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576" r:id="rId3"/>
    <p:sldId id="577" r:id="rId4"/>
    <p:sldId id="578" r:id="rId5"/>
    <p:sldId id="579" r:id="rId6"/>
    <p:sldId id="468" r:id="rId7"/>
    <p:sldId id="509" r:id="rId8"/>
    <p:sldId id="569" r:id="rId9"/>
    <p:sldId id="504" r:id="rId10"/>
    <p:sldId id="546" r:id="rId11"/>
    <p:sldId id="547" r:id="rId12"/>
    <p:sldId id="548" r:id="rId13"/>
    <p:sldId id="549" r:id="rId14"/>
    <p:sldId id="550" r:id="rId15"/>
    <p:sldId id="552" r:id="rId16"/>
    <p:sldId id="553" r:id="rId17"/>
    <p:sldId id="554" r:id="rId18"/>
    <p:sldId id="551" r:id="rId19"/>
    <p:sldId id="575" r:id="rId20"/>
    <p:sldId id="555" r:id="rId21"/>
    <p:sldId id="563" r:id="rId22"/>
    <p:sldId id="564" r:id="rId23"/>
    <p:sldId id="561" r:id="rId24"/>
    <p:sldId id="562" r:id="rId25"/>
    <p:sldId id="556" r:id="rId26"/>
    <p:sldId id="557" r:id="rId27"/>
    <p:sldId id="558" r:id="rId28"/>
    <p:sldId id="559" r:id="rId29"/>
    <p:sldId id="570" r:id="rId30"/>
    <p:sldId id="571" r:id="rId31"/>
    <p:sldId id="560" r:id="rId32"/>
    <p:sldId id="568" r:id="rId33"/>
    <p:sldId id="565" r:id="rId34"/>
    <p:sldId id="566" r:id="rId35"/>
    <p:sldId id="567" r:id="rId36"/>
    <p:sldId id="545" r:id="rId37"/>
    <p:sldId id="572" r:id="rId38"/>
    <p:sldId id="573" r:id="rId39"/>
    <p:sldId id="506" r:id="rId40"/>
    <p:sldId id="308" r:id="rId41"/>
    <p:sldId id="574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FF"/>
    <a:srgbClr val="0000FF"/>
    <a:srgbClr val="CC6600"/>
    <a:srgbClr val="FFFF99"/>
    <a:srgbClr val="99CCFF"/>
    <a:srgbClr val="E6E6E6"/>
    <a:srgbClr val="66FF99"/>
    <a:srgbClr val="99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86775" autoAdjust="0"/>
  </p:normalViewPr>
  <p:slideViewPr>
    <p:cSldViewPr snapToGrid="0">
      <p:cViewPr varScale="1">
        <p:scale>
          <a:sx n="72" d="100"/>
          <a:sy n="72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9041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78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5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98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05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80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44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32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98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752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70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3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992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24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63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020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064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23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983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05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567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62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20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443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570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609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163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808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62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372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49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0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7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09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97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92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50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Selection Statements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Non-Sequential Control Flow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 smtClean="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Triangle</a:t>
              </a:r>
              <a:endParaRPr lang="en-US" sz="1000" kern="1200" dirty="0"/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Rectangle</a:t>
              </a:r>
              <a:endParaRPr lang="en-US" sz="1000" kern="1200" dirty="0"/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Rectangle</a:t>
              </a:r>
              <a:endParaRPr lang="en-US" sz="1000" kern="1200" dirty="0"/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Triangle</a:t>
              </a:r>
              <a:endParaRPr lang="en-US" sz="1000" kern="1200" dirty="0"/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3 Figures</a:t>
              </a:r>
              <a:endParaRPr lang="en-US" sz="1000" kern="1200" dirty="0"/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Rocket Ship</a:t>
              </a:r>
              <a:endParaRPr lang="en-US" sz="1000" kern="1200" dirty="0"/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Male Stick Figure</a:t>
              </a:r>
              <a:endParaRPr lang="en-US" sz="1000" kern="1200" dirty="0"/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96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Selection Structures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488852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smtClean="0"/>
              <a:t>C provides two control structures that allow you to select a group of statements to be executed or skipped when certain conditions are met.</a:t>
            </a:r>
          </a:p>
        </p:txBody>
      </p:sp>
      <p:pic>
        <p:nvPicPr>
          <p:cNvPr id="82" name="Picture 6" descr="23573-Clipart-Illustration-Of-A-Confused-Navy-Blue-Business-Man-With-A-Questionmark-Over-His-He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4961" y="4383651"/>
            <a:ext cx="1687120" cy="168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Rectangle 82"/>
          <p:cNvSpPr/>
          <p:nvPr/>
        </p:nvSpPr>
        <p:spPr>
          <a:xfrm>
            <a:off x="1179188" y="3487740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if </a:t>
            </a:r>
            <a:r>
              <a:rPr lang="en-US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…   else …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0000FF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rgbClr val="0000FF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10815" y="4476208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CC6600"/>
                    </a:gs>
                    <a:gs pos="50000">
                      <a:srgbClr val="FFC000"/>
                    </a:gs>
                    <a:gs pos="100000">
                      <a:srgbClr val="CC6600"/>
                    </a:gs>
                  </a:gsLst>
                  <a:lin ang="5400000" scaled="1"/>
                </a:gradFill>
              </a:rPr>
              <a:t>switch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CC6600"/>
                  </a:gs>
                  <a:gs pos="50000">
                    <a:srgbClr val="FFC000"/>
                  </a:gs>
                  <a:gs pos="100000">
                    <a:srgbClr val="CC66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830388"/>
            <a:ext cx="8229600" cy="49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SG" smtClean="0">
                <a:solidFill>
                  <a:srgbClr val="0000FF"/>
                </a:solidFill>
              </a:rPr>
              <a:t> </a:t>
            </a:r>
            <a:r>
              <a:rPr lang="en-SG" smtClean="0"/>
              <a:t>statement</a:t>
            </a:r>
            <a:endParaRPr lang="en-SG" dirty="0" smtClean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78138" y="1576004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6600"/>
                </a:solidFill>
              </a:rPr>
              <a:t>How are conditions specified </a:t>
            </a:r>
            <a:r>
              <a:rPr lang="en-US" dirty="0">
                <a:solidFill>
                  <a:srgbClr val="006600"/>
                </a:solidFill>
              </a:rPr>
              <a:t>and how </a:t>
            </a:r>
            <a:r>
              <a:rPr lang="en-US" dirty="0" smtClean="0">
                <a:solidFill>
                  <a:srgbClr val="006600"/>
                </a:solidFill>
              </a:rPr>
              <a:t>are they evaluated</a:t>
            </a:r>
            <a:r>
              <a:rPr lang="en-US" dirty="0">
                <a:solidFill>
                  <a:srgbClr val="006600"/>
                </a:solidFill>
              </a:rPr>
              <a:t>?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4225925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i="1" kern="0" dirty="0">
                <a:solidFill>
                  <a:srgbClr val="0000FF"/>
                </a:solidFill>
                <a:latin typeface="Garamond" panose="02020404030301010803" pitchFamily="18" charset="0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950" y="2476500"/>
            <a:ext cx="6470650" cy="9223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these statements if TRUE */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6950" y="4794250"/>
            <a:ext cx="6470650" cy="14351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971800" y="2232025"/>
            <a:ext cx="457200" cy="3492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606565" y="2259013"/>
            <a:ext cx="916097" cy="260727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20" name="Flowchart: Decision 19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1" name="Straight Arrow Connector 13"/>
            <p:cNvCxnSpPr>
              <a:cxnSpLocks noChangeShapeType="1"/>
              <a:endCxn id="2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3" name="Straight Connector 19"/>
            <p:cNvCxnSpPr>
              <a:cxnSpLocks noChangeShapeType="1"/>
              <a:stCxn id="2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5" name="Flowchart: Process 24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smtClean="0"/>
                <a:t>true</a:t>
              </a:r>
              <a:endParaRPr lang="en-SG" sz="1200" i="1" dirty="0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false</a:t>
              </a:r>
              <a:endParaRPr lang="en-SG" sz="1200" i="1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9" name="Straight Connector 29"/>
            <p:cNvCxnSpPr>
              <a:cxnSpLocks noChangeShapeType="1"/>
              <a:stCxn id="25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445250" y="3281363"/>
            <a:ext cx="2411413" cy="1573212"/>
            <a:chOff x="6445623" y="3191438"/>
            <a:chExt cx="2411506" cy="15733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smtClean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  <a:stCxn id="32" idx="2"/>
            </p:cNvCxnSpPr>
            <p:nvPr/>
          </p:nvCxnSpPr>
          <p:spPr bwMode="auto">
            <a:xfrm rot="5400000">
              <a:off x="7312959" y="4408394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8" name="TextBox 47"/>
          <p:cNvSpPr txBox="1"/>
          <p:nvPr/>
        </p:nvSpPr>
        <p:spPr>
          <a:xfrm>
            <a:off x="3284220" y="3607207"/>
            <a:ext cx="3022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Braces { } are optional only if there is one statement in the block.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Condition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A </a:t>
            </a:r>
            <a:r>
              <a:rPr lang="en-SG" smtClean="0">
                <a:solidFill>
                  <a:srgbClr val="0000FF"/>
                </a:solidFill>
              </a:rPr>
              <a:t>condition</a:t>
            </a:r>
            <a:r>
              <a:rPr lang="en-SG" smtClean="0"/>
              <a:t> is an expression evaluated to </a:t>
            </a:r>
            <a:r>
              <a:rPr lang="en-SG" i="1" u="sng" smtClean="0">
                <a:solidFill>
                  <a:srgbClr val="0000FF"/>
                </a:solidFill>
              </a:rPr>
              <a:t>true</a:t>
            </a:r>
            <a:r>
              <a:rPr lang="en-SG" smtClean="0"/>
              <a:t> or </a:t>
            </a:r>
            <a:r>
              <a:rPr lang="en-SG" i="1" u="sng" smtClean="0">
                <a:solidFill>
                  <a:srgbClr val="0000FF"/>
                </a:solidFill>
              </a:rPr>
              <a:t>false</a:t>
            </a:r>
            <a:r>
              <a:rPr lang="en-SG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It is composed of expressions combined with </a:t>
            </a:r>
            <a:r>
              <a:rPr lang="en-SG" smtClean="0">
                <a:solidFill>
                  <a:srgbClr val="C00000"/>
                </a:solidFill>
              </a:rPr>
              <a:t>relational operators</a:t>
            </a:r>
            <a:r>
              <a:rPr lang="en-SG" smtClean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Examples: </a:t>
            </a:r>
            <a:r>
              <a:rPr lang="en-US" smtClean="0">
                <a:solidFill>
                  <a:srgbClr val="9900CC"/>
                </a:solidFill>
              </a:rPr>
              <a:t>(a &lt;= 10)</a:t>
            </a:r>
            <a:r>
              <a:rPr lang="en-US" smtClean="0"/>
              <a:t>, </a:t>
            </a:r>
            <a:r>
              <a:rPr lang="en-US" smtClean="0">
                <a:solidFill>
                  <a:srgbClr val="9900CC"/>
                </a:solidFill>
              </a:rPr>
              <a:t>(count &gt; max)</a:t>
            </a:r>
            <a:r>
              <a:rPr lang="en-US" smtClean="0"/>
              <a:t>, </a:t>
            </a:r>
            <a:r>
              <a:rPr lang="en-US" smtClean="0">
                <a:solidFill>
                  <a:srgbClr val="9900CC"/>
                </a:solidFill>
              </a:rPr>
              <a:t>(value != -9)</a:t>
            </a:r>
            <a:endParaRPr lang="en-SG" dirty="0" smtClean="0">
              <a:solidFill>
                <a:srgbClr val="9900CC"/>
              </a:solidFill>
            </a:endParaRPr>
          </a:p>
        </p:txBody>
      </p:sp>
      <p:graphicFrame>
        <p:nvGraphicFramePr>
          <p:cNvPr id="50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26195666"/>
              </p:ext>
            </p:extLst>
          </p:nvPr>
        </p:nvGraphicFramePr>
        <p:xfrm>
          <a:off x="15257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/>
                <a:gridCol w="352985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Truth Values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Boolean values: </a:t>
            </a:r>
            <a:r>
              <a:rPr lang="en-SG" smtClean="0">
                <a:solidFill>
                  <a:srgbClr val="0000FF"/>
                </a:solidFill>
              </a:rPr>
              <a:t>true</a:t>
            </a:r>
            <a:r>
              <a:rPr lang="en-SG" smtClean="0"/>
              <a:t> or </a:t>
            </a:r>
            <a:r>
              <a:rPr lang="en-SG" smtClean="0">
                <a:solidFill>
                  <a:srgbClr val="0000FF"/>
                </a:solidFill>
              </a:rPr>
              <a:t>false</a:t>
            </a:r>
            <a:r>
              <a:rPr lang="en-SG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There is </a:t>
            </a:r>
            <a:r>
              <a:rPr lang="en-SG" u="sng" smtClean="0"/>
              <a:t>no</a:t>
            </a:r>
            <a:r>
              <a:rPr lang="en-SG" smtClean="0"/>
              <a:t> boolean type in ANSI C. Instead, we use integers: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C00000"/>
                </a:solidFill>
              </a:rPr>
              <a:t>0 </a:t>
            </a:r>
            <a:r>
              <a:rPr lang="en-US" smtClean="0"/>
              <a:t>to represent </a:t>
            </a:r>
            <a:r>
              <a:rPr lang="en-US" smtClean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C00000"/>
                </a:solidFill>
              </a:rPr>
              <a:t>Any other value </a:t>
            </a:r>
            <a:r>
              <a:rPr lang="en-US" smtClean="0"/>
              <a:t>to represent </a:t>
            </a:r>
            <a:r>
              <a:rPr lang="en-US" smtClean="0">
                <a:solidFill>
                  <a:srgbClr val="C00000"/>
                </a:solidFill>
              </a:rPr>
              <a:t>true</a:t>
            </a:r>
            <a:r>
              <a:rPr lang="en-US" smtClean="0"/>
              <a:t> (</a:t>
            </a:r>
            <a:r>
              <a:rPr lang="en-US" smtClean="0">
                <a:solidFill>
                  <a:srgbClr val="C00000"/>
                </a:solidFill>
              </a:rPr>
              <a:t>1</a:t>
            </a:r>
            <a:r>
              <a:rPr lang="en-US" smtClean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Example:</a:t>
            </a:r>
            <a:endParaRPr lang="en-S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38041" y="5110163"/>
            <a:ext cx="2009775" cy="3683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0; b = 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[Group 8]"/>
          <p:cNvGrpSpPr/>
          <p:nvPr/>
        </p:nvGrpSpPr>
        <p:grpSpPr>
          <a:xfrm>
            <a:off x="1000125" y="4045582"/>
            <a:ext cx="5137916" cy="1432881"/>
            <a:chOff x="1000125" y="4045582"/>
            <a:chExt cx="5137916" cy="1432881"/>
          </a:xfrm>
        </p:grpSpPr>
        <p:sp>
          <p:nvSpPr>
            <p:cNvPr id="10" name="TextBox 9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8060" y="4045582"/>
              <a:ext cx="256998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Unit5_TruthValues.c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Logical Operators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>
                <a:solidFill>
                  <a:srgbClr val="C00000"/>
                </a:solidFill>
              </a:rPr>
              <a:t>Complex condition</a:t>
            </a:r>
            <a:r>
              <a:rPr lang="en-SG" sz="2000" smtClean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smtClean="0"/>
              <a:t>If </a:t>
            </a:r>
            <a:r>
              <a:rPr lang="en-US" sz="1800"/>
              <a:t>temperature is greater than 40C </a:t>
            </a:r>
            <a:r>
              <a:rPr lang="en-US" sz="1800">
                <a:solidFill>
                  <a:srgbClr val="0000FF"/>
                </a:solidFill>
              </a:rPr>
              <a:t>or</a:t>
            </a:r>
            <a:r>
              <a:rPr lang="en-US" sz="1800"/>
              <a:t> blood pressure is greater than 200, go to A&amp;E </a:t>
            </a:r>
            <a:r>
              <a:rPr lang="en-US" sz="1800" smtClean="0"/>
              <a:t>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/>
              <a:t>If all the three subject scores (English, Maths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Science) are greater than 85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mother tongue score is at least 80, recommend </a:t>
            </a:r>
            <a:r>
              <a:rPr lang="en-US" sz="1800" smtClean="0"/>
              <a:t>takinf </a:t>
            </a:r>
            <a:r>
              <a:rPr lang="en-US" sz="1800"/>
              <a:t>Higher Mother </a:t>
            </a:r>
            <a:r>
              <a:rPr lang="en-US" sz="1800" smtClean="0"/>
              <a:t>Tongue.</a:t>
            </a:r>
            <a:endParaRPr lang="en-SG" sz="180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smtClean="0">
                <a:solidFill>
                  <a:srgbClr val="C00000"/>
                </a:solidFill>
              </a:rPr>
              <a:t>Logical operators </a:t>
            </a:r>
            <a:r>
              <a:rPr lang="en-SG" sz="2000" smtClean="0"/>
              <a:t>are needed: </a:t>
            </a:r>
            <a:r>
              <a:rPr lang="en-US" sz="2000">
                <a:solidFill>
                  <a:srgbClr val="C00000"/>
                </a:solidFill>
              </a:rPr>
              <a:t>&amp;&amp;</a:t>
            </a:r>
            <a:r>
              <a:rPr lang="en-US" sz="2000"/>
              <a:t> (and), </a:t>
            </a:r>
            <a:r>
              <a:rPr lang="en-US" sz="2000">
                <a:solidFill>
                  <a:srgbClr val="C00000"/>
                </a:solidFill>
              </a:rPr>
              <a:t>||</a:t>
            </a:r>
            <a:r>
              <a:rPr lang="en-US" sz="2000"/>
              <a:t> (or), </a:t>
            </a:r>
            <a:r>
              <a:rPr lang="en-US" sz="2000">
                <a:solidFill>
                  <a:srgbClr val="C00000"/>
                </a:solidFill>
              </a:rPr>
              <a:t>!</a:t>
            </a:r>
            <a:r>
              <a:rPr lang="en-US" sz="2000"/>
              <a:t> (</a:t>
            </a:r>
            <a:r>
              <a:rPr lang="en-US" sz="2000" smtClean="0"/>
              <a:t>not).</a:t>
            </a:r>
            <a:endParaRPr lang="en-SG" sz="2000" dirty="0" smtClean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1994538"/>
              </p:ext>
            </p:extLst>
          </p:nvPr>
        </p:nvGraphicFramePr>
        <p:xfrm>
          <a:off x="1236498" y="416200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908050"/>
                <a:gridCol w="1122363"/>
                <a:gridCol w="112236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734" y="4676627"/>
            <a:ext cx="260656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Note: There are </a:t>
            </a:r>
            <a:r>
              <a:rPr lang="en-US" sz="1600" dirty="0" smtClean="0">
                <a:solidFill>
                  <a:srgbClr val="0000FF"/>
                </a:solidFill>
              </a:rPr>
              <a:t>bitwise operators</a:t>
            </a:r>
            <a:r>
              <a:rPr lang="en-US" sz="1600" dirty="0" smtClean="0"/>
              <a:t> such as </a:t>
            </a:r>
            <a:r>
              <a:rPr lang="en-US" sz="1600" dirty="0" smtClean="0">
                <a:solidFill>
                  <a:srgbClr val="C00000"/>
                </a:solidFill>
              </a:rPr>
              <a:t>&amp;</a:t>
            </a:r>
            <a:r>
              <a:rPr lang="en-US" sz="1600" dirty="0" smtClean="0"/>
              <a:t> , </a:t>
            </a:r>
            <a:r>
              <a:rPr lang="en-US" sz="1600" dirty="0" smtClean="0">
                <a:solidFill>
                  <a:srgbClr val="C00000"/>
                </a:solidFill>
              </a:rPr>
              <a:t>|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/>
              <a:t>, but we are </a:t>
            </a:r>
            <a:r>
              <a:rPr lang="en-US" sz="1600" u="sng" dirty="0" smtClean="0"/>
              <a:t>not</a:t>
            </a:r>
            <a:r>
              <a:rPr lang="en-US" sz="1600" dirty="0" smtClean="0"/>
              <a:t> covering these in CS1010.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400" smtClean="0">
                <a:solidFill>
                  <a:srgbClr val="0000FF"/>
                </a:solidFill>
              </a:rPr>
              <a:t>2.5 Evaluation of Boolean Expressions (1/2)</a:t>
            </a:r>
            <a:endParaRPr lang="en-GB" sz="34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evaluation of a boolean expression is done according to the </a:t>
            </a:r>
            <a:r>
              <a:rPr lang="en-US" smtClean="0">
                <a:solidFill>
                  <a:srgbClr val="C00000"/>
                </a:solidFill>
              </a:rPr>
              <a:t>precedence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</a:rPr>
              <a:t>associativity</a:t>
            </a:r>
            <a:r>
              <a:rPr lang="en-US" smtClean="0"/>
              <a:t> of the operators</a:t>
            </a:r>
            <a:r>
              <a:rPr lang="en-SG" smtClean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3520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/>
                <a:gridCol w="4200040"/>
                <a:gridCol w="1627321"/>
              </a:tblGrid>
              <a:tr h="508922">
                <a:tc>
                  <a:txBody>
                    <a:bodyPr/>
                    <a:lstStyle/>
                    <a:p>
                      <a:r>
                        <a:rPr lang="en-US" smtClean="0"/>
                        <a:t>Operator</a:t>
                      </a:r>
                      <a:r>
                        <a:rPr lang="en-US" baseline="0" smtClean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Associativity</a:t>
                      </a:r>
                      <a:endParaRPr lang="en-SG" dirty="0"/>
                    </a:p>
                  </a:txBody>
                  <a:tcPr anchor="ctr"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 )    [ ]   .   -&gt;   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++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Left to Right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&amp;  +  -  !  ~  ++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baseline="0" dirty="0" smtClean="0"/>
                        <a:t>  --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  (typecast)  </a:t>
                      </a:r>
                      <a:r>
                        <a:rPr lang="en-US" sz="1400" baseline="0" dirty="0" err="1" smtClean="0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 smtClean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smtClean="0"/>
                        <a:t>Left to Right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Right</a:t>
                      </a:r>
                      <a:r>
                        <a:rPr lang="en-US" sz="1600" baseline="0" smtClean="0"/>
                        <a:t> to Left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9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 smtClean="0">
                <a:solidFill>
                  <a:srgbClr val="0000FF"/>
                </a:solidFill>
              </a:rPr>
              <a:t>2.5 Evaluation of Boolean Expressions (2/2)</a:t>
            </a:r>
            <a:endParaRPr lang="en-GB" sz="34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602452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What is the value of </a:t>
            </a:r>
            <a:r>
              <a:rPr lang="en-SG" smtClean="0">
                <a:solidFill>
                  <a:srgbClr val="0000FF"/>
                </a:solidFill>
              </a:rPr>
              <a:t>x</a:t>
            </a:r>
            <a:r>
              <a:rPr lang="en-SG" smtClean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1411" y="2240285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</a:t>
            </a:r>
            <a:r>
              <a:rPr lang="en-US" sz="2000" smtClean="0"/>
              <a:t>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2240285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y, z,</a:t>
            </a:r>
          </a:p>
          <a:p>
            <a:pPr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802474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475842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What is the value of </a:t>
            </a:r>
            <a:r>
              <a:rPr lang="en-SG" smtClean="0">
                <a:solidFill>
                  <a:srgbClr val="0000FF"/>
                </a:solidFill>
              </a:rPr>
              <a:t>z</a:t>
            </a:r>
            <a:r>
              <a:rPr lang="en-SG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057" y="5379209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1411" y="5379209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 smtClean="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9" name="[TextBox 18]"/>
          <p:cNvSpPr txBox="1"/>
          <p:nvPr/>
        </p:nvSpPr>
        <p:spPr>
          <a:xfrm>
            <a:off x="5711411" y="1273132"/>
            <a:ext cx="292650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See Unit5_EvalBoolean.c</a:t>
            </a:r>
            <a:endParaRPr lang="en-SG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52425" y="3369300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Always good to add parentheses for readability.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128" y="3990109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1411" y="3974750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 smtClean="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59311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2.6 Caution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87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mtClean="0"/>
              <a:t>Since the values </a:t>
            </a:r>
            <a:r>
              <a:rPr lang="en-SG">
                <a:solidFill>
                  <a:srgbClr val="0000FF"/>
                </a:solidFill>
              </a:rPr>
              <a:t>0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1</a:t>
            </a:r>
            <a:r>
              <a:rPr lang="en-SG"/>
              <a:t> are the returned values for </a:t>
            </a:r>
            <a:r>
              <a:rPr lang="en-SG">
                <a:solidFill>
                  <a:srgbClr val="0000FF"/>
                </a:solidFill>
              </a:rPr>
              <a:t>false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true</a:t>
            </a:r>
            <a:r>
              <a:rPr lang="en-SG"/>
              <a:t> respectively, we can have codes like </a:t>
            </a:r>
            <a:r>
              <a:rPr lang="en-SG" smtClean="0"/>
              <a:t>these: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4825" y="2129105"/>
            <a:ext cx="790692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12 + (5 &gt;= 2</a:t>
            </a:r>
            <a:r>
              <a:rPr lang="en-SG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assigned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SG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SG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9124" y="5680130"/>
            <a:ext cx="8397875" cy="8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You </a:t>
            </a:r>
            <a:r>
              <a:rPr lang="en-US"/>
              <a:t>are certainly </a:t>
            </a:r>
            <a:r>
              <a:rPr lang="en-US" u="sng"/>
              <a:t>not encouraged</a:t>
            </a:r>
            <a:r>
              <a:rPr lang="en-US"/>
              <a:t> to write such convoluted </a:t>
            </a:r>
            <a:r>
              <a:rPr lang="en-US" smtClean="0"/>
              <a:t>codes!</a:t>
            </a:r>
            <a:endParaRPr lang="en-S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617850" y="2451719"/>
            <a:ext cx="4581256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( 5 &gt;= 2) evaluates to 1; hence a = 12 + 1;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4825" y="2935023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(4 &gt; 5) &lt; (3 &gt; 2) * 6;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assigned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2890" y="3320911"/>
            <a:ext cx="591621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* has higher precedence than &lt;.</a:t>
            </a:r>
          </a:p>
          <a:p>
            <a:r>
              <a:rPr lang="en-US" smtClean="0"/>
              <a:t>(3 &gt; 2) evaluates to 1, hence (3 &gt; 2) * 6 evaluates to 6.</a:t>
            </a:r>
          </a:p>
          <a:p>
            <a:r>
              <a:rPr lang="en-US" smtClean="0"/>
              <a:t>(4 &gt; 5) evaluates to 0, hence 0 &lt; 6 evaluates to 1.</a:t>
            </a:r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4825" y="4347276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&gt; 5) &lt; (3 &gt; 2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6</a:t>
            </a:r>
            <a:r>
              <a:rPr lang="en-SG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 assigned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SG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SG" b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2889" y="4722220"/>
            <a:ext cx="6523629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(4 &gt; 5) evaluates to 0, (3 &gt; 2) evaluates to 1, hence</a:t>
            </a:r>
          </a:p>
          <a:p>
            <a:r>
              <a:rPr lang="en-US" smtClean="0"/>
              <a:t>(4 &gt; 5) &lt; (3 &gt; 2) is equivalent to (0 &lt; 1) which evaluates to 1.</a:t>
            </a:r>
          </a:p>
          <a:p>
            <a:r>
              <a:rPr lang="en-US" smtClean="0"/>
              <a:t>Hence 1 * 6 evaluates to 6.</a:t>
            </a:r>
          </a:p>
        </p:txBody>
      </p:sp>
    </p:spTree>
    <p:extLst>
      <p:ext uri="{BB962C8B-B14F-4D97-AF65-F5344CB8AC3E}">
        <p14:creationId xmlns:p14="http://schemas.microsoft.com/office/powerpoint/2010/main" val="335808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4" grpId="0"/>
      <p:bldP spid="15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2.6 Caution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10"/>
            <a:ext cx="8397875" cy="63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 smtClean="0">
                <a:solidFill>
                  <a:srgbClr val="C00000"/>
                </a:solidFill>
              </a:rPr>
              <a:t>Very</a:t>
            </a:r>
            <a:r>
              <a:rPr lang="en-SG" dirty="0" smtClean="0"/>
              <a:t> common mistake: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18" name="[TextBox 12]"/>
          <p:cNvSpPr txBox="1"/>
          <p:nvPr/>
        </p:nvSpPr>
        <p:spPr>
          <a:xfrm>
            <a:off x="804992" y="2127590"/>
            <a:ext cx="448667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an integer: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value is 3.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3786" y="2259168"/>
            <a:ext cx="2865967" cy="7232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What if user enters 7?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Correct the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Selection Statements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0047487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2.7 Short-Circuit Evaluation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Does the following code give an error if variable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is zero?</a:t>
            </a:r>
            <a:endParaRPr lang="en-S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83087" y="1813302"/>
            <a:ext cx="4710113" cy="646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Short-circuit evaluation</a:t>
            </a:r>
            <a:endParaRPr lang="en-US" dirty="0" smtClean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</a:t>
            </a:r>
            <a:r>
              <a:rPr lang="en-US" kern="0" dirty="0" smtClean="0">
                <a:solidFill>
                  <a:srgbClr val="C00000"/>
                </a:solidFill>
              </a:rPr>
              <a:t>|| expr2</a:t>
            </a:r>
            <a:r>
              <a:rPr lang="en-US" dirty="0" smtClean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</a:t>
            </a:r>
            <a:r>
              <a:rPr lang="en-US" kern="0" dirty="0" smtClean="0"/>
              <a:t>expr2 and return true immediately, </a:t>
            </a:r>
            <a:r>
              <a:rPr lang="en-US" kern="0" dirty="0"/>
              <a:t>as the result will always be </a:t>
            </a:r>
            <a:r>
              <a:rPr lang="en-US" kern="0" dirty="0" smtClean="0"/>
              <a:t>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</a:t>
            </a:r>
            <a:r>
              <a:rPr lang="en-US" kern="0" dirty="0" smtClean="0"/>
              <a:t>expr2 and return false immediately, </a:t>
            </a:r>
            <a:r>
              <a:rPr lang="en-US" kern="0" dirty="0"/>
              <a:t>as the result will always be </a:t>
            </a:r>
            <a:r>
              <a:rPr lang="en-US" kern="0" dirty="0" smtClean="0"/>
              <a:t>false.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262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2.8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Statements: Examples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33891" y="3718755"/>
            <a:ext cx="5209607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(a %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even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odd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33891" y="1319024"/>
            <a:ext cx="5209607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a, b, t;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(a &gt; b)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Swap a with b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 = a; a = b; b = 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After above, a is the smaller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511" y="1319024"/>
            <a:ext cx="2156347" cy="707886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Garamond" panose="02020404030301010803" pitchFamily="18" charset="0"/>
              </a:rPr>
              <a:t>if</a:t>
            </a:r>
            <a:r>
              <a:rPr lang="en-US" sz="2000" smtClean="0"/>
              <a:t> statement without </a:t>
            </a:r>
            <a:r>
              <a:rPr lang="en-US" sz="2000" i="1" smtClean="0">
                <a:latin typeface="Garamond" panose="02020404030301010803" pitchFamily="18" charset="0"/>
              </a:rPr>
              <a:t>else</a:t>
            </a:r>
            <a:r>
              <a:rPr lang="en-US" sz="2000" smtClean="0"/>
              <a:t> part</a:t>
            </a:r>
            <a:endParaRPr 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832512" y="3721029"/>
            <a:ext cx="2156347" cy="40011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 smtClean="0">
                <a:latin typeface="Garamond" panose="02020404030301010803" pitchFamily="18" charset="0"/>
              </a:rPr>
              <a:t>if</a:t>
            </a:r>
            <a:r>
              <a:rPr lang="en-US" sz="2000" smtClean="0"/>
              <a:t>-</a:t>
            </a:r>
            <a:r>
              <a:rPr lang="en-US" sz="2000" i="1" smtClean="0">
                <a:latin typeface="Garamond" panose="02020404030301010803" pitchFamily="18" charset="0"/>
              </a:rPr>
              <a:t>else</a:t>
            </a:r>
            <a:r>
              <a:rPr lang="en-US" sz="2000" smtClean="0"/>
              <a:t> statement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391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2.8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Statements: Examples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2" name="[TextBox 51]"/>
          <p:cNvSpPr txBox="1"/>
          <p:nvPr/>
        </p:nvSpPr>
        <p:spPr>
          <a:xfrm>
            <a:off x="1109307" y="1976535"/>
            <a:ext cx="2944080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statement-j;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statement-y;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statement-k;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Move common statements out of the </a:t>
            </a:r>
            <a:r>
              <a:rPr lang="en-US" i="1" smtClean="0">
                <a:solidFill>
                  <a:srgbClr val="0000FF"/>
                </a:solidFill>
              </a:rPr>
              <a:t>if-else</a:t>
            </a:r>
            <a:r>
              <a:rPr lang="en-US" smtClean="0"/>
              <a:t> construct.</a:t>
            </a:r>
            <a:endParaRPr lang="en-SG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12693" y="3193576"/>
            <a:ext cx="620807" cy="518615"/>
          </a:xfrm>
          <a:prstGeom prst="rightArrow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60501" y="1976534"/>
            <a:ext cx="294408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 </a:t>
            </a: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statement-j;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statement-y;</a:t>
            </a:r>
          </a:p>
        </p:txBody>
      </p:sp>
    </p:spTree>
    <p:extLst>
      <p:ext uri="{BB962C8B-B14F-4D97-AF65-F5344CB8AC3E}">
        <p14:creationId xmlns:p14="http://schemas.microsoft.com/office/powerpoint/2010/main" val="2090631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Nested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249134" cy="325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Nested </a:t>
            </a:r>
            <a:r>
              <a:rPr lang="en-US" i="1">
                <a:solidFill>
                  <a:srgbClr val="0000FF"/>
                </a:solidFill>
              </a:rPr>
              <a:t>if</a:t>
            </a:r>
            <a:r>
              <a:rPr lang="en-US">
                <a:solidFill>
                  <a:srgbClr val="0000FF"/>
                </a:solidFill>
              </a:rPr>
              <a:t> (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>
                <a:solidFill>
                  <a:srgbClr val="0000FF"/>
                </a:solidFill>
              </a:rPr>
              <a:t>) structures </a:t>
            </a:r>
            <a:r>
              <a:rPr lang="en-US"/>
              <a:t>refer to the containment of an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 within another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</a:t>
            </a:r>
            <a:r>
              <a:rPr lang="en-US" smtClean="0"/>
              <a:t>structure.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For example: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If </a:t>
            </a:r>
            <a:r>
              <a:rPr lang="en-US"/>
              <a:t>it is a weekday, you will be in school from 8 am to 6 pm, do revision from 6 pm to 12 midnight, and sleep from 12 midnight to 8 </a:t>
            </a:r>
            <a:r>
              <a:rPr lang="en-US" smtClean="0"/>
              <a:t>am.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If </a:t>
            </a:r>
            <a:r>
              <a:rPr lang="en-US"/>
              <a:t>it is a weekend, then you will sleep from 12 midnight to 10 am and have fun from 10 am to 12 </a:t>
            </a:r>
            <a:r>
              <a:rPr lang="en-US" smtClean="0"/>
              <a:t>midnight.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25445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Nested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 smtClean="0">
                <a:solidFill>
                  <a:srgbClr val="0000FF"/>
                </a:solidFill>
              </a:rPr>
              <a:t> and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smtClean="0">
                <a:solidFill>
                  <a:srgbClr val="0000FF"/>
                </a:solidFill>
              </a:rPr>
              <a:t>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Drawing task in Unit 4</a:t>
            </a:r>
          </a:p>
        </p:txBody>
      </p:sp>
      <p:sp>
        <p:nvSpPr>
          <p:cNvPr id="8" name="[TextBox 51]"/>
          <p:cNvSpPr txBox="1"/>
          <p:nvPr/>
        </p:nvSpPr>
        <p:spPr>
          <a:xfrm>
            <a:off x="723831" y="1681690"/>
            <a:ext cx="3096933" cy="3023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draw_rocket();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draw_male();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draw_female();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>
          <a:xfrm>
            <a:off x="4421523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Draw only 1 figure</a:t>
            </a:r>
          </a:p>
        </p:txBody>
      </p:sp>
      <p:sp>
        <p:nvSpPr>
          <p:cNvPr id="10" name="[TextBox 51]"/>
          <p:cNvSpPr txBox="1"/>
          <p:nvPr/>
        </p:nvSpPr>
        <p:spPr>
          <a:xfrm>
            <a:off x="4719861" y="1681689"/>
            <a:ext cx="4087319" cy="486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"(R)ocket, 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"(M)ale, or 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"(F)emale?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&amp;resp);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draw_rocket();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'M'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draw_female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444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Style Issues: Indentation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397875" cy="92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Once we write non-sequential control structures, we need to pay attention to indentation.</a:t>
            </a:r>
            <a:endParaRPr lang="en-SG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758235" y="1982016"/>
            <a:ext cx="0" cy="4380416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2024" y="2030742"/>
            <a:ext cx="1898542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smtClean="0"/>
              <a:t>Acceptable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49860"/>
            <a:ext cx="1715208" cy="17543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3387" y="2449860"/>
            <a:ext cx="1757975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557" y="4415820"/>
            <a:ext cx="1745689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8006" y="2030742"/>
            <a:ext cx="2129648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Non-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acceptable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49860"/>
            <a:ext cx="1964766" cy="230832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2070" y="4911120"/>
            <a:ext cx="1964766" cy="120032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 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 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0790" y="3576667"/>
            <a:ext cx="181737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No indentation!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709410" y="521115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1790" y="577503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475" y="4901518"/>
            <a:ext cx="18161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Closing braces not aligned with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if/else keyword!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616" y="4942462"/>
            <a:ext cx="2164390" cy="1631216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 you remember which </a:t>
            </a:r>
            <a:r>
              <a:rPr lang="en-US" sz="2000" dirty="0" smtClean="0">
                <a:solidFill>
                  <a:srgbClr val="C00000"/>
                </a:solidFill>
              </a:rPr>
              <a:t>vim</a:t>
            </a:r>
            <a:r>
              <a:rPr lang="en-US" sz="2000" dirty="0" smtClean="0"/>
              <a:t> command to auto-indent your program?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355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Note that appropriate indentation of comments is just as important.</a:t>
            </a:r>
            <a:endParaRPr lang="en-SG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3528" y="2169059"/>
            <a:ext cx="0" cy="45552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55038" y="2057886"/>
            <a:ext cx="1155649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smtClean="0"/>
              <a:t>Correct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77004"/>
            <a:ext cx="3796324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whole if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construct should be aligned with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the ‘if’ keyword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statements in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this block should be aligned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with the statements below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Likewise, comment for this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block should be indented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like this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 bwMode="auto">
          <a:xfrm>
            <a:off x="5132070" y="2057886"/>
            <a:ext cx="1364264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Incorrect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77004"/>
            <a:ext cx="3302246" cy="258532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Compute the fare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cond</a:t>
            </a:r>
            <a:r>
              <a:rPr lang="en-US" smtClean="0"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For peak hours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For non-peak hours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7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Sometimes we may have a deeply nested </a:t>
            </a:r>
            <a:r>
              <a:rPr lang="en-US" i="1" smtClean="0">
                <a:solidFill>
                  <a:srgbClr val="C00000"/>
                </a:solidFill>
              </a:rPr>
              <a:t>if-else-if</a:t>
            </a:r>
            <a:r>
              <a:rPr lang="en-US" i="1" smtClean="0">
                <a:latin typeface="Garamond" panose="02020404030301010803" pitchFamily="18" charset="0"/>
              </a:rPr>
              <a:t> </a:t>
            </a:r>
            <a:r>
              <a:rPr lang="en-US" smtClean="0"/>
              <a:t>construct:</a:t>
            </a:r>
            <a:endParaRPr lang="en-SG" dirty="0" smtClean="0"/>
          </a:p>
        </p:txBody>
      </p:sp>
      <p:sp>
        <p:nvSpPr>
          <p:cNvPr id="15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90)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grade = 'A';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75)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'B';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60)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'C';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50)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'D';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'F';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6326" y="2296204"/>
            <a:ext cx="4090215" cy="26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This follows the indentation guideline,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but in this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code tends to be long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it skews too much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right.</a:t>
            </a:r>
          </a:p>
        </p:txBody>
      </p:sp>
    </p:spTree>
    <p:extLst>
      <p:ext uri="{BB962C8B-B14F-4D97-AF65-F5344CB8AC3E}">
        <p14:creationId xmlns:p14="http://schemas.microsoft.com/office/powerpoint/2010/main" val="738730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Indentation (</a:t>
            </a:r>
            <a:r>
              <a:rPr lang="en-GB" sz="3600" dirty="0" smtClean="0">
                <a:solidFill>
                  <a:srgbClr val="0000FF"/>
                </a:solidFill>
              </a:rPr>
              <a:t>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85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Alternative (and preferred) indentation style for deeply nested </a:t>
            </a:r>
            <a:r>
              <a:rPr lang="en-US" i="1" smtClean="0">
                <a:solidFill>
                  <a:srgbClr val="C00000"/>
                </a:solidFill>
              </a:rPr>
              <a:t>if-else-if</a:t>
            </a:r>
            <a:r>
              <a:rPr lang="en-US" i="1" smtClean="0">
                <a:latin typeface="Garamond" panose="02020404030301010803" pitchFamily="18" charset="0"/>
              </a:rPr>
              <a:t> </a:t>
            </a:r>
            <a:r>
              <a:rPr lang="en-US" smtClean="0"/>
              <a:t>construct:</a:t>
            </a:r>
            <a:endParaRPr lang="en-SG" dirty="0" smtClean="0"/>
          </a:p>
        </p:txBody>
      </p:sp>
      <p:sp>
        <p:nvSpPr>
          <p:cNvPr id="9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= 'A';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 bwMode="auto">
          <a:xfrm>
            <a:off x="4666326" y="1968285"/>
            <a:ext cx="2307822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 smtClean="0">
                <a:latin typeface="+mn-lt"/>
                <a:cs typeface="+mn-cs"/>
              </a:rPr>
              <a:t>Alternative style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[TextBox 14]"/>
          <p:cNvSpPr txBox="1"/>
          <p:nvPr/>
        </p:nvSpPr>
        <p:spPr>
          <a:xfrm>
            <a:off x="5083345" y="2411488"/>
            <a:ext cx="304234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5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</a:t>
            </a:r>
            <a:r>
              <a:rPr lang="en-GB" sz="3600" dirty="0" smtClean="0">
                <a:solidFill>
                  <a:srgbClr val="0000FF"/>
                </a:solidFill>
              </a:rPr>
              <a:t>Naming ‘</a:t>
            </a:r>
            <a:r>
              <a:rPr lang="en-GB" sz="3600" dirty="0" err="1" smtClean="0">
                <a:solidFill>
                  <a:srgbClr val="0000FF"/>
                </a:solidFill>
              </a:rPr>
              <a:t>boolean</a:t>
            </a:r>
            <a:r>
              <a:rPr lang="en-GB" sz="3600" dirty="0" smtClean="0">
                <a:solidFill>
                  <a:srgbClr val="0000FF"/>
                </a:solidFill>
              </a:rPr>
              <a:t>’ variables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346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Here, ‘</a:t>
            </a:r>
            <a:r>
              <a:rPr lang="en-US" dirty="0" err="1" smtClean="0"/>
              <a:t>boolean</a:t>
            </a:r>
            <a:r>
              <a:rPr lang="en-US" dirty="0" smtClean="0"/>
              <a:t>’ variables refer to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variables which are used to hold 1 or 0 to represent true or false respectively.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These are also known as </a:t>
            </a: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flags</a:t>
            </a:r>
            <a:r>
              <a:rPr lang="en-US" dirty="0" smtClean="0"/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improve readability, </a:t>
            </a:r>
            <a:r>
              <a:rPr lang="en-US" dirty="0" err="1" smtClean="0"/>
              <a:t>boolean</a:t>
            </a:r>
            <a:r>
              <a:rPr lang="en-US" dirty="0" smtClean="0"/>
              <a:t> flags should be given descriptive names just like any other variables.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general, add suffices such as “is” or “has” to names of </a:t>
            </a:r>
            <a:r>
              <a:rPr lang="en-US" dirty="0" err="1" smtClean="0"/>
              <a:t>boolean</a:t>
            </a:r>
            <a:r>
              <a:rPr lang="en-US" dirty="0" smtClean="0"/>
              <a:t> flags (instead of just calling them “flag”!)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err="1" smtClean="0"/>
              <a:t>isEven</a:t>
            </a:r>
            <a:r>
              <a:rPr lang="en-US" dirty="0" smtClean="0"/>
              <a:t>, </a:t>
            </a:r>
            <a:r>
              <a:rPr lang="en-US" dirty="0" err="1" smtClean="0"/>
              <a:t>isPrime</a:t>
            </a:r>
            <a:r>
              <a:rPr lang="en-US" dirty="0" smtClean="0"/>
              <a:t>, </a:t>
            </a:r>
            <a:r>
              <a:rPr lang="en-US" dirty="0" err="1" smtClean="0"/>
              <a:t>hasError</a:t>
            </a:r>
            <a:r>
              <a:rPr lang="en-US" dirty="0" smtClean="0"/>
              <a:t>, </a:t>
            </a:r>
            <a:r>
              <a:rPr lang="en-US" dirty="0" err="1" smtClean="0"/>
              <a:t>hasDuplicates</a:t>
            </a:r>
            <a:endParaRPr lang="en-SG" dirty="0" smtClean="0"/>
          </a:p>
        </p:txBody>
      </p:sp>
      <p:sp>
        <p:nvSpPr>
          <p:cNvPr id="13" name="[TextBox 14]"/>
          <p:cNvSpPr txBox="1"/>
          <p:nvPr/>
        </p:nvSpPr>
        <p:spPr>
          <a:xfrm>
            <a:off x="2966678" y="4699000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6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4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>
                <a:solidFill>
                  <a:srgbClr val="0000FF"/>
                </a:solidFill>
              </a:rPr>
              <a:t>Style Issues: </a:t>
            </a:r>
            <a:r>
              <a:rPr lang="en-GB" sz="3600" dirty="0" smtClean="0">
                <a:solidFill>
                  <a:srgbClr val="0000FF"/>
                </a:solidFill>
              </a:rPr>
              <a:t>Removing ‘if’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6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following code pattern is commonly encountered:</a:t>
            </a:r>
            <a:endParaRPr lang="en-SG" dirty="0" smtClean="0"/>
          </a:p>
        </p:txBody>
      </p:sp>
      <p:sp>
        <p:nvSpPr>
          <p:cNvPr id="13" name="[TextBox 14]"/>
          <p:cNvSpPr txBox="1"/>
          <p:nvPr/>
        </p:nvSpPr>
        <p:spPr>
          <a:xfrm>
            <a:off x="3145153" y="1744134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3606799"/>
            <a:ext cx="8627802" cy="153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this case, the 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statement can be rewritten into a single assignment statement, since (</a:t>
            </a:r>
            <a:r>
              <a:rPr lang="en-US" dirty="0" err="1" smtClean="0"/>
              <a:t>num</a:t>
            </a:r>
            <a:r>
              <a:rPr lang="en-US" dirty="0" smtClean="0"/>
              <a:t> % 2 == 0) evaluates to either 0 or 1.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Such coding style is common and the code is shorter.</a:t>
            </a:r>
            <a:endParaRPr lang="en-SG" dirty="0" smtClean="0"/>
          </a:p>
        </p:txBody>
      </p:sp>
      <p:sp>
        <p:nvSpPr>
          <p:cNvPr id="9" name="[TextBox 14]"/>
          <p:cNvSpPr txBox="1"/>
          <p:nvPr/>
        </p:nvSpPr>
        <p:spPr>
          <a:xfrm>
            <a:off x="2968546" y="5197354"/>
            <a:ext cx="3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571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Common Errors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code fragments below contain some very common errors. </a:t>
            </a:r>
            <a:r>
              <a:rPr lang="en-US" smtClean="0"/>
              <a:t>One </a:t>
            </a:r>
            <a:r>
              <a:rPr lang="en-US"/>
              <a:t>is caught by the compiler but </a:t>
            </a:r>
            <a:r>
              <a:rPr lang="en-US" smtClean="0"/>
              <a:t>the other is not </a:t>
            </a:r>
            <a:r>
              <a:rPr lang="en-US"/>
              <a:t>(which </a:t>
            </a:r>
            <a:r>
              <a:rPr lang="en-US" smtClean="0"/>
              <a:t>makes </a:t>
            </a:r>
            <a:r>
              <a:rPr lang="en-US"/>
              <a:t>it very hard to detect). </a:t>
            </a:r>
            <a:r>
              <a:rPr lang="en-US">
                <a:solidFill>
                  <a:srgbClr val="C00000"/>
                </a:solidFill>
              </a:rPr>
              <a:t>Spot the </a:t>
            </a:r>
            <a:r>
              <a:rPr lang="en-US" smtClean="0">
                <a:solidFill>
                  <a:srgbClr val="C00000"/>
                </a:solidFill>
              </a:rPr>
              <a:t>errors.</a:t>
            </a:r>
            <a:endParaRPr lang="en-SG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33386" y="2529161"/>
            <a:ext cx="6626611" cy="1422756"/>
            <a:chOff x="1233386" y="2417858"/>
            <a:chExt cx="6626611" cy="1422756"/>
          </a:xfrm>
        </p:grpSpPr>
        <p:sp>
          <p:nvSpPr>
            <p:cNvPr id="13" name="TextBox 12"/>
            <p:cNvSpPr txBox="1"/>
            <p:nvPr/>
          </p:nvSpPr>
          <p:spPr>
            <a:xfrm>
              <a:off x="1233386" y="2640464"/>
              <a:ext cx="6402387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"Next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line.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[TextBox 18]"/>
            <p:cNvSpPr txBox="1"/>
            <p:nvPr/>
          </p:nvSpPr>
          <p:spPr>
            <a:xfrm>
              <a:off x="4933489" y="241785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Unit5_CommonErrors1.c</a:t>
              </a:r>
              <a:endParaRPr lang="en-S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68413" y="4210037"/>
            <a:ext cx="6591584" cy="1938854"/>
            <a:chOff x="1268413" y="4117704"/>
            <a:chExt cx="6591584" cy="1938854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4302370"/>
              <a:ext cx="6402387" cy="17541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not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Next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line.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4933489" y="4117704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Common Errors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Proper indentation is important. In the following code, the indentation does not convey the intended purpose of the code. Why? Which 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is the 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/>
              <a:t> matched to?</a:t>
            </a:r>
            <a:endParaRPr lang="en-SG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68413" y="2763688"/>
            <a:ext cx="6839518" cy="2492990"/>
            <a:chOff x="1268413" y="2763688"/>
            <a:chExt cx="6839518" cy="2492990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2948354"/>
              <a:ext cx="6402387" cy="230832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. . .</a:t>
              </a:r>
            </a:p>
            <a:p>
              <a:pPr>
                <a:tabLst>
                  <a:tab pos="457200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(b &lt; 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"Hello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"Goodbye</a:t>
              </a:r>
              <a:r>
                <a:rPr lang="en-US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5181423" y="276368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Unit5_CommonErrors3.c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36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108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alternative to </a:t>
            </a:r>
            <a:r>
              <a:rPr lang="en-US" i="1" dirty="0">
                <a:solidFill>
                  <a:srgbClr val="0000FF"/>
                </a:solidFill>
              </a:rPr>
              <a:t>if-else-if</a:t>
            </a:r>
            <a:r>
              <a:rPr lang="en-US" i="1" dirty="0"/>
              <a:t> </a:t>
            </a:r>
            <a:r>
              <a:rPr lang="en-US" dirty="0" smtClean="0"/>
              <a:t>is </a:t>
            </a:r>
            <a:r>
              <a:rPr lang="en-US" dirty="0"/>
              <a:t>to use the </a:t>
            </a:r>
            <a:r>
              <a:rPr lang="en-US" i="1" dirty="0">
                <a:solidFill>
                  <a:srgbClr val="0000FF"/>
                </a:solidFill>
              </a:rPr>
              <a:t>switch</a:t>
            </a:r>
            <a:r>
              <a:rPr lang="en-US" dirty="0"/>
              <a:t> </a:t>
            </a:r>
            <a:r>
              <a:rPr lang="en-US" dirty="0" smtClean="0"/>
              <a:t>statement.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Restriction: Value must be of </a:t>
            </a:r>
            <a:r>
              <a:rPr lang="en-US" dirty="0" smtClean="0">
                <a:solidFill>
                  <a:srgbClr val="C00000"/>
                </a:solidFill>
              </a:rPr>
              <a:t>discrete type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)</a:t>
            </a:r>
            <a:endParaRPr lang="en-S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9954" y="2338754"/>
            <a:ext cx="8053754" cy="42473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switch (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&lt;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variable or expression&gt;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case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 value1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: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==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value1 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  <a:endParaRPr lang="en-SG" dirty="0" smtClean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case </a:t>
            </a:r>
            <a:r>
              <a:rPr lang="en-SG" dirty="0" smtClean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value2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: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==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value2 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... 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 smtClean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default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to execute if &lt;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variable or expr&gt;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does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equal to the value of 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any of the </a:t>
            </a:r>
            <a:r>
              <a:rPr lang="en-SG" dirty="0" smtClean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cases above</a:t>
            </a:r>
            <a:endParaRPr lang="en-SG" dirty="0">
              <a:solidFill>
                <a:srgbClr val="006600"/>
              </a:solidFill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SG" dirty="0" smtClean="0">
                <a:latin typeface="Lucida Console" pitchFamily="49" charset="0"/>
                <a:cs typeface="Courier New" pitchFamily="49" charset="0"/>
              </a:rPr>
              <a:t>	break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}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8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411747" cy="87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Write a program that reads in a </a:t>
            </a:r>
            <a:r>
              <a:rPr lang="en-US" smtClean="0">
                <a:solidFill>
                  <a:srgbClr val="C00000"/>
                </a:solidFill>
              </a:rPr>
              <a:t>6-digit zip code </a:t>
            </a:r>
            <a:r>
              <a:rPr lang="en-US" smtClean="0"/>
              <a:t>and uses its first digit to print the associated geographic area.</a:t>
            </a:r>
            <a:endParaRPr lang="en-SG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28295"/>
              </p:ext>
            </p:extLst>
          </p:nvPr>
        </p:nvGraphicFramePr>
        <p:xfrm>
          <a:off x="668216" y="2338754"/>
          <a:ext cx="7965830" cy="32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89"/>
                <a:gridCol w="5630841"/>
              </a:tblGrid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If zip code</a:t>
                      </a:r>
                      <a:r>
                        <a:rPr lang="en-US" sz="2400" baseline="0" smtClean="0"/>
                        <a:t> begins with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Print this message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0, 2 or 3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on the East Coast.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4 – 6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</a:t>
                      </a:r>
                      <a:r>
                        <a:rPr lang="en-US" sz="2400" baseline="0" smtClean="0"/>
                        <a:t> is in the Central Plains.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7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</a:t>
                      </a:r>
                      <a:r>
                        <a:rPr lang="en-US" sz="2400" baseline="0" smtClean="0"/>
                        <a:t> code&gt; is in the South.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8 or 9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in the West.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 smtClean="0"/>
                        <a:t>others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&lt;zip code&gt; is invalid.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05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</a:t>
            </a:r>
            <a:r>
              <a:rPr lang="en-GB" sz="3600" smtClean="0">
                <a:solidFill>
                  <a:srgbClr val="0000FF"/>
                </a:solidFill>
              </a:rPr>
              <a:t>. The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 smtClean="0">
                <a:solidFill>
                  <a:srgbClr val="0000FF"/>
                </a:solidFill>
              </a:rPr>
              <a:t> Statement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[Group 7]"/>
          <p:cNvGrpSpPr/>
          <p:nvPr/>
        </p:nvGrpSpPr>
        <p:grpSpPr>
          <a:xfrm>
            <a:off x="1749507" y="991901"/>
            <a:ext cx="6411329" cy="5755147"/>
            <a:chOff x="2101947" y="2769404"/>
            <a:chExt cx="6411329" cy="5755147"/>
          </a:xfrm>
        </p:grpSpPr>
        <p:sp>
          <p:nvSpPr>
            <p:cNvPr id="9" name="TextBox 8"/>
            <p:cNvSpPr txBox="1"/>
            <p:nvPr/>
          </p:nvSpPr>
          <p:spPr>
            <a:xfrm>
              <a:off x="2101947" y="2846073"/>
              <a:ext cx="6138897" cy="567847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    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zip;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(zip/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nl-NL" sz="1400" b="1" dirty="0" smtClean="0">
                  <a:latin typeface="Courier New" pitchFamily="49" charset="0"/>
                  <a:cs typeface="Courier New" pitchFamily="49" charset="0"/>
                </a:rPr>
                <a:t>			printf(</a:t>
              </a:r>
              <a:r>
                <a:rPr lang="nl-NL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nl-NL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invalid.</a:t>
              </a:r>
              <a:r>
                <a:rPr lang="nl-NL" sz="14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nl-NL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 smtClean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0406" y="2769404"/>
              <a:ext cx="213287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Unit5_ZipCode.c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691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Testing </a:t>
            </a:r>
            <a:r>
              <a:rPr lang="en-GB" sz="3600" dirty="0" smtClean="0">
                <a:solidFill>
                  <a:srgbClr val="0000FF"/>
                </a:solidFill>
              </a:rPr>
              <a:t>and Debugging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Finding the maximum value among 3 variables: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33026"/>
            <a:ext cx="8229600" cy="2108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is wrong with the code? Did you test it with the correct test data?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test data would expose the flaw of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How do you correct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After correcting the code, would replacing the 3 </a:t>
            </a:r>
            <a:r>
              <a:rPr lang="en-US" sz="2000" i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statements with a nested </a:t>
            </a:r>
            <a:r>
              <a:rPr lang="en-US" sz="2000" i="1" dirty="0" smtClean="0"/>
              <a:t>if-else</a:t>
            </a:r>
            <a:r>
              <a:rPr lang="en-US" sz="2000" dirty="0" smtClean="0"/>
              <a:t> statement work? If it works, which method is better?</a:t>
            </a:r>
            <a:endParaRPr lang="en-US" sz="2000" dirty="0"/>
          </a:p>
        </p:txBody>
      </p:sp>
      <p:grpSp>
        <p:nvGrpSpPr>
          <p:cNvPr id="2" name="[Group 1]"/>
          <p:cNvGrpSpPr/>
          <p:nvPr/>
        </p:nvGrpSpPr>
        <p:grpSpPr>
          <a:xfrm>
            <a:off x="1489899" y="1685296"/>
            <a:ext cx="5895163" cy="2839310"/>
            <a:chOff x="1650670" y="1732258"/>
            <a:chExt cx="5895163" cy="2839310"/>
          </a:xfrm>
        </p:grpSpPr>
        <p:sp>
          <p:nvSpPr>
            <p:cNvPr id="9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 smtClean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((num1 &gt; num2) &amp;&amp; (num1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((num2 &gt; num1) &amp;&amp; (num2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((num3 &gt; num1) &amp;&amp; (num3 &gt; num2))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</a:t>
              </a: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num3</a:t>
              </a:r>
              <a:r>
                <a:rPr lang="en-GB" sz="1600" b="1" dirty="0" smtClean="0">
                  <a:latin typeface="Courier New" pitchFamily="49" charset="0"/>
                </a:rPr>
                <a:t>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 smtClean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Unit5_FindMax_v1.c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Testing </a:t>
            </a:r>
            <a:r>
              <a:rPr lang="en-GB" sz="3600" dirty="0" smtClean="0">
                <a:solidFill>
                  <a:srgbClr val="0000FF"/>
                </a:solidFill>
              </a:rPr>
              <a:t>and Debugging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364120" cy="157179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With selection structures (and next time, repetition structures), you are now open to many alternative ways of solving a problem.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Alternative approach to finding maximum among 3 values:</a:t>
            </a:r>
            <a:endParaRPr lang="en-US" sz="2000" dirty="0"/>
          </a:p>
        </p:txBody>
      </p:sp>
      <p:grpSp>
        <p:nvGrpSpPr>
          <p:cNvPr id="9" name="[Group 1]"/>
          <p:cNvGrpSpPr/>
          <p:nvPr/>
        </p:nvGrpSpPr>
        <p:grpSpPr>
          <a:xfrm>
            <a:off x="1489899" y="2366287"/>
            <a:ext cx="5895163" cy="2839310"/>
            <a:chOff x="1650670" y="1732258"/>
            <a:chExt cx="5895163" cy="2839310"/>
          </a:xfrm>
        </p:grpSpPr>
        <p:sp>
          <p:nvSpPr>
            <p:cNvPr id="10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/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 smtClean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 smtClean="0">
                  <a:latin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</a:rPr>
                <a:t>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 smtClean="0">
                  <a:latin typeface="Courier New" pitchFamily="49" charset="0"/>
                </a:rPr>
                <a:t> (num1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latin typeface="Courier New" pitchFamily="49" charset="0"/>
                </a:rPr>
                <a:t>	max = num1;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 smtClean="0">
                  <a:latin typeface="Courier New" pitchFamily="49" charset="0"/>
                </a:rPr>
                <a:t> (num2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 smtClean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 smtClean="0">
                  <a:latin typeface="Courier New" pitchFamily="49" charset="0"/>
                </a:rPr>
                <a:t> (num3 </a:t>
              </a:r>
              <a:r>
                <a:rPr lang="en-GB" sz="1600" b="1" dirty="0">
                  <a:latin typeface="Courier New" pitchFamily="49" charset="0"/>
                </a:rPr>
                <a:t>&gt; </a:t>
              </a:r>
              <a:r>
                <a:rPr lang="en-GB" sz="1600" b="1" dirty="0" smtClean="0">
                  <a:latin typeface="Courier New" pitchFamily="49" charset="0"/>
                </a:rPr>
                <a:t>max)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</a:t>
              </a:r>
              <a:r>
                <a:rPr lang="en-GB" sz="1600" b="1" dirty="0" smtClean="0">
                  <a:latin typeface="Courier New" pitchFamily="49" charset="0"/>
                </a:rPr>
                <a:t>		max </a:t>
              </a:r>
              <a:r>
                <a:rPr lang="en-GB" sz="1600" b="1" dirty="0">
                  <a:latin typeface="Courier New" pitchFamily="49" charset="0"/>
                </a:rPr>
                <a:t>= num3</a:t>
              </a:r>
              <a:r>
                <a:rPr lang="en-GB" sz="1600" b="1" dirty="0" smtClean="0">
                  <a:latin typeface="Courier New" pitchFamily="49" charset="0"/>
                </a:rPr>
                <a:t>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 smtClean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Unit5_FindMax_v2.c</a:t>
              </a:r>
              <a:endParaRPr lang="en-SG" dirty="0"/>
            </a:p>
          </p:txBody>
        </p:sp>
      </p:grpSp>
      <p:sp>
        <p:nvSpPr>
          <p:cNvPr id="13" name="Content Placeholder 5"/>
          <p:cNvSpPr txBox="1">
            <a:spLocks/>
          </p:cNvSpPr>
          <p:nvPr/>
        </p:nvSpPr>
        <p:spPr>
          <a:xfrm>
            <a:off x="587375" y="5325979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is wrong with this code? (There are more than one error.)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What test data should you use to expose its flaw?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621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Testing </a:t>
            </a:r>
            <a:r>
              <a:rPr lang="en-GB" sz="3600" dirty="0" smtClean="0">
                <a:solidFill>
                  <a:srgbClr val="0000FF"/>
                </a:solidFill>
              </a:rPr>
              <a:t>and Debugging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67326"/>
            <a:ext cx="8364120" cy="14758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 preceding examples will be discussed in class.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Remember: Test your programs thoroughly with your own data.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7346" y="2999874"/>
            <a:ext cx="4636169" cy="1384995"/>
          </a:xfrm>
          <a:prstGeom prst="rect">
            <a:avLst/>
          </a:prstGeom>
          <a:solidFill>
            <a:srgbClr val="CC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 NOT rely on </a:t>
            </a:r>
            <a:r>
              <a:rPr lang="en-US" sz="2800" dirty="0" err="1" smtClean="0">
                <a:solidFill>
                  <a:schemeClr val="bg1"/>
                </a:solidFill>
              </a:rPr>
              <a:t>CodeCrunch</a:t>
            </a:r>
            <a:r>
              <a:rPr lang="en-US" sz="2800" dirty="0" smtClean="0">
                <a:solidFill>
                  <a:schemeClr val="bg1"/>
                </a:solidFill>
              </a:rPr>
              <a:t> to test your programs!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0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</a:t>
            </a:r>
            <a:r>
              <a:rPr lang="en-US" sz="2400" i="1" dirty="0" smtClean="0">
                <a:solidFill>
                  <a:srgbClr val="0000FF"/>
                </a:solidFill>
              </a:rPr>
              <a:t>if-else</a:t>
            </a:r>
            <a:r>
              <a:rPr lang="en-US" sz="2400" dirty="0" smtClean="0"/>
              <a:t> construct and </a:t>
            </a:r>
            <a:r>
              <a:rPr lang="en-US" sz="2400" i="1" dirty="0" smtClean="0">
                <a:solidFill>
                  <a:srgbClr val="0000FF"/>
                </a:solidFill>
              </a:rPr>
              <a:t>switch</a:t>
            </a:r>
            <a:r>
              <a:rPr lang="en-US" sz="2400" dirty="0" smtClean="0"/>
              <a:t> construct to alter program flow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relational and logical operators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Style issues such as indentation, naming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flags and replacing </a:t>
            </a:r>
            <a:r>
              <a:rPr lang="en-US" sz="2400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with an assignment statement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How to test a selection construct with exhaustive test data, and to ensure that all alternative paths in the selection construct are examined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25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</a:t>
            </a:r>
            <a:r>
              <a:rPr lang="en-US" dirty="0"/>
              <a:t>5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80410352075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255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5: Selection Statements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Using relational and logical operators</a:t>
            </a:r>
            <a:endParaRPr lang="en-GB" sz="2400" dirty="0" smtClean="0"/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Using selection statements to choose between two or more execution paths in a program</a:t>
            </a:r>
            <a:endParaRPr lang="en-GB" sz="2400" dirty="0" smtClean="0"/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Formulating complex selection structures to solve decision problems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smtClean="0"/>
              <a:t>Chapter 4 Lessons 4.1 – 4.6, Beginning Decision Making</a:t>
            </a:r>
            <a:endParaRPr lang="en-GB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5: Selection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Sequential vs Non-Sequential Control Flow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Selection Structures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</a:t>
            </a:r>
            <a:r>
              <a:rPr lang="en-GB" sz="2400" i="1" dirty="0" smtClean="0">
                <a:latin typeface="Garamond" panose="02020404030301010803" pitchFamily="18" charset="0"/>
                <a:cs typeface="Gautami" panose="020B0502040204020203" pitchFamily="34" charset="0"/>
              </a:rPr>
              <a:t>if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Garamond" panose="02020404030301010803" pitchFamily="18" charset="0"/>
              </a:rPr>
              <a:t>if-else</a:t>
            </a:r>
            <a:r>
              <a:rPr lang="en-GB" sz="2400" dirty="0" smtClean="0"/>
              <a:t> Statements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Conditions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2.3	Truth Values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2.4	Logical Operators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2.5	Evaluation of Boolean Expressions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2.6	Caution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2.7	Short-Circuit Evaluation</a:t>
            </a:r>
          </a:p>
          <a:p>
            <a:pPr marL="1255713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2.8	</a:t>
            </a:r>
            <a:r>
              <a:rPr lang="en-GB" sz="2400" i="1" dirty="0">
                <a:latin typeface="Garamond" panose="02020404030301010803" pitchFamily="18" charset="0"/>
                <a:cs typeface="Gautami" panose="020B0502040204020203" pitchFamily="34" charset="0"/>
              </a:rPr>
              <a:t> if</a:t>
            </a:r>
            <a:r>
              <a:rPr lang="en-GB" sz="2400" dirty="0"/>
              <a:t> and </a:t>
            </a:r>
            <a:r>
              <a:rPr lang="en-GB" sz="2400" i="1" dirty="0">
                <a:latin typeface="Garamond" panose="02020404030301010803" pitchFamily="18" charset="0"/>
              </a:rPr>
              <a:t>if-else</a:t>
            </a:r>
            <a:r>
              <a:rPr lang="en-GB" sz="2400" dirty="0"/>
              <a:t> </a:t>
            </a:r>
            <a:r>
              <a:rPr lang="en-GB" sz="2400" dirty="0" smtClean="0"/>
              <a:t>Statements: 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407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5: Selection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Nested </a:t>
            </a:r>
            <a:r>
              <a:rPr lang="en-GB" sz="2800" i="1" dirty="0">
                <a:latin typeface="Garamond" panose="02020404030301010803" pitchFamily="18" charset="0"/>
              </a:rPr>
              <a:t>if</a:t>
            </a:r>
            <a:r>
              <a:rPr lang="en-GB" sz="2800" dirty="0"/>
              <a:t> and </a:t>
            </a:r>
            <a:r>
              <a:rPr lang="en-GB" sz="2800" i="1" dirty="0">
                <a:latin typeface="Garamond" panose="02020404030301010803" pitchFamily="18" charset="0"/>
              </a:rPr>
              <a:t>if-else</a:t>
            </a:r>
            <a:r>
              <a:rPr lang="en-GB" sz="2800" dirty="0"/>
              <a:t> Statements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Style Issues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Common Errors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The </a:t>
            </a:r>
            <a:r>
              <a:rPr lang="en-GB" sz="2800" i="1" dirty="0" smtClean="0">
                <a:latin typeface="Garamond" panose="02020404030301010803" pitchFamily="18" charset="0"/>
              </a:rPr>
              <a:t>switch</a:t>
            </a:r>
            <a:r>
              <a:rPr lang="en-GB" sz="2800" dirty="0" smtClean="0"/>
              <a:t> Statement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 smtClean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047426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Sequential Control Flow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7167440" cy="141507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Recall Simple “drawing” problem in Unit 4: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 smtClean="0">
                <a:solidFill>
                  <a:srgbClr val="C00000"/>
                </a:solidFill>
              </a:rPr>
              <a:t>Write a program to draw a rocket ship, a male stick figure, and a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Triangle</a:t>
              </a:r>
              <a:endParaRPr lang="en-US" sz="1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Rectangle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Rectangle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Triangle</a:t>
              </a:r>
              <a:endParaRPr lang="en-US" sz="1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3 Figures</a:t>
              </a:r>
              <a:endParaRPr lang="en-US" sz="1000" kern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Rocket Ship</a:t>
              </a:r>
              <a:endParaRPr lang="en-US" sz="1000" kern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Male Stick Figure</a:t>
              </a:r>
              <a:endParaRPr lang="en-US" sz="1000" kern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7" y="3969572"/>
            <a:ext cx="1172584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20789</TotalTime>
  <Words>2946</Words>
  <Application>Microsoft Office PowerPoint</Application>
  <PresentationFormat>On-screen Show (4:3)</PresentationFormat>
  <Paragraphs>724</Paragraphs>
  <Slides>41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Garamond</vt:lpstr>
      <vt:lpstr>Gautami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5: Selection Statements</vt:lpstr>
      <vt:lpstr>Unit 5: Selection Statements (1/2)</vt:lpstr>
      <vt:lpstr>Unit 5: Selection Statements (2/2)</vt:lpstr>
      <vt:lpstr>1. Sequential Control Flow</vt:lpstr>
      <vt:lpstr>1. Non-Sequential Control Flow</vt:lpstr>
      <vt:lpstr>2. Selection Structures</vt:lpstr>
      <vt:lpstr>2.1 if and if-else Statements</vt:lpstr>
      <vt:lpstr>2.2 Condition</vt:lpstr>
      <vt:lpstr>2.3 Truth Values</vt:lpstr>
      <vt:lpstr>2.4 Logical Operators</vt:lpstr>
      <vt:lpstr>2.5 Evaluation of Boolean Expressions (1/2)</vt:lpstr>
      <vt:lpstr>2.5 Evaluation of Boolean Expressions (2/2)</vt:lpstr>
      <vt:lpstr>2.6 Caution (1/2)</vt:lpstr>
      <vt:lpstr>2.6 Caution (2/2)</vt:lpstr>
      <vt:lpstr>2.7 Short-Circuit Evaluation</vt:lpstr>
      <vt:lpstr>2.8 if and if-else Statements: Examples (1/2)</vt:lpstr>
      <vt:lpstr>2.8 if and if-else Statements: Examples (2/2)</vt:lpstr>
      <vt:lpstr>3. Nested if and if-else Statements (1/2)</vt:lpstr>
      <vt:lpstr>3. Nested if and if-else Statements (2/2)</vt:lpstr>
      <vt:lpstr>4. Style Issues: Indentation (1/6)</vt:lpstr>
      <vt:lpstr>4. Style Issues: Indentation (2/6)</vt:lpstr>
      <vt:lpstr>4. Style Issues: Indentation (3/6)</vt:lpstr>
      <vt:lpstr>4. Style Issues: Indentation (4/6)</vt:lpstr>
      <vt:lpstr>4. Style Issues: Naming ‘boolean’ variables (5/6)</vt:lpstr>
      <vt:lpstr>4. Style Issues: Removing ‘if’ (6/6)</vt:lpstr>
      <vt:lpstr>5. Common Errors (1/2)</vt:lpstr>
      <vt:lpstr>5. Common Errors (2/2)</vt:lpstr>
      <vt:lpstr>6. The switch Statement (1/3)</vt:lpstr>
      <vt:lpstr>6. The switch Statement (2/3)</vt:lpstr>
      <vt:lpstr>6. The switch Statement (3/3)</vt:lpstr>
      <vt:lpstr>7. Testing and Debugging (1/3)</vt:lpstr>
      <vt:lpstr>7. Testing and Debugging (2/3)</vt:lpstr>
      <vt:lpstr>7. Testing and Debugging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1448</cp:revision>
  <cp:lastPrinted>2014-07-01T03:51:49Z</cp:lastPrinted>
  <dcterms:created xsi:type="dcterms:W3CDTF">1998-09-05T15:03:32Z</dcterms:created>
  <dcterms:modified xsi:type="dcterms:W3CDTF">2015-08-31T13:46:29Z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