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602" r:id="rId3"/>
    <p:sldId id="603" r:id="rId4"/>
    <p:sldId id="604" r:id="rId5"/>
    <p:sldId id="605" r:id="rId6"/>
    <p:sldId id="468" r:id="rId7"/>
    <p:sldId id="509" r:id="rId8"/>
    <p:sldId id="569" r:id="rId9"/>
    <p:sldId id="504" r:id="rId10"/>
    <p:sldId id="546" r:id="rId11"/>
    <p:sldId id="575" r:id="rId12"/>
    <p:sldId id="547" r:id="rId13"/>
    <p:sldId id="576" r:id="rId14"/>
    <p:sldId id="577" r:id="rId15"/>
    <p:sldId id="548" r:id="rId16"/>
    <p:sldId id="549" r:id="rId17"/>
    <p:sldId id="578" r:id="rId18"/>
    <p:sldId id="579" r:id="rId19"/>
    <p:sldId id="580" r:id="rId20"/>
    <p:sldId id="581" r:id="rId21"/>
    <p:sldId id="583" r:id="rId22"/>
    <p:sldId id="582" r:id="rId23"/>
    <p:sldId id="584" r:id="rId24"/>
    <p:sldId id="585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8" r:id="rId35"/>
    <p:sldId id="599" r:id="rId36"/>
    <p:sldId id="596" r:id="rId37"/>
    <p:sldId id="597" r:id="rId38"/>
    <p:sldId id="600" r:id="rId39"/>
    <p:sldId id="601" r:id="rId40"/>
    <p:sldId id="506" r:id="rId41"/>
    <p:sldId id="308" r:id="rId42"/>
    <p:sldId id="574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990000"/>
    <a:srgbClr val="663300"/>
    <a:srgbClr val="FFFFCC"/>
    <a:srgbClr val="9F9FFF"/>
    <a:srgbClr val="E5E6FF"/>
    <a:srgbClr val="CDCD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7703" autoAdjust="0"/>
  </p:normalViewPr>
  <p:slideViewPr>
    <p:cSldViewPr snapToGrid="0">
      <p:cViewPr varScale="1">
        <p:scale>
          <a:sx n="62" d="100"/>
          <a:sy n="6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4925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51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78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66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46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35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1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92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03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23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49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8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39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7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312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800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29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8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52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26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479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355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658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112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563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971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61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223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520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05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1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59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97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28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90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Repetition Statements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LOOPS!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83" name="Picture 5" descr="k18469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616" y="503602"/>
            <a:ext cx="16033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1214204" y="1783829"/>
            <a:ext cx="6505732" cy="1877437"/>
          </a:xfrm>
          <a:prstGeom prst="rect">
            <a:avLst/>
          </a:prstGeom>
          <a:gradFill flip="none" rotWithShape="1">
            <a:gsLst>
              <a:gs pos="0">
                <a:srgbClr val="E5E6FF"/>
              </a:gs>
              <a:gs pos="50000">
                <a:srgbClr val="CDCDFF"/>
              </a:gs>
              <a:gs pos="100000">
                <a:srgbClr val="9F9F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AD8F6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“A program without a loop and a structure variable isn’t worth writing.”</a:t>
            </a:r>
          </a:p>
          <a:p>
            <a:pPr algn="r"/>
            <a:r>
              <a:rPr lang="en-US" sz="2000" i="1" dirty="0" smtClean="0"/>
              <a:t>Alan </a:t>
            </a:r>
            <a:r>
              <a:rPr lang="en-US" sz="2000" i="1" dirty="0" err="1" smtClean="0"/>
              <a:t>J.Perlis</a:t>
            </a:r>
            <a:endParaRPr lang="en-US" sz="2000" i="1" dirty="0" smtClean="0"/>
          </a:p>
          <a:p>
            <a:pPr algn="r"/>
            <a:r>
              <a:rPr lang="en-US" sz="2000" i="1" dirty="0" smtClean="0"/>
              <a:t>Yale University</a:t>
            </a:r>
          </a:p>
          <a:p>
            <a:pPr algn="r"/>
            <a:r>
              <a:rPr lang="en-US" sz="2000" i="1" dirty="0" smtClean="0"/>
              <a:t>The first recipient of ACM Turing Award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71488" y="3957402"/>
            <a:ext cx="7948612" cy="11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statement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whose job is to 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repeatedly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execute some other </a:t>
            </a:r>
            <a:r>
              <a:rPr kumimoji="0" lang="en-GB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statement(s).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LOOPS!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5442" y="1896450"/>
            <a:ext cx="2780888" cy="3102190"/>
            <a:chOff x="7111365" y="4142842"/>
            <a:chExt cx="1604065" cy="1741412"/>
          </a:xfrm>
        </p:grpSpPr>
        <p:sp>
          <p:nvSpPr>
            <p:cNvPr id="10" name="Flowchart: Decision 9"/>
            <p:cNvSpPr/>
            <p:nvPr/>
          </p:nvSpPr>
          <p:spPr bwMode="auto">
            <a:xfrm>
              <a:off x="7111365" y="4519078"/>
              <a:ext cx="1128713" cy="498475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13"/>
            <p:cNvCxnSpPr>
              <a:cxnSpLocks noChangeShapeType="1"/>
              <a:endCxn id="10" idx="0"/>
            </p:cNvCxnSpPr>
            <p:nvPr/>
          </p:nvCxnSpPr>
          <p:spPr bwMode="auto">
            <a:xfrm>
              <a:off x="7675600" y="4142842"/>
              <a:ext cx="122" cy="376236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7326157" y="4613459"/>
              <a:ext cx="712322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 err="1"/>
                <a:t>cond</a:t>
              </a:r>
              <a:r>
                <a:rPr lang="en-US" sz="2000" b="1" i="1" dirty="0"/>
                <a:t>?</a:t>
              </a:r>
              <a:endParaRPr lang="en-SG" sz="2000" b="1" i="1" dirty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7178267" y="5429251"/>
              <a:ext cx="994909" cy="455003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 smtClean="0"/>
                <a:t>Some</a:t>
              </a:r>
            </a:p>
            <a:p>
              <a:pPr algn="ctr">
                <a:defRPr/>
              </a:pPr>
              <a:r>
                <a:rPr lang="en-SG" sz="2000" b="1" dirty="0" smtClean="0"/>
                <a:t>statement(s)</a:t>
              </a:r>
              <a:endParaRPr lang="en-SG" sz="2000" b="1" dirty="0"/>
            </a:p>
          </p:txBody>
        </p:sp>
        <p:sp>
          <p:nvSpPr>
            <p:cNvPr id="15" name="TextBox 24"/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7" name="Straight Arrow Connector 27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7675722" y="5017553"/>
              <a:ext cx="0" cy="41169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8" name="Elbow Connector 17"/>
            <p:cNvCxnSpPr>
              <a:stCxn id="14" idx="1"/>
              <a:endCxn id="10" idx="1"/>
            </p:cNvCxnSpPr>
            <p:nvPr/>
          </p:nvCxnSpPr>
          <p:spPr bwMode="auto">
            <a:xfrm rot="10800000">
              <a:off x="7111366" y="4768315"/>
              <a:ext cx="66902" cy="888437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Elbow Connector 18"/>
            <p:cNvCxnSpPr>
              <a:stCxn id="10" idx="3"/>
            </p:cNvCxnSpPr>
            <p:nvPr/>
          </p:nvCxnSpPr>
          <p:spPr bwMode="auto">
            <a:xfrm>
              <a:off x="8240078" y="4768315"/>
              <a:ext cx="420439" cy="997487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0" name="Cloud Callout 19"/>
          <p:cNvSpPr/>
          <p:nvPr/>
        </p:nvSpPr>
        <p:spPr bwMode="auto">
          <a:xfrm>
            <a:off x="5510999" y="3535423"/>
            <a:ext cx="3073751" cy="972033"/>
          </a:xfrm>
          <a:prstGeom prst="cloudCallout">
            <a:avLst>
              <a:gd name="adj1" fmla="val -68431"/>
              <a:gd name="adj2" fmla="val 59605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 smtClean="0">
                <a:solidFill>
                  <a:srgbClr val="C00000"/>
                </a:solidFill>
              </a:rPr>
              <a:t>loop body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1" name="Cloud Callout 20"/>
          <p:cNvSpPr/>
          <p:nvPr/>
        </p:nvSpPr>
        <p:spPr bwMode="auto">
          <a:xfrm>
            <a:off x="691623" y="1481139"/>
            <a:ext cx="2750234" cy="1140555"/>
          </a:xfrm>
          <a:prstGeom prst="cloudCallout">
            <a:avLst>
              <a:gd name="adj1" fmla="val 52048"/>
              <a:gd name="adj2" fmla="val 70380"/>
            </a:avLst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 smtClean="0">
                <a:solidFill>
                  <a:srgbClr val="C00000"/>
                </a:solidFill>
              </a:rPr>
              <a:t>Loop condition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1351" y="1034321"/>
            <a:ext cx="3207895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Each round of the loop is called an </a:t>
            </a:r>
            <a:r>
              <a:rPr lang="en-US" sz="2800" i="1" dirty="0" smtClean="0">
                <a:solidFill>
                  <a:srgbClr val="0000FF"/>
                </a:solidFill>
              </a:rPr>
              <a:t>iteration</a:t>
            </a:r>
            <a:r>
              <a:rPr lang="en-US" sz="2800" dirty="0" smtClean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02708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76466"/>
            <a:ext cx="4168588" cy="2503165"/>
          </a:xfrm>
        </p:spPr>
        <p:txBody>
          <a:bodyPr/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Keep prompting the user to input a non-negative integer, and output that integer.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Halt the loop when the input is negative.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32812" y="1318461"/>
            <a:ext cx="3057993" cy="364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-1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365816" y="4651948"/>
            <a:ext cx="7375161" cy="17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Key observations: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keep repeating a task while certain condition is met, or alternatively, you repeat until the condition is not met.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do not know beforehand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how many iterations there will be.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00461" y="1422441"/>
            <a:ext cx="4905487" cy="4764375"/>
          </a:xfr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i="1" dirty="0" smtClean="0">
                <a:solidFill>
                  <a:srgbClr val="0000FF"/>
                </a:solidFill>
              </a:rPr>
              <a:t>Algorithm: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if (num &gt;= 0) {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	print the value entered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if </a:t>
            </a:r>
            <a:r>
              <a:rPr lang="pt-BR" sz="1800" dirty="0">
                <a:latin typeface="Lucida Console" pitchFamily="49" charset="0"/>
              </a:rPr>
              <a:t>(num </a:t>
            </a:r>
            <a:r>
              <a:rPr lang="pt-BR" sz="1800" dirty="0" smtClean="0">
                <a:latin typeface="Lucida Console" pitchFamily="49" charset="0"/>
              </a:rPr>
              <a:t>&gt;= 0</a:t>
            </a:r>
            <a:r>
              <a:rPr lang="pt-BR" sz="1800" dirty="0">
                <a:latin typeface="Lucida Console" pitchFamily="49" charset="0"/>
              </a:rPr>
              <a:t>) </a:t>
            </a:r>
            <a:r>
              <a:rPr lang="pt-BR" sz="1800" dirty="0" smtClean="0">
                <a:latin typeface="Lucida Console" pitchFamily="49" charset="0"/>
              </a:rPr>
              <a:t>{</a:t>
            </a:r>
            <a:endParaRPr lang="pt-BR" sz="1800" dirty="0">
              <a:latin typeface="Lucida Console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	print the value entered		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.... 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96405" y="1441553"/>
            <a:ext cx="2587831" cy="327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-1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2742" y="2087622"/>
            <a:ext cx="645460" cy="3549705"/>
            <a:chOff x="365760" y="2087622"/>
            <a:chExt cx="645460" cy="3549705"/>
          </a:xfrm>
        </p:grpSpPr>
        <p:sp>
          <p:nvSpPr>
            <p:cNvPr id="20" name="Left Brace 19"/>
            <p:cNvSpPr/>
            <p:nvPr/>
          </p:nvSpPr>
          <p:spPr bwMode="auto">
            <a:xfrm>
              <a:off x="882128" y="2087622"/>
              <a:ext cx="118333" cy="1538343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Left Brace 20"/>
            <p:cNvSpPr/>
            <p:nvPr/>
          </p:nvSpPr>
          <p:spPr bwMode="auto">
            <a:xfrm>
              <a:off x="883922" y="4014715"/>
              <a:ext cx="127298" cy="1622612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5760" y="2269863"/>
              <a:ext cx="492443" cy="28615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660066"/>
                  </a:solidFill>
                </a:rPr>
                <a:t>Same code repeated</a:t>
              </a:r>
              <a:endParaRPr lang="en-US" sz="20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1826" y="2066107"/>
            <a:ext cx="4399878" cy="3571220"/>
            <a:chOff x="1161826" y="2011999"/>
            <a:chExt cx="4399878" cy="35712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161826" y="2011999"/>
              <a:ext cx="4399878" cy="1581374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161826" y="3958814"/>
              <a:ext cx="4399878" cy="1624405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6703" y="2394514"/>
            <a:ext cx="4153334" cy="1102040"/>
            <a:chOff x="1214732" y="3297837"/>
            <a:chExt cx="4153334" cy="110204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214732" y="3297837"/>
              <a:ext cx="3679999" cy="617946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Line Callout 2 27"/>
            <p:cNvSpPr/>
            <p:nvPr/>
          </p:nvSpPr>
          <p:spPr bwMode="auto">
            <a:xfrm>
              <a:off x="4279281" y="4014750"/>
              <a:ext cx="1088785" cy="385127"/>
            </a:xfrm>
            <a:prstGeom prst="borderCallout2">
              <a:avLst>
                <a:gd name="adj1" fmla="val 18750"/>
                <a:gd name="adj2" fmla="val -1388"/>
                <a:gd name="adj3" fmla="val 18750"/>
                <a:gd name="adj4" fmla="val -16667"/>
                <a:gd name="adj5" fmla="val -23999"/>
                <a:gd name="adj6" fmla="val -3446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body</a:t>
              </a:r>
              <a:endPara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29601" y="1549420"/>
            <a:ext cx="3285579" cy="796067"/>
            <a:chOff x="1708085" y="2420470"/>
            <a:chExt cx="3285579" cy="796067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708085" y="2937157"/>
              <a:ext cx="1486936" cy="279380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Line Callout 2 16"/>
            <p:cNvSpPr/>
            <p:nvPr/>
          </p:nvSpPr>
          <p:spPr bwMode="auto">
            <a:xfrm>
              <a:off x="3599579" y="2420470"/>
              <a:ext cx="1394085" cy="37651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4660"/>
                <a:gd name="adj6" fmla="val -449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condition</a:t>
              </a:r>
              <a:endPara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33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970827" y="1634456"/>
            <a:ext cx="2484878" cy="3254935"/>
            <a:chOff x="7111365" y="4142841"/>
            <a:chExt cx="1433321" cy="1827155"/>
          </a:xfrm>
        </p:grpSpPr>
        <p:sp>
          <p:nvSpPr>
            <p:cNvPr id="30" name="Flowchart: Decision 29"/>
            <p:cNvSpPr/>
            <p:nvPr/>
          </p:nvSpPr>
          <p:spPr bwMode="auto">
            <a:xfrm>
              <a:off x="7111365" y="4519078"/>
              <a:ext cx="1128713" cy="498475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1" name="Straight Arrow Connector 13"/>
            <p:cNvCxnSpPr>
              <a:cxnSpLocks noChangeShapeType="1"/>
              <a:endCxn id="30" idx="0"/>
            </p:cNvCxnSpPr>
            <p:nvPr/>
          </p:nvCxnSpPr>
          <p:spPr bwMode="auto">
            <a:xfrm>
              <a:off x="7675600" y="4142841"/>
              <a:ext cx="122" cy="37623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7274919" y="4651480"/>
              <a:ext cx="84651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err="1" smtClean="0"/>
                <a:t>num</a:t>
              </a:r>
              <a:r>
                <a:rPr lang="en-US" i="1" dirty="0" smtClean="0"/>
                <a:t> &gt;= 0?</a:t>
              </a:r>
              <a:endParaRPr lang="en-SG" i="1" dirty="0"/>
            </a:p>
          </p:txBody>
        </p:sp>
        <p:sp>
          <p:nvSpPr>
            <p:cNvPr id="33" name="Flowchart: Process 32"/>
            <p:cNvSpPr/>
            <p:nvPr/>
          </p:nvSpPr>
          <p:spPr bwMode="auto">
            <a:xfrm>
              <a:off x="7178267" y="5429251"/>
              <a:ext cx="994909" cy="54074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dirty="0" err="1" smtClean="0"/>
                <a:t>printf</a:t>
              </a:r>
              <a:r>
                <a:rPr lang="en-SG" dirty="0" smtClean="0"/>
                <a:t> …</a:t>
              </a:r>
            </a:p>
            <a:p>
              <a:pPr algn="ctr">
                <a:defRPr/>
              </a:pPr>
              <a:r>
                <a:rPr lang="en-SG" dirty="0" err="1" smtClean="0"/>
                <a:t>printf</a:t>
              </a:r>
              <a:r>
                <a:rPr lang="en-SG" dirty="0" smtClean="0"/>
                <a:t> … </a:t>
              </a:r>
            </a:p>
            <a:p>
              <a:pPr algn="ctr">
                <a:defRPr/>
              </a:pPr>
              <a:r>
                <a:rPr lang="en-SG" dirty="0" err="1" smtClean="0"/>
                <a:t>scanf</a:t>
              </a:r>
              <a:r>
                <a:rPr lang="en-SG" dirty="0"/>
                <a:t> </a:t>
              </a:r>
              <a:r>
                <a:rPr lang="en-SG" dirty="0" smtClean="0"/>
                <a:t>…</a:t>
              </a:r>
              <a:endParaRPr lang="en-SG" dirty="0"/>
            </a:p>
          </p:txBody>
        </p:sp>
        <p:sp>
          <p:nvSpPr>
            <p:cNvPr id="34" name="TextBox 24"/>
            <p:cNvSpPr txBox="1">
              <a:spLocks noChangeArrowheads="1"/>
            </p:cNvSpPr>
            <p:nvPr/>
          </p:nvSpPr>
          <p:spPr bwMode="auto">
            <a:xfrm>
              <a:off x="7630767" y="5073079"/>
              <a:ext cx="47764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/>
                <a:t>true</a:t>
              </a:r>
              <a:endParaRPr lang="en-SG" i="1" dirty="0"/>
            </a:p>
          </p:txBody>
        </p:sp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8087795" y="4577493"/>
              <a:ext cx="45689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/>
                <a:t>false</a:t>
              </a:r>
              <a:endParaRPr lang="en-SG" i="1" dirty="0"/>
            </a:p>
          </p:txBody>
        </p:sp>
        <p:cxnSp>
          <p:nvCxnSpPr>
            <p:cNvPr id="36" name="Straight Arrow Connector 27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675721" y="5017553"/>
              <a:ext cx="1" cy="41169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7" name="Elbow Connector 36"/>
            <p:cNvCxnSpPr>
              <a:stCxn id="33" idx="1"/>
              <a:endCxn id="30" idx="1"/>
            </p:cNvCxnSpPr>
            <p:nvPr/>
          </p:nvCxnSpPr>
          <p:spPr bwMode="auto">
            <a:xfrm rot="10800000">
              <a:off x="7111366" y="4768316"/>
              <a:ext cx="66902" cy="931308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Elbow Connector 37"/>
            <p:cNvCxnSpPr>
              <a:stCxn id="30" idx="3"/>
            </p:cNvCxnSpPr>
            <p:nvPr/>
          </p:nvCxnSpPr>
          <p:spPr bwMode="auto">
            <a:xfrm>
              <a:off x="8240078" y="4768316"/>
              <a:ext cx="210219" cy="997485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3462728" y="1347906"/>
            <a:ext cx="5441429" cy="4149016"/>
            <a:chOff x="3462728" y="1347906"/>
            <a:chExt cx="5441429" cy="4149016"/>
          </a:xfrm>
        </p:grpSpPr>
        <p:sp>
          <p:nvSpPr>
            <p:cNvPr id="40" name="TextBox 39"/>
            <p:cNvSpPr txBox="1"/>
            <p:nvPr/>
          </p:nvSpPr>
          <p:spPr>
            <a:xfrm>
              <a:off x="3462728" y="1618937"/>
              <a:ext cx="5441429" cy="387798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entered: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4547" y="1347906"/>
              <a:ext cx="247969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Unit6_ReadandPrint.c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0084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800" dirty="0"/>
              <a:t>   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85492" y="1147557"/>
            <a:ext cx="2191317" cy="2293032"/>
            <a:chOff x="6330462" y="3530993"/>
            <a:chExt cx="2191317" cy="2293032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2" name="Straight Arrow Connector 13"/>
            <p:cNvCxnSpPr>
              <a:cxnSpLocks noChangeShapeType="1"/>
              <a:endCxn id="51" idx="0"/>
            </p:cNvCxnSpPr>
            <p:nvPr/>
          </p:nvCxnSpPr>
          <p:spPr bwMode="auto">
            <a:xfrm>
              <a:off x="7111810" y="3530993"/>
              <a:ext cx="169" cy="5086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 smtClean="0"/>
                <a:t>Loop body</a:t>
              </a:r>
              <a:endParaRPr lang="en-SG" sz="1600" b="1" dirty="0"/>
            </a:p>
          </p:txBody>
        </p:sp>
        <p:sp>
          <p:nvSpPr>
            <p:cNvPr id="55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56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57" name="Straight Arrow Connector 27"/>
            <p:cNvCxnSpPr>
              <a:cxnSpLocks noChangeShapeType="1"/>
              <a:stCxn id="51" idx="2"/>
              <a:endCxn id="54" idx="0"/>
            </p:cNvCxnSpPr>
            <p:nvPr/>
          </p:nvCxnSpPr>
          <p:spPr bwMode="auto">
            <a:xfrm flipH="1">
              <a:off x="7111978" y="4713480"/>
              <a:ext cx="1" cy="55656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Elbow Connector 57"/>
            <p:cNvCxnSpPr>
              <a:stCxn id="54" idx="1"/>
              <a:endCxn id="51" idx="1"/>
            </p:cNvCxnSpPr>
            <p:nvPr/>
          </p:nvCxnSpPr>
          <p:spPr bwMode="auto">
            <a:xfrm rot="10800000">
              <a:off x="6330463" y="4376547"/>
              <a:ext cx="260505" cy="1170487"/>
            </a:xfrm>
            <a:prstGeom prst="bentConnector3">
              <a:avLst>
                <a:gd name="adj1" fmla="val 187753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Elbow Connector 58"/>
            <p:cNvCxnSpPr>
              <a:stCxn id="51" idx="3"/>
            </p:cNvCxnSpPr>
            <p:nvPr/>
          </p:nvCxnSpPr>
          <p:spPr bwMode="auto">
            <a:xfrm>
              <a:off x="7893495" y="4376546"/>
              <a:ext cx="582221" cy="1348462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0" name="Line Callout 2 59"/>
          <p:cNvSpPr/>
          <p:nvPr/>
        </p:nvSpPr>
        <p:spPr bwMode="auto">
          <a:xfrm>
            <a:off x="5186597" y="4137285"/>
            <a:ext cx="3312826" cy="1663908"/>
          </a:xfrm>
          <a:prstGeom prst="borderCallout2">
            <a:avLst>
              <a:gd name="adj1" fmla="val 18750"/>
              <a:gd name="adj2" fmla="val 318"/>
              <a:gd name="adj3" fmla="val 18750"/>
              <a:gd name="adj4" fmla="val -16667"/>
              <a:gd name="adj5" fmla="val -122199"/>
              <a:gd name="adj6" fmla="val -45022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condition 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execute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body; otherwise, terminate loop.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6" y="1248508"/>
            <a:ext cx="3518930" cy="38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Keep prompting the user to input a non-negative integer, and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print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that integer</a:t>
            </a:r>
            <a:r>
              <a:rPr lang="en-SG" dirty="0" smtClean="0"/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Halt the loop when the input is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negative.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 smtClean="0">
                <a:latin typeface="Arial" pitchFamily="34" charset="0"/>
                <a:cs typeface="Arial" pitchFamily="34" charset="0"/>
              </a:rPr>
              <a:t>Print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the maximum integer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SG" dirty="0" smtClean="0"/>
              <a:t>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4318782" y="1981200"/>
            <a:ext cx="4368018" cy="2755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Enter a number: </a:t>
            </a:r>
            <a:r>
              <a:rPr lang="en-US" sz="2400" dirty="0" smtClean="0">
                <a:solidFill>
                  <a:srgbClr val="0000FF"/>
                </a:solidFill>
              </a:rPr>
              <a:t>12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 smtClean="0"/>
              <a:t>Enter a number:</a:t>
            </a:r>
            <a:r>
              <a:rPr lang="en-US" sz="2400" dirty="0" smtClean="0">
                <a:solidFill>
                  <a:srgbClr val="0000FF"/>
                </a:solidFill>
              </a:rPr>
              <a:t> 26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 </a:t>
            </a:r>
            <a:r>
              <a:rPr lang="en-US" sz="2400" dirty="0" smtClean="0">
                <a:solidFill>
                  <a:srgbClr val="0000FF"/>
                </a:solidFill>
              </a:rPr>
              <a:t>5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 </a:t>
            </a:r>
            <a:r>
              <a:rPr lang="en-US" sz="2400" dirty="0">
                <a:solidFill>
                  <a:srgbClr val="0000FF"/>
                </a:solidFill>
              </a:rPr>
              <a:t>-1</a:t>
            </a:r>
          </a:p>
          <a:p>
            <a:pPr marL="0" indent="0">
              <a:buNone/>
            </a:pPr>
            <a:r>
              <a:rPr lang="en-US" sz="2400" dirty="0" smtClean="0"/>
              <a:t>The maximum number is 26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011387" y="1680400"/>
            <a:ext cx="3360717" cy="2899886"/>
          </a:xfrm>
          <a:solidFill>
            <a:srgbClr val="99FFCC"/>
          </a:solidFill>
          <a:ln w="19050"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20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while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 (num &gt;= 0) {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if (maxi &lt; num) 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		maxi = num;</a:t>
            </a:r>
            <a:endParaRPr lang="en-US" sz="2000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20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endParaRPr lang="en-US" sz="2000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66170" y="1353694"/>
            <a:ext cx="4200525" cy="489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...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7225" y="2100263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7224" y="3848099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122821" y="2812906"/>
            <a:ext cx="577516" cy="42409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16" name="TextBox 15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num, maxi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(maxi &lt; num)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	maxi =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prinf(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maximum number is 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maxi);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pt-BR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Unit6_FindMax.c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512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174762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Output: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6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Repetition Statements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468851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 </a:t>
            </a:r>
            <a:endParaRPr lang="en-GB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Output: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Ctrl-c</a:t>
            </a:r>
            <a:r>
              <a:rPr lang="en-US" sz="2400" dirty="0" smtClean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2.3 Style: Indentation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1163782"/>
            <a:ext cx="8153400" cy="18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Loop body must be indented.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Comment in loop body must be aligned with statements in loop body.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 must be on a line by itself and aligned with the </a:t>
            </a:r>
            <a:r>
              <a:rPr lang="en-US" sz="2000" i="1" dirty="0">
                <a:latin typeface="Garamond" panose="02020404030301010803" pitchFamily="18" charset="0"/>
                <a:cs typeface="Arial" pitchFamily="34" charset="0"/>
              </a:rPr>
              <a:t>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[TextBox 10]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15" name="[TextBox 14]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7" y="4324749"/>
            <a:ext cx="281678" cy="354915"/>
          </a:xfrm>
          <a:prstGeom prst="rect">
            <a:avLst/>
          </a:prstGeom>
        </p:spPr>
      </p:pic>
      <p:pic>
        <p:nvPicPr>
          <p:cNvPr id="17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6" y="5924991"/>
            <a:ext cx="263643" cy="356533"/>
          </a:xfrm>
          <a:prstGeom prst="rect">
            <a:avLst/>
          </a:prstGeom>
        </p:spPr>
      </p:pic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4422640"/>
            <a:ext cx="281678" cy="3549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indentation!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statement-2; }</a:t>
            </a:r>
          </a:p>
        </p:txBody>
      </p:sp>
      <p:sp>
        <p:nvSpPr>
          <p:cNvPr id="4" name="Oval 3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07" y="6006049"/>
            <a:ext cx="263643" cy="3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4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5" grpId="0" animBg="1"/>
      <p:bldP spid="21" grpId="0" animBg="1"/>
      <p:bldP spid="3" grpId="0" animBg="1"/>
      <p:bldP spid="22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do 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  </a:t>
            </a: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 </a:t>
            </a:r>
            <a:r>
              <a:rPr lang="en-US" sz="2800" dirty="0"/>
              <a:t>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0752" y="1807735"/>
            <a:ext cx="2805216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Execute loop body at least once.</a:t>
            </a:r>
            <a:endParaRPr lang="en-SG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48207" y="3325624"/>
            <a:ext cx="2402547" cy="2666126"/>
            <a:chOff x="3375478" y="3091057"/>
            <a:chExt cx="1556540" cy="2310937"/>
          </a:xfrm>
        </p:grpSpPr>
        <p:sp>
          <p:nvSpPr>
            <p:cNvPr id="27" name="Flowchart: Decision 26"/>
            <p:cNvSpPr/>
            <p:nvPr/>
          </p:nvSpPr>
          <p:spPr bwMode="auto"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8" name="Straight Arrow Connector 13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179292" y="4226412"/>
              <a:ext cx="376493" cy="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4018097" y="4508784"/>
              <a:ext cx="712322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 smtClean="0"/>
                <a:t>Loop</a:t>
              </a:r>
            </a:p>
            <a:p>
              <a:pPr algn="ctr">
                <a:defRPr/>
              </a:pPr>
              <a:r>
                <a:rPr lang="en-SG" sz="1600" b="1" dirty="0" smtClean="0"/>
                <a:t>body </a:t>
              </a:r>
              <a:endParaRPr lang="en-SG" sz="1600" b="1" dirty="0"/>
            </a:p>
          </p:txBody>
        </p:sp>
        <p:sp>
          <p:nvSpPr>
            <p:cNvPr id="31" name="TextBox 24"/>
            <p:cNvSpPr txBox="1">
              <a:spLocks noChangeArrowheads="1"/>
            </p:cNvSpPr>
            <p:nvPr/>
          </p:nvSpPr>
          <p:spPr bwMode="auto">
            <a:xfrm>
              <a:off x="3375478" y="4631461"/>
              <a:ext cx="560000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32" name="TextBox 25"/>
            <p:cNvSpPr txBox="1">
              <a:spLocks noChangeArrowheads="1"/>
            </p:cNvSpPr>
            <p:nvPr/>
          </p:nvSpPr>
          <p:spPr bwMode="auto">
            <a:xfrm>
              <a:off x="4335410" y="4912878"/>
              <a:ext cx="501761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false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33" name="Straight Arrow Connector 27"/>
            <p:cNvCxnSpPr>
              <a:cxnSpLocks noChangeShapeType="1"/>
            </p:cNvCxnSpPr>
            <p:nvPr/>
          </p:nvCxnSpPr>
          <p:spPr bwMode="auto">
            <a:xfrm>
              <a:off x="4374258" y="3091057"/>
              <a:ext cx="0" cy="41169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Elbow Connector 33"/>
            <p:cNvCxnSpPr>
              <a:stCxn id="30" idx="1"/>
              <a:endCxn id="27" idx="1"/>
            </p:cNvCxnSpPr>
            <p:nvPr/>
          </p:nvCxnSpPr>
          <p:spPr bwMode="auto">
            <a:xfrm rot="10800000" flipV="1">
              <a:off x="3803306" y="3773956"/>
              <a:ext cx="186656" cy="889684"/>
            </a:xfrm>
            <a:prstGeom prst="bentConnector3">
              <a:avLst>
                <a:gd name="adj1" fmla="val 179346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/>
            </a:ln>
            <a:effectLst/>
          </p:spPr>
        </p:cxnSp>
        <p:cxnSp>
          <p:nvCxnSpPr>
            <p:cNvPr id="35" name="Straight Arrow Connector 34"/>
            <p:cNvCxnSpPr>
              <a:stCxn id="27" idx="2"/>
            </p:cNvCxnSpPr>
            <p:nvPr/>
          </p:nvCxnSpPr>
          <p:spPr bwMode="auto">
            <a:xfrm flipH="1">
              <a:off x="4366198" y="4912878"/>
              <a:ext cx="1464" cy="48911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9079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Example: Count the number of digits in an integer.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do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  while (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 );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4105" y="2637061"/>
            <a:ext cx="5116906" cy="3411150"/>
            <a:chOff x="674557" y="1317926"/>
            <a:chExt cx="5116906" cy="3411150"/>
          </a:xfrm>
        </p:grpSpPr>
        <p:sp>
          <p:nvSpPr>
            <p:cNvPr id="21" name="TextBox 20"/>
            <p:cNvSpPr txBox="1"/>
            <p:nvPr/>
          </p:nvSpPr>
          <p:spPr>
            <a:xfrm>
              <a:off x="674557" y="1558977"/>
              <a:ext cx="4991725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count_digits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counter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counter++;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	n /= 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counter;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7739" y="1317926"/>
              <a:ext cx="234372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Unit6_CountDigits.c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6084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Style: similar to </a:t>
            </a:r>
            <a:r>
              <a:rPr lang="en-GB" sz="2800" i="1" dirty="0" smtClean="0">
                <a:latin typeface="Garamond" panose="02020404030301010803" pitchFamily="18" charset="0"/>
              </a:rPr>
              <a:t>while</a:t>
            </a:r>
            <a:r>
              <a:rPr lang="en-GB" sz="2800" dirty="0" smtClean="0"/>
              <a:t> loop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1" name="[TextBox 1]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[TextBox 10]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14" name="[TextBox 14]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pic>
        <p:nvPicPr>
          <p:cNvPr id="15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45" y="2907757"/>
            <a:ext cx="281678" cy="354915"/>
          </a:xfrm>
          <a:prstGeom prst="rect">
            <a:avLst/>
          </a:prstGeom>
        </p:spPr>
      </p:pic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3459951"/>
            <a:ext cx="281678" cy="354915"/>
          </a:xfrm>
          <a:prstGeom prst="rect">
            <a:avLst/>
          </a:prstGeom>
        </p:spPr>
      </p:pic>
      <p:sp>
        <p:nvSpPr>
          <p:cNvPr id="17" name="[TextBox 1]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pic>
        <p:nvPicPr>
          <p:cNvPr id="23" name="[TextBox 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5" y="5304674"/>
            <a:ext cx="263643" cy="356533"/>
          </a:xfrm>
          <a:prstGeom prst="rect">
            <a:avLst/>
          </a:prstGeom>
        </p:spPr>
      </p:pic>
      <p:sp>
        <p:nvSpPr>
          <p:cNvPr id="24" name="[Picture 11]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indentation!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9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7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 smtClean="0">
                <a:solidFill>
                  <a:srgbClr val="0000FF"/>
                </a:solidFill>
              </a:rPr>
              <a:t> Loop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( </a:t>
            </a:r>
            <a:r>
              <a:rPr lang="en-US" sz="2800" dirty="0">
                <a:solidFill>
                  <a:srgbClr val="CC00FF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6600"/>
                </a:solidFill>
              </a:rPr>
              <a:t>update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4538" y="1976438"/>
            <a:ext cx="2289487" cy="2984500"/>
            <a:chOff x="705177" y="1976284"/>
            <a:chExt cx="2288746" cy="2984884"/>
          </a:xfrm>
        </p:grpSpPr>
        <p:cxnSp>
          <p:nvCxnSpPr>
            <p:cNvPr id="21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CC00FF"/>
                  </a:solidFill>
                </a:rPr>
                <a:t>Initialization: </a:t>
              </a:r>
              <a:r>
                <a:rPr lang="en-US" sz="2400" dirty="0"/>
                <a:t>initialize the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26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2910353" y="2816944"/>
              <a:ext cx="2590796" cy="948812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Condition: </a:t>
              </a:r>
              <a:r>
                <a:rPr lang="en-US" sz="2400" dirty="0"/>
                <a:t>repeat loop while the condition </a:t>
              </a:r>
              <a:r>
                <a:rPr lang="en-US" sz="2400" dirty="0" smtClean="0"/>
                <a:t>on </a:t>
              </a:r>
              <a:r>
                <a:rPr lang="en-US" sz="2400" b="1" dirty="0" smtClean="0">
                  <a:solidFill>
                    <a:srgbClr val="800000"/>
                  </a:solidFill>
                </a:rPr>
                <a:t>loop variable</a:t>
              </a:r>
              <a:r>
                <a:rPr lang="en-US" sz="2400" dirty="0" smtClean="0">
                  <a:solidFill>
                    <a:srgbClr val="0000FF"/>
                  </a:solidFill>
                </a:rPr>
                <a:t> </a:t>
              </a:r>
              <a:r>
                <a:rPr lang="en-US" sz="2400" dirty="0" smtClean="0"/>
                <a:t>is 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29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6306012" y="2023416"/>
              <a:ext cx="314773" cy="2938388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Update: </a:t>
              </a:r>
              <a:r>
                <a:rPr lang="en-US" sz="2400" dirty="0"/>
                <a:t>change value of</a:t>
              </a:r>
              <a:r>
                <a:rPr lang="en-US" sz="2400" dirty="0">
                  <a:solidFill>
                    <a:srgbClr val="006600"/>
                  </a:solidFill>
                </a:rPr>
                <a:t>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88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 smtClean="0">
                <a:solidFill>
                  <a:srgbClr val="0000FF"/>
                </a:solidFill>
              </a:rPr>
              <a:t> Loop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71488" y="1401763"/>
            <a:ext cx="7948612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smtClean="0"/>
              <a:t>Example: Print numbers 1 to 10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9263" algn="l"/>
              </a:tabLst>
              <a:defRPr/>
            </a:pPr>
            <a:r>
              <a:rPr lang="en-US" sz="2400" dirty="0" err="1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for (n=1; n&lt;=10; n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++) {</a:t>
            </a:r>
            <a:endParaRPr lang="en-US" sz="2400" dirty="0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>
              <a:tabLst>
                <a:tab pos="449263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("%3d", n);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(n&lt;=10)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Go to step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Exit the loop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37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5. Example: Odd Integers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10" name="TextBox 9"/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72574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5. Example: Odd Integers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14" name="TextBox 13"/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Unit6_OddIntegers_v2.c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17" name="TextBox 16"/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 ; 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n--)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Unit6_OddIntegers_v3.c</a:t>
              </a:r>
              <a:endParaRPr lang="en-SG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6163" y="4916773"/>
            <a:ext cx="2383436" cy="707886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Values printed from largest to smallest.</a:t>
            </a:r>
            <a:endParaRPr lang="en-SG" sz="2000" i="1" dirty="0"/>
          </a:p>
        </p:txBody>
      </p:sp>
      <p:sp>
        <p:nvSpPr>
          <p:cNvPr id="20" name="Line Callout 2 19"/>
          <p:cNvSpPr/>
          <p:nvPr/>
        </p:nvSpPr>
        <p:spPr bwMode="auto">
          <a:xfrm flipH="1">
            <a:off x="344773" y="5156615"/>
            <a:ext cx="1229193" cy="734519"/>
          </a:xfrm>
          <a:prstGeom prst="borderCallout2">
            <a:avLst>
              <a:gd name="adj1" fmla="val 16604"/>
              <a:gd name="adj2" fmla="val -3203"/>
              <a:gd name="adj3" fmla="val 16604"/>
              <a:gd name="adj4" fmla="val -33341"/>
              <a:gd name="adj5" fmla="val -71996"/>
              <a:gd name="adj6" fmla="val -126358"/>
            </a:avLst>
          </a:prstGeom>
          <a:solidFill>
            <a:srgbClr val="9F9FFF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Empty statement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3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6. Common Errors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257299"/>
            <a:ext cx="8169592" cy="162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What are the outputs for the following programs? </a:t>
            </a:r>
            <a:r>
              <a:rPr lang="en-GB" smtClean="0">
                <a:solidFill>
                  <a:srgbClr val="C00000"/>
                </a:solidFill>
              </a:rPr>
              <a:t>(Do not code and run them. Trace the programs manually.)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We will discuss this in class.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25" name="TextBox 24"/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  <a:defRPr/>
              </a:pPr>
              <a:endPara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Unit6_CommonErrors1.c</a:t>
              </a:r>
              <a:endParaRPr lang="en-SG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28" name="TextBox 27"/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Unit6_CommonErrors2.c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555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6. Common Errors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86478" y="3252866"/>
            <a:ext cx="7948612" cy="29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>
                <a:solidFill>
                  <a:srgbClr val="0000FF"/>
                </a:solidFill>
              </a:rPr>
              <a:t>Off-by-one error</a:t>
            </a:r>
            <a:r>
              <a:rPr lang="en-GB" smtClean="0"/>
              <a:t>; make sure the loop repeats exactly the correct number of iterations.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Make sure the loop body contains a statement that will eventually cause the loop to terminate.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Using ‘=’ where it should be ‘==’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Putting ‘;’ where it should not be (just like for the ‘if’ statement)</a:t>
            </a:r>
            <a:endParaRPr lang="en-GB" b="1" smtClean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1646" y="1215088"/>
            <a:ext cx="4864597" cy="1882947"/>
            <a:chOff x="861646" y="1215088"/>
            <a:chExt cx="4864597" cy="1882947"/>
          </a:xfrm>
        </p:grpSpPr>
        <p:sp>
          <p:nvSpPr>
            <p:cNvPr id="16" name="TextBox 15"/>
            <p:cNvSpPr txBox="1"/>
            <p:nvPr/>
          </p:nvSpPr>
          <p:spPr>
            <a:xfrm>
              <a:off x="1352289" y="1215088"/>
              <a:ext cx="4373954" cy="163121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(z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"z = 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z);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z = 99;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1646" y="2759481"/>
              <a:ext cx="255861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Unit6_CommonErrors3.c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24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Some Notes of Caution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Involving real numbers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20" name="TextBox 19"/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f);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f +=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Unit6_Caution1.c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609475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Some Notes of Caution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Involving ‘wrap-around;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7654" y="2349295"/>
            <a:ext cx="4808668" cy="2438380"/>
            <a:chOff x="722703" y="2174458"/>
            <a:chExt cx="4808668" cy="2438380"/>
          </a:xfrm>
        </p:grpSpPr>
        <p:sp>
          <p:nvSpPr>
            <p:cNvPr id="14" name="TextBox 13"/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2147483646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endPara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a++;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Unit6_Caution2.c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42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236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You have seen </a:t>
            </a:r>
            <a:r>
              <a:rPr lang="en-GB" i="1" smtClean="0">
                <a:latin typeface="Garamond" panose="02020404030301010803" pitchFamily="18" charset="0"/>
              </a:rPr>
              <a:t>break’</a:t>
            </a:r>
            <a:r>
              <a:rPr lang="en-GB" smtClean="0"/>
              <a:t>in </a:t>
            </a:r>
            <a:r>
              <a:rPr lang="en-GB"/>
              <a:t>switch statement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 </a:t>
            </a:r>
            <a:r>
              <a:rPr lang="en-GB"/>
              <a:t>can also be used in a loop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 smtClean="0">
                <a:solidFill>
                  <a:srgbClr val="0000FF"/>
                </a:solidFill>
              </a:rPr>
              <a:t>Unit6_BreakInLoop.c</a:t>
            </a:r>
            <a:r>
              <a:rPr lang="en-GB" smtClean="0"/>
              <a:t> </a:t>
            </a:r>
            <a:endParaRPr lang="en-GB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6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756745" y="156078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[TextBox 2]"/>
          <p:cNvSpPr txBox="1"/>
          <p:nvPr/>
        </p:nvSpPr>
        <p:spPr>
          <a:xfrm>
            <a:off x="6022429" y="630621"/>
            <a:ext cx="2790496" cy="347787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[TextBox 8]"/>
          <p:cNvSpPr txBox="1"/>
          <p:nvPr/>
        </p:nvSpPr>
        <p:spPr>
          <a:xfrm>
            <a:off x="756745" y="4071543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>
          <a:xfrm>
            <a:off x="6022429" y="4379319"/>
            <a:ext cx="2790496" cy="193899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81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  <a:endParaRPr lang="en-US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[TextBox 2]"/>
          <p:cNvSpPr txBox="1"/>
          <p:nvPr/>
        </p:nvSpPr>
        <p:spPr>
          <a:xfrm>
            <a:off x="6337739" y="1277007"/>
            <a:ext cx="1970688" cy="501675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 a nested loop,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 only breaks out of the inner-most loop that contains it.  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3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471488" y="1289050"/>
            <a:ext cx="7948612" cy="172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Use </a:t>
            </a:r>
            <a:r>
              <a:rPr lang="en-GB" i="1" smtClean="0">
                <a:latin typeface="Garamond" panose="02020404030301010803" pitchFamily="18" charset="0"/>
              </a:rPr>
              <a:t>break </a:t>
            </a:r>
            <a:r>
              <a:rPr lang="en-GB" smtClean="0">
                <a:solidFill>
                  <a:srgbClr val="C00000"/>
                </a:solidFill>
              </a:rPr>
              <a:t>sparingly</a:t>
            </a:r>
            <a:r>
              <a:rPr lang="en-GB"/>
              <a:t>, because it violates the one-entry-one-exit control flow.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loop with </a:t>
            </a:r>
            <a:r>
              <a:rPr lang="en-GB" i="1" smtClean="0">
                <a:latin typeface="Garamond" panose="02020404030301010803" pitchFamily="18" charset="0"/>
              </a:rPr>
              <a:t>break </a:t>
            </a:r>
            <a:r>
              <a:rPr lang="en-GB" smtClean="0"/>
              <a:t>can </a:t>
            </a:r>
            <a:r>
              <a:rPr lang="en-GB"/>
              <a:t>be rewritten into one without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.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48" y="3147377"/>
            <a:ext cx="3774346" cy="3170099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7188" y="2674631"/>
            <a:ext cx="45720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without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13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145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 smtClean="0">
                <a:solidFill>
                  <a:srgbClr val="0000FF"/>
                </a:solidFill>
              </a:rPr>
              <a:t>Unit6_ContinueInLoop.c</a:t>
            </a:r>
            <a:r>
              <a:rPr lang="en-GB" smtClean="0"/>
              <a:t> </a:t>
            </a:r>
            <a:endParaRPr lang="en-GB"/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 i="1" smtClean="0">
                <a:latin typeface="Garamond" panose="02020404030301010803" pitchFamily="18" charset="0"/>
              </a:rPr>
              <a:t>continue</a:t>
            </a:r>
            <a:r>
              <a:rPr lang="en-GB" smtClean="0"/>
              <a:t> </a:t>
            </a:r>
            <a:r>
              <a:rPr lang="en-GB"/>
              <a:t>is used even less often than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355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[TextBox 1]"/>
          <p:cNvSpPr txBox="1"/>
          <p:nvPr/>
        </p:nvSpPr>
        <p:spPr>
          <a:xfrm>
            <a:off x="756745" y="1560786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</a:t>
            </a: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'continue'</a:t>
            </a:r>
            <a:endParaRPr lang="en-US" sz="2000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'continue':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[TextBox 2]"/>
          <p:cNvSpPr txBox="1"/>
          <p:nvPr/>
        </p:nvSpPr>
        <p:spPr>
          <a:xfrm>
            <a:off x="6022429" y="630621"/>
            <a:ext cx="2790496" cy="280076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8]"/>
          <p:cNvSpPr txBox="1"/>
          <p:nvPr/>
        </p:nvSpPr>
        <p:spPr>
          <a:xfrm>
            <a:off x="756745" y="3740467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  <a:endParaRPr lang="en-US" sz="2000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[TextBox 9]"/>
          <p:cNvSpPr txBox="1"/>
          <p:nvPr/>
        </p:nvSpPr>
        <p:spPr>
          <a:xfrm>
            <a:off x="6022429" y="3609877"/>
            <a:ext cx="2790496" cy="317009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53809" y="5237238"/>
            <a:ext cx="2201532" cy="1077218"/>
            <a:chOff x="3553809" y="5237238"/>
            <a:chExt cx="2201532" cy="1077218"/>
          </a:xfrm>
        </p:grpSpPr>
        <p:sp>
          <p:nvSpPr>
            <p:cNvPr id="2" name="Right Brace 1"/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name="adj1" fmla="val 1611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38282" y="5237238"/>
              <a:ext cx="20170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>
                  <a:solidFill>
                    <a:srgbClr val="C00000"/>
                  </a:solidFill>
                </a:rPr>
                <a:t>The rest of the loop body is skipped if </a:t>
              </a:r>
              <a:r>
                <a:rPr lang="en-US" sz="1600" smtClean="0">
                  <a:solidFill>
                    <a:srgbClr val="C00000"/>
                  </a:solidFill>
                </a:rPr>
                <a:t>(i==3)</a:t>
              </a:r>
              <a:r>
                <a:rPr lang="en-US" sz="1600" i="1" smtClean="0">
                  <a:solidFill>
                    <a:srgbClr val="C00000"/>
                  </a:solidFill>
                </a:rPr>
                <a:t>,</a:t>
              </a:r>
              <a:r>
                <a:rPr lang="en-US" sz="1600" smtClean="0">
                  <a:solidFill>
                    <a:srgbClr val="C00000"/>
                  </a:solidFill>
                </a:rPr>
                <a:t> </a:t>
              </a:r>
              <a:r>
                <a:rPr lang="en-US" sz="1600" i="1" smtClean="0">
                  <a:solidFill>
                    <a:srgbClr val="C00000"/>
                  </a:solidFill>
                </a:rPr>
                <a:t>and continue to next iteration.</a:t>
              </a:r>
              <a:endParaRPr lang="en-US" sz="1600" i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83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[TextBox 1]"/>
          <p:cNvSpPr txBox="1"/>
          <p:nvPr/>
        </p:nvSpPr>
        <p:spPr>
          <a:xfrm>
            <a:off x="409904" y="1560786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  <a:endParaRPr lang="en-US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2]"/>
          <p:cNvSpPr txBox="1"/>
          <p:nvPr/>
        </p:nvSpPr>
        <p:spPr>
          <a:xfrm>
            <a:off x="6645581" y="753427"/>
            <a:ext cx="1970688" cy="594008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4495800" y="3831193"/>
            <a:ext cx="1970688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>
          <a:xfrm>
            <a:off x="220718" y="4864098"/>
            <a:ext cx="4114800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 a nested loop, </a:t>
            </a:r>
            <a:r>
              <a:rPr lang="en-GB" i="1" smtClean="0">
                <a:latin typeface="Garamond" panose="02020404030301010803" pitchFamily="18" charset="0"/>
              </a:rPr>
              <a:t>continue</a:t>
            </a:r>
            <a:r>
              <a:rPr lang="en-GB" smtClean="0"/>
              <a:t> only skips to the next iteration of the inner-most loop that contains it.  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6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5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Unit6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</a:t>
            </a:r>
            <a:r>
              <a:rPr lang="en-US" sz="2400" i="1" dirty="0" smtClean="0">
                <a:solidFill>
                  <a:srgbClr val="0000FF"/>
                </a:solidFill>
              </a:rPr>
              <a:t>if-else</a:t>
            </a:r>
            <a:r>
              <a:rPr lang="en-US" sz="2400" dirty="0" smtClean="0"/>
              <a:t> construct and </a:t>
            </a:r>
            <a:r>
              <a:rPr lang="en-US" sz="2400" i="1" dirty="0" smtClean="0">
                <a:solidFill>
                  <a:srgbClr val="0000FF"/>
                </a:solidFill>
              </a:rPr>
              <a:t>switch</a:t>
            </a:r>
            <a:r>
              <a:rPr lang="en-US" sz="2400" dirty="0" smtClean="0"/>
              <a:t> construct to alter program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relational and logical operators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Style issues such as indentation, naming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flags and replacing </a:t>
            </a:r>
            <a:r>
              <a:rPr lang="en-US" sz="2400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with an </a:t>
            </a:r>
            <a:r>
              <a:rPr lang="en-US" sz="2400" smtClean="0"/>
              <a:t>assignment statement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use of </a:t>
            </a:r>
            <a:r>
              <a:rPr lang="en-US" sz="2400" i="1" smtClean="0">
                <a:solidFill>
                  <a:srgbClr val="0000FF"/>
                </a:solidFill>
              </a:rPr>
              <a:t>break</a:t>
            </a:r>
            <a:r>
              <a:rPr lang="en-US" sz="2400" smtClean="0"/>
              <a:t> and </a:t>
            </a:r>
            <a:r>
              <a:rPr lang="en-US" sz="2400" i="1" smtClean="0">
                <a:solidFill>
                  <a:srgbClr val="0000FF"/>
                </a:solidFill>
              </a:rPr>
              <a:t>continue</a:t>
            </a:r>
            <a:r>
              <a:rPr lang="en-US" sz="2400" smtClean="0"/>
              <a:t> in a loop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How to test a selection construct with exhaustive test data, and to ensure that all alternative paths in the selection construct are examined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6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41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80410352075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255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6: Repetition Statements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06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Using repetition structure to repeat some action until a terminating condition is reached</a:t>
            </a:r>
            <a:endParaRPr lang="en-GB" sz="2400" dirty="0" smtClean="0"/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smtClean="0"/>
              <a:t>Using different types of repetition structure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537417"/>
            <a:ext cx="7620000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smtClean="0"/>
              <a:t>Chapter 4 Lessons 4.7 – 4.11</a:t>
            </a:r>
            <a:endParaRPr lang="en-GB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6: Repetition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Loops!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The </a:t>
            </a:r>
            <a:r>
              <a:rPr lang="en-GB" sz="2800" i="1" dirty="0" smtClean="0">
                <a:latin typeface="Garamond" panose="02020404030301010803" pitchFamily="18" charset="0"/>
              </a:rPr>
              <a:t>while</a:t>
            </a:r>
            <a:r>
              <a:rPr lang="en-GB" sz="2800" dirty="0" smtClean="0"/>
              <a:t> loop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2.1	Demo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2.2	Loop Condition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2.3	Style</a:t>
            </a:r>
            <a:r>
              <a:rPr lang="en-GB" sz="2400" smtClean="0"/>
              <a:t>: Indentation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</a:t>
            </a:r>
            <a:r>
              <a:rPr lang="en-GB" sz="2800" i="1" smtClean="0">
                <a:latin typeface="Garamond" panose="02020404030301010803" pitchFamily="18" charset="0"/>
              </a:rPr>
              <a:t>do-while</a:t>
            </a:r>
            <a:r>
              <a:rPr lang="en-GB" sz="2800" smtClean="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</a:t>
            </a:r>
            <a:r>
              <a:rPr lang="en-GB" sz="2800" i="1" smtClean="0">
                <a:latin typeface="Garamond" panose="02020404030301010803" pitchFamily="18" charset="0"/>
              </a:rPr>
              <a:t>for</a:t>
            </a:r>
            <a:r>
              <a:rPr lang="en-GB" sz="2800" smtClean="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Example: Odd Integers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Common Errors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Some Notes of Caution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407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6: Repetition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smtClean="0"/>
              <a:t>Using </a:t>
            </a:r>
            <a:r>
              <a:rPr lang="en-GB" sz="2800" i="1" smtClean="0">
                <a:latin typeface="Garamond" panose="02020404030301010803" pitchFamily="18" charset="0"/>
              </a:rPr>
              <a:t>break</a:t>
            </a:r>
            <a:r>
              <a:rPr lang="en-GB" sz="2800" smtClean="0"/>
              <a:t> in Loop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/>
              <a:t>Using </a:t>
            </a:r>
            <a:r>
              <a:rPr lang="en-GB" sz="2800" i="1" smtClean="0">
                <a:latin typeface="Garamond" panose="02020404030301010803" pitchFamily="18" charset="0"/>
              </a:rPr>
              <a:t>continue</a:t>
            </a:r>
            <a:r>
              <a:rPr lang="en-GB" sz="2800" smtClean="0"/>
              <a:t> </a:t>
            </a:r>
            <a:r>
              <a:rPr lang="en-GB" sz="2800"/>
              <a:t>in Loop</a:t>
            </a:r>
          </a:p>
        </p:txBody>
      </p:sp>
    </p:spTree>
    <p:extLst>
      <p:ext uri="{BB962C8B-B14F-4D97-AF65-F5344CB8AC3E}">
        <p14:creationId xmlns:p14="http://schemas.microsoft.com/office/powerpoint/2010/main" val="1047426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Recall: Control Structures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66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9" name="Picture 88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90" name="Picture 8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026045" y="3462728"/>
            <a:ext cx="24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6600"/>
                </a:solidFill>
              </a:rPr>
              <a:t>if-else, switch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21163</TotalTime>
  <Words>2281</Words>
  <Application>Microsoft Office PowerPoint</Application>
  <PresentationFormat>On-screen Show (4:3)</PresentationFormat>
  <Paragraphs>750</Paragraphs>
  <Slides>42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方正舒体</vt:lpstr>
      <vt:lpstr>Garamond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6: Repetition Statements</vt:lpstr>
      <vt:lpstr>Unit 6: Repetition Statements (1/2)</vt:lpstr>
      <vt:lpstr>Unit 6: Repetition Statements (2/2)</vt:lpstr>
      <vt:lpstr>Recall: Control Structures</vt:lpstr>
      <vt:lpstr>1. LOOPS! (1/2)</vt:lpstr>
      <vt:lpstr>1. LOOPS! (2/2)</vt:lpstr>
      <vt:lpstr>1. Loop: Demo (1/3)</vt:lpstr>
      <vt:lpstr>1. Loop: Demo (2/3)</vt:lpstr>
      <vt:lpstr>1. Loop: Demo (3/3)</vt:lpstr>
      <vt:lpstr>2. The while Loop</vt:lpstr>
      <vt:lpstr>2.1 The while Loop: Demo (1/3)</vt:lpstr>
      <vt:lpstr>2.1 The while Loop: Demo (2/3)</vt:lpstr>
      <vt:lpstr>2.1 The while Loop: Demo (3/3)</vt:lpstr>
      <vt:lpstr>2.2 Condition for while Loop: (1/2)</vt:lpstr>
      <vt:lpstr>2.2 Condition for while Loop: (2/2)</vt:lpstr>
      <vt:lpstr>2.3 Style: Indentation for while Loop</vt:lpstr>
      <vt:lpstr>3. The do-while Loop (1/3)</vt:lpstr>
      <vt:lpstr>3. The do-while Loop (2/3)</vt:lpstr>
      <vt:lpstr>3. The do-while Loop (3/3)</vt:lpstr>
      <vt:lpstr>4. The for Loop (1/2)</vt:lpstr>
      <vt:lpstr>4. The for Loop (2/2)</vt:lpstr>
      <vt:lpstr>5. Example: Odd Integers (1/2)</vt:lpstr>
      <vt:lpstr>5. Example: Odd Integers (2/2)</vt:lpstr>
      <vt:lpstr>6. Common Errors (1/2)</vt:lpstr>
      <vt:lpstr>6. Common Errors (2/2)</vt:lpstr>
      <vt:lpstr>7. Some Notes of Caution (1/2)</vt:lpstr>
      <vt:lpstr>7. Some Notes of Caution (2/2)</vt:lpstr>
      <vt:lpstr>8. Using break in Loop (1/4)</vt:lpstr>
      <vt:lpstr>8. Using break in Loop (2/4)</vt:lpstr>
      <vt:lpstr>8. Using break in Loop (3/4)</vt:lpstr>
      <vt:lpstr>8. Using break in Loop (4/4)</vt:lpstr>
      <vt:lpstr>9. Using continue in Loop (1/3)</vt:lpstr>
      <vt:lpstr>9. Using continue in Loop (2/3)</vt:lpstr>
      <vt:lpstr>9. Using continue in Loop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1530</cp:revision>
  <cp:lastPrinted>2014-07-01T03:51:49Z</cp:lastPrinted>
  <dcterms:created xsi:type="dcterms:W3CDTF">1998-09-05T15:03:32Z</dcterms:created>
  <dcterms:modified xsi:type="dcterms:W3CDTF">2015-08-31T13:47:47Z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