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635" r:id="rId3"/>
    <p:sldId id="636" r:id="rId4"/>
    <p:sldId id="637" r:id="rId5"/>
    <p:sldId id="638" r:id="rId6"/>
    <p:sldId id="468" r:id="rId7"/>
    <p:sldId id="509" r:id="rId8"/>
    <p:sldId id="607" r:id="rId9"/>
    <p:sldId id="547" r:id="rId10"/>
    <p:sldId id="608" r:id="rId11"/>
    <p:sldId id="609" r:id="rId12"/>
    <p:sldId id="610" r:id="rId13"/>
    <p:sldId id="611" r:id="rId14"/>
    <p:sldId id="612" r:id="rId15"/>
    <p:sldId id="598" r:id="rId16"/>
    <p:sldId id="599" r:id="rId17"/>
    <p:sldId id="600" r:id="rId18"/>
    <p:sldId id="601" r:id="rId19"/>
    <p:sldId id="605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506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06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FF"/>
    <a:srgbClr val="0000FF"/>
    <a:srgbClr val="990099"/>
    <a:srgbClr val="008000"/>
    <a:srgbClr val="CCFF99"/>
    <a:srgbClr val="CDCDFF"/>
    <a:srgbClr val="99FF99"/>
    <a:srgbClr val="FFFF99"/>
    <a:srgbClr val="006600"/>
    <a:srgbClr val="E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7703" autoAdjust="0"/>
  </p:normalViewPr>
  <p:slideViewPr>
    <p:cSldViewPr snapToGrid="0">
      <p:cViewPr varScale="1">
        <p:scale>
          <a:sx n="62" d="100"/>
          <a:sy n="6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96125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17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07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99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0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260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83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8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73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4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5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07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55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5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92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38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600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22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53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504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5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950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141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760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019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805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37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171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0745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776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97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838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5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60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74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12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80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46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Arrays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</a:t>
            </a:r>
            <a:r>
              <a:rPr lang="en-GB" sz="3600" smtClean="0">
                <a:solidFill>
                  <a:srgbClr val="0000FF"/>
                </a:solidFill>
              </a:rPr>
              <a:t>. Motivation #1: Coin Change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6078" y="1268450"/>
            <a:ext cx="6198289" cy="4626101"/>
            <a:chOff x="546078" y="1268450"/>
            <a:chExt cx="6198289" cy="4626101"/>
          </a:xfrm>
        </p:grpSpPr>
        <p:sp>
          <p:nvSpPr>
            <p:cNvPr id="13" name="TextBox 12"/>
            <p:cNvSpPr txBox="1"/>
            <p:nvPr/>
          </p:nvSpPr>
          <p:spPr>
            <a:xfrm>
              <a:off x="546078" y="1370236"/>
              <a:ext cx="4916876" cy="45243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   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762" y="1268450"/>
              <a:ext cx="264560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Unit9_CoinChange.c</a:t>
              </a:r>
              <a:endParaRPr lang="en-SG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5887" y="2211572"/>
            <a:ext cx="3062177" cy="58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do better?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 Counting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488111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A student election has just completed with 1000 votes cast for the three candidates: Tom, Dick and Harry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Write a program </a:t>
            </a:r>
            <a:r>
              <a:rPr lang="en-GB" smtClean="0">
                <a:solidFill>
                  <a:srgbClr val="0000FF"/>
                </a:solidFill>
              </a:rPr>
              <a:t>Unit9_VoteCount.c</a:t>
            </a:r>
            <a:r>
              <a:rPr lang="en-GB" smtClean="0"/>
              <a:t> </a:t>
            </a:r>
            <a:r>
              <a:rPr lang="en-GB"/>
              <a:t>to read in all the votes and display the total number of votes received by each candidate. Each vote has one of three possible </a:t>
            </a:r>
            <a:r>
              <a:rPr lang="en-GB" smtClean="0"/>
              <a:t>values: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mtClean="0">
                <a:latin typeface="Arial" pitchFamily="34" charset="0"/>
                <a:cs typeface="Arial" pitchFamily="34" charset="0"/>
              </a:rPr>
              <a:t>1: for candidate Tom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2: for candidate Dick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mtClean="0">
                <a:latin typeface="Arial" pitchFamily="34" charset="0"/>
                <a:cs typeface="Arial" pitchFamily="34" charset="0"/>
              </a:rPr>
              <a:t>3: for candidate Harry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Votes for </a:t>
            </a:r>
            <a:r>
              <a:rPr lang="en-GB" sz="3600" smtClean="0">
                <a:solidFill>
                  <a:srgbClr val="C00000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 candidates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10" name="TextBox 9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tom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dick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harry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(vote)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tom++;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dick++;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harry++;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"Tom: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Dick: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Harry: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        tom, dick, harry);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Unit9_VoteCount.c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What if there were </a:t>
            </a:r>
            <a:r>
              <a:rPr lang="en-US" sz="2800" dirty="0" smtClean="0">
                <a:solidFill>
                  <a:srgbClr val="0000FF"/>
                </a:solidFill>
              </a:rPr>
              <a:t>30</a:t>
            </a:r>
            <a:r>
              <a:rPr lang="en-US" dirty="0" smtClean="0">
                <a:solidFill>
                  <a:srgbClr val="000000"/>
                </a:solidFill>
              </a:rPr>
              <a:t> instead of 3 candidates?</a:t>
            </a:r>
            <a:endParaRPr lang="en-SG" dirty="0" smtClean="0">
              <a:solidFill>
                <a:srgbClr val="000000"/>
              </a:solidFill>
            </a:endParaRP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Votes for </a:t>
            </a:r>
            <a:r>
              <a:rPr lang="en-GB" sz="3600" smtClean="0">
                <a:solidFill>
                  <a:srgbClr val="C00000"/>
                </a:solidFill>
              </a:rPr>
              <a:t>30</a:t>
            </a:r>
            <a:r>
              <a:rPr lang="en-GB" sz="3600" smtClean="0">
                <a:solidFill>
                  <a:srgbClr val="0000FF"/>
                </a:solidFill>
              </a:rPr>
              <a:t> candidates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#define NUM_VOTES</a:t>
            </a: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number of votes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vote, c1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c2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..., c30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votes: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NUM_VOTES;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&amp;vote);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(vote)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c1++;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c2++;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c30++;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16" name="Right Brace 15"/>
            <p:cNvSpPr/>
            <p:nvPr/>
          </p:nvSpPr>
          <p:spPr bwMode="auto">
            <a:xfrm>
              <a:off x="5241851" y="4061636"/>
              <a:ext cx="244549" cy="1297173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6" descr="shocked_fac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</p:spPr>
        </p:pic>
      </p:grpSp>
      <p:pic>
        <p:nvPicPr>
          <p:cNvPr id="2" name="[Picture 1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1950" y="1463675"/>
            <a:ext cx="8153400" cy="174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 smtClean="0">
                <a:solidFill>
                  <a:srgbClr val="C00000"/>
                </a:solidFill>
              </a:rPr>
              <a:t>“If a program manipulates a large amount of data,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 smtClean="0">
                <a:solidFill>
                  <a:srgbClr val="C00000"/>
                </a:solidFill>
              </a:rPr>
              <a:t>it does so in a small number of ways.”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Alan J. Perlis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Yale University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The first recipient of ACM Turing Award</a:t>
            </a:r>
          </a:p>
          <a:p>
            <a:pPr marL="0" indent="0" algn="r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sz="2000" dirty="0" smtClean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89368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In the vote counting problem, it’s inconvenient to define and use a set of variables c1, c2, ..., c30, each for one </a:t>
            </a:r>
            <a:r>
              <a:rPr lang="en-GB" smtClean="0"/>
              <a:t>candidate.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We handle this problem by indexing the candidates: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sz="2400" b="1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GB" sz="2400" smtClean="0"/>
              <a:t> </a:t>
            </a:r>
            <a:r>
              <a:rPr lang="en-GB" sz="2400"/>
              <a:t>(assuming that indexing begins </a:t>
            </a:r>
            <a:r>
              <a:rPr lang="en-GB" sz="2400" smtClean="0"/>
              <a:t>at 0)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…</a:t>
              </a:r>
              <a:endParaRPr lang="en-SG" sz="2000" b="1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76509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10</a:t>
              </a:r>
              <a:endParaRPr lang="en-SG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1526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21</a:t>
              </a:r>
              <a:endParaRPr lang="en-SG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6613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smtClean="0"/>
                <a:t>14</a:t>
              </a:r>
              <a:endParaRPr lang="en-SG" dirty="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16301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6335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493119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/>
                <a:t>…</a:t>
              </a:r>
              <a:endParaRPr lang="en-SG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594153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14432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42</a:t>
              </a:r>
              <a:endParaRPr lang="en-SG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69137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7</a:t>
              </a:r>
              <a:endParaRPr lang="en-SG" dirty="0"/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Votes for Candidates: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The indexing facility is implemented as a programming language feature called </a:t>
            </a:r>
            <a:r>
              <a:rPr lang="en-GB">
                <a:solidFill>
                  <a:srgbClr val="C00000"/>
                </a:solidFill>
              </a:rPr>
              <a:t>ARRAY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734038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Array name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solidFill>
                    <a:srgbClr val="0000FF"/>
                  </a:solidFill>
                </a:rPr>
                <a:t>Element type</a:t>
              </a:r>
              <a:endParaRPr lang="en-SG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548188" y="2801132"/>
            <a:ext cx="2863850" cy="501650"/>
            <a:chOff x="4548133" y="3358309"/>
            <a:chExt cx="2864383" cy="501534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Array size</a:t>
              </a:r>
              <a:endParaRPr lang="en-SG" smtClean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21</a:t>
                </a:r>
                <a:endParaRPr lang="en-SG" dirty="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14</a:t>
                </a:r>
                <a:endParaRPr lang="en-SG" dirty="0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10</a:t>
                </a:r>
                <a:endParaRPr lang="en-SG" dirty="0"/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20</a:t>
                </a:r>
                <a:endParaRPr lang="en-SG" dirty="0"/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42</a:t>
                </a:r>
                <a:endParaRPr lang="en-SG" dirty="0"/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5" name="Rounded Rectangular Callout 54"/>
          <p:cNvSpPr/>
          <p:nvPr/>
        </p:nvSpPr>
        <p:spPr bwMode="auto">
          <a:xfrm>
            <a:off x="6299301" y="3723386"/>
            <a:ext cx="2590801" cy="400743"/>
          </a:xfrm>
          <a:prstGeom prst="wedgeRoundRectCallout">
            <a:avLst>
              <a:gd name="adj1" fmla="val -44252"/>
              <a:gd name="adj2" fmla="val 91547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Array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Indexing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 </a:t>
            </a:r>
            <a:r>
              <a:rPr lang="en-GB" sz="3600">
                <a:solidFill>
                  <a:srgbClr val="0000FF"/>
                </a:solidFill>
              </a:rPr>
              <a:t>Introducing Array </a:t>
            </a:r>
            <a:r>
              <a:rPr lang="en-GB" sz="3600" smtClean="0">
                <a:solidFill>
                  <a:srgbClr val="0000FF"/>
                </a:solidFill>
              </a:rPr>
              <a:t>(</a:t>
            </a:r>
            <a:r>
              <a:rPr lang="en-GB" sz="3600">
                <a:solidFill>
                  <a:srgbClr val="0000FF"/>
                </a:solidFill>
              </a:rPr>
              <a:t>4</a:t>
            </a:r>
            <a:r>
              <a:rPr lang="en-GB" sz="3600" smtClean="0">
                <a:solidFill>
                  <a:srgbClr val="0000FF"/>
                </a:solidFill>
              </a:rPr>
              <a:t>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Pseudo-code for Vote Counting: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Let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be an array such that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holds the vote count of Candidate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endParaRPr lang="en-US" sz="2400" i="1" dirty="0" smtClean="0">
              <a:solidFill>
                <a:srgbClr val="C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for each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such that 0 ≤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&lt; </a:t>
            </a:r>
            <a:r>
              <a:rPr lang="en-US" sz="2400" dirty="0" err="1" smtClean="0">
                <a:latin typeface="Calibri" panose="020F0502020204030204" pitchFamily="34" charset="0"/>
                <a:cs typeface="Times New Roman" pitchFamily="18" charset="0"/>
              </a:rPr>
              <a:t>Number_of_candidates</a:t>
            </a:r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 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0 ;</a:t>
            </a:r>
          </a:p>
          <a:p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while there is a vote to be counted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vote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read a vote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if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≤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Number_of_candidate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then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  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– 1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</a:t>
            </a:r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Array Declaration: Syntax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899138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>
                <a:solidFill>
                  <a:srgbClr val="006600"/>
                </a:solidFill>
              </a:rPr>
              <a:t>arrname</a:t>
            </a:r>
            <a:r>
              <a:rPr lang="en-GB" sz="2000" smtClean="0"/>
              <a:t> is name/identifier of array (same way you would name a variable)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T is a data type (e.g., </a:t>
            </a:r>
            <a:r>
              <a:rPr lang="en-GB" sz="2000" smtClean="0">
                <a:solidFill>
                  <a:srgbClr val="0000FF"/>
                </a:solidFill>
              </a:rPr>
              <a:t>int</a:t>
            </a:r>
            <a:r>
              <a:rPr lang="en-GB" sz="2000" smtClean="0"/>
              <a:t>, </a:t>
            </a:r>
            <a:r>
              <a:rPr lang="en-GB" sz="2000" smtClean="0">
                <a:solidFill>
                  <a:srgbClr val="0000FF"/>
                </a:solidFill>
              </a:rPr>
              <a:t>double</a:t>
            </a:r>
            <a:r>
              <a:rPr lang="en-GB" sz="2000" smtClean="0"/>
              <a:t>, </a:t>
            </a:r>
            <a:r>
              <a:rPr lang="en-GB" sz="2000" smtClean="0">
                <a:solidFill>
                  <a:srgbClr val="0000FF"/>
                </a:solidFill>
              </a:rPr>
              <a:t>char</a:t>
            </a:r>
            <a:r>
              <a:rPr lang="en-GB" sz="2000" smtClean="0"/>
              <a:t>, …)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>
                <a:solidFill>
                  <a:srgbClr val="C00000"/>
                </a:solidFill>
              </a:rPr>
              <a:t>E </a:t>
            </a:r>
            <a:r>
              <a:rPr lang="en-GB" sz="2000" smtClean="0"/>
              <a:t>is an integer constant expression with a positive value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Examples: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arrname</a:t>
            </a:r>
            <a:r>
              <a:rPr lang="en-US" sz="2800" dirty="0" smtClean="0"/>
              <a:t> </a:t>
            </a:r>
            <a:r>
              <a:rPr lang="en-US" sz="2800" dirty="0"/>
              <a:t>[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foo[M*N+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foo is 58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bar[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variable-length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Not encouraged to use variable-length arrays.</a:t>
            </a:r>
          </a:p>
          <a:p>
            <a:r>
              <a:rPr lang="en-US" sz="1600" dirty="0" smtClean="0"/>
              <a:t>Not supported by ISO C90 standard.</a:t>
            </a:r>
          </a:p>
          <a:p>
            <a:r>
              <a:rPr lang="en-US" sz="1600" dirty="0" err="1" smtClean="0">
                <a:solidFill>
                  <a:srgbClr val="C00000"/>
                </a:solidFill>
              </a:rPr>
              <a:t>gcc</a:t>
            </a:r>
            <a:r>
              <a:rPr lang="en-US" sz="1600" dirty="0" smtClean="0">
                <a:solidFill>
                  <a:srgbClr val="C00000"/>
                </a:solidFill>
              </a:rPr>
              <a:t> –pedantic </a:t>
            </a:r>
            <a:r>
              <a:rPr lang="en-US" sz="1600" dirty="0" smtClean="0"/>
              <a:t>will generate warning.</a:t>
            </a:r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27" name="TextBox 26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problem using arrays, we will state the maximum number </a:t>
              </a:r>
              <a:r>
                <a:rPr lang="en-US" smtClean="0"/>
                <a:t>of elements </a:t>
              </a:r>
              <a:r>
                <a:rPr lang="en-US" dirty="0" smtClean="0"/>
                <a:t>so there is no need for variable-length arrays.</a:t>
              </a:r>
              <a:endParaRPr lang="en-SG" dirty="0"/>
            </a:p>
          </p:txBody>
        </p:sp>
        <p:pic>
          <p:nvPicPr>
            <p:cNvPr id="28" name="[Picture 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65538" y="4689434"/>
            <a:ext cx="1612405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%%?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9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Arrays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5782681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323104" y="2503357"/>
            <a:ext cx="3131350" cy="389744"/>
          </a:xfrm>
          <a:prstGeom prst="wedgeRoundRectCallout">
            <a:avLst>
              <a:gd name="adj1" fmla="val -58890"/>
              <a:gd name="adj2" fmla="val 84123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0 ≤ 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ndex &lt; array size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20011" y="3028397"/>
            <a:ext cx="2409189" cy="299419"/>
          </a:xfrm>
          <a:prstGeom prst="roundRect">
            <a:avLst/>
          </a:prstGeom>
          <a:solidFill>
            <a:srgbClr val="FFC000">
              <a:alpha val="19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5451232" y="3579382"/>
            <a:ext cx="2898289" cy="789642"/>
          </a:xfrm>
          <a:prstGeom prst="wedgeRoundRectCallout">
            <a:avLst>
              <a:gd name="adj1" fmla="val -107558"/>
              <a:gd name="adj2" fmla="val 45175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Increment the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value of an array element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20222" y="4229147"/>
            <a:ext cx="2254963" cy="297883"/>
          </a:xfrm>
          <a:prstGeom prst="roundRect">
            <a:avLst/>
          </a:prstGeom>
          <a:solidFill>
            <a:srgbClr val="FFC000">
              <a:alpha val="27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Assume no invalid vote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610224" y="4151122"/>
            <a:ext cx="3203994" cy="465848"/>
          </a:xfrm>
          <a:prstGeom prst="wedgeRoundRectCallout">
            <a:avLst>
              <a:gd name="adj1" fmla="val -49294"/>
              <a:gd name="adj2" fmla="val 80682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Print out all vote counts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Array Declarations with Initializers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Array variables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 smtClea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The following initializations are </a:t>
            </a:r>
            <a:r>
              <a:rPr lang="en-GB" sz="2400" smtClean="0">
                <a:solidFill>
                  <a:srgbClr val="C00000"/>
                </a:solidFill>
              </a:rPr>
              <a:t>incorrect</a:t>
            </a:r>
            <a:r>
              <a:rPr lang="en-GB" sz="2400" smtClean="0"/>
              <a:t>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warning issued: excess elements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this;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#1: Using Array Initializer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Modify the program to use an </a:t>
            </a:r>
            <a:r>
              <a:rPr lang="en-GB" sz="2400" smtClean="0">
                <a:solidFill>
                  <a:srgbClr val="0000FF"/>
                </a:solidFill>
              </a:rPr>
              <a:t>array initializer</a:t>
            </a:r>
            <a:r>
              <a:rPr lang="en-GB" sz="2400" smtClean="0"/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[Group 9]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14" name="TextBox 13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Unit9_VoteCountArrayVer2.c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7"/>
          <p:cNvCxnSpPr>
            <a:cxnSpLocks noChangeShapeType="1"/>
          </p:cNvCxnSpPr>
          <p:nvPr/>
        </p:nvCxnSpPr>
        <p:spPr bwMode="auto">
          <a:xfrm>
            <a:off x="2726795" y="2888940"/>
            <a:ext cx="2525712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/>
          <p:cNvCxnSpPr>
            <a:cxnSpLocks noChangeShapeType="1"/>
          </p:cNvCxnSpPr>
          <p:nvPr/>
        </p:nvCxnSpPr>
        <p:spPr bwMode="auto">
          <a:xfrm>
            <a:off x="1202804" y="3129339"/>
            <a:ext cx="6543675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[NUM_CANDIDATES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};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3.5 Demo #2: Coin Change Revisit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Let’s “roll” the common steps in Algorithm 1 into a loop: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</a:t>
            </a:r>
            <a:r>
              <a:rPr lang="en-US" sz="1600" dirty="0" smtClean="0">
                <a:sym typeface="Wingdings" pitchFamily="2" charset="2"/>
              </a:rPr>
              <a:t> 0</a:t>
            </a:r>
            <a:endParaRPr lang="en-US" sz="1600" dirty="0" smtClean="0"/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sz="1600" dirty="0" smtClean="0"/>
              <a:t>	print coins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2: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From the largest denomination to the smallest: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coins += amt/denomination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amt %=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go to next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we may use a list D to store the denominations – giving rise to an array!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3: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</a:t>
            </a:r>
            <a:r>
              <a:rPr lang="en-US" smtClean="0"/>
              <a:t>: coins</a:t>
            </a:r>
          </a:p>
          <a:p>
            <a:pPr>
              <a:tabLst>
                <a:tab pos="265113" algn="l"/>
              </a:tabLst>
            </a:pPr>
            <a:r>
              <a:rPr lang="en-US"/>
              <a:t>	</a:t>
            </a:r>
            <a:r>
              <a:rPr lang="en-US" b="1" smtClean="0">
                <a:solidFill>
                  <a:srgbClr val="C00000"/>
                </a:solidFill>
              </a:rPr>
              <a:t>D</a:t>
            </a:r>
            <a:r>
              <a:rPr lang="en-US" smtClean="0">
                <a:solidFill>
                  <a:srgbClr val="C00000"/>
                </a:solidFill>
              </a:rPr>
              <a:t> is an array with 6 elements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from 0 to 5 // there are 6 denominations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coins += amt/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amt %=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</p:spTree>
    <p:extLst>
      <p:ext uri="{BB962C8B-B14F-4D97-AF65-F5344CB8AC3E}">
        <p14:creationId xmlns:p14="http://schemas.microsoft.com/office/powerpoint/2010/main" val="313268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3.5 Demo #2: Coin Change Revisit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Compare: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14" name="TextBox 13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en-SG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   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18" name="TextBox 17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= {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coins += amt/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amt %=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Unit9_CoinChangeArray.c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1844" y="4886794"/>
            <a:ext cx="4032353" cy="1032886"/>
            <a:chOff x="5111647" y="4916774"/>
            <a:chExt cx="4032353" cy="1032886"/>
          </a:xfrm>
        </p:grpSpPr>
        <p:sp>
          <p:nvSpPr>
            <p:cNvPr id="23" name="TextBox 22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So much more elegant!</a:t>
              </a:r>
              <a:endParaRPr lang="en-SG" sz="2800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 bwMode="auto">
            <a:xfrm flipH="1" flipV="1">
              <a:off x="6850505" y="4916774"/>
              <a:ext cx="277319" cy="509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44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3.6 Array Size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In ANSI C (which we are adopting), the array is of fixed size, and is determined at compile </a:t>
            </a:r>
            <a:r>
              <a:rPr lang="en-GB" sz="2400" smtClean="0"/>
              <a:t>time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Hence, we need to specify the size of the array, eg: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919049"/>
            <a:ext cx="8127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The following is </a:t>
            </a:r>
            <a:r>
              <a:rPr lang="en-GB" sz="2400" smtClean="0">
                <a:solidFill>
                  <a:srgbClr val="C00000"/>
                </a:solidFill>
              </a:rPr>
              <a:t>not</a:t>
            </a:r>
            <a:r>
              <a:rPr lang="en-GB" sz="2400" smtClean="0"/>
              <a:t> allowed: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array size: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declare array </a:t>
            </a:r>
            <a:r>
              <a:rPr lang="en-US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with number of</a:t>
            </a:r>
          </a:p>
          <a:p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          // elements provided by user  </a:t>
            </a:r>
            <a:endParaRPr lang="en-US" b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91320" y="5287110"/>
            <a:ext cx="8127386" cy="9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kern="0"/>
              <a:t>Hence, for problems on arrays, we will indicate the largest possible size of each </a:t>
            </a:r>
            <a:r>
              <a:rPr lang="en-GB" sz="2400" kern="0" smtClean="0"/>
              <a:t>array.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Arrays and Pointers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smtClean="0"/>
              <a:t> </a:t>
            </a:r>
            <a:endParaRPr lang="en-US" sz="2000" dirty="0" smtClean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</a:t>
            </a:r>
            <a:r>
              <a:rPr lang="en-GB" sz="2400" smtClean="0">
                <a:solidFill>
                  <a:srgbClr val="0000FF"/>
                </a:solidFill>
              </a:rPr>
              <a:t>the </a:t>
            </a:r>
            <a:r>
              <a:rPr lang="en-GB" sz="2400">
                <a:solidFill>
                  <a:srgbClr val="0000FF"/>
                </a:solidFill>
              </a:rPr>
              <a:t>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</a:t>
            </a:r>
            <a:r>
              <a:rPr lang="en-GB" sz="2400" smtClean="0"/>
              <a:t>array.</a:t>
            </a: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varies from one run to another. Each element is of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type, hence takes up 4 bytes (32 bits).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Array Assignment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The following is </a:t>
            </a:r>
            <a:r>
              <a:rPr lang="en-GB" sz="2400" smtClean="0">
                <a:solidFill>
                  <a:srgbClr val="C00000"/>
                </a:solidFill>
              </a:rPr>
              <a:t>illegal</a:t>
            </a:r>
            <a:r>
              <a:rPr lang="en-GB" sz="2400" smtClean="0"/>
              <a:t> in C:</a:t>
            </a:r>
            <a:endParaRPr lang="en-US" sz="2400" dirty="0" smtClean="0"/>
          </a:p>
        </p:txBody>
      </p:sp>
      <p:grpSp>
        <p:nvGrpSpPr>
          <p:cNvPr id="45" name="Group 81"/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48" name="TextBox 71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50" name="TextBox 73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52" name="TextBox 75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53" name="TextBox 76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5" name="TextBox 78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7" name="TextBox 80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9" name="TextBox 15"/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61" name="TextBox 97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2" name="TextBox 98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3" name="TextBox 99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4" name="TextBox 100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5" name="TextBox 101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6" name="TextBox 102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7" name="TextBox 103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8" name="TextBox 104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9" name="TextBox 105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 smtClean="0"/>
              <a:t>An array name is a fixed (constant) pointer</a:t>
            </a:r>
            <a:r>
              <a:rPr lang="en-US" sz="2000" smtClean="0"/>
              <a:t>; it points to the first element of the array, and this </a:t>
            </a:r>
            <a:r>
              <a:rPr lang="en-US" sz="2000" smtClean="0">
                <a:solidFill>
                  <a:srgbClr val="C00000"/>
                </a:solidFill>
              </a:rPr>
              <a:t>cannot</a:t>
            </a:r>
            <a:r>
              <a:rPr lang="en-US" sz="2000" smtClean="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The code above attempts to alter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smtClean="0"/>
              <a:t> to make it point elsewhere.</a:t>
            </a:r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44" name="TextBox 43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72" name="[TextBox 90]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Unit9_ArrayAssignment.c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5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Array Assignment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How to do it properly? Write a loop:</a:t>
            </a:r>
            <a:endParaRPr lang="en-US" sz="2400" dirty="0" smtClean="0"/>
          </a:p>
        </p:txBody>
      </p: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(There is another method – use the &lt;string.h&gt; library function memcpy(), but this is outside the scope of CS1010.)</a:t>
            </a:r>
            <a:endParaRPr lang="en-US" sz="2000" dirty="0" smtClean="0"/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79" name="TextBox 15"/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80" name="TextBox 37"/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82" name="TextBox 70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83" name="TextBox 71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84" name="TextBox 72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85" name="TextBox 73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86" name="TextBox 74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7" name="TextBox 75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8" name="TextBox 76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9" name="TextBox 77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90" name="TextBox 78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0" name="TextBox 37"/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1" name="TextBox 87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42" name="TextBox 88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43" name="TextBox 89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72" name="TextBox 90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73" name="TextBox 91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74" name="TextBox 92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5" name="TextBox 93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6" name="TextBox 94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7" name="TextBox 95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8" name="TextBox 96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35" name="TextBox 34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[TextBox 90]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Unit9_ArrayCopy.c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Parameters in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45" name="TextBox 44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US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bar[]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(bar,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size of array 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can be unspecified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need an array size parameter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total=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Unit9_SumArray.c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89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70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16</a:t>
            </a:r>
          </a:p>
        </p:txBody>
      </p:sp>
    </p:spTree>
    <p:extLst>
      <p:ext uri="{BB962C8B-B14F-4D97-AF65-F5344CB8AC3E}">
        <p14:creationId xmlns:p14="http://schemas.microsoft.com/office/powerpoint/2010/main" val="1332110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</a:t>
            </a:r>
            <a:r>
              <a:rPr lang="en-GB" sz="3600" smtClean="0">
                <a:solidFill>
                  <a:srgbClr val="0000FF"/>
                </a:solidFill>
              </a:rPr>
              <a:t>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As mentioned before, name of parameters in a function prototype are optional and ignored by the compiler. Hence, both of the following are acceptable and equivalent: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Function header: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</a:t>
            </a:r>
            <a:r>
              <a:rPr lang="en-GB" sz="2000" smtClean="0"/>
              <a:t>it</a:t>
            </a:r>
            <a:r>
              <a:rPr lang="en-US" sz="2000" smtClean="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Instead, provide the array size through another parameter.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2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</a:t>
            </a:r>
            <a:r>
              <a:rPr lang="en-GB" sz="3600" smtClean="0">
                <a:solidFill>
                  <a:srgbClr val="0000FF"/>
                </a:solidFill>
              </a:rPr>
              <a:t>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1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Alternative syntax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The </a:t>
            </a:r>
            <a:r>
              <a:rPr lang="en-GB" sz="2000" kern="0"/>
              <a:t>following shows the alternative syntax for array parameter in function prototype and function header (more about it in discussion </a:t>
            </a:r>
            <a:r>
              <a:rPr lang="en-GB" sz="2000" kern="0" smtClean="0"/>
              <a:t>session)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93895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However, we </a:t>
            </a:r>
            <a:r>
              <a:rPr lang="en-GB" sz="2400" smtClean="0">
                <a:solidFill>
                  <a:srgbClr val="0000FF"/>
                </a:solidFill>
              </a:rPr>
              <a:t>recommend</a:t>
            </a:r>
            <a:r>
              <a:rPr lang="en-GB" sz="2400" smtClean="0"/>
              <a:t> the </a:t>
            </a:r>
            <a:r>
              <a:rPr lang="en-GB" sz="2400" smtClean="0">
                <a:solidFill>
                  <a:srgbClr val="C00000"/>
                </a:solidFill>
              </a:rPr>
              <a:t>[ ] </a:t>
            </a:r>
            <a:r>
              <a:rPr lang="en-GB" sz="2400" smtClean="0"/>
              <a:t>notation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</p:spTree>
    <p:extLst>
      <p:ext uri="{BB962C8B-B14F-4D97-AF65-F5344CB8AC3E}">
        <p14:creationId xmlns:p14="http://schemas.microsoft.com/office/powerpoint/2010/main" val="3277590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(1/3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Need </a:t>
            </a:r>
            <a:r>
              <a:rPr lang="en-GB" sz="2000"/>
              <a:t>to pass an array argument for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/>
              <a:t> as well as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sz="2000"/>
              <a:t>, the number of elements to be </a:t>
            </a:r>
            <a:r>
              <a:rPr lang="en-GB" sz="2000" smtClean="0"/>
              <a:t>processed.</a:t>
            </a:r>
            <a:endParaRPr lang="en-US" sz="2000" dirty="0" smtClean="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455441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Note that array argument is specified by array name </a:t>
            </a:r>
            <a:r>
              <a:rPr lang="en-GB" sz="2000" u="sng"/>
              <a:t>without</a:t>
            </a:r>
            <a:r>
              <a:rPr lang="en-GB" sz="2000"/>
              <a:t> </a:t>
            </a:r>
            <a:r>
              <a:rPr lang="en-GB" sz="2000" smtClean="0"/>
              <a:t>[ ]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Common mistake!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774650" y="5516380"/>
              <a:ext cx="282515" cy="34289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24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85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15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smtClean="0"/>
              <a:t>Caution!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When passing the value into the parameter representing the number of array elements to be processed, the value must </a:t>
            </a:r>
            <a:r>
              <a:rPr lang="en-GB" sz="2400" smtClean="0">
                <a:solidFill>
                  <a:srgbClr val="C00000"/>
                </a:solidFill>
              </a:rPr>
              <a:t>not </a:t>
            </a:r>
            <a:r>
              <a:rPr lang="en-GB" sz="2400" smtClean="0"/>
              <a:t>exceed the actual array size.</a:t>
            </a:r>
            <a:endParaRPr lang="en-US" sz="2400" dirty="0" smtClean="0"/>
          </a:p>
        </p:txBody>
      </p:sp>
      <p:pic>
        <p:nvPicPr>
          <p:cNvPr id="24" name="Picture 23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6595" y="397431"/>
            <a:ext cx="681094" cy="6810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Too big! </a:t>
              </a:r>
            </a:p>
            <a:p>
              <a:r>
                <a:rPr lang="en-US" sz="2400" smtClean="0"/>
                <a:t>And compiler </a:t>
              </a:r>
              <a:r>
                <a:rPr lang="en-US" sz="2400"/>
                <a:t>won’t </a:t>
              </a:r>
              <a:r>
                <a:rPr lang="en-US" sz="2400" smtClean="0"/>
                <a:t>be able to detect such </a:t>
              </a:r>
              <a:r>
                <a:rPr lang="en-US" sz="2400" dirty="0"/>
                <a:t>“</a:t>
              </a:r>
              <a:r>
                <a:rPr lang="en-US" sz="2400"/>
                <a:t>error</a:t>
              </a:r>
              <a:r>
                <a:rPr lang="en-US" sz="2400" smtClean="0"/>
                <a:t>”!</a:t>
              </a:r>
            </a:p>
            <a:p>
              <a:r>
                <a:rPr lang="en-US" sz="2400" smtClean="0"/>
                <a:t>May get “Segmentation Fault (core dumped)” when you run the program!</a:t>
              </a:r>
              <a:endParaRPr lang="en-SG" sz="2400" dirty="0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670675" y="3090863"/>
              <a:ext cx="347663" cy="41275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29" name="Straight Arrow Connector 9"/>
            <p:cNvCxnSpPr>
              <a:cxnSpLocks noChangeShapeType="1"/>
              <a:endCxn id="28" idx="3"/>
            </p:cNvCxnSpPr>
            <p:nvPr/>
          </p:nvCxnSpPr>
          <p:spPr bwMode="auto">
            <a:xfrm flipV="1">
              <a:off x="5817476" y="3443167"/>
              <a:ext cx="904113" cy="594209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253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Recall that the array name is the address of its first element. Hence </a:t>
            </a:r>
            <a:r>
              <a:rPr lang="en-GB" sz="2400">
                <a:solidFill>
                  <a:srgbClr val="0000FF"/>
                </a:solidFill>
              </a:rPr>
              <a:t>foo</a:t>
            </a:r>
            <a:r>
              <a:rPr lang="en-GB" sz="2400"/>
              <a:t> means </a:t>
            </a:r>
            <a:r>
              <a:rPr lang="en-GB" sz="2400">
                <a:solidFill>
                  <a:srgbClr val="0000FF"/>
                </a:solidFill>
              </a:rPr>
              <a:t>&amp;foo[0]</a:t>
            </a:r>
            <a:r>
              <a:rPr lang="en-GB" sz="2400" smtClean="0"/>
              <a:t>.</a:t>
            </a:r>
            <a:endParaRPr lang="en-US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foo[0]</a:t>
                </a:r>
                <a:endParaRPr lang="en-SG" sz="1400"/>
              </a:p>
            </p:txBody>
          </p:sp>
          <p:sp>
            <p:nvSpPr>
              <p:cNvPr id="29" name="TextBox 17"/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foo[1]</a:t>
                </a:r>
                <a:endParaRPr lang="en-SG" sz="1400"/>
              </a:p>
            </p:txBody>
          </p:sp>
          <p:sp>
            <p:nvSpPr>
              <p:cNvPr id="30" name="TextBox 19"/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1" name="TextBox 21"/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2" name="TextBox 23"/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5" name="TextBox 35"/>
              <p:cNvSpPr txBox="1">
                <a:spLocks noChangeArrowheads="1"/>
              </p:cNvSpPr>
              <p:nvPr/>
            </p:nvSpPr>
            <p:spPr bwMode="auto"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6" name="TextBox 36"/>
              <p:cNvSpPr txBox="1">
                <a:spLocks noChangeArrowheads="1"/>
              </p:cNvSpPr>
              <p:nvPr/>
            </p:nvSpPr>
            <p:spPr bwMode="auto"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foo[7]</a:t>
                </a:r>
                <a:endParaRPr lang="en-SG" sz="1400"/>
              </a:p>
            </p:txBody>
          </p:sp>
          <p:sp>
            <p:nvSpPr>
              <p:cNvPr id="38" name="TextBox 26"/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39" name="TextBox 27"/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40" name="TextBox 28"/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41" name="TextBox 29"/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  <a:endParaRPr lang="en-SG"/>
              </a:p>
            </p:txBody>
          </p:sp>
          <p:sp>
            <p:nvSpPr>
              <p:cNvPr id="42" name="TextBox 30"/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43" name="TextBox 31"/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44" name="TextBox 32"/>
              <p:cNvSpPr txBox="1">
                <a:spLocks noChangeArrowheads="1"/>
              </p:cNvSpPr>
              <p:nvPr/>
            </p:nvSpPr>
            <p:spPr bwMode="auto"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smtClean="0"/>
                <a:t>main():</a:t>
              </a:r>
              <a:endParaRPr lang="en-SG" dirty="0"/>
            </a:p>
          </p:txBody>
        </p:sp>
      </p:grp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 smtClean="0"/>
              <a:t>sumArray</a:t>
            </a:r>
            <a:r>
              <a:rPr lang="en-US" dirty="0" smtClean="0"/>
              <a:t>():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9" name="Straight Arrow Connector 42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2665413" y="5287963"/>
              <a:ext cx="586198" cy="54272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oup 67"/>
            <p:cNvGrpSpPr>
              <a:grpSpLocks/>
            </p:cNvGrpSpPr>
            <p:nvPr/>
          </p:nvGrpSpPr>
          <p:grpSpPr bwMode="auto"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51" name="TextBox 44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</a:t>
                </a:r>
                <a:endParaRPr lang="en-SG" dirty="0"/>
              </a:p>
            </p:txBody>
          </p:sp>
        </p:grpSp>
      </p:grpSp>
      <p:cxnSp>
        <p:nvCxnSpPr>
          <p:cNvPr id="55" name="Straight Connector 70"/>
          <p:cNvCxnSpPr>
            <a:cxnSpLocks noChangeShapeType="1"/>
          </p:cNvCxnSpPr>
          <p:nvPr/>
        </p:nvCxnSpPr>
        <p:spPr bwMode="auto">
          <a:xfrm>
            <a:off x="373063" y="54229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977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(1/3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27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It might be advisable to write a function to read values into an array, and a function to print values in an array</a:t>
            </a:r>
            <a:r>
              <a:rPr lang="en-GB" sz="240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Especially so for the latter, as you probably want to use it to check the values of your array elements at different stages of your </a:t>
            </a:r>
            <a:r>
              <a:rPr lang="en-GB" sz="2400" smtClean="0"/>
              <a:t>program.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illustrates an array </a:t>
            </a:r>
            <a:r>
              <a:rPr lang="en-GB" sz="2400">
                <a:solidFill>
                  <a:srgbClr val="800000"/>
                </a:solidFill>
              </a:rPr>
              <a:t>scores</a:t>
            </a:r>
            <a:r>
              <a:rPr lang="en-GB" sz="2400"/>
              <a:t> of type </a:t>
            </a:r>
            <a:r>
              <a:rPr lang="en-GB" sz="2400" smtClean="0">
                <a:solidFill>
                  <a:srgbClr val="0000FF"/>
                </a:solidFill>
              </a:rPr>
              <a:t>float</a:t>
            </a:r>
            <a:r>
              <a:rPr lang="en-GB" sz="2400" smtClean="0"/>
              <a:t>.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25" name="TextBox 24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SIZE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endPara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scores[SIZE];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scanArray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(scores,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SIZE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(scores, SIZE);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Unit9_ArrayInputOutput.c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547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Input function: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&amp;value);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value;  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 smtClean="0">
                <a:solidFill>
                  <a:srgbClr val="000000"/>
                </a:solidFill>
              </a:rPr>
              <a:t>or</a:t>
            </a:r>
            <a:endParaRPr lang="en-SG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Output function: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all values on one line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each value on one line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 smtClean="0">
                <a:solidFill>
                  <a:srgbClr val="000000"/>
                </a:solidFill>
              </a:rPr>
              <a:t>or</a:t>
            </a:r>
            <a:endParaRPr lang="en-SG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9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8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Modifying Array Arguments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Study this program:</a:t>
            </a: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13" name="TextBox 12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double the values of array elements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*=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print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Unit9_ModifyArrayArg.c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29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Modifying Array Arguments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double the values of array elements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17" name="Straight Connector 37"/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9" name="Group 81"/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3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foo[7]</a:t>
                  </a:r>
                  <a:endParaRPr lang="en-SG" sz="1400"/>
                </a:p>
              </p:txBody>
            </p:sp>
            <p:sp>
              <p:nvSpPr>
                <p:cNvPr id="3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  <p:sp>
              <p:nvSpPr>
                <p:cNvPr id="35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-4</a:t>
                  </a:r>
                  <a:endParaRPr lang="en-SG"/>
                </a:p>
              </p:txBody>
            </p:sp>
            <p:sp>
              <p:nvSpPr>
                <p:cNvPr id="3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22</a:t>
                  </a:r>
                  <a:endParaRPr lang="en-SG"/>
                </a:p>
              </p:txBody>
            </p:sp>
            <p:sp>
              <p:nvSpPr>
                <p:cNvPr id="3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  <p:sp>
              <p:nvSpPr>
                <p:cNvPr id="3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</a:t>
                </a:r>
                <a:r>
                  <a:rPr lang="en-US" dirty="0" smtClean="0"/>
                  <a:t>main():</a:t>
                </a:r>
                <a:endParaRPr lang="en-SG" dirty="0"/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 smtClean="0"/>
                <a:t>doubleArray</a:t>
              </a:r>
              <a:r>
                <a:rPr lang="en-US" dirty="0" smtClean="0"/>
                <a:t>():</a:t>
              </a:r>
              <a:endParaRPr lang="en-SG" dirty="0"/>
            </a:p>
          </p:txBody>
        </p:sp>
        <p:grpSp>
          <p:nvGrpSpPr>
            <p:cNvPr id="41" name="Group 92"/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9" name="TextBox 31"/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2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3041650" y="481647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3552825" y="4805363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073525" y="4799013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625975" y="4810125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4268788" y="5786438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4262438" y="5807075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49"/>
          <p:cNvSpPr txBox="1">
            <a:spLocks noChangeArrowheads="1"/>
          </p:cNvSpPr>
          <p:nvPr/>
        </p:nvSpPr>
        <p:spPr bwMode="auto">
          <a:xfrm>
            <a:off x="4221163" y="5791200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TextBox 53"/>
          <p:cNvSpPr txBox="1">
            <a:spLocks noChangeArrowheads="1"/>
          </p:cNvSpPr>
          <p:nvPr/>
        </p:nvSpPr>
        <p:spPr bwMode="auto">
          <a:xfrm>
            <a:off x="4249738" y="5802313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4256088" y="5788025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8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array variables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array initializers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Relationship between array and pointer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pass an array into a 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04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9: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Unit9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smtClean="0">
                <a:solidFill>
                  <a:srgbClr val="C00000"/>
                </a:solidFill>
              </a:rPr>
              <a:t>Objectives: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Understand the concept and application of </a:t>
            </a:r>
            <a:r>
              <a:rPr lang="en-GB" sz="2400" smtClean="0"/>
              <a:t>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Understand the relationship between arrays and pointers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smtClean="0">
                <a:solidFill>
                  <a:srgbClr val="C00000"/>
                </a:solidFill>
              </a:rPr>
              <a:t>Reference: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Chapter 6: Numeric Arrays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9: Arrays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Motivation #1: Coin Change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Motivation #2: Vote Counting</a:t>
            </a:r>
            <a:endParaRPr lang="en-GB" sz="24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3.1	Array Declaration: Syntax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.2	Array Variable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.3	Array Declarations with 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.4	Demo #1: Using Array Initializer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.5	Demo #2: Coin Change Revisit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3.6	Array Size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9: Arrays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Arrays and Pointers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 Assignment</a:t>
            </a:r>
            <a:endParaRPr lang="en-GB" sz="24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 Parameters in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Passing Array Arguments</a:t>
            </a:r>
            <a:endParaRPr lang="en-GB" sz="28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Standard I/O Functions for Arrays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Modifying Array Arguments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</a:t>
            </a:r>
            <a:r>
              <a:rPr lang="en-GB" sz="3600" smtClean="0">
                <a:solidFill>
                  <a:srgbClr val="0000FF"/>
                </a:solidFill>
              </a:rPr>
              <a:t>. Motivation #1: Coin Change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22630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Some of the programs we have written are “long-winded”, because we have not learned enough C constructs to do it simpler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Consider the </a:t>
            </a:r>
            <a:r>
              <a:rPr lang="en-GB">
                <a:solidFill>
                  <a:srgbClr val="0000FF"/>
                </a:solidFill>
              </a:rPr>
              <a:t>Coin Change </a:t>
            </a:r>
            <a:r>
              <a:rPr lang="en-GB"/>
              <a:t>problem (Week 1 </a:t>
            </a:r>
            <a:r>
              <a:rPr lang="en-GB" smtClean="0"/>
              <a:t>Task 2) </a:t>
            </a:r>
            <a:r>
              <a:rPr lang="en-GB"/>
              <a:t>with 6 denominations </a:t>
            </a:r>
            <a:r>
              <a:rPr lang="en-US"/>
              <a:t>1¢, 5¢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20¢, 50¢, and $</a:t>
            </a:r>
            <a:r>
              <a:rPr lang="en-US" smtClean="0"/>
              <a:t>1: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  <p:pic>
        <p:nvPicPr>
          <p:cNvPr id="30" name="Picture 29" descr="c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64" y="4834654"/>
            <a:ext cx="1520826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20524</TotalTime>
  <Words>2992</Words>
  <Application>Microsoft Office PowerPoint</Application>
  <PresentationFormat>On-screen Show (4:3)</PresentationFormat>
  <Paragraphs>854</Paragraphs>
  <Slides>43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9: Arrays</vt:lpstr>
      <vt:lpstr>Unit 9: Arrays (1/2)</vt:lpstr>
      <vt:lpstr>Unit 9: Arrays (2/2)</vt:lpstr>
      <vt:lpstr>1. Motivation #1: Coin Change (1/2)</vt:lpstr>
      <vt:lpstr>1. Motivation #1: Coin Change (2/2)</vt:lpstr>
      <vt:lpstr>2. Motivation #2: Vote Counting</vt:lpstr>
      <vt:lpstr>2. Motivation #2: Votes for 3 candidates</vt:lpstr>
      <vt:lpstr>2. Motivation #2: Votes for 30 candidates</vt:lpstr>
      <vt:lpstr>3. Introducing Array (1/4)</vt:lpstr>
      <vt:lpstr>3. Introducing Array (2/4)</vt:lpstr>
      <vt:lpstr>3. Introducing Array (3/4)</vt:lpstr>
      <vt:lpstr>3. Introducing Array (4/4)</vt:lpstr>
      <vt:lpstr>3.1 Array Declaration: Syntax</vt:lpstr>
      <vt:lpstr>3.2 Array Variable (1/4)</vt:lpstr>
      <vt:lpstr>3.2 Array Variable (2/4)</vt:lpstr>
      <vt:lpstr>3.2 Array Variable (3/4)</vt:lpstr>
      <vt:lpstr>3.2 Array Variable (4/4)</vt:lpstr>
      <vt:lpstr>3.3 Array Declarations with Initializers</vt:lpstr>
      <vt:lpstr>3.4 Demo #1: Using Array Initializer</vt:lpstr>
      <vt:lpstr>3.5 Demo #2: Coin Change Revisit (1/2)</vt:lpstr>
      <vt:lpstr>3.5 Demo #2: Coin Change Revisit (2/2)</vt:lpstr>
      <vt:lpstr>3.6 Array Size</vt:lpstr>
      <vt:lpstr>4. Arrays and Pointers</vt:lpstr>
      <vt:lpstr>5. Array Assignment (1/2)</vt:lpstr>
      <vt:lpstr>5. Array Assignment (2/2)</vt:lpstr>
      <vt:lpstr>6. Array Parameters in Functions (1/3)</vt:lpstr>
      <vt:lpstr>6. Array Parameters in Functions (2/3)</vt:lpstr>
      <vt:lpstr>6. Array Parameters in Functions (3/3)</vt:lpstr>
      <vt:lpstr>7. Passing Array Arguments (1/3)</vt:lpstr>
      <vt:lpstr>7. Passing Array Arguments (2/3)</vt:lpstr>
      <vt:lpstr>7. Passing Array Arguments (3/3)</vt:lpstr>
      <vt:lpstr>8. Standard I/O Functions for Arrays (1/3)</vt:lpstr>
      <vt:lpstr>8. Standard I/O Functions for Arrays (2/3)</vt:lpstr>
      <vt:lpstr>8. Standard I/O Functions for Arrays (3/3)</vt:lpstr>
      <vt:lpstr>9. Modifying Array Arguments (1/2)</vt:lpstr>
      <vt:lpstr>9. Modifying Array Arguments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1672</cp:revision>
  <cp:lastPrinted>2014-07-01T03:51:49Z</cp:lastPrinted>
  <dcterms:created xsi:type="dcterms:W3CDTF">1998-09-05T15:03:32Z</dcterms:created>
  <dcterms:modified xsi:type="dcterms:W3CDTF">2015-08-30T19:55:17Z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