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20" r:id="rId4"/>
    <p:sldId id="626" r:id="rId5"/>
    <p:sldId id="596" r:id="rId6"/>
    <p:sldId id="621" r:id="rId7"/>
    <p:sldId id="622" r:id="rId8"/>
    <p:sldId id="623" r:id="rId9"/>
    <p:sldId id="624" r:id="rId10"/>
    <p:sldId id="625" r:id="rId11"/>
    <p:sldId id="588" r:id="rId12"/>
    <p:sldId id="509" r:id="rId13"/>
    <p:sldId id="30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E1"/>
    <a:srgbClr val="0000FF"/>
    <a:srgbClr val="CCFF99"/>
    <a:srgbClr val="006600"/>
    <a:srgbClr val="FFFF66"/>
    <a:srgbClr val="3333FF"/>
    <a:srgbClr val="F7F1EF"/>
    <a:srgbClr val="EBFFFF"/>
    <a:srgbClr val="E7FF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86388" autoAdjust="0"/>
  </p:normalViewPr>
  <p:slideViewPr>
    <p:cSldViewPr snapToGrid="0">
      <p:cViewPr varScale="1">
        <p:scale>
          <a:sx n="81" d="100"/>
          <a:sy n="81" d="100"/>
        </p:scale>
        <p:origin x="-78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10/20/2014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Week10 -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9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Sum Array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311215"/>
            <a:ext cx="8281358" cy="2087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 smtClean="0">
                <a:solidFill>
                  <a:srgbClr val="0000FF"/>
                </a:solidFill>
              </a:rPr>
              <a:t>Week10_SumArray.c</a:t>
            </a:r>
            <a:r>
              <a:rPr lang="en-US" smtClean="0"/>
              <a:t> </a:t>
            </a:r>
            <a:r>
              <a:rPr lang="en-US"/>
              <a:t>to read data into an integer array with at most 10 elements, and sum up all values in the array, using a recursive function</a:t>
            </a:r>
            <a:r>
              <a:rPr lang="en-US" smtClean="0"/>
              <a:t>.</a:t>
            </a:r>
            <a:endParaRPr lang="en-US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This exercise is mounted on CodeCrunch.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Sample runs: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5722" y="3398808"/>
            <a:ext cx="7159924" cy="1569660"/>
          </a:xfrm>
          <a:prstGeom prst="rect">
            <a:avLst/>
          </a:prstGeom>
          <a:solidFill>
            <a:srgbClr val="E1FFE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6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722" y="5100430"/>
            <a:ext cx="7159923" cy="1569660"/>
          </a:xfrm>
          <a:prstGeom prst="rect">
            <a:avLst/>
          </a:prstGeom>
          <a:solidFill>
            <a:srgbClr val="E1FFE1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8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166</a:t>
            </a:r>
          </a:p>
        </p:txBody>
      </p:sp>
    </p:spTree>
    <p:extLst>
      <p:ext uri="{BB962C8B-B14F-4D97-AF65-F5344CB8AC3E}">
        <p14:creationId xmlns:p14="http://schemas.microsoft.com/office/powerpoint/2010/main" val="1858343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#17: Sections 5 – 9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6"/>
            <a:ext cx="7663132" cy="5001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Auxiliary Function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Types of Recursion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Tracing Recursive Codes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Recursion versus Iteration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5"/>
            </a:pPr>
            <a:r>
              <a:rPr lang="en-GB" sz="3200" smtClean="0"/>
              <a:t>Towers of Hanoi</a:t>
            </a:r>
          </a:p>
        </p:txBody>
      </p:sp>
    </p:spTree>
    <p:extLst>
      <p:ext uri="{BB962C8B-B14F-4D97-AF65-F5344CB8AC3E}">
        <p14:creationId xmlns:p14="http://schemas.microsoft.com/office/powerpoint/2010/main" val="116153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Week10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Continue to do practice exercises on 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Week10</a:t>
            </a:r>
            <a:r>
              <a:rPr smtClean="0"/>
              <a:t> </a:t>
            </a:r>
            <a:r>
              <a:rPr dirty="0" smtClean="0"/>
              <a:t>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10: Recursion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5" y="1224366"/>
            <a:ext cx="8036003" cy="52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Unit #17: Sections 1 – 3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Exercise #1: Greatest Common Divisor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Exercise #2: Power function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Exercise #3: Tracing recursive codes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Unit #17: Section  4 Thinking Recursively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rgbClr val="C00000"/>
                </a:solidFill>
              </a:rPr>
              <a:t>Exercise #4: Sum Digits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Exercise #5: Sum Array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/>
              <a:t>Unit #17: Sections 5 – 9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10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Download the programs from this web page</a:t>
            </a:r>
            <a:endParaRPr lang="en-GB" dirty="0" smtClean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smtClean="0">
                <a:hlinkClick r:id="rId3"/>
              </a:rPr>
              <a:t>http://www.comp.nus.edu.sg/~cs1010/lect/prog/2014/week10_for_students</a:t>
            </a:r>
            <a:r>
              <a:rPr lang="en-GB" sz="1800" smtClean="0"/>
              <a:t>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The files are: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Week10_GCD.c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Week10_Pow.c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Week10_SumArray.c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Week10_SumDigits.c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Week10_Trace.c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You may also copy the above files directly into your sunfire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~cs1010/public_html/lect/prog/2014/week10_for_students/xxx .</a:t>
            </a:r>
            <a:endParaRPr lang="en-GB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7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#17: Sections 1 – 3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Introduction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Two Simple Classic Example</a:t>
            </a: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GB" sz="3200" smtClean="0"/>
              <a:t>Gist of Recursion</a:t>
            </a:r>
          </a:p>
        </p:txBody>
      </p:sp>
    </p:spTree>
    <p:extLst>
      <p:ext uri="{BB962C8B-B14F-4D97-AF65-F5344CB8AC3E}">
        <p14:creationId xmlns:p14="http://schemas.microsoft.com/office/powerpoint/2010/main" val="317534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#1: Greatest Common Divisor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377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recurrence relation for Greatest Common Divisor (GCD) of two non-negative integers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, not both zero, is given </a:t>
            </a:r>
            <a:r>
              <a:rPr lang="en-US" smtClean="0"/>
              <a:t>below: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Write a </a:t>
            </a:r>
            <a:r>
              <a:rPr lang="en-US"/>
              <a:t>function </a:t>
            </a:r>
            <a:r>
              <a:rPr lang="en-US">
                <a:solidFill>
                  <a:srgbClr val="0000FF"/>
                </a:solidFill>
              </a:rPr>
              <a:t>int gcd(int a, int b) </a:t>
            </a:r>
            <a:r>
              <a:rPr lang="en-US"/>
              <a:t>to compute the GCD of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. Skeleton program </a:t>
            </a:r>
            <a:r>
              <a:rPr lang="en-US" smtClean="0">
                <a:solidFill>
                  <a:srgbClr val="0000FF"/>
                </a:solidFill>
              </a:rPr>
              <a:t>Week10_GCD.c</a:t>
            </a:r>
            <a:r>
              <a:rPr lang="en-US" smtClean="0"/>
              <a:t> </a:t>
            </a:r>
            <a:r>
              <a:rPr lang="en-US"/>
              <a:t>is </a:t>
            </a:r>
            <a:r>
              <a:rPr lang="en-US" smtClean="0"/>
              <a:t>given.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1790" y="2612572"/>
            <a:ext cx="4688628" cy="58782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Power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377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math function </a:t>
            </a:r>
            <a:r>
              <a:rPr lang="en-US">
                <a:solidFill>
                  <a:srgbClr val="800000"/>
                </a:solidFill>
              </a:rPr>
              <a:t>double pow(double x, double y) </a:t>
            </a:r>
            <a:r>
              <a:rPr lang="en-US"/>
              <a:t>computes </a:t>
            </a:r>
            <a:r>
              <a:rPr lang="en-US" i="1"/>
              <a:t>x</a:t>
            </a:r>
            <a:r>
              <a:rPr lang="en-US" i="1" baseline="30000"/>
              <a:t>y</a:t>
            </a:r>
            <a:r>
              <a:rPr lang="en-US"/>
              <a:t>. Write your own, simpler function </a:t>
            </a:r>
            <a:r>
              <a:rPr lang="en-US">
                <a:solidFill>
                  <a:srgbClr val="0000FF"/>
                </a:solidFill>
              </a:rPr>
              <a:t>double mypow(double x, int n)</a:t>
            </a:r>
            <a:r>
              <a:rPr lang="en-US"/>
              <a:t> to compute </a:t>
            </a:r>
            <a:r>
              <a:rPr lang="en-US" i="1"/>
              <a:t>x</a:t>
            </a:r>
            <a:r>
              <a:rPr lang="en-US" i="1" baseline="30000"/>
              <a:t>n</a:t>
            </a:r>
            <a:r>
              <a:rPr lang="en-US"/>
              <a:t>, where </a:t>
            </a:r>
            <a:r>
              <a:rPr lang="en-US" i="1"/>
              <a:t>n</a:t>
            </a:r>
            <a:r>
              <a:rPr lang="en-US"/>
              <a:t> is a non-negative </a:t>
            </a:r>
            <a:r>
              <a:rPr lang="en-US" smtClean="0"/>
              <a:t>integer.</a:t>
            </a:r>
            <a:endParaRPr lang="en-US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Skeleton </a:t>
            </a:r>
            <a:r>
              <a:rPr lang="en-US"/>
              <a:t>program </a:t>
            </a:r>
            <a:r>
              <a:rPr lang="en-US" smtClean="0">
                <a:solidFill>
                  <a:srgbClr val="0000FF"/>
                </a:solidFill>
              </a:rPr>
              <a:t>Week10_Pow.c</a:t>
            </a:r>
            <a:r>
              <a:rPr lang="en-US" smtClean="0"/>
              <a:t> </a:t>
            </a:r>
            <a:r>
              <a:rPr lang="en-US"/>
              <a:t>is </a:t>
            </a:r>
            <a:r>
              <a:rPr lang="en-US" smtClean="0"/>
              <a:t>given. The </a:t>
            </a:r>
            <a:r>
              <a:rPr lang="en-US"/>
              <a:t>recurrence relation is not given, can you derive it before writing the </a:t>
            </a:r>
            <a:r>
              <a:rPr lang="en-US" smtClean="0"/>
              <a:t>function</a:t>
            </a:r>
            <a:r>
              <a:rPr lang="en-US"/>
              <a:t>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059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Tracing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1483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the following 2 recursive functions, trace </a:t>
            </a:r>
            <a:r>
              <a:rPr lang="en-US">
                <a:solidFill>
                  <a:srgbClr val="0000FF"/>
                </a:solidFill>
              </a:rPr>
              <a:t>mystery1(3902)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mystery2(3902) </a:t>
            </a:r>
            <a:r>
              <a:rPr lang="en-US"/>
              <a:t>using the trace tree </a:t>
            </a:r>
            <a:r>
              <a:rPr lang="en-US" smtClean="0"/>
              <a:t>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343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mystery1(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mystery1(n/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3754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mystery2(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mystery2(n/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525" y="5062852"/>
            <a:ext cx="5471886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order of statements does matter!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493223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#17: Section 4 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1065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6000" smtClean="0">
                <a:solidFill>
                  <a:srgbClr val="C00000"/>
                </a:solidFill>
                <a:latin typeface="Chaparral Pro Light" pitchFamily="18" charset="0"/>
              </a:rPr>
              <a:t>Thinking recursively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22" y="2644904"/>
            <a:ext cx="2017949" cy="33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#4: Sum Digits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2587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Write a recursive function </a:t>
            </a:r>
            <a:r>
              <a:rPr lang="en-US" smtClean="0">
                <a:solidFill>
                  <a:srgbClr val="0000FF"/>
                </a:solidFill>
              </a:rPr>
              <a:t>int sum_digits(int </a:t>
            </a:r>
            <a:r>
              <a:rPr lang="en-US" i="1" smtClean="0">
                <a:solidFill>
                  <a:srgbClr val="0000FF"/>
                </a:solidFill>
              </a:rPr>
              <a:t>n</a:t>
            </a:r>
            <a:r>
              <a:rPr lang="en-US" smtClean="0">
                <a:solidFill>
                  <a:srgbClr val="0000FF"/>
                </a:solidFill>
              </a:rPr>
              <a:t>) </a:t>
            </a:r>
            <a:r>
              <a:rPr lang="en-US" smtClean="0"/>
              <a:t>that sums up the digits in </a:t>
            </a:r>
            <a:r>
              <a:rPr lang="en-US" i="1" smtClean="0"/>
              <a:t>n</a:t>
            </a:r>
            <a:r>
              <a:rPr lang="en-US" smtClean="0"/>
              <a:t>, assuming that </a:t>
            </a:r>
            <a:r>
              <a:rPr lang="en-US" i="1" smtClean="0"/>
              <a:t>n</a:t>
            </a:r>
            <a:r>
              <a:rPr lang="en-US" smtClean="0"/>
              <a:t> is a non-negative integer.</a:t>
            </a:r>
            <a:endParaRPr lang="en-US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Skeleton </a:t>
            </a:r>
            <a:r>
              <a:rPr lang="en-US"/>
              <a:t>program </a:t>
            </a:r>
            <a:r>
              <a:rPr lang="en-US" smtClean="0">
                <a:solidFill>
                  <a:srgbClr val="0000FF"/>
                </a:solidFill>
              </a:rPr>
              <a:t>Week10_SumDigits.c</a:t>
            </a:r>
            <a:r>
              <a:rPr lang="en-US" smtClean="0"/>
              <a:t> </a:t>
            </a:r>
            <a:r>
              <a:rPr lang="en-US"/>
              <a:t>is </a:t>
            </a:r>
            <a:r>
              <a:rPr lang="en-US" smtClean="0"/>
              <a:t>given.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This exercise is mounted on </a:t>
            </a:r>
            <a:r>
              <a:rPr lang="en-US" smtClean="0"/>
              <a:t>CodeCrunch.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Sample runs: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2974" y="4969001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3708329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32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2974" y="3930956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6543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18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22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15305</TotalTime>
  <Words>700</Words>
  <Application>Microsoft Office PowerPoint</Application>
  <PresentationFormat>On-screen Show (4:3)</PresentationFormat>
  <Paragraphs>132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http://www.comp.nus.edu.sg/~cs1010/</vt:lpstr>
      <vt:lpstr>Week 10: Recursion</vt:lpstr>
      <vt:lpstr>Week 10 Programs</vt:lpstr>
      <vt:lpstr>Unit #17: Sections 1 – 3 </vt:lpstr>
      <vt:lpstr>Exercise #1: Greatest Common Divisor </vt:lpstr>
      <vt:lpstr>Exercise #2: Power</vt:lpstr>
      <vt:lpstr>Exercise #3: Tracing </vt:lpstr>
      <vt:lpstr>Unit #17: Section 4 </vt:lpstr>
      <vt:lpstr>Exercise #4: Sum Digits</vt:lpstr>
      <vt:lpstr>Exercise #5: Sum Array</vt:lpstr>
      <vt:lpstr>Unit #17: Sections 5 – 9 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1562</cp:revision>
  <cp:lastPrinted>2014-06-20T04:24:53Z</cp:lastPrinted>
  <dcterms:created xsi:type="dcterms:W3CDTF">1998-09-05T15:03:32Z</dcterms:created>
  <dcterms:modified xsi:type="dcterms:W3CDTF">2014-10-20T08:37:55Z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