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22"/>
  </p:notesMasterIdLst>
  <p:handoutMasterIdLst>
    <p:handoutMasterId r:id="rId23"/>
  </p:handoutMasterIdLst>
  <p:sldIdLst>
    <p:sldId id="256" r:id="rId2"/>
    <p:sldId id="468" r:id="rId3"/>
    <p:sldId id="620" r:id="rId4"/>
    <p:sldId id="626" r:id="rId5"/>
    <p:sldId id="596" r:id="rId6"/>
    <p:sldId id="627" r:id="rId7"/>
    <p:sldId id="628" r:id="rId8"/>
    <p:sldId id="629" r:id="rId9"/>
    <p:sldId id="630" r:id="rId10"/>
    <p:sldId id="631" r:id="rId11"/>
    <p:sldId id="621" r:id="rId12"/>
    <p:sldId id="632" r:id="rId13"/>
    <p:sldId id="633" r:id="rId14"/>
    <p:sldId id="634" r:id="rId15"/>
    <p:sldId id="635" r:id="rId16"/>
    <p:sldId id="636" r:id="rId17"/>
    <p:sldId id="625" r:id="rId18"/>
    <p:sldId id="637" r:id="rId19"/>
    <p:sldId id="509" r:id="rId20"/>
    <p:sldId id="308" r:id="rId2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E1FFE1"/>
    <a:srgbClr val="CCFF99"/>
    <a:srgbClr val="FFFF66"/>
    <a:srgbClr val="3333FF"/>
    <a:srgbClr val="F7F1EF"/>
    <a:srgbClr val="EBFFFF"/>
    <a:srgbClr val="E7FFE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65" autoAdjust="0"/>
    <p:restoredTop sz="86388" autoAdjust="0"/>
  </p:normalViewPr>
  <p:slideViewPr>
    <p:cSldViewPr snapToGrid="0">
      <p:cViewPr varScale="1">
        <p:scale>
          <a:sx n="70" d="100"/>
          <a:sy n="70" d="100"/>
        </p:scale>
        <p:origin x="-156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10/28/2014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smtClean="0"/>
              <a:t>Week11 -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smtClean="0"/>
              <a:t>Week11 -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smtClean="0"/>
              <a:t>Week11 -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Week11 -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nus.edu.sg/~cs101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gif"/><Relationship Id="rId5" Type="http://schemas.openxmlformats.org/officeDocument/2006/relationships/hyperlink" Target="http://www.comp.nus.edu.sg/~cs1010" TargetMode="Externa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nus.edu.sg/~cs1010/lect/prog/2014/week11_for_student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9667" y="2252133"/>
            <a:ext cx="4004733" cy="364067"/>
          </a:xfrm>
        </p:spPr>
        <p:txBody>
          <a:bodyPr>
            <a:noAutofit/>
          </a:bodyPr>
          <a:lstStyle/>
          <a:p>
            <a:pPr eaLnBrk="1" hangingPunct="1"/>
            <a:r>
              <a:rPr lang="en-GB" sz="1800" cap="none" dirty="0" smtClean="0">
                <a:latin typeface="Calibri" panose="020F0502020204030204" pitchFamily="34" charset="0"/>
                <a:hlinkClick r:id="rId3"/>
              </a:rPr>
              <a:t>http://www.comp.nus.edu.sg/~cs1010/</a:t>
            </a:r>
            <a:endParaRPr lang="en-GB" sz="1800" cap="none" dirty="0" smtClean="0">
              <a:latin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pic>
        <p:nvPicPr>
          <p:cNvPr id="7" name="[Picture 6]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92" y="1368425"/>
            <a:ext cx="5687149" cy="934508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solidFill>
                  <a:srgbClr val="C00000"/>
                </a:solidFill>
                <a:latin typeface="Calibri" panose="020F0502020204030204" pitchFamily="34" charset="0"/>
              </a:rPr>
              <a:t>WEEK 11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Class Activities</a:t>
            </a:r>
            <a:endParaRPr lang="en-US" sz="32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9" name="[TextBox 1]"/>
          <p:cNvSpPr txBox="1"/>
          <p:nvPr/>
        </p:nvSpPr>
        <p:spPr>
          <a:xfrm>
            <a:off x="0" y="379257"/>
            <a:ext cx="369332" cy="109286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Lecturer’s slides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Unit #18: Sections 5 – </a:t>
            </a:r>
            <a:r>
              <a:rPr lang="en-GB" sz="3600">
                <a:solidFill>
                  <a:srgbClr val="0000FF"/>
                </a:solidFill>
              </a:rPr>
              <a:t>7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Week11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0" name="HighlightTextShape201406201824391195"/>
          <p:cNvSpPr txBox="1">
            <a:spLocks noChangeArrowheads="1"/>
          </p:cNvSpPr>
          <p:nvPr/>
        </p:nvSpPr>
        <p:spPr>
          <a:xfrm>
            <a:off x="790756" y="1347537"/>
            <a:ext cx="7663132" cy="3144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+mj-lt"/>
              <a:buAutoNum type="arabicPeriod" startAt="5"/>
            </a:pPr>
            <a:r>
              <a:rPr lang="en-GB" sz="3200" smtClean="0"/>
              <a:t>Introduction to Sorting</a:t>
            </a:r>
          </a:p>
          <a:p>
            <a:pPr marL="514350" indent="-514350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+mj-lt"/>
              <a:buAutoNum type="arabicPeriod" startAt="5"/>
            </a:pPr>
            <a:r>
              <a:rPr lang="en-GB" sz="3200" smtClean="0"/>
              <a:t>Selection Sort</a:t>
            </a:r>
          </a:p>
          <a:p>
            <a:pPr marL="514350" indent="-514350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+mj-lt"/>
              <a:buAutoNum type="arabicPeriod" startAt="5"/>
            </a:pPr>
            <a:r>
              <a:rPr lang="en-GB" sz="3200" smtClean="0"/>
              <a:t>Bubble Sort</a:t>
            </a:r>
          </a:p>
        </p:txBody>
      </p:sp>
    </p:spTree>
    <p:extLst>
      <p:ext uri="{BB962C8B-B14F-4D97-AF65-F5344CB8AC3E}">
        <p14:creationId xmlns:p14="http://schemas.microsoft.com/office/powerpoint/2010/main" val="40211262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Exercise #2: Points and Lines (1/6)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0" name="HighlightTextShape201406201824391195"/>
          <p:cNvSpPr txBox="1">
            <a:spLocks noChangeArrowheads="1"/>
          </p:cNvSpPr>
          <p:nvPr/>
        </p:nvSpPr>
        <p:spPr>
          <a:xfrm>
            <a:off x="569343" y="1311215"/>
            <a:ext cx="8068220" cy="50755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138" lvl="0" indent="-338138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>
                <a:solidFill>
                  <a:srgbClr val="800000"/>
                </a:solidFill>
              </a:rPr>
              <a:t>Problem: </a:t>
            </a:r>
            <a:r>
              <a:rPr lang="en-US" sz="2000"/>
              <a:t>You are given a </a:t>
            </a:r>
            <a:r>
              <a:rPr lang="en-US" sz="2000">
                <a:solidFill>
                  <a:srgbClr val="0000FF"/>
                </a:solidFill>
              </a:rPr>
              <a:t>list of points </a:t>
            </a:r>
            <a:r>
              <a:rPr lang="en-US" sz="2000"/>
              <a:t>on a 2-dimensional plane, each point represented by its integer x- and y-coordinates. You are to sort the points in ascending order of their x-coordinates, and for those with the same x-coordinate, in ascending order of their y-coordinates.</a:t>
            </a:r>
          </a:p>
          <a:p>
            <a:pPr marL="338138" lvl="0" indent="-338138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/>
              <a:t>Two arrays are used to store the points: array </a:t>
            </a:r>
            <a:r>
              <a:rPr lang="en-US" sz="2000">
                <a:solidFill>
                  <a:srgbClr val="0000FF"/>
                </a:solidFill>
              </a:rPr>
              <a:t>x</a:t>
            </a:r>
            <a:r>
              <a:rPr lang="en-US" sz="2000"/>
              <a:t> for their x-coordinates, and array </a:t>
            </a:r>
            <a:r>
              <a:rPr lang="en-US" sz="2000">
                <a:solidFill>
                  <a:srgbClr val="0000FF"/>
                </a:solidFill>
              </a:rPr>
              <a:t>y</a:t>
            </a:r>
            <a:r>
              <a:rPr lang="en-US" sz="2000"/>
              <a:t> for their y-coordinates. </a:t>
            </a:r>
            <a:r>
              <a:rPr lang="en-US" sz="2000" smtClean="0"/>
              <a:t>x[</a:t>
            </a:r>
            <a:r>
              <a:rPr lang="en-US" sz="2000" i="1" smtClean="0"/>
              <a:t>p</a:t>
            </a:r>
            <a:r>
              <a:rPr lang="en-US" sz="2000" smtClean="0"/>
              <a:t>] </a:t>
            </a:r>
            <a:r>
              <a:rPr lang="en-US" sz="2000"/>
              <a:t>and </a:t>
            </a:r>
            <a:r>
              <a:rPr lang="en-US" sz="2000" smtClean="0"/>
              <a:t>y[</a:t>
            </a:r>
            <a:r>
              <a:rPr lang="en-US" sz="2000" i="1" smtClean="0"/>
              <a:t>p</a:t>
            </a:r>
            <a:r>
              <a:rPr lang="en-US" sz="2000" smtClean="0"/>
              <a:t>] </a:t>
            </a:r>
            <a:r>
              <a:rPr lang="en-US" sz="2000"/>
              <a:t>refer to the point </a:t>
            </a:r>
            <a:r>
              <a:rPr lang="en-US" sz="2000" i="1" smtClean="0"/>
              <a:t>p</a:t>
            </a:r>
            <a:r>
              <a:rPr lang="en-US" sz="2000" smtClean="0"/>
              <a:t>.</a:t>
            </a:r>
            <a:endParaRPr lang="en-US" sz="2000"/>
          </a:p>
          <a:p>
            <a:pPr marL="338138" lvl="0" indent="-338138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/>
              <a:t>You may assume that there are at most 20 points and no two points are </a:t>
            </a:r>
            <a:r>
              <a:rPr lang="en-US" sz="2000" smtClean="0"/>
              <a:t>identical. </a:t>
            </a:r>
            <a:endParaRPr lang="en-US" sz="2000"/>
          </a:p>
          <a:p>
            <a:pPr marL="338138" indent="-338138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/>
              <a:t>Do the sorting by calling </a:t>
            </a:r>
            <a:r>
              <a:rPr lang="en-US" sz="2000">
                <a:solidFill>
                  <a:srgbClr val="C00000"/>
                </a:solidFill>
              </a:rPr>
              <a:t>Selection Sort </a:t>
            </a:r>
            <a:r>
              <a:rPr lang="en-US" sz="2000"/>
              <a:t>only </a:t>
            </a:r>
            <a:r>
              <a:rPr lang="en-US" sz="2000" u="sng"/>
              <a:t>once</a:t>
            </a:r>
            <a:r>
              <a:rPr lang="en-US" sz="2000"/>
              <a:t>. How do you adapt the Selection Sort code for this problem?</a:t>
            </a:r>
          </a:p>
          <a:p>
            <a:pPr marL="338138" indent="-338138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/>
              <a:t>You are given an incomplete program </a:t>
            </a:r>
            <a:r>
              <a:rPr lang="en-US" sz="2000" smtClean="0">
                <a:solidFill>
                  <a:srgbClr val="0000FF"/>
                </a:solidFill>
              </a:rPr>
              <a:t>Week11_Points.c</a:t>
            </a:r>
            <a:endParaRPr lang="en-US" sz="2000">
              <a:solidFill>
                <a:srgbClr val="0000FF"/>
              </a:solidFill>
            </a:endParaRPr>
          </a:p>
          <a:p>
            <a:pPr marL="338138" indent="-338138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/>
              <a:t>This exercise is mounted on CodeCrunch.</a:t>
            </a:r>
            <a:endParaRPr lang="en-US" sz="2000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Week11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11</a:t>
            </a:fld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9740597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Exercise #2: Points and Lines (2/6)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334963" y="1314450"/>
            <a:ext cx="8351837" cy="829143"/>
          </a:xfrm>
        </p:spPr>
        <p:txBody>
          <a:bodyPr/>
          <a:lstStyle/>
          <a:p>
            <a:pPr marL="338138" indent="-338138" eaLnBrk="1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In the preceding section, the comparison is done using a simple relational operation: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809469" y="2013487"/>
            <a:ext cx="7405141" cy="11695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SG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SG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start_index+</a:t>
            </a:r>
            <a:r>
              <a:rPr lang="en-SG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SG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SG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eaLnBrk="1" hangingPunct="1">
              <a:spcAft>
                <a:spcPts val="600"/>
              </a:spcAft>
            </a:pP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SG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&lt; </a:t>
            </a:r>
            <a:r>
              <a:rPr lang="en-SG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SG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min_index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 </a:t>
            </a:r>
          </a:p>
          <a:p>
            <a:pPr eaLnBrk="1" hangingPunct="1">
              <a:spcAft>
                <a:spcPts val="600"/>
              </a:spcAft>
            </a:pP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SG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min_index</a:t>
            </a:r>
            <a:r>
              <a:rPr lang="en-SG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SG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SG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1903751" y="2428971"/>
            <a:ext cx="3897443" cy="336001"/>
          </a:xfrm>
          <a:prstGeom prst="roundRect">
            <a:avLst/>
          </a:prstGeom>
          <a:noFill/>
          <a:ln w="28575" cap="flat" cmpd="sng" algn="ctr">
            <a:solidFill>
              <a:srgbClr val="993366"/>
            </a:solidFill>
            <a:prstDash val="solid"/>
            <a:tailEnd type="triangle"/>
          </a:ln>
          <a:effectLst/>
          <a:extLst/>
        </p:spPr>
        <p:txBody>
          <a:bodyPr rtlCol="0" anchor="ctr"/>
          <a:lstStyle/>
          <a:p>
            <a:pPr algn="ctr"/>
            <a:endParaRPr lang="en-SG">
              <a:latin typeface="Times New Roman" pitchFamily="18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34963" y="3470032"/>
            <a:ext cx="8561902" cy="1374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if the problem deals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with more complex data, like this </a:t>
            </a:r>
            <a:r>
              <a:rPr lang="en-US" sz="2000" kern="0" dirty="0" smtClean="0">
                <a:latin typeface="+mn-lt"/>
                <a:cs typeface="+mn-cs"/>
              </a:rPr>
              <a:t>exercise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 dirty="0" smtClean="0">
                <a:latin typeface="+mn-lt"/>
                <a:cs typeface="+mn-cs"/>
              </a:rPr>
              <a:t>The simple relational operation above would have to be replaced by a more complex one. Or you could call another function to do it. For example, for this exercise:</a:t>
            </a:r>
            <a:endParaRPr kumimoji="0" lang="en-US" sz="20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809469" y="4839396"/>
            <a:ext cx="7525062" cy="11695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SG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SG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start_index+</a:t>
            </a:r>
            <a:r>
              <a:rPr lang="en-SG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SG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SG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eaLnBrk="1" hangingPunct="1">
              <a:spcAft>
                <a:spcPts val="600"/>
              </a:spcAft>
            </a:pP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 </a:t>
            </a:r>
            <a:r>
              <a:rPr lang="en-SG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lessThan</a:t>
            </a:r>
            <a:r>
              <a:rPr lang="en-SG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(x, y, </a:t>
            </a:r>
            <a:r>
              <a:rPr lang="en-SG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SG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min_index</a:t>
            </a:r>
            <a:r>
              <a:rPr lang="en-SG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)</a:t>
            </a:r>
            <a:endParaRPr lang="en-SG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SG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min_index</a:t>
            </a:r>
            <a:r>
              <a:rPr lang="en-SG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SG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SG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1826696" y="5259257"/>
            <a:ext cx="4944218" cy="329983"/>
          </a:xfrm>
          <a:prstGeom prst="roundRect">
            <a:avLst/>
          </a:prstGeom>
          <a:noFill/>
          <a:ln w="28575" cap="flat" cmpd="sng" algn="ctr">
            <a:solidFill>
              <a:srgbClr val="993366"/>
            </a:solidFill>
            <a:prstDash val="solid"/>
            <a:tailEnd type="triangle"/>
          </a:ln>
          <a:effectLst/>
          <a:extLst/>
        </p:spPr>
        <p:txBody>
          <a:bodyPr rtlCol="0" anchor="ctr"/>
          <a:lstStyle/>
          <a:p>
            <a:pPr algn="ctr"/>
            <a:endParaRPr lang="en-SG">
              <a:latin typeface="Times New Roman" pitchFamily="18" charset="0"/>
            </a:endParaRP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Week11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12</a:t>
            </a:fld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5546959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Exercise #2: Points and Lines (3/6)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334963" y="1314451"/>
            <a:ext cx="8351837" cy="415876"/>
          </a:xfrm>
        </p:spPr>
        <p:txBody>
          <a:bodyPr/>
          <a:lstStyle/>
          <a:p>
            <a:pPr marL="338138" indent="-338138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/>
              <a:t>Here’s the incomplete </a:t>
            </a:r>
            <a:r>
              <a:rPr lang="en-US" sz="2000">
                <a:solidFill>
                  <a:srgbClr val="0000FF"/>
                </a:solidFill>
              </a:rPr>
              <a:t>lessThan() </a:t>
            </a:r>
            <a:r>
              <a:rPr lang="en-US" sz="2000" smtClean="0"/>
              <a:t>function: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457200" y="1709988"/>
            <a:ext cx="8466138" cy="37856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465138" algn="l"/>
                <a:tab pos="914400" algn="l"/>
                <a:tab pos="1379538" algn="l"/>
                <a:tab pos="1828800" algn="l"/>
              </a:tabLst>
            </a:pPr>
            <a:r>
              <a:rPr lang="en-SG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SG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Returns 1 if point at index p is </a:t>
            </a: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less than</a:t>
            </a: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point at index q;</a:t>
            </a:r>
          </a:p>
          <a:p>
            <a:pPr eaLnBrk="1" hangingPunct="1">
              <a:tabLst>
                <a:tab pos="465138" algn="l"/>
                <a:tab pos="914400" algn="l"/>
                <a:tab pos="1379538" algn="l"/>
                <a:tab pos="1828800" algn="l"/>
              </a:tabLst>
            </a:pPr>
            <a:r>
              <a:rPr lang="en-SG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otherwise returns 0.</a:t>
            </a:r>
          </a:p>
          <a:p>
            <a:pPr eaLnBrk="1" hangingPunct="1">
              <a:tabLst>
                <a:tab pos="465138" algn="l"/>
                <a:tab pos="914400" algn="l"/>
                <a:tab pos="1379538" algn="l"/>
                <a:tab pos="1828800" algn="l"/>
              </a:tabLst>
            </a:pP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Point at index p is "less than" point at index q if the former</a:t>
            </a:r>
          </a:p>
          <a:p>
            <a:pPr eaLnBrk="1" hangingPunct="1">
              <a:tabLst>
                <a:tab pos="465138" algn="l"/>
                <a:tab pos="914400" algn="l"/>
                <a:tab pos="1379538" algn="l"/>
                <a:tab pos="1828800" algn="l"/>
              </a:tabLst>
            </a:pP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has a smaller x-coordinate, or if their x-coordinates are the</a:t>
            </a:r>
          </a:p>
          <a:p>
            <a:pPr eaLnBrk="1" hangingPunct="1">
              <a:tabLst>
                <a:tab pos="465138" algn="l"/>
                <a:tab pos="914400" algn="l"/>
                <a:tab pos="1379538" algn="l"/>
                <a:tab pos="1828800" algn="l"/>
              </a:tabLst>
            </a:pP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same, then the former has a smaller y-coordinate.</a:t>
            </a:r>
            <a:endParaRPr lang="en-SG" sz="16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465138" algn="l"/>
                <a:tab pos="914400" algn="l"/>
                <a:tab pos="1379538" algn="l"/>
                <a:tab pos="1828800" algn="l"/>
              </a:tabLst>
            </a:pPr>
            <a:r>
              <a:rPr lang="en-SG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lessThan</a:t>
            </a:r>
            <a:r>
              <a:rPr lang="en-SG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x[],</a:t>
            </a: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y[], </a:t>
            </a:r>
            <a:r>
              <a:rPr lang="en-SG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p, </a:t>
            </a:r>
            <a:r>
              <a:rPr lang="en-SG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q) {</a:t>
            </a:r>
            <a:endParaRPr lang="en-SG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465138" algn="l"/>
                <a:tab pos="914400" algn="l"/>
                <a:tab pos="1379538" algn="l"/>
                <a:tab pos="1828800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en-SG" sz="16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465138" algn="l"/>
                <a:tab pos="914400" algn="l"/>
                <a:tab pos="1379538" algn="l"/>
                <a:tab pos="1828800" algn="l"/>
              </a:tabLst>
            </a:pPr>
            <a:endParaRPr lang="en-SG" sz="16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465138" algn="l"/>
                <a:tab pos="914400" algn="l"/>
                <a:tab pos="1379538" algn="l"/>
                <a:tab pos="1828800" algn="l"/>
              </a:tabLst>
            </a:pPr>
            <a:endParaRPr lang="en-SG" sz="16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465138" algn="l"/>
                <a:tab pos="914400" algn="l"/>
                <a:tab pos="1379538" algn="l"/>
                <a:tab pos="1828800" algn="l"/>
              </a:tabLst>
            </a:pPr>
            <a:endParaRPr lang="en-SG" sz="16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465138" algn="l"/>
                <a:tab pos="914400" algn="l"/>
                <a:tab pos="1379538" algn="l"/>
                <a:tab pos="1828800" algn="l"/>
              </a:tabLst>
            </a:pPr>
            <a:endParaRPr lang="en-SG" sz="16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465138" algn="l"/>
                <a:tab pos="914400" algn="l"/>
                <a:tab pos="1379538" algn="l"/>
                <a:tab pos="1828800" algn="l"/>
              </a:tabLst>
            </a:pPr>
            <a:endParaRPr lang="en-US" sz="16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465138" algn="l"/>
                <a:tab pos="914400" algn="l"/>
                <a:tab pos="1379538" algn="l"/>
                <a:tab pos="1828800" algn="l"/>
              </a:tabLst>
            </a:pPr>
            <a:endParaRPr lang="en-US" sz="16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465138" algn="l"/>
                <a:tab pos="914400" algn="l"/>
                <a:tab pos="1379538" algn="l"/>
                <a:tab pos="1828800" algn="l"/>
              </a:tabLst>
            </a:pPr>
            <a:endParaRPr lang="en-SG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465138" algn="l"/>
                <a:tab pos="914400" algn="l"/>
                <a:tab pos="1379538" algn="l"/>
                <a:tab pos="1828800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824248" y="3540515"/>
            <a:ext cx="7598535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465138" algn="l"/>
                <a:tab pos="914400" algn="l"/>
                <a:tab pos="1379538" algn="l"/>
                <a:tab pos="1828800" algn="l"/>
              </a:tabLst>
            </a:pPr>
            <a:r>
              <a:rPr lang="en-SG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SG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(x[p] &lt; x[q])</a:t>
            </a:r>
          </a:p>
          <a:p>
            <a:pPr eaLnBrk="1" hangingPunct="1">
              <a:tabLst>
                <a:tab pos="465138" algn="l"/>
                <a:tab pos="914400" algn="l"/>
                <a:tab pos="1379538" algn="l"/>
                <a:tab pos="1828800" algn="l"/>
              </a:tabLst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   || ( (x[p] == x[q]) &amp;&amp; (y[p] &lt; y[q]) );</a:t>
            </a:r>
            <a:endParaRPr lang="en-SG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Week11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13</a:t>
            </a:fld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6224231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Exercise #2: Points and Lines (4/6)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334963" y="1314451"/>
            <a:ext cx="8351837" cy="415876"/>
          </a:xfrm>
        </p:spPr>
        <p:txBody>
          <a:bodyPr/>
          <a:lstStyle/>
          <a:p>
            <a:pPr marL="338138" indent="-338138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/>
              <a:t>Here’s the incomplete </a:t>
            </a:r>
            <a:r>
              <a:rPr lang="en-US" sz="2000" smtClean="0">
                <a:solidFill>
                  <a:srgbClr val="0000FF"/>
                </a:solidFill>
              </a:rPr>
              <a:t>sortPoint() </a:t>
            </a:r>
            <a:r>
              <a:rPr lang="en-US" sz="2000" smtClean="0"/>
              <a:t>function: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457200" y="1709988"/>
            <a:ext cx="8466138" cy="47705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465138" algn="l"/>
                <a:tab pos="914400" algn="l"/>
                <a:tab pos="1379538" algn="l"/>
                <a:tab pos="1828800" algn="l"/>
              </a:tabLst>
            </a:pPr>
            <a:r>
              <a:rPr lang="en-SG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SG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Sort points in ascending order of x-, and then y-coordinates</a:t>
            </a:r>
            <a:endParaRPr lang="en-SG" sz="16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465138" algn="l"/>
                <a:tab pos="914400" algn="l"/>
                <a:tab pos="1379538" algn="l"/>
                <a:tab pos="1828800" algn="l"/>
              </a:tabLst>
            </a:pP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sortPoints</a:t>
            </a:r>
            <a:r>
              <a:rPr lang="en-SG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x[],</a:t>
            </a: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y, </a:t>
            </a:r>
            <a:r>
              <a:rPr lang="en-SG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</a:t>
            </a:r>
            <a:r>
              <a:rPr lang="en-SG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  <a:endParaRPr lang="en-SG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465138" algn="l"/>
                <a:tab pos="914400" algn="l"/>
                <a:tab pos="1379538" algn="l"/>
                <a:tab pos="1828800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SG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start,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min_index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temp</a:t>
            </a:r>
            <a:r>
              <a:rPr lang="en-SG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465138" algn="l"/>
                <a:tab pos="914400" algn="l"/>
                <a:tab pos="1379538" algn="l"/>
                <a:tab pos="1828800" algn="l"/>
              </a:tabLst>
            </a:pPr>
            <a:endParaRPr lang="en-SG" sz="16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465138" algn="l"/>
                <a:tab pos="914400" algn="l"/>
                <a:tab pos="1379538" algn="l"/>
                <a:tab pos="1828800" algn="l"/>
              </a:tabLst>
            </a:pPr>
            <a:endParaRPr lang="en-SG" sz="16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465138" algn="l"/>
                <a:tab pos="914400" algn="l"/>
                <a:tab pos="1379538" algn="l"/>
                <a:tab pos="1828800" algn="l"/>
              </a:tabLst>
            </a:pPr>
            <a:endParaRPr lang="en-SG" sz="16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465138" algn="l"/>
                <a:tab pos="914400" algn="l"/>
                <a:tab pos="1379538" algn="l"/>
                <a:tab pos="1828800" algn="l"/>
              </a:tabLst>
            </a:pPr>
            <a:endParaRPr lang="en-SG" sz="16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465138" algn="l"/>
                <a:tab pos="914400" algn="l"/>
                <a:tab pos="1379538" algn="l"/>
                <a:tab pos="1828800" algn="l"/>
              </a:tabLst>
            </a:pPr>
            <a:endParaRPr lang="en-SG" sz="16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465138" algn="l"/>
                <a:tab pos="914400" algn="l"/>
                <a:tab pos="1379538" algn="l"/>
                <a:tab pos="1828800" algn="l"/>
              </a:tabLst>
            </a:pPr>
            <a:endParaRPr lang="en-SG" sz="16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465138" algn="l"/>
                <a:tab pos="914400" algn="l"/>
                <a:tab pos="1379538" algn="l"/>
                <a:tab pos="1828800" algn="l"/>
              </a:tabLst>
            </a:pPr>
            <a:endParaRPr lang="en-SG" sz="16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465138" algn="l"/>
                <a:tab pos="914400" algn="l"/>
                <a:tab pos="1379538" algn="l"/>
                <a:tab pos="1828800" algn="l"/>
              </a:tabLst>
            </a:pPr>
            <a:endParaRPr lang="en-SG" sz="16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465138" algn="l"/>
                <a:tab pos="914400" algn="l"/>
                <a:tab pos="1379538" algn="l"/>
                <a:tab pos="1828800" algn="l"/>
              </a:tabLst>
            </a:pPr>
            <a:endParaRPr lang="en-SG" sz="16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465138" algn="l"/>
                <a:tab pos="914400" algn="l"/>
                <a:tab pos="1379538" algn="l"/>
                <a:tab pos="1828800" algn="l"/>
              </a:tabLst>
            </a:pPr>
            <a:endParaRPr lang="en-SG" sz="16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465138" algn="l"/>
                <a:tab pos="914400" algn="l"/>
                <a:tab pos="1379538" algn="l"/>
                <a:tab pos="1828800" algn="l"/>
              </a:tabLst>
            </a:pPr>
            <a:endParaRPr lang="en-SG" sz="16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465138" algn="l"/>
                <a:tab pos="914400" algn="l"/>
                <a:tab pos="1379538" algn="l"/>
                <a:tab pos="1828800" algn="l"/>
              </a:tabLst>
            </a:pPr>
            <a:endParaRPr lang="en-SG" sz="16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465138" algn="l"/>
                <a:tab pos="914400" algn="l"/>
                <a:tab pos="1379538" algn="l"/>
                <a:tab pos="1828800" algn="l"/>
              </a:tabLst>
            </a:pPr>
            <a:endParaRPr lang="en-SG" sz="16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465138" algn="l"/>
                <a:tab pos="914400" algn="l"/>
                <a:tab pos="1379538" algn="l"/>
                <a:tab pos="1828800" algn="l"/>
              </a:tabLst>
            </a:pPr>
            <a:endParaRPr lang="en-SG" sz="16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465138" algn="l"/>
                <a:tab pos="914400" algn="l"/>
                <a:tab pos="1379538" algn="l"/>
                <a:tab pos="1828800" algn="l"/>
              </a:tabLst>
            </a:pPr>
            <a:endParaRPr lang="en-SG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465138" algn="l"/>
                <a:tab pos="914400" algn="l"/>
                <a:tab pos="1379538" algn="l"/>
                <a:tab pos="1828800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465826" y="2613236"/>
            <a:ext cx="8436634" cy="3046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465138" algn="l"/>
                <a:tab pos="914400" algn="l"/>
                <a:tab pos="1379538" algn="l"/>
                <a:tab pos="1828800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SG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start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SG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start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 size-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SG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start++) {</a:t>
            </a:r>
            <a:endParaRPr lang="en-SG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465138" algn="l"/>
                <a:tab pos="914400" algn="l"/>
                <a:tab pos="1379538" algn="l"/>
                <a:tab pos="1828800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SG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find the index of minimum element </a:t>
            </a:r>
          </a:p>
          <a:p>
            <a:pPr eaLnBrk="1" hangingPunct="1">
              <a:tabLst>
                <a:tab pos="465138" algn="l"/>
                <a:tab pos="914400" algn="l"/>
                <a:tab pos="1379538" algn="l"/>
                <a:tab pos="1828800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min_index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start;</a:t>
            </a:r>
            <a:endParaRPr lang="en-SG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465138" algn="l"/>
                <a:tab pos="914400" algn="l"/>
                <a:tab pos="1379538" algn="l"/>
                <a:tab pos="1828800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start+</a:t>
            </a:r>
            <a:r>
              <a:rPr lang="en-SG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eaLnBrk="1" hangingPunct="1">
              <a:tabLst>
                <a:tab pos="465138" algn="l"/>
                <a:tab pos="914400" algn="l"/>
                <a:tab pos="1379538" algn="l"/>
                <a:tab pos="1828800" algn="l"/>
              </a:tabLst>
            </a:pPr>
            <a:r>
              <a:rPr lang="en-SG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SG" sz="14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check if point at index </a:t>
            </a:r>
            <a:r>
              <a:rPr lang="en-SG" sz="1400" b="1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4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is "less than" point at </a:t>
            </a:r>
            <a:r>
              <a:rPr lang="en-SG" sz="1400" b="1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min_index</a:t>
            </a:r>
            <a:endParaRPr lang="en-SG" sz="14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465138" algn="l"/>
                <a:tab pos="914400" algn="l"/>
                <a:tab pos="1379538" algn="l"/>
                <a:tab pos="1828800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SG" sz="16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lessThan</a:t>
            </a:r>
            <a:r>
              <a:rPr lang="en-SG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(x, y, </a:t>
            </a:r>
            <a:r>
              <a:rPr lang="en-SG" sz="16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SG" sz="16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min_index</a:t>
            </a:r>
            <a:r>
              <a:rPr lang="en-SG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) </a:t>
            </a:r>
            <a:endParaRPr lang="en-SG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465138" algn="l"/>
                <a:tab pos="914400" algn="l"/>
                <a:tab pos="1379538" algn="l"/>
                <a:tab pos="1828800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	</a:t>
            </a:r>
            <a:r>
              <a:rPr lang="en-SG" sz="16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min_index</a:t>
            </a:r>
            <a:r>
              <a:rPr lang="en-SG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465138" algn="l"/>
                <a:tab pos="914400" algn="l"/>
                <a:tab pos="1379538" algn="l"/>
                <a:tab pos="1828800" algn="l"/>
              </a:tabLst>
            </a:pPr>
            <a:endParaRPr lang="en-SG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465138" algn="l"/>
                <a:tab pos="914400" algn="l"/>
                <a:tab pos="1379538" algn="l"/>
                <a:tab pos="1828800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SG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swap minimum element with element at </a:t>
            </a:r>
            <a:r>
              <a:rPr lang="en-SG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start index</a:t>
            </a:r>
            <a:endParaRPr lang="en-SG" sz="16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465138" algn="l"/>
                <a:tab pos="914400" algn="l"/>
                <a:tab pos="1379538" algn="l"/>
                <a:tab pos="1828800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SG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temp = x[start];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x[start]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SG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x[</a:t>
            </a:r>
            <a:r>
              <a:rPr lang="en-SG" sz="16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min_index</a:t>
            </a:r>
            <a:r>
              <a:rPr lang="en-SG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 x[</a:t>
            </a:r>
            <a:r>
              <a:rPr lang="en-SG" sz="16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min_index</a:t>
            </a:r>
            <a:r>
              <a:rPr lang="en-SG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]=temp;</a:t>
            </a:r>
          </a:p>
          <a:p>
            <a:pPr eaLnBrk="1" hangingPunct="1">
              <a:tabLst>
                <a:tab pos="465138" algn="l"/>
                <a:tab pos="914400" algn="l"/>
                <a:tab pos="1379538" algn="l"/>
                <a:tab pos="1828800" algn="l"/>
              </a:tabLst>
            </a:pPr>
            <a:r>
              <a:rPr lang="en-SG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temp = y[start]; y[start] = y[</a:t>
            </a:r>
            <a:r>
              <a:rPr lang="en-SG" sz="16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min_index</a:t>
            </a:r>
            <a:r>
              <a:rPr lang="en-SG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 y[</a:t>
            </a:r>
            <a:r>
              <a:rPr lang="en-SG" sz="16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min_index</a:t>
            </a:r>
            <a:r>
              <a:rPr lang="en-SG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]=temp;</a:t>
            </a:r>
            <a:endParaRPr lang="en-SG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465138" algn="l"/>
                <a:tab pos="914400" algn="l"/>
                <a:tab pos="1379538" algn="l"/>
                <a:tab pos="1828800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SG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Week11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14</a:t>
            </a:fld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988224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Exercise #2: Points and Lines (5/6)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334963" y="1125416"/>
            <a:ext cx="8351837" cy="2686930"/>
          </a:xfrm>
        </p:spPr>
        <p:txBody>
          <a:bodyPr/>
          <a:lstStyle/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>
                <a:solidFill>
                  <a:srgbClr val="C00000"/>
                </a:solidFill>
              </a:rPr>
              <a:t>[Do this part after class] </a:t>
            </a:r>
            <a:r>
              <a:rPr lang="en-US" sz="2000"/>
              <a:t>After sorting the points, imagine that you trace the points in their order in the sorted array. Write a function traceLines() to compute the sum of the lengths of those lines that are horizontal or </a:t>
            </a:r>
            <a:r>
              <a:rPr lang="en-US" sz="2000" smtClean="0"/>
              <a:t>vertical.</a:t>
            </a:r>
          </a:p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/>
              <a:t>For example, after sorting, here are the points: (1,2), (1,3), (2,1), (2,4), (3,2), (3,3), (3,4), (5,3), (5,6), (6,2), (6,5), (7,2), (10,4), (11,4), (12,2). The vertical and horizontal lines are marked in </a:t>
            </a:r>
            <a:r>
              <a:rPr lang="en-US" sz="2000">
                <a:solidFill>
                  <a:srgbClr val="006600"/>
                </a:solidFill>
              </a:rPr>
              <a:t>green</a:t>
            </a:r>
            <a:r>
              <a:rPr lang="en-US" sz="2000" smtClean="0">
                <a:solidFill>
                  <a:schemeClr val="tx1"/>
                </a:solidFill>
              </a:rPr>
              <a:t>.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85789" y="3586923"/>
            <a:ext cx="5236038" cy="2535112"/>
            <a:chOff x="685789" y="3586923"/>
            <a:chExt cx="5236038" cy="2535112"/>
          </a:xfrm>
        </p:grpSpPr>
        <p:grpSp>
          <p:nvGrpSpPr>
            <p:cNvPr id="13" name="Group 12"/>
            <p:cNvGrpSpPr/>
            <p:nvPr/>
          </p:nvGrpSpPr>
          <p:grpSpPr>
            <a:xfrm>
              <a:off x="859963" y="3738150"/>
              <a:ext cx="4550238" cy="2019297"/>
              <a:chOff x="4996543" y="3690258"/>
              <a:chExt cx="4550238" cy="2019297"/>
            </a:xfrm>
          </p:grpSpPr>
          <p:sp>
            <p:nvSpPr>
              <p:cNvPr id="33" name="Rectangle 32"/>
              <p:cNvSpPr/>
              <p:nvPr/>
            </p:nvSpPr>
            <p:spPr bwMode="auto">
              <a:xfrm>
                <a:off x="5410201" y="3690258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 bwMode="auto">
              <a:xfrm>
                <a:off x="4996543" y="3690258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 bwMode="auto">
              <a:xfrm>
                <a:off x="6237517" y="3690258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5823859" y="3690258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 bwMode="auto">
              <a:xfrm>
                <a:off x="7064833" y="3690258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 bwMode="auto">
              <a:xfrm>
                <a:off x="6651175" y="3690258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 bwMode="auto">
              <a:xfrm>
                <a:off x="7892149" y="3690258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 bwMode="auto">
              <a:xfrm>
                <a:off x="7478491" y="3690258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8719465" y="3690258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8305807" y="3690258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9133123" y="3690258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5410201" y="4093029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4996543" y="4093029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 bwMode="auto">
              <a:xfrm>
                <a:off x="6237517" y="4093029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 bwMode="auto">
              <a:xfrm>
                <a:off x="5823859" y="4093029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 bwMode="auto">
              <a:xfrm>
                <a:off x="7064833" y="4093029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 bwMode="auto">
              <a:xfrm>
                <a:off x="6651175" y="4093029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 bwMode="auto">
              <a:xfrm>
                <a:off x="7892149" y="4093029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7478491" y="4093029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8719465" y="4093029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8305807" y="4093029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9133123" y="4093029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5410201" y="4495800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4996543" y="4495800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 bwMode="auto">
              <a:xfrm>
                <a:off x="6237517" y="4495800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 bwMode="auto">
              <a:xfrm>
                <a:off x="5823859" y="4495800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 bwMode="auto">
              <a:xfrm>
                <a:off x="7064833" y="4495800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 bwMode="auto">
              <a:xfrm>
                <a:off x="6651175" y="4495800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 bwMode="auto">
              <a:xfrm>
                <a:off x="7892149" y="4495800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 bwMode="auto">
              <a:xfrm>
                <a:off x="7478491" y="4495800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 bwMode="auto">
              <a:xfrm>
                <a:off x="8719465" y="4495800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 bwMode="auto">
              <a:xfrm>
                <a:off x="8305807" y="4495800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 bwMode="auto">
              <a:xfrm>
                <a:off x="9133123" y="4495800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 bwMode="auto">
              <a:xfrm>
                <a:off x="5410201" y="4904013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 bwMode="auto">
              <a:xfrm>
                <a:off x="4996543" y="4904013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 bwMode="auto">
              <a:xfrm>
                <a:off x="6237517" y="4904013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 bwMode="auto">
              <a:xfrm>
                <a:off x="5823859" y="4904013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 bwMode="auto">
              <a:xfrm>
                <a:off x="7064833" y="4904013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 bwMode="auto">
              <a:xfrm>
                <a:off x="6651175" y="4904013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 bwMode="auto">
              <a:xfrm>
                <a:off x="7892149" y="4904013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 bwMode="auto">
              <a:xfrm>
                <a:off x="7478491" y="4904013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 bwMode="auto">
              <a:xfrm>
                <a:off x="8719465" y="4904013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 bwMode="auto">
              <a:xfrm>
                <a:off x="8305807" y="4904013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 bwMode="auto">
              <a:xfrm>
                <a:off x="9133123" y="4904013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 bwMode="auto">
              <a:xfrm>
                <a:off x="5410201" y="5306784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 bwMode="auto">
              <a:xfrm>
                <a:off x="4996543" y="5306784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 bwMode="auto">
              <a:xfrm>
                <a:off x="6237517" y="5306784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 bwMode="auto">
              <a:xfrm>
                <a:off x="5823859" y="5306784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 bwMode="auto">
              <a:xfrm>
                <a:off x="7064833" y="5306784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 bwMode="auto">
              <a:xfrm>
                <a:off x="6651175" y="5306784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 bwMode="auto">
              <a:xfrm>
                <a:off x="7892149" y="5306784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 bwMode="auto">
              <a:xfrm>
                <a:off x="7478491" y="5306784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 bwMode="auto">
              <a:xfrm>
                <a:off x="8719465" y="5306784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 bwMode="auto">
              <a:xfrm>
                <a:off x="8305807" y="5306784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 bwMode="auto">
              <a:xfrm>
                <a:off x="9133123" y="5306784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685789" y="3586923"/>
              <a:ext cx="5236038" cy="2535112"/>
              <a:chOff x="685789" y="3586923"/>
              <a:chExt cx="5236038" cy="253511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685789" y="5752703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SG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099447" y="5752703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SG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502221" y="5752703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SG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877783" y="5752703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SG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334983" y="5752703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SG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775852" y="5752703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SG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200399" y="5752703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7</a:t>
                </a:r>
                <a:endParaRPr lang="en-SG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581400" y="5752703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8</a:t>
                </a:r>
                <a:endParaRPr lang="en-SG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995053" y="5752703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9</a:t>
                </a:r>
                <a:endParaRPr lang="en-SG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332511" y="5752703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10</a:t>
                </a:r>
                <a:endParaRPr lang="en-SG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789711" y="5752703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11</a:t>
                </a:r>
                <a:endParaRPr lang="en-SG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181601" y="5752703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12</a:t>
                </a:r>
                <a:endParaRPr lang="en-SG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464627" y="5611662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SG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464627" y="5242330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SG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464627" y="4800678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SG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464627" y="439246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SG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464627" y="3989694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SG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464627" y="3586923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SG" dirty="0"/>
              </a:p>
            </p:txBody>
          </p:sp>
        </p:grpSp>
      </p:grpSp>
      <p:sp>
        <p:nvSpPr>
          <p:cNvPr id="88" name="Oval 87"/>
          <p:cNvSpPr/>
          <p:nvPr/>
        </p:nvSpPr>
        <p:spPr bwMode="auto">
          <a:xfrm flipV="1">
            <a:off x="5355774" y="5293715"/>
            <a:ext cx="108853" cy="121922"/>
          </a:xfrm>
          <a:prstGeom prst="ellipse">
            <a:avLst/>
          </a:prstGeom>
          <a:solidFill>
            <a:srgbClr val="0000FF"/>
          </a:solidFill>
          <a:ln w="28575" cap="flat" cmpd="sng" algn="ctr">
            <a:solidFill>
              <a:srgbClr val="0000FF"/>
            </a:solidFill>
            <a:prstDash val="solid"/>
            <a:tailEnd type="triangle"/>
          </a:ln>
          <a:effectLst/>
          <a:extLst/>
        </p:spPr>
        <p:txBody>
          <a:bodyPr rtlCol="0" anchor="ctr"/>
          <a:lstStyle/>
          <a:p>
            <a:pPr algn="ctr"/>
            <a:endParaRPr lang="en-SG">
              <a:latin typeface="Times New Roman" pitchFamily="18" charset="0"/>
            </a:endParaRPr>
          </a:p>
        </p:txBody>
      </p:sp>
      <p:sp>
        <p:nvSpPr>
          <p:cNvPr id="89" name="Oval 88"/>
          <p:cNvSpPr/>
          <p:nvPr/>
        </p:nvSpPr>
        <p:spPr bwMode="auto">
          <a:xfrm flipV="1">
            <a:off x="4942116" y="4493343"/>
            <a:ext cx="108853" cy="121922"/>
          </a:xfrm>
          <a:prstGeom prst="ellipse">
            <a:avLst/>
          </a:prstGeom>
          <a:solidFill>
            <a:srgbClr val="0000FF"/>
          </a:solidFill>
          <a:ln w="28575" cap="flat" cmpd="sng" algn="ctr">
            <a:solidFill>
              <a:srgbClr val="0000FF"/>
            </a:solidFill>
            <a:prstDash val="solid"/>
            <a:tailEnd type="triangle"/>
          </a:ln>
          <a:effectLst/>
          <a:extLst/>
        </p:spPr>
        <p:txBody>
          <a:bodyPr rtlCol="0" anchor="ctr"/>
          <a:lstStyle/>
          <a:p>
            <a:pPr algn="ctr"/>
            <a:endParaRPr lang="en-SG">
              <a:latin typeface="Times New Roman" pitchFamily="18" charset="0"/>
            </a:endParaRPr>
          </a:p>
        </p:txBody>
      </p:sp>
      <p:sp>
        <p:nvSpPr>
          <p:cNvPr id="90" name="Oval 89"/>
          <p:cNvSpPr/>
          <p:nvPr/>
        </p:nvSpPr>
        <p:spPr bwMode="auto">
          <a:xfrm flipV="1">
            <a:off x="4528458" y="4493343"/>
            <a:ext cx="108853" cy="121922"/>
          </a:xfrm>
          <a:prstGeom prst="ellipse">
            <a:avLst/>
          </a:prstGeom>
          <a:solidFill>
            <a:srgbClr val="0000FF"/>
          </a:solidFill>
          <a:ln w="28575" cap="flat" cmpd="sng" algn="ctr">
            <a:solidFill>
              <a:srgbClr val="0000FF"/>
            </a:solidFill>
            <a:prstDash val="solid"/>
            <a:tailEnd type="triangle"/>
          </a:ln>
          <a:effectLst/>
          <a:extLst/>
        </p:spPr>
        <p:txBody>
          <a:bodyPr rtlCol="0" anchor="ctr"/>
          <a:lstStyle/>
          <a:p>
            <a:pPr algn="ctr"/>
            <a:endParaRPr lang="en-SG">
              <a:latin typeface="Times New Roman" pitchFamily="18" charset="0"/>
            </a:endParaRPr>
          </a:p>
        </p:txBody>
      </p:sp>
      <p:sp>
        <p:nvSpPr>
          <p:cNvPr id="91" name="Oval 90"/>
          <p:cNvSpPr/>
          <p:nvPr/>
        </p:nvSpPr>
        <p:spPr bwMode="auto">
          <a:xfrm flipV="1">
            <a:off x="2873826" y="4077235"/>
            <a:ext cx="108853" cy="121922"/>
          </a:xfrm>
          <a:prstGeom prst="ellipse">
            <a:avLst/>
          </a:prstGeom>
          <a:solidFill>
            <a:srgbClr val="0000FF"/>
          </a:solidFill>
          <a:ln w="28575" cap="flat" cmpd="sng" algn="ctr">
            <a:solidFill>
              <a:srgbClr val="0000FF"/>
            </a:solidFill>
            <a:prstDash val="solid"/>
            <a:tailEnd type="triangle"/>
          </a:ln>
          <a:effectLst/>
          <a:extLst/>
        </p:spPr>
        <p:txBody>
          <a:bodyPr rtlCol="0" anchor="ctr"/>
          <a:lstStyle/>
          <a:p>
            <a:pPr algn="ctr"/>
            <a:endParaRPr lang="en-SG">
              <a:latin typeface="Times New Roman" pitchFamily="18" charset="0"/>
            </a:endParaRPr>
          </a:p>
        </p:txBody>
      </p:sp>
      <p:sp>
        <p:nvSpPr>
          <p:cNvPr id="92" name="Oval 91"/>
          <p:cNvSpPr/>
          <p:nvPr/>
        </p:nvSpPr>
        <p:spPr bwMode="auto">
          <a:xfrm flipV="1">
            <a:off x="3287484" y="5293715"/>
            <a:ext cx="108853" cy="121922"/>
          </a:xfrm>
          <a:prstGeom prst="ellipse">
            <a:avLst/>
          </a:prstGeom>
          <a:solidFill>
            <a:srgbClr val="0000FF"/>
          </a:solidFill>
          <a:ln w="28575" cap="flat" cmpd="sng" algn="ctr">
            <a:solidFill>
              <a:srgbClr val="0000FF"/>
            </a:solidFill>
            <a:prstDash val="solid"/>
            <a:tailEnd type="triangle"/>
          </a:ln>
          <a:effectLst/>
          <a:extLst/>
        </p:spPr>
        <p:txBody>
          <a:bodyPr rtlCol="0" anchor="ctr"/>
          <a:lstStyle/>
          <a:p>
            <a:pPr algn="ctr"/>
            <a:endParaRPr lang="en-SG">
              <a:latin typeface="Times New Roman" pitchFamily="18" charset="0"/>
            </a:endParaRPr>
          </a:p>
        </p:txBody>
      </p:sp>
      <p:sp>
        <p:nvSpPr>
          <p:cNvPr id="93" name="Oval 92"/>
          <p:cNvSpPr/>
          <p:nvPr/>
        </p:nvSpPr>
        <p:spPr bwMode="auto">
          <a:xfrm flipV="1">
            <a:off x="2873826" y="5293715"/>
            <a:ext cx="108853" cy="121922"/>
          </a:xfrm>
          <a:prstGeom prst="ellipse">
            <a:avLst/>
          </a:prstGeom>
          <a:solidFill>
            <a:srgbClr val="0000FF"/>
          </a:solidFill>
          <a:ln w="28575" cap="flat" cmpd="sng" algn="ctr">
            <a:solidFill>
              <a:srgbClr val="0000FF"/>
            </a:solidFill>
            <a:prstDash val="solid"/>
            <a:tailEnd type="triangle"/>
          </a:ln>
          <a:effectLst/>
          <a:extLst/>
        </p:spPr>
        <p:txBody>
          <a:bodyPr rtlCol="0" anchor="ctr"/>
          <a:lstStyle/>
          <a:p>
            <a:pPr algn="ctr"/>
            <a:endParaRPr lang="en-SG">
              <a:latin typeface="Times New Roman" pitchFamily="18" charset="0"/>
            </a:endParaRPr>
          </a:p>
        </p:txBody>
      </p:sp>
      <p:sp>
        <p:nvSpPr>
          <p:cNvPr id="94" name="Oval 93"/>
          <p:cNvSpPr/>
          <p:nvPr/>
        </p:nvSpPr>
        <p:spPr bwMode="auto">
          <a:xfrm flipV="1">
            <a:off x="2454730" y="4886044"/>
            <a:ext cx="108853" cy="121922"/>
          </a:xfrm>
          <a:prstGeom prst="ellipse">
            <a:avLst/>
          </a:prstGeom>
          <a:solidFill>
            <a:srgbClr val="0000FF"/>
          </a:solidFill>
          <a:ln w="28575" cap="flat" cmpd="sng" algn="ctr">
            <a:solidFill>
              <a:srgbClr val="0000FF"/>
            </a:solidFill>
            <a:prstDash val="solid"/>
            <a:tailEnd type="triangle"/>
          </a:ln>
          <a:effectLst/>
          <a:extLst/>
        </p:spPr>
        <p:txBody>
          <a:bodyPr rtlCol="0" anchor="ctr"/>
          <a:lstStyle/>
          <a:p>
            <a:pPr algn="ctr"/>
            <a:endParaRPr lang="en-SG">
              <a:latin typeface="Times New Roman" pitchFamily="18" charset="0"/>
            </a:endParaRPr>
          </a:p>
        </p:txBody>
      </p:sp>
      <p:sp>
        <p:nvSpPr>
          <p:cNvPr id="95" name="Oval 94"/>
          <p:cNvSpPr/>
          <p:nvPr/>
        </p:nvSpPr>
        <p:spPr bwMode="auto">
          <a:xfrm flipV="1">
            <a:off x="2454730" y="3678820"/>
            <a:ext cx="108853" cy="121922"/>
          </a:xfrm>
          <a:prstGeom prst="ellipse">
            <a:avLst/>
          </a:prstGeom>
          <a:solidFill>
            <a:srgbClr val="0000FF"/>
          </a:solidFill>
          <a:ln w="28575" cap="flat" cmpd="sng" algn="ctr">
            <a:solidFill>
              <a:srgbClr val="0000FF"/>
            </a:solidFill>
            <a:prstDash val="solid"/>
            <a:tailEnd type="triangle"/>
          </a:ln>
          <a:effectLst/>
          <a:extLst/>
        </p:spPr>
        <p:txBody>
          <a:bodyPr rtlCol="0" anchor="ctr"/>
          <a:lstStyle/>
          <a:p>
            <a:pPr algn="ctr"/>
            <a:endParaRPr lang="en-SG">
              <a:latin typeface="Times New Roman" pitchFamily="18" charset="0"/>
            </a:endParaRPr>
          </a:p>
        </p:txBody>
      </p:sp>
      <p:sp>
        <p:nvSpPr>
          <p:cNvPr id="96" name="Oval 95"/>
          <p:cNvSpPr/>
          <p:nvPr/>
        </p:nvSpPr>
        <p:spPr bwMode="auto">
          <a:xfrm flipV="1">
            <a:off x="1632852" y="4475488"/>
            <a:ext cx="108853" cy="121922"/>
          </a:xfrm>
          <a:prstGeom prst="ellipse">
            <a:avLst/>
          </a:prstGeom>
          <a:solidFill>
            <a:srgbClr val="0000FF"/>
          </a:solidFill>
          <a:ln w="28575" cap="flat" cmpd="sng" algn="ctr">
            <a:solidFill>
              <a:srgbClr val="0000FF"/>
            </a:solidFill>
            <a:prstDash val="solid"/>
            <a:tailEnd type="triangle"/>
          </a:ln>
          <a:effectLst/>
          <a:extLst/>
        </p:spPr>
        <p:txBody>
          <a:bodyPr rtlCol="0" anchor="ctr"/>
          <a:lstStyle/>
          <a:p>
            <a:pPr algn="ctr"/>
            <a:endParaRPr lang="en-SG">
              <a:latin typeface="Times New Roman" pitchFamily="18" charset="0"/>
            </a:endParaRPr>
          </a:p>
        </p:txBody>
      </p:sp>
      <p:sp>
        <p:nvSpPr>
          <p:cNvPr id="97" name="Oval 96"/>
          <p:cNvSpPr/>
          <p:nvPr/>
        </p:nvSpPr>
        <p:spPr bwMode="auto">
          <a:xfrm flipV="1">
            <a:off x="1632852" y="4885502"/>
            <a:ext cx="108853" cy="121922"/>
          </a:xfrm>
          <a:prstGeom prst="ellipse">
            <a:avLst/>
          </a:prstGeom>
          <a:solidFill>
            <a:srgbClr val="0000FF"/>
          </a:solidFill>
          <a:ln w="28575" cap="flat" cmpd="sng" algn="ctr">
            <a:solidFill>
              <a:srgbClr val="0000FF"/>
            </a:solidFill>
            <a:prstDash val="solid"/>
            <a:tailEnd type="triangle"/>
          </a:ln>
          <a:effectLst/>
          <a:extLst/>
        </p:spPr>
        <p:txBody>
          <a:bodyPr rtlCol="0" anchor="ctr"/>
          <a:lstStyle/>
          <a:p>
            <a:pPr algn="ctr"/>
            <a:endParaRPr lang="en-SG">
              <a:latin typeface="Times New Roman" pitchFamily="18" charset="0"/>
            </a:endParaRPr>
          </a:p>
        </p:txBody>
      </p:sp>
      <p:sp>
        <p:nvSpPr>
          <p:cNvPr id="98" name="Oval 97"/>
          <p:cNvSpPr/>
          <p:nvPr/>
        </p:nvSpPr>
        <p:spPr bwMode="auto">
          <a:xfrm flipV="1">
            <a:off x="1632852" y="5293715"/>
            <a:ext cx="108853" cy="121922"/>
          </a:xfrm>
          <a:prstGeom prst="ellipse">
            <a:avLst/>
          </a:prstGeom>
          <a:solidFill>
            <a:srgbClr val="0000FF"/>
          </a:solidFill>
          <a:ln w="28575" cap="flat" cmpd="sng" algn="ctr">
            <a:solidFill>
              <a:srgbClr val="0000FF"/>
            </a:solidFill>
            <a:prstDash val="solid"/>
            <a:tailEnd type="triangle"/>
          </a:ln>
          <a:effectLst/>
          <a:extLst/>
        </p:spPr>
        <p:txBody>
          <a:bodyPr rtlCol="0" anchor="ctr"/>
          <a:lstStyle/>
          <a:p>
            <a:pPr algn="ctr"/>
            <a:endParaRPr lang="en-SG">
              <a:latin typeface="Times New Roman" pitchFamily="18" charset="0"/>
            </a:endParaRPr>
          </a:p>
        </p:txBody>
      </p:sp>
      <p:sp>
        <p:nvSpPr>
          <p:cNvPr id="99" name="Oval 98"/>
          <p:cNvSpPr/>
          <p:nvPr/>
        </p:nvSpPr>
        <p:spPr bwMode="auto">
          <a:xfrm flipV="1">
            <a:off x="1219194" y="4493343"/>
            <a:ext cx="108853" cy="121922"/>
          </a:xfrm>
          <a:prstGeom prst="ellipse">
            <a:avLst/>
          </a:prstGeom>
          <a:solidFill>
            <a:srgbClr val="0000FF"/>
          </a:solidFill>
          <a:ln w="28575" cap="flat" cmpd="sng" algn="ctr">
            <a:solidFill>
              <a:srgbClr val="0000FF"/>
            </a:solidFill>
            <a:prstDash val="solid"/>
            <a:tailEnd type="triangle"/>
          </a:ln>
          <a:effectLst/>
          <a:extLst/>
        </p:spPr>
        <p:txBody>
          <a:bodyPr rtlCol="0" anchor="ctr"/>
          <a:lstStyle/>
          <a:p>
            <a:pPr algn="ctr"/>
            <a:endParaRPr lang="en-SG">
              <a:latin typeface="Times New Roman" pitchFamily="18" charset="0"/>
            </a:endParaRPr>
          </a:p>
        </p:txBody>
      </p:sp>
      <p:sp>
        <p:nvSpPr>
          <p:cNvPr id="100" name="Oval 99"/>
          <p:cNvSpPr/>
          <p:nvPr/>
        </p:nvSpPr>
        <p:spPr bwMode="auto">
          <a:xfrm flipV="1">
            <a:off x="1219194" y="5681791"/>
            <a:ext cx="108853" cy="121922"/>
          </a:xfrm>
          <a:prstGeom prst="ellipse">
            <a:avLst/>
          </a:prstGeom>
          <a:solidFill>
            <a:srgbClr val="0000FF"/>
          </a:solidFill>
          <a:ln w="28575" cap="flat" cmpd="sng" algn="ctr">
            <a:solidFill>
              <a:srgbClr val="0000FF"/>
            </a:solidFill>
            <a:prstDash val="solid"/>
            <a:tailEnd type="triangle"/>
          </a:ln>
          <a:effectLst/>
          <a:extLst/>
        </p:spPr>
        <p:txBody>
          <a:bodyPr rtlCol="0" anchor="ctr"/>
          <a:lstStyle/>
          <a:p>
            <a:pPr algn="ctr"/>
            <a:endParaRPr lang="en-SG">
              <a:latin typeface="Times New Roman" pitchFamily="18" charset="0"/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254509" y="5180775"/>
            <a:ext cx="659880" cy="307777"/>
            <a:chOff x="254509" y="5180775"/>
            <a:chExt cx="659880" cy="307777"/>
          </a:xfrm>
        </p:grpSpPr>
        <p:sp>
          <p:nvSpPr>
            <p:cNvPr id="102" name="Oval 101"/>
            <p:cNvSpPr/>
            <p:nvPr/>
          </p:nvSpPr>
          <p:spPr bwMode="auto">
            <a:xfrm flipV="1">
              <a:off x="805536" y="5293715"/>
              <a:ext cx="108853" cy="121922"/>
            </a:xfrm>
            <a:prstGeom prst="ellipse">
              <a:avLst/>
            </a:prstGeom>
            <a:solidFill>
              <a:srgbClr val="0000FF"/>
            </a:solidFill>
            <a:ln w="28575" cap="flat" cmpd="sng" algn="ctr">
              <a:solidFill>
                <a:srgbClr val="0000FF"/>
              </a:solidFill>
              <a:prstDash val="solid"/>
              <a:tailEnd type="triangle"/>
            </a:ln>
            <a:effectLst/>
            <a:extLst/>
          </p:spPr>
          <p:txBody>
            <a:bodyPr rtlCol="0" anchor="ctr"/>
            <a:lstStyle/>
            <a:p>
              <a:pPr algn="ctr"/>
              <a:endParaRPr lang="en-SG">
                <a:latin typeface="Times New Roman" pitchFamily="18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54509" y="5180775"/>
              <a:ext cx="5517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00FF"/>
                  </a:solidFill>
                </a:rPr>
                <a:t>(1,2)</a:t>
              </a:r>
              <a:endParaRPr lang="en-SG" sz="14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54509" y="4767239"/>
            <a:ext cx="659880" cy="307777"/>
            <a:chOff x="254509" y="4767239"/>
            <a:chExt cx="659880" cy="307777"/>
          </a:xfrm>
        </p:grpSpPr>
        <p:sp>
          <p:nvSpPr>
            <p:cNvPr id="105" name="Oval 104"/>
            <p:cNvSpPr/>
            <p:nvPr/>
          </p:nvSpPr>
          <p:spPr bwMode="auto">
            <a:xfrm flipV="1">
              <a:off x="805536" y="4886044"/>
              <a:ext cx="108853" cy="121922"/>
            </a:xfrm>
            <a:prstGeom prst="ellipse">
              <a:avLst/>
            </a:prstGeom>
            <a:solidFill>
              <a:srgbClr val="0000FF"/>
            </a:solidFill>
            <a:ln w="28575" cap="flat" cmpd="sng" algn="ctr">
              <a:solidFill>
                <a:srgbClr val="0000FF"/>
              </a:solidFill>
              <a:prstDash val="solid"/>
              <a:tailEnd type="triangle"/>
            </a:ln>
            <a:effectLst/>
            <a:extLst/>
          </p:spPr>
          <p:txBody>
            <a:bodyPr rtlCol="0" anchor="ctr"/>
            <a:lstStyle/>
            <a:p>
              <a:pPr algn="ctr"/>
              <a:endParaRPr lang="en-SG">
                <a:latin typeface="Times New Roman" pitchFamily="18" charset="0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54509" y="4767239"/>
              <a:ext cx="55175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00FF"/>
                  </a:solidFill>
                </a:rPr>
                <a:t>(1,3)</a:t>
              </a:r>
              <a:endParaRPr lang="en-SG" sz="1400" dirty="0">
                <a:solidFill>
                  <a:srgbClr val="0000FF"/>
                </a:solidFill>
              </a:endParaRPr>
            </a:p>
          </p:txBody>
        </p:sp>
      </p:grpSp>
      <p:cxnSp>
        <p:nvCxnSpPr>
          <p:cNvPr id="107" name="Straight Connector 106"/>
          <p:cNvCxnSpPr/>
          <p:nvPr/>
        </p:nvCxnSpPr>
        <p:spPr bwMode="auto">
          <a:xfrm flipV="1">
            <a:off x="859963" y="4951905"/>
            <a:ext cx="0" cy="402771"/>
          </a:xfrm>
          <a:prstGeom prst="line">
            <a:avLst/>
          </a:prstGeom>
          <a:noFill/>
          <a:ln w="28575" cap="flat" cmpd="sng" algn="ctr">
            <a:solidFill>
              <a:srgbClr val="0066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8" name="Straight Connector 107"/>
          <p:cNvCxnSpPr/>
          <p:nvPr/>
        </p:nvCxnSpPr>
        <p:spPr bwMode="auto">
          <a:xfrm>
            <a:off x="859964" y="4951905"/>
            <a:ext cx="426671" cy="817355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08"/>
          <p:cNvCxnSpPr/>
          <p:nvPr/>
        </p:nvCxnSpPr>
        <p:spPr bwMode="auto">
          <a:xfrm flipH="1" flipV="1">
            <a:off x="1273621" y="4543692"/>
            <a:ext cx="13014" cy="1180563"/>
          </a:xfrm>
          <a:prstGeom prst="line">
            <a:avLst/>
          </a:prstGeom>
          <a:noFill/>
          <a:ln w="28575" cap="flat" cmpd="sng" algn="ctr">
            <a:solidFill>
              <a:srgbClr val="0066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10" name="Straight Connector 109"/>
          <p:cNvCxnSpPr/>
          <p:nvPr/>
        </p:nvCxnSpPr>
        <p:spPr bwMode="auto">
          <a:xfrm>
            <a:off x="1273622" y="4543692"/>
            <a:ext cx="413657" cy="800798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>
            <a:endCxn id="96" idx="0"/>
          </p:cNvCxnSpPr>
          <p:nvPr/>
        </p:nvCxnSpPr>
        <p:spPr bwMode="auto">
          <a:xfrm flipH="1" flipV="1">
            <a:off x="1687279" y="4597410"/>
            <a:ext cx="4401" cy="766805"/>
          </a:xfrm>
          <a:prstGeom prst="line">
            <a:avLst/>
          </a:prstGeom>
          <a:noFill/>
          <a:ln w="28575" cap="flat" cmpd="sng" algn="ctr">
            <a:solidFill>
              <a:srgbClr val="0066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12" name="Straight Connector 111"/>
          <p:cNvCxnSpPr/>
          <p:nvPr/>
        </p:nvCxnSpPr>
        <p:spPr bwMode="auto">
          <a:xfrm>
            <a:off x="1687280" y="4543692"/>
            <a:ext cx="827315" cy="408213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13" name="Straight Connector 112"/>
          <p:cNvCxnSpPr/>
          <p:nvPr/>
        </p:nvCxnSpPr>
        <p:spPr bwMode="auto">
          <a:xfrm flipH="1" flipV="1">
            <a:off x="2501770" y="3744035"/>
            <a:ext cx="12826" cy="1221554"/>
          </a:xfrm>
          <a:prstGeom prst="line">
            <a:avLst/>
          </a:prstGeom>
          <a:noFill/>
          <a:ln w="28575" cap="flat" cmpd="sng" algn="ctr">
            <a:solidFill>
              <a:srgbClr val="0066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14" name="Straight Connector 113"/>
          <p:cNvCxnSpPr>
            <a:endCxn id="93" idx="3"/>
          </p:cNvCxnSpPr>
          <p:nvPr/>
        </p:nvCxnSpPr>
        <p:spPr bwMode="auto">
          <a:xfrm>
            <a:off x="2514595" y="3738150"/>
            <a:ext cx="375172" cy="157342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15" name="Straight Connector 114"/>
          <p:cNvCxnSpPr/>
          <p:nvPr/>
        </p:nvCxnSpPr>
        <p:spPr bwMode="auto">
          <a:xfrm flipV="1">
            <a:off x="2928253" y="4188674"/>
            <a:ext cx="0" cy="1146246"/>
          </a:xfrm>
          <a:prstGeom prst="line">
            <a:avLst/>
          </a:prstGeom>
          <a:noFill/>
          <a:ln w="28575" cap="flat" cmpd="sng" algn="ctr">
            <a:solidFill>
              <a:srgbClr val="0066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>
            <a:stCxn id="91" idx="7"/>
            <a:endCxn id="92" idx="4"/>
          </p:cNvCxnSpPr>
          <p:nvPr/>
        </p:nvCxnSpPr>
        <p:spPr bwMode="auto">
          <a:xfrm>
            <a:off x="2966738" y="4181302"/>
            <a:ext cx="375173" cy="1112413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17" name="Straight Connector 116"/>
          <p:cNvCxnSpPr>
            <a:stCxn id="90" idx="1"/>
            <a:endCxn id="92" idx="6"/>
          </p:cNvCxnSpPr>
          <p:nvPr/>
        </p:nvCxnSpPr>
        <p:spPr bwMode="auto">
          <a:xfrm flipH="1">
            <a:off x="3396337" y="4597410"/>
            <a:ext cx="1148062" cy="757266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18" name="Straight Connector 117"/>
          <p:cNvCxnSpPr>
            <a:stCxn id="89" idx="2"/>
          </p:cNvCxnSpPr>
          <p:nvPr/>
        </p:nvCxnSpPr>
        <p:spPr bwMode="auto">
          <a:xfrm flipH="1" flipV="1">
            <a:off x="4572000" y="4554125"/>
            <a:ext cx="370116" cy="179"/>
          </a:xfrm>
          <a:prstGeom prst="line">
            <a:avLst/>
          </a:prstGeom>
          <a:noFill/>
          <a:ln w="28575" cap="flat" cmpd="sng" algn="ctr">
            <a:solidFill>
              <a:srgbClr val="0066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19" name="Straight Connector 118"/>
          <p:cNvCxnSpPr/>
          <p:nvPr/>
        </p:nvCxnSpPr>
        <p:spPr bwMode="auto">
          <a:xfrm>
            <a:off x="4994014" y="4554304"/>
            <a:ext cx="433081" cy="809911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20" name="Rectangle 3"/>
          <p:cNvSpPr txBox="1">
            <a:spLocks noChangeArrowheads="1"/>
          </p:cNvSpPr>
          <p:nvPr/>
        </p:nvSpPr>
        <p:spPr bwMode="auto">
          <a:xfrm>
            <a:off x="5921828" y="3916973"/>
            <a:ext cx="2906488" cy="1694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 dirty="0" smtClean="0">
                <a:latin typeface="+mn-lt"/>
                <a:cs typeface="+mn-cs"/>
              </a:rPr>
              <a:t>Sum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lengths of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horizontal and vertical lines = 1 + 3 + 2 + 3 + 3 + 1 = 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13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Week11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15</a:t>
            </a:fld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34299488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0"/>
                            </p:stCondLst>
                            <p:childTnLst>
                              <p:par>
                                <p:cTn id="9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00"/>
                            </p:stCondLst>
                            <p:childTnLst>
                              <p:par>
                                <p:cTn id="9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5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000"/>
                            </p:stCondLst>
                            <p:childTnLst>
                              <p:par>
                                <p:cTn id="10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500"/>
                            </p:stCondLst>
                            <p:childTnLst>
                              <p:par>
                                <p:cTn id="10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0"/>
                            </p:stCondLst>
                            <p:childTnLst>
                              <p:par>
                                <p:cTn id="1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500"/>
                            </p:stCondLst>
                            <p:childTnLst>
                              <p:par>
                                <p:cTn id="1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Exercise #2: Points and Lines (6/6)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334963" y="1125416"/>
            <a:ext cx="8351837" cy="436098"/>
          </a:xfrm>
        </p:spPr>
        <p:txBody>
          <a:bodyPr/>
          <a:lstStyle/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smtClean="0"/>
              <a:t>Sample run: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31371" y="1679974"/>
            <a:ext cx="7685314" cy="341632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Enter number of points: </a:t>
            </a:r>
            <a:r>
              <a:rPr lang="en-US" b="1" dirty="0" smtClean="0">
                <a:solidFill>
                  <a:srgbClr val="0000FF"/>
                </a:solidFill>
                <a:latin typeface="Lucida Console" pitchFamily="49" charset="0"/>
              </a:rPr>
              <a:t>15</a:t>
            </a:r>
          </a:p>
          <a:p>
            <a:r>
              <a:rPr lang="en-US" dirty="0" smtClean="0">
                <a:latin typeface="Lucida Console" pitchFamily="49" charset="0"/>
              </a:rPr>
              <a:t>Enter x- and y-coordinates of 15 points: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5 3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2 4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 :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2 1</a:t>
            </a:r>
          </a:p>
          <a:p>
            <a:r>
              <a:rPr lang="en-US" dirty="0" smtClean="0">
                <a:latin typeface="Lucida Console" pitchFamily="49" charset="0"/>
              </a:rPr>
              <a:t>After sort:</a:t>
            </a:r>
          </a:p>
          <a:p>
            <a:r>
              <a:rPr lang="en-US" dirty="0" smtClean="0">
                <a:latin typeface="Lucida Console" pitchFamily="49" charset="0"/>
              </a:rPr>
              <a:t>Point # 0: (1,2)</a:t>
            </a:r>
          </a:p>
          <a:p>
            <a:r>
              <a:rPr lang="en-US" dirty="0" smtClean="0">
                <a:latin typeface="Lucida Console" pitchFamily="49" charset="0"/>
              </a:rPr>
              <a:t>Point # 1: (1,3)</a:t>
            </a:r>
          </a:p>
          <a:p>
            <a:r>
              <a:rPr lang="en-US" dirty="0" smtClean="0">
                <a:latin typeface="Lucida Console" pitchFamily="49" charset="0"/>
              </a:rPr>
              <a:t> :</a:t>
            </a:r>
          </a:p>
          <a:p>
            <a:r>
              <a:rPr lang="en-US" dirty="0" smtClean="0">
                <a:latin typeface="Lucida Console" pitchFamily="49" charset="0"/>
              </a:rPr>
              <a:t>Point #14: (12,2)</a:t>
            </a:r>
          </a:p>
          <a:p>
            <a:r>
              <a:rPr lang="en-US" dirty="0" smtClean="0">
                <a:latin typeface="Lucida Console" pitchFamily="49" charset="0"/>
              </a:rPr>
              <a:t>Sum of lengths of vertical and horizontal lines = 13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31371" y="5229869"/>
            <a:ext cx="2764715" cy="369332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See input file </a:t>
            </a:r>
            <a:r>
              <a:rPr lang="en-US" dirty="0" err="1" smtClean="0">
                <a:solidFill>
                  <a:srgbClr val="0000FF"/>
                </a:solidFill>
              </a:rPr>
              <a:t>points.in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Week11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16</a:t>
            </a:fld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32676756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Exercise #3: Module Sorting (1/2)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Week11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0" name="HighlightTextShape201406201824391195"/>
          <p:cNvSpPr txBox="1">
            <a:spLocks noChangeArrowheads="1"/>
          </p:cNvSpPr>
          <p:nvPr/>
        </p:nvSpPr>
        <p:spPr>
          <a:xfrm>
            <a:off x="569344" y="1311216"/>
            <a:ext cx="8281358" cy="42173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rgbClr val="0000FF"/>
                </a:solidFill>
              </a:rPr>
              <a:t>Week11_SortModules.c</a:t>
            </a:r>
            <a:r>
              <a:rPr lang="en-US"/>
              <a:t>: Given two arrays: one containing the module codes, and the other containing the number of students enrolled in the modules. Sort the modules in ascending order of student enrolment, using </a:t>
            </a:r>
            <a:r>
              <a:rPr lang="en-US">
                <a:solidFill>
                  <a:srgbClr val="C00000"/>
                </a:solidFill>
              </a:rPr>
              <a:t>Selection Sort</a:t>
            </a:r>
            <a:r>
              <a:rPr lang="en-US"/>
              <a:t>, </a:t>
            </a:r>
            <a:r>
              <a:rPr lang="en-US">
                <a:solidFill>
                  <a:srgbClr val="C00000"/>
                </a:solidFill>
              </a:rPr>
              <a:t>Bubble Sort</a:t>
            </a:r>
            <a:r>
              <a:rPr lang="en-US"/>
              <a:t>, or </a:t>
            </a:r>
            <a:r>
              <a:rPr lang="en-US">
                <a:solidFill>
                  <a:srgbClr val="C00000"/>
                </a:solidFill>
              </a:rPr>
              <a:t>Insertion Sort </a:t>
            </a:r>
            <a:r>
              <a:rPr lang="en-US"/>
              <a:t>(if you happen to know it.</a:t>
            </a:r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/>
              <a:t>You may assume that there are at most 10 modules and a module code is at most 7 characters long </a:t>
            </a:r>
            <a:endParaRPr lang="en-US" smtClean="0"/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This exercise is mounted on CodeCrunch.</a:t>
            </a:r>
          </a:p>
        </p:txBody>
      </p:sp>
    </p:spTree>
    <p:extLst>
      <p:ext uri="{BB962C8B-B14F-4D97-AF65-F5344CB8AC3E}">
        <p14:creationId xmlns:p14="http://schemas.microsoft.com/office/powerpoint/2010/main" val="18583433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Exercise #3: Module Sorting (2/2)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Week11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631371" y="1262105"/>
            <a:ext cx="7772400" cy="47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/>
              <a:t>Sample </a:t>
            </a:r>
            <a:r>
              <a:rPr lang="en-US" sz="2000" dirty="0"/>
              <a:t>run: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31371" y="1835857"/>
            <a:ext cx="6172314" cy="3416320"/>
            <a:chOff x="631371" y="1589315"/>
            <a:chExt cx="6172314" cy="3416320"/>
          </a:xfrm>
        </p:grpSpPr>
        <p:sp>
          <p:nvSpPr>
            <p:cNvPr id="11" name="TextBox 10"/>
            <p:cNvSpPr txBox="1"/>
            <p:nvPr/>
          </p:nvSpPr>
          <p:spPr>
            <a:xfrm>
              <a:off x="1318873" y="1958647"/>
              <a:ext cx="5484812" cy="304698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Enter number of modules: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</a:p>
            <a:p>
              <a:pPr eaLnBrk="1" hangingPunct="1"/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Enter 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module codes and 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student enrolment:</a:t>
              </a:r>
              <a:endPara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CS1010 292</a:t>
              </a:r>
            </a:p>
            <a:p>
              <a:pPr eaLnBrk="1" hangingPunct="1"/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CS1234 178</a:t>
              </a:r>
            </a:p>
            <a:p>
              <a:pPr eaLnBrk="1" hangingPunct="1"/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CS1010E 358</a:t>
              </a:r>
            </a:p>
            <a:p>
              <a:pPr eaLnBrk="1" hangingPunct="1"/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CS2102 260</a:t>
              </a:r>
            </a:p>
            <a:p>
              <a:pPr eaLnBrk="1" hangingPunct="1"/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IS1103 215</a:t>
              </a:r>
            </a:p>
            <a:p>
              <a:pPr eaLnBrk="1" hangingPunct="1"/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IS2104 93</a:t>
              </a:r>
            </a:p>
            <a:p>
              <a:pPr eaLnBrk="1" hangingPunct="1"/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IS1112 100</a:t>
              </a:r>
            </a:p>
            <a:p>
              <a:pPr eaLnBrk="1" hangingPunct="1"/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GEK1511 83</a:t>
              </a:r>
            </a:p>
            <a:p>
              <a:pPr eaLnBrk="1" hangingPunct="1"/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IT2002 51</a:t>
              </a:r>
            </a:p>
            <a:p>
              <a:pPr eaLnBrk="1" hangingPunct="1"/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MA1101S 123</a:t>
              </a:r>
              <a:endPara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1371" y="1589315"/>
              <a:ext cx="870858" cy="369332"/>
            </a:xfrm>
            <a:prstGeom prst="rect">
              <a:avLst/>
            </a:prstGeom>
            <a:solidFill>
              <a:srgbClr val="FFCC99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/>
                <a:t>Input</a:t>
              </a:r>
              <a:endParaRPr lang="en-SG" i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061279" y="2924037"/>
            <a:ext cx="4342492" cy="2985016"/>
            <a:chOff x="4061279" y="2677495"/>
            <a:chExt cx="4342492" cy="2985016"/>
          </a:xfrm>
        </p:grpSpPr>
        <p:sp>
          <p:nvSpPr>
            <p:cNvPr id="15" name="TextBox 14"/>
            <p:cNvSpPr txBox="1"/>
            <p:nvPr/>
          </p:nvSpPr>
          <p:spPr>
            <a:xfrm>
              <a:off x="4061279" y="2677495"/>
              <a:ext cx="3978275" cy="2800350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Sorted by student enrolment:</a:t>
              </a:r>
            </a:p>
            <a:p>
              <a:pPr eaLnBrk="1" hangingPunct="1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IT2002 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51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GEK1511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83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IS2104 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93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IS1112  100</a:t>
              </a:r>
            </a:p>
            <a:p>
              <a:pPr eaLnBrk="1" hangingPunct="1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MA1101S 123</a:t>
              </a: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CS1234  178</a:t>
              </a:r>
            </a:p>
            <a:p>
              <a:pPr eaLnBrk="1" hangingPunct="1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IS1103  215</a:t>
              </a:r>
            </a:p>
            <a:p>
              <a:pPr eaLnBrk="1" hangingPunct="1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CS2102  260</a:t>
              </a:r>
            </a:p>
            <a:p>
              <a:pPr eaLnBrk="1" hangingPunct="1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CS1010  292</a:t>
              </a:r>
            </a:p>
            <a:p>
              <a:pPr eaLnBrk="1" hangingPunct="1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CS1010E 358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93427" y="5293179"/>
              <a:ext cx="1110344" cy="369332"/>
            </a:xfrm>
            <a:prstGeom prst="rect">
              <a:avLst/>
            </a:prstGeom>
            <a:solidFill>
              <a:srgbClr val="FFCC99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/>
                <a:t>Output</a:t>
              </a:r>
              <a:endParaRPr lang="en-SG" i="1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31371" y="5451457"/>
            <a:ext cx="2764715" cy="369332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See input file </a:t>
            </a:r>
            <a:r>
              <a:rPr lang="en-US" dirty="0" err="1" smtClean="0">
                <a:solidFill>
                  <a:srgbClr val="0000FF"/>
                </a:solidFill>
              </a:rPr>
              <a:t>modules.in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2208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</a:rPr>
              <a:t>Things-To-Do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Week11</a:t>
            </a:r>
            <a:r>
              <a:rPr smtClean="0"/>
              <a:t> </a:t>
            </a:r>
            <a:r>
              <a:rPr dirty="0" smtClean="0"/>
              <a:t>- </a:t>
            </a:r>
            <a:fld id="{628B8346-B709-406B-887E-3E0CC6DA1327}" type="slidenum">
              <a:rPr smtClean="0"/>
              <a:pPr>
                <a:defRPr/>
              </a:pPr>
              <a:t>19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3338"/>
            <a:ext cx="7890681" cy="5233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smtClean="0">
                <a:solidFill>
                  <a:srgbClr val="C00000"/>
                </a:solidFill>
                <a:cs typeface="Courier New" pitchFamily="49" charset="0"/>
              </a:rPr>
              <a:t>PE2</a:t>
            </a:r>
            <a:r>
              <a:rPr lang="en-US" sz="2800" smtClean="0">
                <a:cs typeface="Courier New" pitchFamily="49" charset="0"/>
              </a:rPr>
              <a:t> this Saturday!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>
                <a:solidFill>
                  <a:srgbClr val="C00000"/>
                </a:solidFill>
                <a:cs typeface="Courier New" pitchFamily="49" charset="0"/>
              </a:rPr>
              <a:t>1</a:t>
            </a:r>
            <a:r>
              <a:rPr lang="en-US" sz="2400" baseline="30000" smtClean="0">
                <a:solidFill>
                  <a:srgbClr val="C00000"/>
                </a:solidFill>
                <a:cs typeface="Courier New" pitchFamily="49" charset="0"/>
              </a:rPr>
              <a:t>st</a:t>
            </a:r>
            <a:r>
              <a:rPr lang="en-US" sz="2400" smtClean="0">
                <a:solidFill>
                  <a:srgbClr val="C00000"/>
                </a:solidFill>
                <a:cs typeface="Courier New" pitchFamily="49" charset="0"/>
              </a:rPr>
              <a:t> November 2014, Saturday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See CS1010 “PE” website </a:t>
            </a:r>
            <a:r>
              <a:rPr lang="en-US" sz="2400" smtClean="0"/>
              <a:t>for details</a:t>
            </a:r>
            <a:endParaRPr lang="en-US" sz="2400" smtClean="0">
              <a:cs typeface="Courier New" pitchFamily="49" charset="0"/>
            </a:endParaRP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smtClean="0">
                <a:cs typeface="Courier New" pitchFamily="49" charset="0"/>
              </a:rPr>
              <a:t>Next week’s lecture: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>
                <a:cs typeface="Courier New" pitchFamily="49" charset="0"/>
              </a:rPr>
              <a:t>Structures</a:t>
            </a:r>
            <a:endParaRPr lang="en-US" sz="2400" dirty="0">
              <a:cs typeface="Courier New" pitchFamily="49" charset="0"/>
            </a:endParaRP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pic>
        <p:nvPicPr>
          <p:cNvPr id="7" name="Picture 6" descr="youngboyreading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84431" y="4850968"/>
            <a:ext cx="1284932" cy="148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38397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Week 11: Searching and Sorting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Week11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0" name="HighlightTextShape201406201824391195"/>
          <p:cNvSpPr txBox="1">
            <a:spLocks noChangeArrowheads="1"/>
          </p:cNvSpPr>
          <p:nvPr/>
        </p:nvSpPr>
        <p:spPr>
          <a:xfrm>
            <a:off x="790755" y="1224366"/>
            <a:ext cx="8036003" cy="52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z="2800" smtClean="0"/>
              <a:t>Unit #18: </a:t>
            </a:r>
            <a:r>
              <a:rPr lang="en-GB" sz="2800" smtClean="0"/>
              <a:t>Searching</a:t>
            </a:r>
            <a:endParaRPr lang="en-GB" sz="2800" dirty="0" smtClean="0"/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z="2800" smtClean="0">
                <a:solidFill>
                  <a:srgbClr val="C00000"/>
                </a:solidFill>
              </a:rPr>
              <a:t>Exercise #1: Compatible </a:t>
            </a:r>
            <a:r>
              <a:rPr lang="en-GB" sz="2800" smtClean="0">
                <a:solidFill>
                  <a:srgbClr val="C00000"/>
                </a:solidFill>
              </a:rPr>
              <a:t>Teammate</a:t>
            </a:r>
            <a:endParaRPr lang="en-GB" sz="2800" smtClean="0">
              <a:solidFill>
                <a:srgbClr val="C00000"/>
              </a:solidFill>
            </a:endParaRPr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z="2800" smtClean="0"/>
              <a:t>Unit #18: Sorting </a:t>
            </a:r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z="2800">
                <a:solidFill>
                  <a:srgbClr val="C00000"/>
                </a:solidFill>
              </a:rPr>
              <a:t>Exercise </a:t>
            </a:r>
            <a:r>
              <a:rPr lang="en-GB" sz="2800" smtClean="0">
                <a:solidFill>
                  <a:srgbClr val="C00000"/>
                </a:solidFill>
              </a:rPr>
              <a:t>#2: Points and Lines </a:t>
            </a:r>
            <a:endParaRPr lang="en-GB" sz="2800">
              <a:solidFill>
                <a:srgbClr val="C00000"/>
              </a:solidFill>
            </a:endParaRPr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z="2800" smtClean="0">
                <a:solidFill>
                  <a:srgbClr val="C00000"/>
                </a:solidFill>
              </a:rPr>
              <a:t>Exercise #3: Module Sorting 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824163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 smtClean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Date Placeholder 3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4" name="[Slide Number Placeholder 42]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Week11</a:t>
            </a:r>
            <a:r>
              <a:rPr smtClean="0"/>
              <a:t> </a:t>
            </a:r>
            <a:r>
              <a:rPr dirty="0" smtClean="0"/>
              <a:t>- </a:t>
            </a:r>
            <a:fld id="{628B8346-B709-406B-887E-3E0CC6DA1327}" type="slidenum">
              <a:rPr smtClean="0"/>
              <a:pPr>
                <a:defRPr/>
              </a:pPr>
              <a:t>20</a:t>
            </a:fld>
            <a:endParaRPr dirty="0"/>
          </a:p>
        </p:txBody>
      </p:sp>
      <p:sp>
        <p:nvSpPr>
          <p:cNvPr id="5" name="[Footer Placeholder 41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Week 11 Programs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Week11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0" name="HighlightTextShape201406201824391195"/>
          <p:cNvSpPr txBox="1">
            <a:spLocks noChangeArrowheads="1"/>
          </p:cNvSpPr>
          <p:nvPr/>
        </p:nvSpPr>
        <p:spPr>
          <a:xfrm>
            <a:off x="433953" y="1224366"/>
            <a:ext cx="8446575" cy="51069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mtClean="0"/>
              <a:t>Download the programs from this web page</a:t>
            </a:r>
            <a:endParaRPr lang="en-GB" dirty="0" smtClean="0"/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z="1800" smtClean="0">
                <a:hlinkClick r:id="rId3"/>
              </a:rPr>
              <a:t>http://www.comp.nus.edu.sg/~cs1010/lect/prog/2014/week11_for_students</a:t>
            </a:r>
            <a:r>
              <a:rPr lang="en-GB" sz="1800" smtClean="0"/>
              <a:t> </a:t>
            </a:r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mtClean="0"/>
              <a:t>The files are: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mtClean="0"/>
              <a:t>Week11_TeamMate.c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mtClean="0"/>
              <a:t>Week11_Points.c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mtClean="0"/>
              <a:t>Week11_SortModules.c</a:t>
            </a:r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mtClean="0"/>
              <a:t>You may also copy the above files directly into your sunfire account using the following UNIX command, where xxx is the name of one of the above files:</a:t>
            </a:r>
          </a:p>
          <a:p>
            <a:pPr marL="274320" lvl="1" indent="0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GB" sz="16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 ~cs1010/public_html/lect/prog/2014/week11_for_students/xxx .</a:t>
            </a:r>
            <a:endParaRPr lang="en-GB" sz="16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7708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Unit #18: Sections 1 – </a:t>
            </a:r>
            <a:r>
              <a:rPr lang="en-GB" sz="3600">
                <a:solidFill>
                  <a:srgbClr val="0000FF"/>
                </a:solidFill>
              </a:rPr>
              <a:t>4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Week11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0" name="HighlightTextShape201406201824391195"/>
          <p:cNvSpPr txBox="1">
            <a:spLocks noChangeArrowheads="1"/>
          </p:cNvSpPr>
          <p:nvPr/>
        </p:nvSpPr>
        <p:spPr>
          <a:xfrm>
            <a:off x="790756" y="1347537"/>
            <a:ext cx="7663132" cy="3144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en-GB" sz="3200" smtClean="0"/>
              <a:t>Overall Introduction</a:t>
            </a:r>
          </a:p>
          <a:p>
            <a:pPr marL="514350" indent="-514350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en-GB" sz="3200" smtClean="0"/>
              <a:t>Introduction to Searching</a:t>
            </a:r>
          </a:p>
          <a:p>
            <a:pPr marL="514350" indent="-514350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en-GB" sz="3200" smtClean="0"/>
              <a:t>Linear Search</a:t>
            </a:r>
          </a:p>
          <a:p>
            <a:pPr marL="514350" indent="-514350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en-GB" sz="3200" smtClean="0"/>
              <a:t>Binary Search</a:t>
            </a:r>
            <a:endParaRPr lang="en-GB" sz="2800" smtClean="0"/>
          </a:p>
        </p:txBody>
      </p:sp>
    </p:spTree>
    <p:extLst>
      <p:ext uri="{BB962C8B-B14F-4D97-AF65-F5344CB8AC3E}">
        <p14:creationId xmlns:p14="http://schemas.microsoft.com/office/powerpoint/2010/main" val="31753435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Exercise #1: Compatible Teammate (1/5)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Week11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0" name="HighlightTextShape201406201824391195"/>
          <p:cNvSpPr txBox="1">
            <a:spLocks noChangeArrowheads="1"/>
          </p:cNvSpPr>
          <p:nvPr/>
        </p:nvSpPr>
        <p:spPr>
          <a:xfrm>
            <a:off x="569343" y="1311215"/>
            <a:ext cx="7884545" cy="50205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/>
              <a:t>Given three arrays: </a:t>
            </a:r>
          </a:p>
          <a:p>
            <a:pPr marL="800100" lvl="1" indent="-34290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US" sz="1800"/>
              <a:t>The first array contains the </a:t>
            </a:r>
            <a:r>
              <a:rPr lang="en-US" sz="1800">
                <a:solidFill>
                  <a:srgbClr val="0000FF"/>
                </a:solidFill>
              </a:rPr>
              <a:t>players’ names</a:t>
            </a:r>
            <a:r>
              <a:rPr lang="en-US" sz="1800"/>
              <a:t>. </a:t>
            </a:r>
          </a:p>
          <a:p>
            <a:pPr marL="800100" lvl="1" indent="-34290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US" sz="1800"/>
              <a:t>The second array stores the </a:t>
            </a:r>
            <a:r>
              <a:rPr lang="en-US" sz="1800">
                <a:solidFill>
                  <a:srgbClr val="0000FF"/>
                </a:solidFill>
              </a:rPr>
              <a:t>players’ ages </a:t>
            </a:r>
            <a:r>
              <a:rPr lang="en-US" sz="1800"/>
              <a:t>corresponding to the entries in the first array. </a:t>
            </a:r>
          </a:p>
          <a:p>
            <a:pPr marL="800100" lvl="1" indent="-34290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US" sz="1800"/>
              <a:t>The third array contains the </a:t>
            </a:r>
            <a:r>
              <a:rPr lang="en-US" sz="1800">
                <a:solidFill>
                  <a:srgbClr val="0000FF"/>
                </a:solidFill>
              </a:rPr>
              <a:t>gender information</a:t>
            </a:r>
            <a:r>
              <a:rPr lang="en-US" sz="1800"/>
              <a:t> for each player corresponding to the entries in the first array. </a:t>
            </a:r>
          </a:p>
          <a:p>
            <a:pPr marL="344488" indent="-344488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/>
              <a:t>Your task is to accept as input a player’s name and find a </a:t>
            </a:r>
            <a:r>
              <a:rPr lang="en-US" sz="2200">
                <a:solidFill>
                  <a:srgbClr val="C00000"/>
                </a:solidFill>
              </a:rPr>
              <a:t>compatible teammate </a:t>
            </a:r>
            <a:r>
              <a:rPr lang="en-US" sz="2200"/>
              <a:t>for this player – a teammate who is of the same age but opposite sex.</a:t>
            </a:r>
          </a:p>
          <a:p>
            <a:pPr marL="344488" indent="-344488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/>
              <a:t>Analysis: 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  <a:tabLst>
                <a:tab pos="914400" algn="l"/>
                <a:tab pos="1828800" algn="l"/>
              </a:tabLst>
            </a:pPr>
            <a:r>
              <a:rPr lang="en-US" sz="1800"/>
              <a:t>		</a:t>
            </a:r>
            <a:r>
              <a:rPr lang="en-US" sz="1800" b="1"/>
              <a:t>Inputs: </a:t>
            </a:r>
            <a:r>
              <a:rPr lang="en-US" sz="1800"/>
              <a:t>	</a:t>
            </a:r>
            <a:r>
              <a:rPr lang="en-US" sz="1800">
                <a:latin typeface="Lucida Console" pitchFamily="49" charset="0"/>
              </a:rPr>
              <a:t>char player_name[STR_LENGTH+1];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  <a:tabLst>
                <a:tab pos="914400" algn="l"/>
                <a:tab pos="1828800" algn="l"/>
              </a:tabLst>
            </a:pPr>
            <a:r>
              <a:rPr lang="en-US" sz="1800">
                <a:latin typeface="Lucida Console" pitchFamily="49" charset="0"/>
              </a:rPr>
              <a:t>			char names[MAX_PLAYER][STR_LENGTH+1]; 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  <a:tabLst>
                <a:tab pos="914400" algn="l"/>
                <a:tab pos="1828800" algn="l"/>
              </a:tabLst>
            </a:pPr>
            <a:r>
              <a:rPr lang="en-US" sz="1800">
                <a:latin typeface="Lucida Console" pitchFamily="49" charset="0"/>
              </a:rPr>
              <a:t>			int ages[MAX_PLAYER]; 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  <a:tabLst>
                <a:tab pos="914400" algn="l"/>
                <a:tab pos="1828800" algn="l"/>
              </a:tabLst>
            </a:pPr>
            <a:r>
              <a:rPr lang="en-US" sz="1800">
                <a:latin typeface="Lucida Console" pitchFamily="49" charset="0"/>
              </a:rPr>
              <a:t>			char genders[MAX_PLAYER</a:t>
            </a:r>
            <a:r>
              <a:rPr lang="en-US" sz="1800" smtClean="0">
                <a:latin typeface="Lucida Console" pitchFamily="49" charset="0"/>
              </a:rPr>
              <a:t>];</a:t>
            </a:r>
            <a:endParaRPr lang="en-US" sz="180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6093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Exercise #1: Compatible Teammate (2/5)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Week11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00050" y="1343025"/>
            <a:ext cx="8229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200" kern="0" dirty="0">
                <a:latin typeface="+mn-lt"/>
                <a:cs typeface="+mn-cs"/>
              </a:rPr>
              <a:t>Sample run: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52450" y="5305779"/>
            <a:ext cx="8229600" cy="1106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200" kern="0" dirty="0">
                <a:latin typeface="+mn-lt"/>
                <a:cs typeface="+mn-cs"/>
              </a:rPr>
              <a:t>Given an incomplete </a:t>
            </a:r>
            <a:r>
              <a:rPr lang="en-US" sz="2200" kern="0">
                <a:latin typeface="+mn-lt"/>
                <a:cs typeface="+mn-cs"/>
              </a:rPr>
              <a:t>program </a:t>
            </a:r>
            <a:r>
              <a:rPr lang="en-US" sz="2200" kern="0" smtClean="0">
                <a:solidFill>
                  <a:srgbClr val="0000FF"/>
                </a:solidFill>
                <a:latin typeface="+mn-lt"/>
                <a:cs typeface="+mn-cs"/>
              </a:rPr>
              <a:t>Week11_TeamMate.c</a:t>
            </a:r>
            <a:r>
              <a:rPr lang="en-US" sz="2200" kern="0" dirty="0">
                <a:latin typeface="+mn-lt"/>
                <a:cs typeface="+mn-cs"/>
              </a:rPr>
              <a:t>, complete the program by filling in the </a:t>
            </a:r>
            <a:r>
              <a:rPr lang="en-US" sz="2200" kern="0" dirty="0" err="1" smtClean="0">
                <a:solidFill>
                  <a:srgbClr val="0000FF"/>
                </a:solidFill>
                <a:latin typeface="+mn-lt"/>
                <a:cs typeface="+mn-cs"/>
              </a:rPr>
              <a:t>search_teammate</a:t>
            </a:r>
            <a:r>
              <a:rPr lang="en-US" sz="2200" kern="0" dirty="0" smtClean="0">
                <a:solidFill>
                  <a:srgbClr val="0000FF"/>
                </a:solidFill>
                <a:latin typeface="+mn-lt"/>
                <a:cs typeface="+mn-cs"/>
              </a:rPr>
              <a:t>()</a:t>
            </a:r>
            <a:r>
              <a:rPr lang="en-US" sz="2200" kern="0" dirty="0" smtClean="0">
                <a:latin typeface="+mn-lt"/>
                <a:cs typeface="+mn-cs"/>
              </a:rPr>
              <a:t> </a:t>
            </a:r>
            <a:r>
              <a:rPr lang="en-US" sz="2200" kern="0" dirty="0">
                <a:latin typeface="+mn-lt"/>
                <a:cs typeface="+mn-cs"/>
              </a:rPr>
              <a:t>function.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2450" y="1857375"/>
            <a:ext cx="3238500" cy="32924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Enter 5 players’ info:</a:t>
            </a:r>
          </a:p>
          <a:p>
            <a:pPr eaLnBrk="1" hangingPunct="1"/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Alvin 23 M</a:t>
            </a:r>
          </a:p>
          <a:p>
            <a:pPr eaLnBrk="1" hangingPunct="1"/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Byron 21 M</a:t>
            </a:r>
          </a:p>
          <a:p>
            <a:pPr eaLnBrk="1" hangingPunct="1"/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May 19 F</a:t>
            </a:r>
          </a:p>
          <a:p>
            <a:pPr eaLnBrk="1" hangingPunct="1"/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June 21 F</a:t>
            </a:r>
          </a:p>
          <a:p>
            <a:pPr eaLnBrk="1" hangingPunct="1"/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Jupiter 22 M</a:t>
            </a:r>
          </a:p>
          <a:p>
            <a:pPr eaLnBrk="1" hangingPunct="1"/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The list of players are:</a:t>
            </a:r>
          </a:p>
          <a:p>
            <a:pPr eaLnBrk="1" hangingPunct="1"/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Name    Age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Gender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Alvin   23      M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Byron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21      M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May     19      F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June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21      F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Jupiter 22      M</a:t>
            </a:r>
            <a:endParaRPr lang="en-SG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35425" y="1857375"/>
            <a:ext cx="4746625" cy="584200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Enter a player's name: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Byron</a:t>
            </a:r>
          </a:p>
          <a:p>
            <a:pPr eaLnBrk="1" hangingPunct="1"/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Byron’s compatible teammate is June.</a:t>
            </a:r>
            <a:endParaRPr lang="en-SG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4035425" y="2625725"/>
            <a:ext cx="4746625" cy="1201738"/>
            <a:chOff x="4035083" y="2626376"/>
            <a:chExt cx="4746967" cy="1200329"/>
          </a:xfrm>
          <a:solidFill>
            <a:srgbClr val="FFFFCC"/>
          </a:solidFill>
        </p:grpSpPr>
        <p:sp>
          <p:nvSpPr>
            <p:cNvPr id="15" name="TextBox 14"/>
            <p:cNvSpPr txBox="1"/>
            <p:nvPr/>
          </p:nvSpPr>
          <p:spPr>
            <a:xfrm>
              <a:off x="4035083" y="2995830"/>
              <a:ext cx="4746967" cy="830875"/>
            </a:xfrm>
            <a:prstGeom prst="rect">
              <a:avLst/>
            </a:prstGeom>
            <a:solidFill>
              <a:srgbClr val="FFCC99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Enter a player's name: 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Alvin</a:t>
              </a:r>
            </a:p>
            <a:p>
              <a:pPr eaLnBrk="1" hangingPunct="1"/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Sorry, we cannot find a teammate for Alvin!</a:t>
              </a:r>
              <a:endParaRPr lang="en-SG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TextBox 10"/>
            <p:cNvSpPr txBox="1">
              <a:spLocks noChangeArrowheads="1"/>
            </p:cNvSpPr>
            <p:nvPr/>
          </p:nvSpPr>
          <p:spPr bwMode="auto">
            <a:xfrm>
              <a:off x="4035083" y="2626376"/>
              <a:ext cx="7429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/>
                <a:t>or</a:t>
              </a:r>
              <a:endParaRPr lang="en-SG" i="1"/>
            </a:p>
          </p:txBody>
        </p:sp>
      </p:grpSp>
      <p:grpSp>
        <p:nvGrpSpPr>
          <p:cNvPr id="17" name="Group 14"/>
          <p:cNvGrpSpPr>
            <a:grpSpLocks/>
          </p:cNvGrpSpPr>
          <p:nvPr/>
        </p:nvGrpSpPr>
        <p:grpSpPr bwMode="auto">
          <a:xfrm>
            <a:off x="4035425" y="4075113"/>
            <a:ext cx="4746625" cy="954087"/>
            <a:chOff x="4035083" y="4075272"/>
            <a:chExt cx="4746967" cy="954107"/>
          </a:xfrm>
        </p:grpSpPr>
        <p:sp>
          <p:nvSpPr>
            <p:cNvPr id="18" name="TextBox 17"/>
            <p:cNvSpPr txBox="1"/>
            <p:nvPr/>
          </p:nvSpPr>
          <p:spPr>
            <a:xfrm>
              <a:off x="4035083" y="4445167"/>
              <a:ext cx="4746967" cy="584212"/>
            </a:xfrm>
            <a:prstGeom prst="rect">
              <a:avLst/>
            </a:prstGeom>
            <a:solidFill>
              <a:srgbClr val="FFCC99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Enter a player's name: 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John</a:t>
              </a:r>
            </a:p>
            <a:p>
              <a:pPr eaLnBrk="1" hangingPunct="1"/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No such player John.</a:t>
              </a:r>
              <a:endParaRPr lang="en-SG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TextBox 12"/>
            <p:cNvSpPr txBox="1">
              <a:spLocks noChangeArrowheads="1"/>
            </p:cNvSpPr>
            <p:nvPr/>
          </p:nvSpPr>
          <p:spPr bwMode="auto">
            <a:xfrm>
              <a:off x="4035083" y="4075272"/>
              <a:ext cx="7429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/>
                <a:t>or</a:t>
              </a:r>
              <a:endParaRPr lang="en-SG" i="1"/>
            </a:p>
          </p:txBody>
        </p:sp>
      </p:grpSp>
    </p:spTree>
    <p:extLst>
      <p:ext uri="{BB962C8B-B14F-4D97-AF65-F5344CB8AC3E}">
        <p14:creationId xmlns:p14="http://schemas.microsoft.com/office/powerpoint/2010/main" val="15245518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Exercise #1: Compatible Teammate (3/5)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Week11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grpSp>
        <p:nvGrpSpPr>
          <p:cNvPr id="20" name="Group 16"/>
          <p:cNvGrpSpPr>
            <a:grpSpLocks/>
          </p:cNvGrpSpPr>
          <p:nvPr/>
        </p:nvGrpSpPr>
        <p:grpSpPr bwMode="auto">
          <a:xfrm>
            <a:off x="297711" y="1129853"/>
            <a:ext cx="8621206" cy="5278368"/>
            <a:chOff x="297711" y="1225689"/>
            <a:chExt cx="8621206" cy="5277734"/>
          </a:xfrm>
        </p:grpSpPr>
        <p:sp>
          <p:nvSpPr>
            <p:cNvPr id="21" name="TextBox 20"/>
            <p:cNvSpPr txBox="1"/>
            <p:nvPr/>
          </p:nvSpPr>
          <p:spPr>
            <a:xfrm>
              <a:off x="297711" y="1225689"/>
              <a:ext cx="8621206" cy="527773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tabLst>
                  <a:tab pos="536575" algn="l"/>
                  <a:tab pos="1074738" algn="l"/>
                  <a:tab pos="1611313" algn="l"/>
                  <a:tab pos="2149475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tabLst>
                  <a:tab pos="536575" algn="l"/>
                  <a:tab pos="1074738" algn="l"/>
                  <a:tab pos="1611313" algn="l"/>
                  <a:tab pos="2149475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tabLst>
                  <a:tab pos="536575" algn="l"/>
                  <a:tab pos="1074738" algn="l"/>
                  <a:tab pos="1611313" algn="l"/>
                  <a:tab pos="2149475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tabLst>
                  <a:tab pos="536575" algn="l"/>
                  <a:tab pos="1074738" algn="l"/>
                  <a:tab pos="1611313" algn="l"/>
                  <a:tab pos="2149475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tabLst>
                  <a:tab pos="536575" algn="l"/>
                  <a:tab pos="1074738" algn="l"/>
                  <a:tab pos="1611313" algn="l"/>
                  <a:tab pos="2149475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6575" algn="l"/>
                  <a:tab pos="1074738" algn="l"/>
                  <a:tab pos="1611313" algn="l"/>
                  <a:tab pos="2149475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6575" algn="l"/>
                  <a:tab pos="1074738" algn="l"/>
                  <a:tab pos="1611313" algn="l"/>
                  <a:tab pos="2149475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6575" algn="l"/>
                  <a:tab pos="1074738" algn="l"/>
                  <a:tab pos="1611313" algn="l"/>
                  <a:tab pos="2149475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6575" algn="l"/>
                  <a:tab pos="1074738" algn="l"/>
                  <a:tab pos="1611313" algn="l"/>
                  <a:tab pos="2149475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tabLst>
                  <a:tab pos="338138" algn="l"/>
                  <a:tab pos="688975" algn="l"/>
                  <a:tab pos="1027113" algn="l"/>
                  <a:tab pos="1377950" algn="l"/>
                </a:tabLst>
              </a:pPr>
              <a:r>
                <a:rPr lang="en-US" sz="14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  <a:endPara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38138" algn="l"/>
                  <a:tab pos="688975" algn="l"/>
                  <a:tab pos="1027113" algn="l"/>
                  <a:tab pos="1377950" algn="l"/>
                </a:tabLst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names[MAX_PLAYER][STR_LENGTH+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eaLnBrk="1" hangingPunct="1">
                <a:tabLst>
                  <a:tab pos="338138" algn="l"/>
                  <a:tab pos="688975" algn="l"/>
                  <a:tab pos="1027113" algn="l"/>
                  <a:tab pos="1377950" algn="l"/>
                </a:tabLst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ages[MAX_PLAYER];</a:t>
              </a:r>
            </a:p>
            <a:p>
              <a:pPr eaLnBrk="1" hangingPunct="1">
                <a:tabLst>
                  <a:tab pos="338138" algn="l"/>
                  <a:tab pos="688975" algn="l"/>
                  <a:tab pos="1027113" algn="l"/>
                  <a:tab pos="1377950" algn="l"/>
                </a:tabLst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genders[MAX_PLAYER];</a:t>
              </a:r>
            </a:p>
            <a:p>
              <a:pPr eaLnBrk="1" hangingPunct="1">
                <a:tabLst>
                  <a:tab pos="338138" algn="l"/>
                  <a:tab pos="688975" algn="l"/>
                  <a:tab pos="1027113" algn="l"/>
                  <a:tab pos="1377950" algn="l"/>
                </a:tabLst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player_name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[STR_LENGTH+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eaLnBrk="1" hangingPunct="1">
                <a:tabLst>
                  <a:tab pos="338138" algn="l"/>
                  <a:tab pos="688975" algn="l"/>
                  <a:tab pos="1027113" algn="l"/>
                  <a:tab pos="1377950" algn="l"/>
                </a:tabLst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result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eaLnBrk="1" hangingPunct="1">
                <a:tabLst>
                  <a:tab pos="338138" algn="l"/>
                  <a:tab pos="688975" algn="l"/>
                  <a:tab pos="1027113" algn="l"/>
                  <a:tab pos="1377950" algn="l"/>
                </a:tabLst>
              </a:pPr>
              <a:endParaRPr lang="en-US" sz="12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38138" algn="l"/>
                  <a:tab pos="688975" algn="l"/>
                  <a:tab pos="1027113" algn="l"/>
                  <a:tab pos="1377950" algn="l"/>
                </a:tabLst>
              </a:pPr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read_players(names, ages, genders);</a:t>
              </a:r>
            </a:p>
            <a:p>
              <a:pPr eaLnBrk="1" hangingPunct="1">
                <a:tabLst>
                  <a:tab pos="338138" algn="l"/>
                  <a:tab pos="688975" algn="l"/>
                  <a:tab pos="1027113" algn="l"/>
                  <a:tab pos="1377950" algn="l"/>
                </a:tabLst>
              </a:pPr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print_players(names, ages, genders);</a:t>
              </a:r>
            </a:p>
            <a:p>
              <a:pPr eaLnBrk="1" hangingPunct="1">
                <a:tabLst>
                  <a:tab pos="338138" algn="l"/>
                  <a:tab pos="688975" algn="l"/>
                  <a:tab pos="1027113" algn="l"/>
                  <a:tab pos="1377950" algn="l"/>
                </a:tabLst>
              </a:pPr>
              <a:endParaRPr lang="en-US" sz="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38138" algn="l"/>
                  <a:tab pos="688975" algn="l"/>
                  <a:tab pos="1027113" algn="l"/>
                  <a:tab pos="1377950" algn="l"/>
                </a:tabLst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a player's name: 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eaLnBrk="1" hangingPunct="1">
                <a:tabLst>
                  <a:tab pos="338138" algn="l"/>
                  <a:tab pos="688975" algn="l"/>
                  <a:tab pos="1027113" algn="l"/>
                  <a:tab pos="1377950" algn="l"/>
                </a:tabLst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%s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player_name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eaLnBrk="1" hangingPunct="1">
                <a:tabLst>
                  <a:tab pos="338138" algn="l"/>
                  <a:tab pos="688975" algn="l"/>
                  <a:tab pos="1027113" algn="l"/>
                  <a:tab pos="1377950" algn="l"/>
                </a:tabLst>
              </a:pPr>
              <a:endParaRPr lang="en-US" sz="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spcAft>
                  <a:spcPts val="600"/>
                </a:spcAft>
                <a:tabLst>
                  <a:tab pos="338138" algn="l"/>
                  <a:tab pos="688975" algn="l"/>
                  <a:tab pos="1027113" algn="l"/>
                  <a:tab pos="1377950" algn="l"/>
                </a:tabLst>
              </a:pPr>
              <a:r>
                <a:rPr lang="en-US" sz="17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result = </a:t>
              </a:r>
              <a:r>
                <a:rPr lang="en-US" sz="17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search_teammate</a:t>
              </a:r>
              <a:r>
                <a:rPr lang="en-US" sz="17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(names, ages, genders</a:t>
              </a:r>
              <a:r>
                <a:rPr lang="en-US" sz="17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700" b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player_name</a:t>
              </a:r>
              <a:r>
                <a:rPr lang="en-US" sz="17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7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eaLnBrk="1" hangingPunct="1">
                <a:tabLst>
                  <a:tab pos="338138" algn="l"/>
                  <a:tab pos="688975" algn="l"/>
                  <a:tab pos="1027113" algn="l"/>
                  <a:tab pos="1377950" algn="l"/>
                </a:tabLst>
              </a:pPr>
              <a:endParaRPr lang="en-US" sz="8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38138" algn="l"/>
                  <a:tab pos="688975" algn="l"/>
                  <a:tab pos="1027113" algn="l"/>
                  <a:tab pos="1377950" algn="l"/>
                </a:tabLst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printf(</a:t>
              </a:r>
              <a:r>
                <a:rPr lang="en-US" sz="1400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sz="1400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eaLnBrk="1" hangingPunct="1">
                <a:tabLst>
                  <a:tab pos="338138" algn="l"/>
                  <a:tab pos="688975" algn="l"/>
                  <a:tab pos="1027113" algn="l"/>
                  <a:tab pos="1377950" algn="l"/>
                </a:tabLst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(result ==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-2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eaLnBrk="1" hangingPunct="1">
                <a:tabLst>
                  <a:tab pos="338138" algn="l"/>
                  <a:tab pos="688975" algn="l"/>
                  <a:tab pos="1027113" algn="l"/>
                  <a:tab pos="1377950" algn="l"/>
                </a:tabLst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"No such player 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%s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player_name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eaLnBrk="1" hangingPunct="1">
                <a:tabLst>
                  <a:tab pos="338138" algn="l"/>
                  <a:tab pos="688975" algn="l"/>
                  <a:tab pos="1027113" algn="l"/>
                  <a:tab pos="1377950" algn="l"/>
                </a:tabLst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(result ==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-1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eaLnBrk="1" hangingPunct="1">
                <a:tabLst>
                  <a:tab pos="338138" algn="l"/>
                  <a:tab pos="688975" algn="l"/>
                  <a:tab pos="1027113" algn="l"/>
                  <a:tab pos="1377950" algn="l"/>
                </a:tabLst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"Sorry, we cannot find a teammate for 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%s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!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player_name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eaLnBrk="1" hangingPunct="1">
                <a:tabLst>
                  <a:tab pos="338138" algn="l"/>
                  <a:tab pos="688975" algn="l"/>
                  <a:tab pos="1027113" algn="l"/>
                  <a:tab pos="1377950" algn="l"/>
                </a:tabLst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</a:t>
              </a:r>
            </a:p>
            <a:p>
              <a:pPr eaLnBrk="1" hangingPunct="1">
                <a:tabLst>
                  <a:tab pos="338138" algn="l"/>
                  <a:tab pos="688975" algn="l"/>
                  <a:tab pos="1027113" algn="l"/>
                  <a:tab pos="1377950" algn="l"/>
                </a:tabLst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%s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's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compatible teammate is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%s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player_name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names[result]);</a:t>
              </a:r>
            </a:p>
            <a:p>
              <a:pPr eaLnBrk="1" hangingPunct="1">
                <a:tabLst>
                  <a:tab pos="338138" algn="l"/>
                  <a:tab pos="688975" algn="l"/>
                  <a:tab pos="1027113" algn="l"/>
                  <a:tab pos="1377950" algn="l"/>
                </a:tabLst>
              </a:pPr>
              <a:endParaRPr lang="en-US" sz="8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38138" algn="l"/>
                  <a:tab pos="688975" algn="l"/>
                  <a:tab pos="1027113" algn="l"/>
                  <a:tab pos="1377950" algn="l"/>
                </a:tabLst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eaLnBrk="1" hangingPunct="1">
                <a:tabLst>
                  <a:tab pos="338138" algn="l"/>
                  <a:tab pos="688975" algn="l"/>
                  <a:tab pos="1027113" algn="l"/>
                  <a:tab pos="1377950" algn="l"/>
                </a:tabLst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en-SG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 bwMode="auto">
            <a:xfrm>
              <a:off x="6344528" y="1343150"/>
              <a:ext cx="2447779" cy="369288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1">
                  <a:lumMod val="9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mtClean="0"/>
                <a:t>Week11_TeamMate.c </a:t>
              </a:r>
              <a:endParaRPr lang="en-SG" dirty="0"/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590843" y="3744035"/>
            <a:ext cx="8046720" cy="265257"/>
          </a:xfrm>
          <a:prstGeom prst="roundRect">
            <a:avLst/>
          </a:prstGeom>
          <a:noFill/>
          <a:ln w="1905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155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Exercise #1: Compatible Teammate (4/5)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Week11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grpSp>
        <p:nvGrpSpPr>
          <p:cNvPr id="20" name="Group 16"/>
          <p:cNvGrpSpPr>
            <a:grpSpLocks/>
          </p:cNvGrpSpPr>
          <p:nvPr/>
        </p:nvGrpSpPr>
        <p:grpSpPr bwMode="auto">
          <a:xfrm>
            <a:off x="297712" y="1314519"/>
            <a:ext cx="8494594" cy="4616650"/>
            <a:chOff x="297712" y="1041045"/>
            <a:chExt cx="8494594" cy="4616094"/>
          </a:xfrm>
        </p:grpSpPr>
        <p:sp>
          <p:nvSpPr>
            <p:cNvPr id="21" name="TextBox 20"/>
            <p:cNvSpPr txBox="1"/>
            <p:nvPr/>
          </p:nvSpPr>
          <p:spPr>
            <a:xfrm>
              <a:off x="297712" y="1225689"/>
              <a:ext cx="8389088" cy="443145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tabLst>
                  <a:tab pos="536575" algn="l"/>
                  <a:tab pos="1074738" algn="l"/>
                  <a:tab pos="1611313" algn="l"/>
                  <a:tab pos="2149475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tabLst>
                  <a:tab pos="536575" algn="l"/>
                  <a:tab pos="1074738" algn="l"/>
                  <a:tab pos="1611313" algn="l"/>
                  <a:tab pos="2149475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tabLst>
                  <a:tab pos="536575" algn="l"/>
                  <a:tab pos="1074738" algn="l"/>
                  <a:tab pos="1611313" algn="l"/>
                  <a:tab pos="2149475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tabLst>
                  <a:tab pos="536575" algn="l"/>
                  <a:tab pos="1074738" algn="l"/>
                  <a:tab pos="1611313" algn="l"/>
                  <a:tab pos="2149475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tabLst>
                  <a:tab pos="536575" algn="l"/>
                  <a:tab pos="1074738" algn="l"/>
                  <a:tab pos="1611313" algn="l"/>
                  <a:tab pos="2149475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6575" algn="l"/>
                  <a:tab pos="1074738" algn="l"/>
                  <a:tab pos="1611313" algn="l"/>
                  <a:tab pos="2149475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6575" algn="l"/>
                  <a:tab pos="1074738" algn="l"/>
                  <a:tab pos="1611313" algn="l"/>
                  <a:tab pos="2149475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6575" algn="l"/>
                  <a:tab pos="1074738" algn="l"/>
                  <a:tab pos="1611313" algn="l"/>
                  <a:tab pos="2149475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6575" algn="l"/>
                  <a:tab pos="1074738" algn="l"/>
                  <a:tab pos="1611313" algn="l"/>
                  <a:tab pos="2149475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tabLst>
                  <a:tab pos="338138" algn="l"/>
                  <a:tab pos="688975" algn="l"/>
                  <a:tab pos="1027113" algn="l"/>
                  <a:tab pos="1377950" algn="l"/>
                </a:tabLst>
              </a:pPr>
              <a:r>
                <a:rPr lang="en-US" sz="1400" b="1" smtClean="0">
                  <a:solidFill>
                    <a:schemeClr val="tx2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// Read information of players </a:t>
              </a:r>
            </a:p>
            <a:p>
              <a:pPr eaLnBrk="1" hangingPunct="1">
                <a:tabLst>
                  <a:tab pos="338138" algn="l"/>
                  <a:tab pos="688975" algn="l"/>
                  <a:tab pos="1027113" algn="l"/>
                  <a:tab pos="1377950" algn="l"/>
                </a:tabLst>
              </a:pPr>
              <a:r>
                <a:rPr lang="en-US" sz="1400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400" b="1" smtClean="0">
                  <a:latin typeface="Courier New" pitchFamily="49" charset="0"/>
                  <a:cs typeface="Courier New" pitchFamily="49" charset="0"/>
                </a:rPr>
                <a:t>read_players(</a:t>
              </a:r>
              <a:r>
                <a:rPr lang="en-US" sz="1400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US" sz="1400" b="1" smtClean="0">
                  <a:latin typeface="Courier New" pitchFamily="49" charset="0"/>
                  <a:cs typeface="Courier New" pitchFamily="49" charset="0"/>
                </a:rPr>
                <a:t> names[][STR_LENGTH+</a:t>
              </a:r>
              <a:r>
                <a:rPr lang="en-US" sz="1400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400" b="1" smtClean="0">
                  <a:latin typeface="Courier New" pitchFamily="49" charset="0"/>
                  <a:cs typeface="Courier New" pitchFamily="49" charset="0"/>
                </a:rPr>
                <a:t>], </a:t>
              </a:r>
              <a:r>
                <a:rPr lang="en-US" sz="1400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b="1" smtClean="0">
                  <a:latin typeface="Courier New" pitchFamily="49" charset="0"/>
                  <a:cs typeface="Courier New" pitchFamily="49" charset="0"/>
                </a:rPr>
                <a:t> ages[], </a:t>
              </a:r>
              <a:r>
                <a:rPr lang="en-US" sz="1400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US" sz="1400" b="1" smtClean="0">
                  <a:latin typeface="Courier New" pitchFamily="49" charset="0"/>
                  <a:cs typeface="Courier New" pitchFamily="49" charset="0"/>
                </a:rPr>
                <a:t> genders[]) {</a:t>
              </a:r>
            </a:p>
            <a:p>
              <a:pPr eaLnBrk="1" hangingPunct="1">
                <a:tabLst>
                  <a:tab pos="338138" algn="l"/>
                  <a:tab pos="688975" algn="l"/>
                  <a:tab pos="1027113" algn="l"/>
                  <a:tab pos="1377950" algn="l"/>
                </a:tabLst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i;</a:t>
              </a:r>
              <a:endPara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38138" algn="l"/>
                  <a:tab pos="688975" algn="l"/>
                  <a:tab pos="1027113" algn="l"/>
                  <a:tab pos="1377950" algn="l"/>
                </a:tabLst>
              </a:pPr>
              <a:endParaRPr lang="en-US" sz="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38138" algn="l"/>
                  <a:tab pos="688975" algn="l"/>
                  <a:tab pos="1027113" algn="l"/>
                  <a:tab pos="1377950" algn="l"/>
                </a:tabLst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Enter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%d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players' info: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MAX_PLAYER);</a:t>
              </a:r>
            </a:p>
            <a:p>
              <a:pPr eaLnBrk="1" hangingPunct="1">
                <a:tabLst>
                  <a:tab pos="338138" algn="l"/>
                  <a:tab pos="688975" algn="l"/>
                  <a:tab pos="1027113" algn="l"/>
                  <a:tab pos="1377950" algn="l"/>
                </a:tabLst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&lt;MAX_PLAYER;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400" b="1">
                  <a:latin typeface="Courier New" pitchFamily="49" charset="0"/>
                  <a:cs typeface="Courier New" pitchFamily="49" charset="0"/>
                </a:rPr>
                <a:t>++) </a:t>
              </a:r>
              <a:r>
                <a:rPr lang="en-US" sz="1400" b="1" smtClean="0">
                  <a:latin typeface="Courier New" pitchFamily="49" charset="0"/>
                  <a:cs typeface="Courier New" pitchFamily="49" charset="0"/>
                </a:rPr>
                <a:t>{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38138" algn="l"/>
                  <a:tab pos="688975" algn="l"/>
                  <a:tab pos="1027113" algn="l"/>
                  <a:tab pos="1377950" algn="l"/>
                </a:tabLst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%s %d %c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names[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], &amp;ages[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], &amp;</a:t>
              </a:r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genders[</a:t>
              </a:r>
              <a:r>
                <a:rPr lang="en-US" sz="1400" b="1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]);</a:t>
              </a:r>
            </a:p>
            <a:p>
              <a:pPr eaLnBrk="1" hangingPunct="1">
                <a:tabLst>
                  <a:tab pos="338138" algn="l"/>
                  <a:tab pos="688975" algn="l"/>
                  <a:tab pos="1027113" algn="l"/>
                  <a:tab pos="1377950" algn="l"/>
                </a:tabLst>
              </a:pPr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 eaLnBrk="1" hangingPunct="1">
                <a:tabLst>
                  <a:tab pos="338138" algn="l"/>
                  <a:tab pos="688975" algn="l"/>
                  <a:tab pos="1027113" algn="l"/>
                  <a:tab pos="1377950" algn="l"/>
                </a:tabLst>
              </a:pPr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38138" algn="l"/>
                  <a:tab pos="688975" algn="l"/>
                  <a:tab pos="1027113" algn="l"/>
                  <a:tab pos="1377950" algn="l"/>
                </a:tabLst>
              </a:pPr>
              <a:endPara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38138" algn="l"/>
                  <a:tab pos="688975" algn="l"/>
                  <a:tab pos="1027113" algn="l"/>
                  <a:tab pos="1377950" algn="l"/>
                </a:tabLst>
              </a:pPr>
              <a:endPara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38138" algn="l"/>
                  <a:tab pos="688975" algn="l"/>
                  <a:tab pos="1027113" algn="l"/>
                  <a:tab pos="1377950" algn="l"/>
                </a:tabLst>
              </a:pPr>
              <a:r>
                <a:rPr lang="en-US" sz="1400" b="1">
                  <a:solidFill>
                    <a:schemeClr val="tx2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US" sz="1400" b="1" smtClean="0">
                  <a:solidFill>
                    <a:schemeClr val="tx2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Print players' information</a:t>
              </a:r>
              <a:endParaRPr lang="en-US" sz="1400" b="1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38138" algn="l"/>
                  <a:tab pos="688975" algn="l"/>
                  <a:tab pos="1027113" algn="l"/>
                  <a:tab pos="1377950" algn="l"/>
                </a:tabLst>
              </a:pPr>
              <a:r>
                <a:rPr lang="en-US" sz="14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400" b="1" smtClean="0">
                  <a:latin typeface="Courier New" pitchFamily="49" charset="0"/>
                  <a:cs typeface="Courier New" pitchFamily="49" charset="0"/>
                </a:rPr>
                <a:t>print_players(</a:t>
              </a:r>
              <a:r>
                <a:rPr lang="en-US" sz="1400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US" sz="1400" b="1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>
                  <a:latin typeface="Courier New" pitchFamily="49" charset="0"/>
                  <a:cs typeface="Courier New" pitchFamily="49" charset="0"/>
                </a:rPr>
                <a:t>names[][STR_LENGTH+</a:t>
              </a:r>
              <a:r>
                <a:rPr lang="en-US" sz="14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400" b="1">
                  <a:latin typeface="Courier New" pitchFamily="49" charset="0"/>
                  <a:cs typeface="Courier New" pitchFamily="49" charset="0"/>
                </a:rPr>
                <a:t>], </a:t>
              </a:r>
              <a:r>
                <a:rPr lang="en-US" sz="14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b="1">
                  <a:latin typeface="Courier New" pitchFamily="49" charset="0"/>
                  <a:cs typeface="Courier New" pitchFamily="49" charset="0"/>
                </a:rPr>
                <a:t> ages[], </a:t>
              </a:r>
              <a:r>
                <a:rPr lang="en-US" sz="14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US" sz="1400" b="1">
                  <a:latin typeface="Courier New" pitchFamily="49" charset="0"/>
                  <a:cs typeface="Courier New" pitchFamily="49" charset="0"/>
                </a:rPr>
                <a:t> genders[]) {</a:t>
              </a:r>
            </a:p>
            <a:p>
              <a:pPr eaLnBrk="1" hangingPunct="1">
                <a:tabLst>
                  <a:tab pos="338138" algn="l"/>
                  <a:tab pos="688975" algn="l"/>
                  <a:tab pos="1027113" algn="l"/>
                  <a:tab pos="1377950" algn="l"/>
                </a:tabLst>
              </a:pPr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i</a:t>
              </a: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eaLnBrk="1" hangingPunct="1">
                <a:tabLst>
                  <a:tab pos="338138" algn="l"/>
                  <a:tab pos="688975" algn="l"/>
                  <a:tab pos="1027113" algn="l"/>
                  <a:tab pos="1377950" algn="l"/>
                </a:tabLst>
              </a:pPr>
              <a:endParaRPr lang="en-US" sz="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38138" algn="l"/>
                  <a:tab pos="688975" algn="l"/>
                  <a:tab pos="1027113" algn="l"/>
                  <a:tab pos="1377950" algn="l"/>
                </a:tabLst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b="1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sz="1400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The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list of players are: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eaLnBrk="1" hangingPunct="1">
                <a:tabLst>
                  <a:tab pos="338138" algn="l"/>
                  <a:tab pos="688975" algn="l"/>
                  <a:tab pos="1027113" algn="l"/>
                  <a:tab pos="1377950" algn="l"/>
                </a:tabLst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Name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sz="1400" b="1" dirty="0" err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Age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sz="1400" b="1" dirty="0" err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Gender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eaLnBrk="1" hangingPunct="1">
                <a:tabLst>
                  <a:tab pos="338138" algn="l"/>
                  <a:tab pos="688975" algn="l"/>
                  <a:tab pos="1027113" algn="l"/>
                  <a:tab pos="1377950" algn="l"/>
                </a:tabLst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&lt;MAX_PLAYER; </a:t>
              </a:r>
              <a:r>
                <a:rPr lang="en-US" sz="1400" b="1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 {</a:t>
              </a:r>
              <a:endPara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38138" algn="l"/>
                  <a:tab pos="688975" algn="l"/>
                  <a:tab pos="1027113" algn="l"/>
                  <a:tab pos="1377950" algn="l"/>
                </a:tabLst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s\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t%d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t%c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names[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], ages[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], </a:t>
              </a:r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genders[</a:t>
              </a:r>
              <a:r>
                <a:rPr lang="en-US" sz="1400" b="1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]);</a:t>
              </a:r>
            </a:p>
            <a:p>
              <a:pPr eaLnBrk="1" hangingPunct="1">
                <a:tabLst>
                  <a:tab pos="338138" algn="l"/>
                  <a:tab pos="688975" algn="l"/>
                  <a:tab pos="1027113" algn="l"/>
                  <a:tab pos="1377950" algn="l"/>
                </a:tabLst>
              </a:pPr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 eaLnBrk="1" hangingPunct="1">
                <a:tabLst>
                  <a:tab pos="338138" algn="l"/>
                  <a:tab pos="688975" algn="l"/>
                  <a:tab pos="1027113" algn="l"/>
                  <a:tab pos="1377950" algn="l"/>
                </a:tabLst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 bwMode="auto">
            <a:xfrm>
              <a:off x="6344527" y="1041045"/>
              <a:ext cx="2447779" cy="369288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1">
                  <a:lumMod val="9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mtClean="0"/>
                <a:t>Week11_TeamMate.c 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29600830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Exercise #1: Compatible Teammate (5/5)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Week11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grpSp>
        <p:nvGrpSpPr>
          <p:cNvPr id="20" name="Group 16"/>
          <p:cNvGrpSpPr>
            <a:grpSpLocks/>
          </p:cNvGrpSpPr>
          <p:nvPr/>
        </p:nvGrpSpPr>
        <p:grpSpPr bwMode="auto">
          <a:xfrm>
            <a:off x="297712" y="1117571"/>
            <a:ext cx="8494594" cy="5539978"/>
            <a:chOff x="297712" y="1041045"/>
            <a:chExt cx="8494594" cy="5539310"/>
          </a:xfrm>
        </p:grpSpPr>
        <p:sp>
          <p:nvSpPr>
            <p:cNvPr id="21" name="TextBox 20"/>
            <p:cNvSpPr txBox="1"/>
            <p:nvPr/>
          </p:nvSpPr>
          <p:spPr>
            <a:xfrm>
              <a:off x="297712" y="1225689"/>
              <a:ext cx="8389088" cy="535466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tabLst>
                  <a:tab pos="536575" algn="l"/>
                  <a:tab pos="1074738" algn="l"/>
                  <a:tab pos="1611313" algn="l"/>
                  <a:tab pos="2149475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tabLst>
                  <a:tab pos="536575" algn="l"/>
                  <a:tab pos="1074738" algn="l"/>
                  <a:tab pos="1611313" algn="l"/>
                  <a:tab pos="2149475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tabLst>
                  <a:tab pos="536575" algn="l"/>
                  <a:tab pos="1074738" algn="l"/>
                  <a:tab pos="1611313" algn="l"/>
                  <a:tab pos="2149475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tabLst>
                  <a:tab pos="536575" algn="l"/>
                  <a:tab pos="1074738" algn="l"/>
                  <a:tab pos="1611313" algn="l"/>
                  <a:tab pos="2149475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tabLst>
                  <a:tab pos="536575" algn="l"/>
                  <a:tab pos="1074738" algn="l"/>
                  <a:tab pos="1611313" algn="l"/>
                  <a:tab pos="2149475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6575" algn="l"/>
                  <a:tab pos="1074738" algn="l"/>
                  <a:tab pos="1611313" algn="l"/>
                  <a:tab pos="2149475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6575" algn="l"/>
                  <a:tab pos="1074738" algn="l"/>
                  <a:tab pos="1611313" algn="l"/>
                  <a:tab pos="2149475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6575" algn="l"/>
                  <a:tab pos="1074738" algn="l"/>
                  <a:tab pos="1611313" algn="l"/>
                  <a:tab pos="2149475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6575" algn="l"/>
                  <a:tab pos="1074738" algn="l"/>
                  <a:tab pos="1611313" algn="l"/>
                  <a:tab pos="2149475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tabLst>
                  <a:tab pos="347663" algn="l"/>
                  <a:tab pos="682625" algn="l"/>
                  <a:tab pos="1030288" algn="l"/>
                  <a:tab pos="1349375" algn="l"/>
                </a:tabLst>
              </a:pPr>
              <a:r>
                <a:rPr lang="en-SG" sz="1200" b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Search for a player's compatible teammate</a:t>
              </a:r>
            </a:p>
            <a:p>
              <a:pPr>
                <a:tabLst>
                  <a:tab pos="347663" algn="l"/>
                  <a:tab pos="682625" algn="l"/>
                  <a:tab pos="1030288" algn="l"/>
                  <a:tab pos="1349375" algn="l"/>
                </a:tabLst>
              </a:pPr>
              <a:r>
                <a:rPr lang="en-SG" sz="1200" b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Return index in array if compatible teammate found, or</a:t>
              </a:r>
            </a:p>
            <a:p>
              <a:pPr>
                <a:tabLst>
                  <a:tab pos="347663" algn="l"/>
                  <a:tab pos="682625" algn="l"/>
                  <a:tab pos="1030288" algn="l"/>
                  <a:tab pos="1349375" algn="l"/>
                </a:tabLst>
              </a:pPr>
              <a:r>
                <a:rPr lang="en-SG" sz="1200" b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       -1 if compatible teammate not found, or</a:t>
              </a:r>
            </a:p>
            <a:p>
              <a:pPr>
                <a:tabLst>
                  <a:tab pos="347663" algn="l"/>
                  <a:tab pos="682625" algn="l"/>
                  <a:tab pos="1030288" algn="l"/>
                  <a:tab pos="1349375" algn="l"/>
                </a:tabLst>
              </a:pPr>
              <a:r>
                <a:rPr lang="en-SG" sz="1200" b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       -2 if player not found</a:t>
              </a:r>
            </a:p>
            <a:p>
              <a:pPr eaLnBrk="1" hangingPunct="1">
                <a:tabLst>
                  <a:tab pos="347663" algn="l"/>
                  <a:tab pos="682625" algn="l"/>
                  <a:tab pos="1030288" algn="l"/>
                  <a:tab pos="1349375" algn="l"/>
                </a:tabLst>
              </a:pPr>
              <a:r>
                <a:rPr lang="en-US" sz="1400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 </a:t>
              </a:r>
              <a:r>
                <a:rPr lang="en-US" sz="1400" b="1" smtClean="0">
                  <a:latin typeface="Courier New" pitchFamily="49" charset="0"/>
                  <a:cs typeface="Courier New" pitchFamily="49" charset="0"/>
                </a:rPr>
                <a:t>search_teammate(</a:t>
              </a:r>
              <a:r>
                <a:rPr lang="en-US" sz="1400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US" sz="1400" b="1" smtClean="0">
                  <a:latin typeface="Courier New" pitchFamily="49" charset="0"/>
                  <a:cs typeface="Courier New" pitchFamily="49" charset="0"/>
                </a:rPr>
                <a:t> names[][STR_LENGTH+</a:t>
              </a:r>
              <a:r>
                <a:rPr lang="en-US" sz="1400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400" b="1" smtClean="0">
                  <a:latin typeface="Courier New" pitchFamily="49" charset="0"/>
                  <a:cs typeface="Courier New" pitchFamily="49" charset="0"/>
                </a:rPr>
                <a:t>], </a:t>
              </a:r>
              <a:r>
                <a:rPr lang="en-US" sz="1400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b="1" smtClean="0">
                  <a:latin typeface="Courier New" pitchFamily="49" charset="0"/>
                  <a:cs typeface="Courier New" pitchFamily="49" charset="0"/>
                </a:rPr>
                <a:t> ages[], </a:t>
              </a:r>
              <a:r>
                <a:rPr lang="en-US" sz="1400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US" sz="1400" b="1" smtClean="0">
                  <a:latin typeface="Courier New" pitchFamily="49" charset="0"/>
                  <a:cs typeface="Courier New" pitchFamily="49" charset="0"/>
                </a:rPr>
                <a:t> genders[],</a:t>
              </a:r>
            </a:p>
            <a:p>
              <a:pPr eaLnBrk="1" hangingPunct="1">
                <a:tabLst>
                  <a:tab pos="347663" algn="l"/>
                  <a:tab pos="682625" algn="l"/>
                  <a:tab pos="1030288" algn="l"/>
                  <a:tab pos="1349375" algn="l"/>
                </a:tabLst>
              </a:pPr>
              <a:r>
                <a:rPr lang="en-US" sz="1400" b="1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smtClean="0">
                  <a:latin typeface="Courier New" pitchFamily="49" charset="0"/>
                  <a:cs typeface="Courier New" pitchFamily="49" charset="0"/>
                </a:rPr>
                <a:t>                   </a:t>
              </a:r>
              <a:r>
                <a:rPr lang="en-US" sz="1400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 </a:t>
              </a:r>
              <a:r>
                <a:rPr lang="en-US" sz="1400" b="1" smtClean="0">
                  <a:latin typeface="Courier New" pitchFamily="49" charset="0"/>
                  <a:cs typeface="Courier New" pitchFamily="49" charset="0"/>
                </a:rPr>
                <a:t>player_name[]) {</a:t>
              </a:r>
            </a:p>
            <a:p>
              <a:pPr eaLnBrk="1" hangingPunct="1">
                <a:tabLst>
                  <a:tab pos="347663" algn="l"/>
                  <a:tab pos="682625" algn="l"/>
                  <a:tab pos="1030288" algn="l"/>
                  <a:tab pos="1349375" algn="l"/>
                </a:tabLst>
              </a:pPr>
              <a:endPara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47663" algn="l"/>
                  <a:tab pos="682625" algn="l"/>
                  <a:tab pos="1030288" algn="l"/>
                  <a:tab pos="1349375" algn="l"/>
                </a:tabLst>
              </a:pPr>
              <a:endParaRPr lang="en-US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47663" algn="l"/>
                  <a:tab pos="682625" algn="l"/>
                  <a:tab pos="1030288" algn="l"/>
                  <a:tab pos="1349375" algn="l"/>
                </a:tabLst>
              </a:pPr>
              <a:endPara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47663" algn="l"/>
                  <a:tab pos="682625" algn="l"/>
                  <a:tab pos="1030288" algn="l"/>
                  <a:tab pos="1349375" algn="l"/>
                </a:tabLst>
              </a:pPr>
              <a:endParaRPr lang="en-US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47663" algn="l"/>
                  <a:tab pos="682625" algn="l"/>
                  <a:tab pos="1030288" algn="l"/>
                  <a:tab pos="1349375" algn="l"/>
                </a:tabLst>
              </a:pPr>
              <a:endPara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47663" algn="l"/>
                  <a:tab pos="682625" algn="l"/>
                  <a:tab pos="1030288" algn="l"/>
                  <a:tab pos="1349375" algn="l"/>
                </a:tabLst>
              </a:pPr>
              <a:endParaRPr lang="en-US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47663" algn="l"/>
                  <a:tab pos="682625" algn="l"/>
                  <a:tab pos="1030288" algn="l"/>
                  <a:tab pos="1349375" algn="l"/>
                </a:tabLst>
              </a:pPr>
              <a:endPara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47663" algn="l"/>
                  <a:tab pos="682625" algn="l"/>
                  <a:tab pos="1030288" algn="l"/>
                  <a:tab pos="1349375" algn="l"/>
                </a:tabLst>
              </a:pPr>
              <a:endParaRPr lang="en-US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47663" algn="l"/>
                  <a:tab pos="682625" algn="l"/>
                  <a:tab pos="1030288" algn="l"/>
                  <a:tab pos="1349375" algn="l"/>
                </a:tabLst>
              </a:pPr>
              <a:endPara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47663" algn="l"/>
                  <a:tab pos="682625" algn="l"/>
                  <a:tab pos="1030288" algn="l"/>
                  <a:tab pos="1349375" algn="l"/>
                </a:tabLst>
              </a:pPr>
              <a:endParaRPr lang="en-US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47663" algn="l"/>
                  <a:tab pos="682625" algn="l"/>
                  <a:tab pos="1030288" algn="l"/>
                  <a:tab pos="1349375" algn="l"/>
                </a:tabLst>
              </a:pPr>
              <a:endPara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47663" algn="l"/>
                  <a:tab pos="682625" algn="l"/>
                  <a:tab pos="1030288" algn="l"/>
                  <a:tab pos="1349375" algn="l"/>
                </a:tabLst>
              </a:pPr>
              <a:endParaRPr lang="en-US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47663" algn="l"/>
                  <a:tab pos="682625" algn="l"/>
                  <a:tab pos="1030288" algn="l"/>
                  <a:tab pos="1349375" algn="l"/>
                </a:tabLst>
              </a:pPr>
              <a:endPara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47663" algn="l"/>
                  <a:tab pos="682625" algn="l"/>
                  <a:tab pos="1030288" algn="l"/>
                  <a:tab pos="1349375" algn="l"/>
                </a:tabLst>
              </a:pPr>
              <a:endParaRPr lang="en-US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47663" algn="l"/>
                  <a:tab pos="682625" algn="l"/>
                  <a:tab pos="1030288" algn="l"/>
                  <a:tab pos="1349375" algn="l"/>
                </a:tabLst>
              </a:pPr>
              <a:endPara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47663" algn="l"/>
                  <a:tab pos="682625" algn="l"/>
                  <a:tab pos="1030288" algn="l"/>
                  <a:tab pos="1349375" algn="l"/>
                </a:tabLst>
              </a:pPr>
              <a:endParaRPr lang="en-US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47663" algn="l"/>
                  <a:tab pos="682625" algn="l"/>
                  <a:tab pos="1030288" algn="l"/>
                  <a:tab pos="1349375" algn="l"/>
                </a:tabLst>
              </a:pPr>
              <a:endPara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47663" algn="l"/>
                  <a:tab pos="682625" algn="l"/>
                  <a:tab pos="1030288" algn="l"/>
                  <a:tab pos="1349375" algn="l"/>
                </a:tabLst>
              </a:pPr>
              <a:endParaRPr lang="en-US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47663" algn="l"/>
                  <a:tab pos="682625" algn="l"/>
                  <a:tab pos="1030288" algn="l"/>
                  <a:tab pos="1349375" algn="l"/>
                </a:tabLst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 bwMode="auto">
            <a:xfrm>
              <a:off x="6344527" y="1041045"/>
              <a:ext cx="2447779" cy="369288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1">
                  <a:lumMod val="9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mtClean="0"/>
                <a:t>Week11_TeamMate.c </a:t>
              </a:r>
              <a:endParaRPr lang="en-SG" dirty="0"/>
            </a:p>
          </p:txBody>
        </p:sp>
      </p:grpSp>
      <p:sp>
        <p:nvSpPr>
          <p:cNvPr id="9" name="TextBox 8"/>
          <p:cNvSpPr txBox="1"/>
          <p:nvPr/>
        </p:nvSpPr>
        <p:spPr bwMode="auto">
          <a:xfrm>
            <a:off x="297712" y="2587833"/>
            <a:ext cx="7504439" cy="3785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tabLst>
                <a:tab pos="536575" algn="l"/>
                <a:tab pos="1074738" algn="l"/>
                <a:tab pos="1611313" algn="l"/>
                <a:tab pos="214947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536575" algn="l"/>
                <a:tab pos="1074738" algn="l"/>
                <a:tab pos="1611313" algn="l"/>
                <a:tab pos="214947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536575" algn="l"/>
                <a:tab pos="1074738" algn="l"/>
                <a:tab pos="1611313" algn="l"/>
                <a:tab pos="214947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536575" algn="l"/>
                <a:tab pos="1074738" algn="l"/>
                <a:tab pos="1611313" algn="l"/>
                <a:tab pos="214947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536575" algn="l"/>
                <a:tab pos="1074738" algn="l"/>
                <a:tab pos="1611313" algn="l"/>
                <a:tab pos="214947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  <a:tab pos="1074738" algn="l"/>
                <a:tab pos="1611313" algn="l"/>
                <a:tab pos="214947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  <a:tab pos="1074738" algn="l"/>
                <a:tab pos="1611313" algn="l"/>
                <a:tab pos="214947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  <a:tab pos="1074738" algn="l"/>
                <a:tab pos="1611313" algn="l"/>
                <a:tab pos="214947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  <a:tab pos="1074738" algn="l"/>
                <a:tab pos="1611313" algn="l"/>
                <a:tab pos="214947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tabLst>
                <a:tab pos="338138" algn="l"/>
                <a:tab pos="688975" algn="l"/>
                <a:tab pos="1027113" algn="l"/>
                <a:tab pos="1377950" algn="l"/>
              </a:tabLst>
            </a:pP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SG" sz="1400" b="1" dirty="0" err="1" smtClean="0">
                <a:latin typeface="Courier New" pitchFamily="49" charset="0"/>
                <a:cs typeface="Courier New" pitchFamily="49" charset="0"/>
              </a:rPr>
              <a:t>player_index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400" b="1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SG" sz="1400" b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-9</a:t>
            </a:r>
            <a:r>
              <a:rPr lang="en-SG" sz="1400" b="1" smtClean="0">
                <a:latin typeface="Courier New" pitchFamily="49" charset="0"/>
                <a:cs typeface="Courier New" pitchFamily="49" charset="0"/>
              </a:rPr>
              <a:t>;</a:t>
            </a:r>
            <a:endParaRPr lang="en-SG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38138" algn="l"/>
                <a:tab pos="688975" algn="l"/>
                <a:tab pos="1027113" algn="l"/>
                <a:tab pos="1377950" algn="l"/>
              </a:tabLst>
            </a:pPr>
            <a:endParaRPr lang="en-SG" sz="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38138" algn="l"/>
                <a:tab pos="688975" algn="l"/>
                <a:tab pos="1027113" algn="l"/>
                <a:tab pos="1377950" algn="l"/>
              </a:tabLst>
            </a:pP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14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First, check that the </a:t>
            </a:r>
            <a:r>
              <a:rPr lang="en-SG" sz="1400" b="1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player_name</a:t>
            </a:r>
            <a:r>
              <a:rPr lang="en-SG" sz="14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appears in the names array</a:t>
            </a:r>
          </a:p>
          <a:p>
            <a:pPr>
              <a:tabLst>
                <a:tab pos="338138" algn="l"/>
                <a:tab pos="688975" algn="l"/>
                <a:tab pos="1027113" algn="l"/>
                <a:tab pos="1377950" algn="l"/>
              </a:tabLst>
            </a:pP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SG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1400" b="1" smtClean="0">
                <a:latin typeface="Courier New" pitchFamily="49" charset="0"/>
                <a:cs typeface="Courier New" pitchFamily="49" charset="0"/>
              </a:rPr>
              <a:t>; i&lt;MAX_PLAYER; </a:t>
            </a:r>
            <a:r>
              <a:rPr lang="en-SG" sz="1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tabLst>
                <a:tab pos="338138" algn="l"/>
                <a:tab pos="688975" algn="l"/>
                <a:tab pos="1027113" algn="l"/>
                <a:tab pos="1377950" algn="l"/>
              </a:tabLst>
            </a:pP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SG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400" b="1" dirty="0" err="1" smtClean="0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400" b="1" dirty="0" err="1" smtClean="0">
                <a:latin typeface="Courier New" pitchFamily="49" charset="0"/>
                <a:cs typeface="Courier New" pitchFamily="49" charset="0"/>
              </a:rPr>
              <a:t>player_name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, names[</a:t>
            </a:r>
            <a:r>
              <a:rPr lang="en-SG" sz="1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]) == </a:t>
            </a:r>
            <a:r>
              <a:rPr lang="en-SG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38138" algn="l"/>
                <a:tab pos="688975" algn="l"/>
                <a:tab pos="1027113" algn="l"/>
                <a:tab pos="1377950" algn="l"/>
              </a:tabLst>
            </a:pP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SG" sz="1400" b="1" dirty="0" err="1" smtClean="0">
                <a:latin typeface="Courier New" pitchFamily="49" charset="0"/>
                <a:cs typeface="Courier New" pitchFamily="49" charset="0"/>
              </a:rPr>
              <a:t>player_index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1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38138" algn="l"/>
                <a:tab pos="688975" algn="l"/>
                <a:tab pos="1027113" algn="l"/>
                <a:tab pos="1377950" algn="l"/>
              </a:tabLst>
            </a:pP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38138" algn="l"/>
                <a:tab pos="688975" algn="l"/>
                <a:tab pos="1027113" algn="l"/>
                <a:tab pos="1377950" algn="l"/>
              </a:tabLst>
            </a:pPr>
            <a:endParaRPr lang="en-SG" sz="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38138" algn="l"/>
                <a:tab pos="688975" algn="l"/>
                <a:tab pos="1027113" algn="l"/>
                <a:tab pos="1377950" algn="l"/>
              </a:tabLst>
            </a:pP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SG" sz="1400" b="1" dirty="0" err="1" smtClean="0">
                <a:latin typeface="Courier New" pitchFamily="49" charset="0"/>
                <a:cs typeface="Courier New" pitchFamily="49" charset="0"/>
              </a:rPr>
              <a:t>player_index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400" b="1" smtClean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SG" sz="1400" b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-9</a:t>
            </a:r>
            <a:r>
              <a:rPr lang="en-SG" sz="1400" b="1" smtClean="0">
                <a:latin typeface="Courier New" pitchFamily="49" charset="0"/>
                <a:cs typeface="Courier New" pitchFamily="49" charset="0"/>
              </a:rPr>
              <a:t>)</a:t>
            </a:r>
            <a:endParaRPr lang="en-SG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38138" algn="l"/>
                <a:tab pos="688975" algn="l"/>
                <a:tab pos="1027113" algn="l"/>
                <a:tab pos="1377950" algn="l"/>
              </a:tabLst>
            </a:pP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SG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SG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-2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;  </a:t>
            </a:r>
            <a:r>
              <a:rPr lang="en-SG" sz="14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no such student in array</a:t>
            </a:r>
          </a:p>
          <a:p>
            <a:pPr>
              <a:tabLst>
                <a:tab pos="338138" algn="l"/>
                <a:tab pos="688975" algn="l"/>
                <a:tab pos="1027113" algn="l"/>
                <a:tab pos="1377950" algn="l"/>
              </a:tabLst>
            </a:pPr>
            <a:endParaRPr lang="en-SG" sz="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38138" algn="l"/>
                <a:tab pos="688975" algn="l"/>
                <a:tab pos="1027113" algn="l"/>
                <a:tab pos="1377950" algn="l"/>
              </a:tabLst>
            </a:pP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SG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1400" b="1" smtClean="0">
                <a:latin typeface="Courier New" pitchFamily="49" charset="0"/>
                <a:cs typeface="Courier New" pitchFamily="49" charset="0"/>
              </a:rPr>
              <a:t>; i&lt;MAX_PLAYER; </a:t>
            </a:r>
            <a:r>
              <a:rPr lang="en-SG" sz="1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tabLst>
                <a:tab pos="338138" algn="l"/>
                <a:tab pos="688975" algn="l"/>
                <a:tab pos="1027113" algn="l"/>
                <a:tab pos="1377950" algn="l"/>
              </a:tabLst>
            </a:pP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SG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 ((ages[</a:t>
            </a:r>
            <a:r>
              <a:rPr lang="en-SG" sz="1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] == ages[</a:t>
            </a:r>
            <a:r>
              <a:rPr lang="en-SG" sz="1400" b="1" dirty="0" err="1" smtClean="0">
                <a:latin typeface="Courier New" pitchFamily="49" charset="0"/>
                <a:cs typeface="Courier New" pitchFamily="49" charset="0"/>
              </a:rPr>
              <a:t>player_index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]) &amp;&amp;</a:t>
            </a:r>
          </a:p>
          <a:p>
            <a:pPr>
              <a:tabLst>
                <a:tab pos="338138" algn="l"/>
                <a:tab pos="688975" algn="l"/>
                <a:tab pos="1027113" algn="l"/>
                <a:tab pos="1377950" algn="l"/>
              </a:tabLst>
            </a:pP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				(genders[</a:t>
            </a:r>
            <a:r>
              <a:rPr lang="en-SG" sz="1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] != genders[</a:t>
            </a:r>
            <a:r>
              <a:rPr lang="en-SG" sz="1400" b="1" dirty="0" err="1" smtClean="0">
                <a:latin typeface="Courier New" pitchFamily="49" charset="0"/>
                <a:cs typeface="Courier New" pitchFamily="49" charset="0"/>
              </a:rPr>
              <a:t>player_index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]))</a:t>
            </a:r>
          </a:p>
          <a:p>
            <a:pPr>
              <a:tabLst>
                <a:tab pos="338138" algn="l"/>
                <a:tab pos="688975" algn="l"/>
                <a:tab pos="1027113" algn="l"/>
                <a:tab pos="1377950" algn="l"/>
              </a:tabLst>
            </a:pP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SG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38138" algn="l"/>
                <a:tab pos="688975" algn="l"/>
                <a:tab pos="1027113" algn="l"/>
                <a:tab pos="1377950" algn="l"/>
              </a:tabLst>
            </a:pP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38138" algn="l"/>
                <a:tab pos="688975" algn="l"/>
                <a:tab pos="1027113" algn="l"/>
                <a:tab pos="1377950" algn="l"/>
              </a:tabLst>
            </a:pPr>
            <a:endParaRPr lang="en-SG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38138" algn="l"/>
                <a:tab pos="688975" algn="l"/>
                <a:tab pos="1027113" algn="l"/>
                <a:tab pos="1377950" algn="l"/>
              </a:tabLst>
            </a:pP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SG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-1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SG" sz="14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cannot find </a:t>
            </a:r>
            <a:r>
              <a:rPr lang="en-SG" sz="1400" b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compatible teammate</a:t>
            </a:r>
            <a:endParaRPr lang="en-SG" sz="1400" b="1" dirty="0" smtClean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266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15432</TotalTime>
  <Words>1535</Words>
  <Application>Microsoft Office PowerPoint</Application>
  <PresentationFormat>On-screen Show (4:3)</PresentationFormat>
  <Paragraphs>382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Clarity</vt:lpstr>
      <vt:lpstr>http://www.comp.nus.edu.sg/~cs1010/</vt:lpstr>
      <vt:lpstr>Week 11: Searching and Sorting</vt:lpstr>
      <vt:lpstr>Week 11 Programs</vt:lpstr>
      <vt:lpstr>Unit #18: Sections 1 – 4</vt:lpstr>
      <vt:lpstr>Exercise #1: Compatible Teammate (1/5)</vt:lpstr>
      <vt:lpstr>Exercise #1: Compatible Teammate (2/5)</vt:lpstr>
      <vt:lpstr>Exercise #1: Compatible Teammate (3/5)</vt:lpstr>
      <vt:lpstr>Exercise #1: Compatible Teammate (4/5)</vt:lpstr>
      <vt:lpstr>Exercise #1: Compatible Teammate (5/5)</vt:lpstr>
      <vt:lpstr>Unit #18: Sections 5 – 7</vt:lpstr>
      <vt:lpstr>Exercise #2: Points and Lines (1/6)</vt:lpstr>
      <vt:lpstr>Exercise #2: Points and Lines (2/6)</vt:lpstr>
      <vt:lpstr>Exercise #2: Points and Lines (3/6)</vt:lpstr>
      <vt:lpstr>Exercise #2: Points and Lines (4/6)</vt:lpstr>
      <vt:lpstr>Exercise #2: Points and Lines (5/6)</vt:lpstr>
      <vt:lpstr>Exercise #2: Points and Lines (6/6)</vt:lpstr>
      <vt:lpstr>Exercise #3: Module Sorting (1/2)</vt:lpstr>
      <vt:lpstr>Exercise #3: Module Sorting (2/2)</vt:lpstr>
      <vt:lpstr>Things-To-Do</vt:lpstr>
      <vt:lpstr>End of File</vt:lpstr>
    </vt:vector>
  </TitlesOfParts>
  <Company>SoC, 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Aaron Tan</cp:lastModifiedBy>
  <cp:revision>1593</cp:revision>
  <cp:lastPrinted>2014-06-20T04:24:53Z</cp:lastPrinted>
  <dcterms:created xsi:type="dcterms:W3CDTF">1998-09-05T15:03:32Z</dcterms:created>
  <dcterms:modified xsi:type="dcterms:W3CDTF">2014-10-28T13:15:52Z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