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8" r:id="rId3"/>
    <p:sldId id="620" r:id="rId4"/>
    <p:sldId id="596" r:id="rId5"/>
    <p:sldId id="644" r:id="rId6"/>
    <p:sldId id="645" r:id="rId7"/>
    <p:sldId id="643" r:id="rId8"/>
    <p:sldId id="646" r:id="rId9"/>
    <p:sldId id="621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25" r:id="rId19"/>
    <p:sldId id="655" r:id="rId20"/>
    <p:sldId id="656" r:id="rId21"/>
    <p:sldId id="657" r:id="rId22"/>
    <p:sldId id="658" r:id="rId23"/>
    <p:sldId id="659" r:id="rId24"/>
    <p:sldId id="509" r:id="rId25"/>
    <p:sldId id="660" r:id="rId26"/>
    <p:sldId id="308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CC0099"/>
    <a:srgbClr val="990099"/>
    <a:srgbClr val="E1FFE1"/>
    <a:srgbClr val="FFFF66"/>
    <a:srgbClr val="3333FF"/>
    <a:srgbClr val="F7F1EF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16" autoAdjust="0"/>
    <p:restoredTop sz="93285" autoAdjust="0"/>
  </p:normalViewPr>
  <p:slideViewPr>
    <p:cSldViewPr snapToGrid="0">
      <p:cViewPr varScale="1">
        <p:scale>
          <a:sx n="90" d="100"/>
          <a:sy n="90" d="100"/>
        </p:scale>
        <p:origin x="-102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0" y="4713288"/>
            <a:ext cx="4982156" cy="4468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51099" y="1"/>
            <a:ext cx="2944958" cy="496888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11/10/2014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tl.nus.edu.sg/exampre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13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 13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(2/9)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" y="1371600"/>
            <a:ext cx="8625840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number of points (at most 10):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12 100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9 65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81 50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43 77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61 8</a:t>
            </a:r>
          </a:p>
          <a:p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6 108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Points: (12,100) (9,65) (81,50) (43,77) (61,8) (6,108) 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 nearest to origin: (61,8) with distance 61.522354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0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(3/9)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09715" y="994359"/>
            <a:ext cx="8613059" cy="5246567"/>
            <a:chOff x="309950" y="1097685"/>
            <a:chExt cx="8613463" cy="5245931"/>
          </a:xfrm>
        </p:grpSpPr>
        <p:sp>
          <p:nvSpPr>
            <p:cNvPr id="9" name="TextBox 8"/>
            <p:cNvSpPr txBox="1"/>
            <p:nvPr/>
          </p:nvSpPr>
          <p:spPr>
            <a:xfrm>
              <a:off x="309950" y="1235145"/>
              <a:ext cx="8613463" cy="51084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&lt;math.h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 smtClean="0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MAX_PTS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scan_points(</a:t>
              </a:r>
              <a:r>
                <a:rPr lang="en-US" sz="17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[]);</a:t>
              </a:r>
              <a:endParaRPr lang="en-US" sz="17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print_points(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nearest_point(</a:t>
              </a:r>
              <a:r>
                <a:rPr lang="en-US" sz="17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[], </a:t>
              </a:r>
              <a:r>
                <a:rPr lang="en-US" sz="17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main(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x[MAX_PTS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], y[MAX_PTS]; </a:t>
              </a:r>
              <a:endParaRPr lang="en-US" sz="17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num_points, index;</a:t>
              </a:r>
              <a:endParaRPr lang="en-US" sz="17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num_points = scan_points(x, y);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print_points(x, y, num_points);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index = nearest_point(x, y, num_points);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"Point nearest to origin: </a:t>
              </a:r>
              <a:r>
                <a:rPr lang="en-US" sz="17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7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7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x[index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],y[index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with distance of </a:t>
              </a:r>
              <a:r>
                <a:rPr lang="en-US" sz="17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%f\n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endParaRPr lang="en-US" sz="17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sqrt(x[index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]*x[index] + y[index]*y[index]));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4601" y="1097685"/>
              <a:ext cx="2833791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Week13_nearest_point.c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102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(4/9)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9715" y="994359"/>
            <a:ext cx="8613059" cy="5662065"/>
            <a:chOff x="309950" y="1097685"/>
            <a:chExt cx="8613463" cy="5661379"/>
          </a:xfrm>
        </p:grpSpPr>
        <p:sp>
          <p:nvSpPr>
            <p:cNvPr id="13" name="TextBox 12"/>
            <p:cNvSpPr txBox="1"/>
            <p:nvPr/>
          </p:nvSpPr>
          <p:spPr>
            <a:xfrm>
              <a:off x="309950" y="1235145"/>
              <a:ext cx="8613463" cy="55239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400" b="1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 the points and return the number of points read.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fr-FR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fr-F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scan_points(</a:t>
              </a:r>
              <a:r>
                <a:rPr lang="fr-FR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fr-F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x[], </a:t>
              </a:r>
              <a:r>
                <a:rPr lang="fr-FR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fr-F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y[])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points (at most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 MAX_PTS);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scanf(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7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7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&amp;x[i], &amp;y[i]);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size;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Print the points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print_points(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x[],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y[],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size)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i;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"Points: "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nn-NO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nn-NO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"(</a:t>
              </a:r>
              <a:r>
                <a:rPr lang="nn-NO" sz="17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nn-NO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nn-NO" sz="17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nn-NO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n-NO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n-NO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nn-NO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, x[i], y[i]);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printf("</a:t>
              </a:r>
              <a:r>
                <a:rPr lang="en-US" sz="17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7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7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3526" y="1097685"/>
              <a:ext cx="2479887" cy="3385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smtClean="0"/>
                <a:t>Week13_nearest_point.c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939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(5/9)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9715" y="994359"/>
            <a:ext cx="8613059" cy="4877235"/>
            <a:chOff x="309950" y="1097685"/>
            <a:chExt cx="8613463" cy="4876642"/>
          </a:xfrm>
        </p:grpSpPr>
        <p:sp>
          <p:nvSpPr>
            <p:cNvPr id="13" name="TextBox 12"/>
            <p:cNvSpPr txBox="1"/>
            <p:nvPr/>
          </p:nvSpPr>
          <p:spPr>
            <a:xfrm>
              <a:off x="309950" y="1235145"/>
              <a:ext cx="8613463" cy="47391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the index of the point nearest to the origin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Precond: size &gt; 0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nearest_point(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x[], 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y[], 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i, min_index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s-E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min_dist = sqrt(x[</a:t>
              </a:r>
              <a:r>
                <a:rPr lang="es-E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]*x[</a:t>
              </a:r>
              <a:r>
                <a:rPr lang="es-E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] + y[</a:t>
              </a:r>
              <a:r>
                <a:rPr lang="es-E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]*y[</a:t>
              </a:r>
              <a:r>
                <a:rPr lang="es-E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s-ES" b="1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dist;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		dist = sqrt(x[i]*x[i] + y[i]*y[i</a:t>
              </a:r>
              <a:r>
                <a:rPr lang="nn-NO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(dist &lt; min_dist)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	min_dist = dist;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	min_index = i;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min_index;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3526" y="1097685"/>
              <a:ext cx="2479887" cy="3385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smtClean="0"/>
                <a:t>Week13_nearest_point.c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43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(6/9)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155941"/>
            <a:ext cx="8068220" cy="2231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Skeleton program </a:t>
            </a:r>
            <a:r>
              <a:rPr lang="en-US" dirty="0" smtClean="0">
                <a:solidFill>
                  <a:srgbClr val="0000FF"/>
                </a:solidFill>
              </a:rPr>
              <a:t>Week13NearestPoint.java</a:t>
            </a:r>
            <a:r>
              <a:rPr lang="en-US" dirty="0" smtClean="0"/>
              <a:t> </a:t>
            </a:r>
            <a:r>
              <a:rPr lang="en-US" dirty="0" smtClean="0"/>
              <a:t>given</a:t>
            </a:r>
            <a:endParaRPr lang="en-US" dirty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Check out the </a:t>
            </a:r>
            <a:r>
              <a:rPr lang="en-US" dirty="0" smtClean="0">
                <a:solidFill>
                  <a:srgbClr val="0000FF"/>
                </a:solidFill>
              </a:rPr>
              <a:t>Math</a:t>
            </a:r>
            <a:r>
              <a:rPr lang="en-US" dirty="0"/>
              <a:t> class in the API documentation </a:t>
            </a:r>
            <a:r>
              <a:rPr lang="en-US" dirty="0">
                <a:hlinkClick r:id="rId3"/>
              </a:rPr>
              <a:t>http://docs.oracle.com/javase/7/docs/api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Math method you may use for this formula?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62451" y="3005765"/>
                <a:ext cx="2415017" cy="763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451" y="3005765"/>
                <a:ext cx="2415017" cy="7632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32764" y="4258101"/>
            <a:ext cx="648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Answer: </a:t>
            </a:r>
            <a:r>
              <a:rPr lang="en-US" sz="2400" smtClean="0">
                <a:solidFill>
                  <a:srgbClr val="C00000"/>
                </a:solidFill>
              </a:rPr>
              <a:t>double hypot(double x, double y)</a:t>
            </a:r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55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(7/9)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9715" y="1009599"/>
            <a:ext cx="8613059" cy="5015884"/>
            <a:chOff x="309950" y="1112923"/>
            <a:chExt cx="8613463" cy="5015272"/>
          </a:xfrm>
        </p:grpSpPr>
        <p:sp>
          <p:nvSpPr>
            <p:cNvPr id="11" name="TextBox 10"/>
            <p:cNvSpPr txBox="1"/>
            <p:nvPr/>
          </p:nvSpPr>
          <p:spPr>
            <a:xfrm>
              <a:off x="309950" y="1235145"/>
              <a:ext cx="8613463" cy="4893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r>
                <a:rPr lang="en-US" sz="1600" b="1">
                  <a:solidFill>
                    <a:srgbClr val="CC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java.util.*;</a:t>
              </a: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endParaRPr lang="en-US" sz="1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Week13NearestPoint {</a:t>
              </a: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endPara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 static final int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MAX_PTS =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 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main(String[] args)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8925" algn="l"/>
                  <a:tab pos="569913" algn="l"/>
                  <a:tab pos="862013" algn="l"/>
                  <a:tab pos="12033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x =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[MAX_PTS];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y =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[MAX_PTS];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numPoints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index;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numPoints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= scanPoints(x, y);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printPoints(x, y,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numPoints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index = nearestPoint(x, y,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numPoints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"Point nearest to origin: ("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+ x[index] 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                 +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+ y[index] +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System.out.println(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with distance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                  +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Math.hypot(x[index], y[index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]));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439" y="1112923"/>
              <a:ext cx="2872988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Week13NearestPoint.java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38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(8/9)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9715" y="1009599"/>
            <a:ext cx="8613059" cy="5508327"/>
            <a:chOff x="309950" y="1112923"/>
            <a:chExt cx="8613463" cy="5507655"/>
          </a:xfrm>
        </p:grpSpPr>
        <p:sp>
          <p:nvSpPr>
            <p:cNvPr id="11" name="TextBox 10"/>
            <p:cNvSpPr txBox="1"/>
            <p:nvPr/>
          </p:nvSpPr>
          <p:spPr>
            <a:xfrm>
              <a:off x="309950" y="1235145"/>
              <a:ext cx="8613463" cy="538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the points and return the number of points read.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static 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scanPoints(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x,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y) {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Scanner sc =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Scanner(System.in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System.out.printf(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points (at most " 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                  + MAX_PTS +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"):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");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size = sc.nextInt();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x[i] = sc.nextInt();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y[i] = sc.nextInt();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Print the points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static 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printPoints(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x,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[] y,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33561" y="1112923"/>
              <a:ext cx="2289851" cy="30773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smtClean="0"/>
                <a:t>Week13NearestPoint.java</a:t>
              </a:r>
              <a:endParaRPr lang="en-SG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66119" y="363933"/>
            <a:ext cx="41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Reveal after students have attempted.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78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(9/9)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9715" y="1009599"/>
            <a:ext cx="8613059" cy="5123606"/>
            <a:chOff x="309950" y="1112923"/>
            <a:chExt cx="8613463" cy="5122982"/>
          </a:xfrm>
        </p:grpSpPr>
        <p:sp>
          <p:nvSpPr>
            <p:cNvPr id="11" name="TextBox 10"/>
            <p:cNvSpPr txBox="1"/>
            <p:nvPr/>
          </p:nvSpPr>
          <p:spPr>
            <a:xfrm>
              <a:off x="309950" y="1235145"/>
              <a:ext cx="8613463" cy="5000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// Fill in the code for printPoints()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// Return the index of the point nearest to the origin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// Precond: size &gt; 0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static int 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nearestPoint(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[] x,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[] y, 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min_index = </a:t>
              </a:r>
              <a:r>
                <a:rPr lang="en-US" sz="17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7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 min_index;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55663" algn="l"/>
                  <a:tab pos="1146175" algn="l"/>
                </a:tabLst>
              </a:pPr>
              <a:r>
                <a:rPr lang="en-US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33561" y="1112923"/>
              <a:ext cx="2289851" cy="30773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smtClean="0"/>
                <a:t>Week13NearestPoint.java</a:t>
              </a:r>
              <a:endParaRPr lang="en-SG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59679" y="363933"/>
            <a:ext cx="41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Reveal after students have attempted.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68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CS1010 Final Examination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531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</a:rPr>
              <a:t>CS1010 Exam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C00000"/>
                </a:solidFill>
              </a:rPr>
              <a:t>26 </a:t>
            </a:r>
            <a:r>
              <a:rPr lang="en-US" sz="2400">
                <a:solidFill>
                  <a:srgbClr val="C00000"/>
                </a:solidFill>
              </a:rPr>
              <a:t>November </a:t>
            </a:r>
            <a:r>
              <a:rPr lang="en-US" sz="2400" smtClean="0">
                <a:solidFill>
                  <a:srgbClr val="C00000"/>
                </a:solidFill>
              </a:rPr>
              <a:t>2014, </a:t>
            </a:r>
            <a:r>
              <a:rPr lang="en-US" sz="2400">
                <a:solidFill>
                  <a:srgbClr val="C00000"/>
                </a:solidFill>
              </a:rPr>
              <a:t>Wednesday, 5 – 7pm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Venue: To be announced by Registrar’s Office</a:t>
            </a:r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Format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MCQs </a:t>
            </a:r>
            <a:r>
              <a:rPr lang="en-US" sz="2400"/>
              <a:t>section: 6 questions (12 marks)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Short questions </a:t>
            </a:r>
            <a:r>
              <a:rPr lang="en-US" sz="2400"/>
              <a:t>section: </a:t>
            </a:r>
            <a:r>
              <a:rPr lang="en-US" sz="2400" smtClean="0"/>
              <a:t>3 </a:t>
            </a:r>
            <a:r>
              <a:rPr lang="en-US" sz="2400"/>
              <a:t>questions (</a:t>
            </a:r>
            <a:r>
              <a:rPr lang="en-US" sz="2400" smtClean="0"/>
              <a:t>14 </a:t>
            </a:r>
            <a:r>
              <a:rPr lang="en-US" sz="2400"/>
              <a:t>marks)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Problem solving section: 4 questions </a:t>
            </a:r>
            <a:r>
              <a:rPr lang="en-US" sz="2400"/>
              <a:t>(</a:t>
            </a:r>
            <a:r>
              <a:rPr lang="en-US" sz="2400" smtClean="0"/>
              <a:t>54 </a:t>
            </a:r>
            <a:r>
              <a:rPr lang="en-US" sz="2400"/>
              <a:t>marks)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Total: 80 marks</a:t>
            </a:r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Grading of CS1010 is not based on bell curve</a:t>
            </a:r>
            <a:endParaRPr lang="en-US" sz="280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58343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CS1010 Final Examination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531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00FF"/>
                </a:solidFill>
              </a:rPr>
              <a:t>Instructions</a:t>
            </a:r>
            <a:endParaRPr lang="en-US" sz="280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Open book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No calculators, electronic dictionaries and devices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May use 2B pencil to write programs</a:t>
            </a:r>
            <a:endParaRPr lang="en-US" sz="2400"/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00FF"/>
                </a:solidFill>
              </a:rPr>
              <a:t>Advice</a:t>
            </a:r>
            <a:endParaRPr lang="en-US" sz="280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C00000"/>
                </a:solidFill>
              </a:rPr>
              <a:t>Read instructions carefully </a:t>
            </a:r>
            <a:r>
              <a:rPr lang="en-US" sz="2400"/>
              <a:t>and follow </a:t>
            </a:r>
            <a:r>
              <a:rPr lang="en-US" sz="2400" smtClean="0"/>
              <a:t>them</a:t>
            </a:r>
            <a:r>
              <a:rPr lang="en-US" sz="2400"/>
              <a:t>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Manage your time </a:t>
            </a:r>
            <a:r>
              <a:rPr lang="en-US" sz="2400" smtClean="0"/>
              <a:t>well</a:t>
            </a:r>
            <a:r>
              <a:rPr lang="en-US" sz="2400"/>
              <a:t>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A </a:t>
            </a:r>
            <a:r>
              <a:rPr lang="en-US" sz="2400"/>
              <a:t>question may consist of several parts; the parts may be independent. If you are stuck on one part, move on to the </a:t>
            </a:r>
            <a:r>
              <a:rPr lang="en-US" sz="2400" smtClean="0"/>
              <a:t>next.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84085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13: C to Java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5" y="1224366"/>
            <a:ext cx="8036003" cy="52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Unit #20 </a:t>
            </a:r>
            <a:endParaRPr lang="en-GB" sz="2800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C00000"/>
                </a:solidFill>
              </a:rPr>
              <a:t>Exercise #1: Washers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C00000"/>
                </a:solidFill>
              </a:rPr>
              <a:t>Exercise #2: Point Nearest to Origin </a:t>
            </a:r>
            <a:endParaRPr lang="en-GB" sz="2800">
              <a:solidFill>
                <a:srgbClr val="C00000"/>
              </a:solidFill>
            </a:endParaRP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Wrapping Up</a:t>
            </a:r>
          </a:p>
          <a:p>
            <a:pPr marL="798513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CS1010 Final Examination</a:t>
            </a:r>
          </a:p>
          <a:p>
            <a:pPr marL="798513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How to Prepare for Exams?</a:t>
            </a:r>
          </a:p>
          <a:p>
            <a:pPr marL="798513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Post-CS1010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How to Prepare for Exams?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265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Try past-years’ exam papers</a:t>
            </a:r>
            <a:endParaRPr lang="en-US" sz="28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Answers not provide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Please discuss on IVLE forum</a:t>
            </a:r>
            <a:endParaRPr lang="en-US" sz="2400"/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00FF"/>
                </a:solidFill>
              </a:rPr>
              <a:t>Preparing for Exams: A Guide for NUS Students</a:t>
            </a:r>
            <a:endParaRPr lang="en-US" sz="280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hlinkClick r:id="rId3"/>
              </a:rPr>
              <a:t>http://</a:t>
            </a:r>
            <a:r>
              <a:rPr lang="en-US" sz="2400" smtClean="0">
                <a:hlinkClick r:id="rId3"/>
              </a:rPr>
              <a:t>www.cdtl.nus.edu.sg/examprep/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pic>
        <p:nvPicPr>
          <p:cNvPr id="7" name="Picture 6" descr="im_on_facebook-6337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1963" y="4404772"/>
            <a:ext cx="1713811" cy="171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elp_me_study-6348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538" y="4478876"/>
            <a:ext cx="1639707" cy="163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tudying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1713" y="3748476"/>
            <a:ext cx="2133600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159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Post-CS1010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9615" y="1190445"/>
            <a:ext cx="8411087" cy="53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For CEG: </a:t>
            </a:r>
            <a:r>
              <a:rPr lang="en-US" sz="2800" dirty="0" smtClean="0">
                <a:solidFill>
                  <a:srgbClr val="C00000"/>
                </a:solidFill>
              </a:rPr>
              <a:t>CS1010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 CS1020 </a:t>
            </a:r>
            <a:endParaRPr lang="en-US" sz="28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itchFamily="2" charset="2"/>
              </a:rPr>
              <a:t>For CS: </a:t>
            </a:r>
            <a:r>
              <a:rPr lang="en-US" sz="2800" dirty="0">
                <a:solidFill>
                  <a:srgbClr val="C00000"/>
                </a:solidFill>
              </a:rPr>
              <a:t>CS1010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 CS1020 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CS2010 </a:t>
            </a:r>
            <a:r>
              <a:rPr lang="en-US" sz="2800" dirty="0">
                <a:sym typeface="Wingdings" pitchFamily="2" charset="2"/>
              </a:rPr>
              <a:t>or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CS1010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 CS2020 (</a:t>
            </a: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accelerated) *</a:t>
            </a:r>
            <a:endParaRPr lang="en-US" sz="2800" dirty="0"/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CS1020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Data Structures and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Algorithms 1</a:t>
            </a:r>
          </a:p>
          <a:p>
            <a:pPr marL="618808" lvl="1" indent="-344488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Emphasis </a:t>
            </a:r>
            <a:r>
              <a:rPr lang="en-US" sz="2400" dirty="0">
                <a:sym typeface="Wingdings" pitchFamily="2" charset="2"/>
              </a:rPr>
              <a:t>on algorithms and data </a:t>
            </a:r>
            <a:r>
              <a:rPr lang="en-US" sz="2400" dirty="0" smtClean="0">
                <a:sym typeface="Wingdings" pitchFamily="2" charset="2"/>
              </a:rPr>
              <a:t>structures</a:t>
            </a:r>
          </a:p>
          <a:p>
            <a:pPr marL="618808" lvl="1" indent="-344488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Using Java, an object-oriented </a:t>
            </a:r>
            <a:r>
              <a:rPr lang="en-US" sz="2400" dirty="0">
                <a:sym typeface="Wingdings" pitchFamily="2" charset="2"/>
              </a:rPr>
              <a:t>programming </a:t>
            </a:r>
            <a:r>
              <a:rPr lang="en-US" sz="2400" dirty="0" smtClean="0">
                <a:sym typeface="Wingdings" pitchFamily="2" charset="2"/>
              </a:rPr>
              <a:t>language</a:t>
            </a:r>
          </a:p>
          <a:p>
            <a:pPr marL="618808" lvl="1" indent="-344488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Textbook: </a:t>
            </a:r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Data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Abstraction &amp; Problem Solving with Java: Walls and Mirrors </a:t>
            </a:r>
            <a:r>
              <a:rPr lang="en-US" sz="2400" dirty="0">
                <a:sym typeface="Wingdings" pitchFamily="2" charset="2"/>
              </a:rPr>
              <a:t>by Janet J. Prichard and Frank M. </a:t>
            </a:r>
            <a:r>
              <a:rPr lang="en-US" sz="2400" dirty="0" err="1">
                <a:sym typeface="Wingdings" pitchFamily="2" charset="2"/>
              </a:rPr>
              <a:t>Carrano</a:t>
            </a:r>
            <a:r>
              <a:rPr lang="en-US" sz="2400" dirty="0">
                <a:sym typeface="Wingdings" pitchFamily="2" charset="2"/>
              </a:rPr>
              <a:t>, 3</a:t>
            </a:r>
            <a:r>
              <a:rPr lang="en-US" sz="2400" baseline="30000" dirty="0">
                <a:sym typeface="Wingdings" pitchFamily="2" charset="2"/>
              </a:rPr>
              <a:t>rd</a:t>
            </a:r>
            <a:r>
              <a:rPr lang="en-US" sz="2400" dirty="0">
                <a:sym typeface="Wingdings" pitchFamily="2" charset="2"/>
              </a:rPr>
              <a:t> edition (based on last year’s information, subject to </a:t>
            </a:r>
            <a:r>
              <a:rPr lang="en-US" sz="2400" dirty="0" smtClean="0">
                <a:sym typeface="Wingdings" pitchFamily="2" charset="2"/>
              </a:rPr>
              <a:t>change)</a:t>
            </a:r>
          </a:p>
          <a:p>
            <a:pPr marL="618808" lvl="1" indent="-344488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Website: </a:t>
            </a:r>
            <a:r>
              <a:rPr lang="en-US" sz="2400" dirty="0">
                <a:sym typeface="Wingdings" pitchFamily="2" charset="2"/>
                <a:hlinkClick r:id="rId3"/>
              </a:rPr>
              <a:t>http://www.comp.nus.edu.sg/~cs1020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21853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Post-CS1010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4800" y="1466850"/>
            <a:ext cx="3913239" cy="326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Topics covered (based on last year; subject to change)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itchFamily="2" charset="2"/>
              </a:rPr>
              <a:t>Topics may not be covered in this sequence</a:t>
            </a:r>
            <a:endParaRPr lang="en-US" sz="2800" dirty="0">
              <a:solidFill>
                <a:srgbClr val="0000FF"/>
              </a:solidFill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5270"/>
              </p:ext>
            </p:extLst>
          </p:nvPr>
        </p:nvGraphicFramePr>
        <p:xfrm>
          <a:off x="4480560" y="1514475"/>
          <a:ext cx="42062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240"/>
              </a:tblGrid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Topics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Java</a:t>
                      </a:r>
                      <a:endParaRPr lang="en-SG" sz="2400" dirty="0" smtClean="0"/>
                    </a:p>
                  </a:txBody>
                  <a:tcPr/>
                </a:tc>
              </a:tr>
              <a:tr h="4204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Abstract Data Types</a:t>
                      </a:r>
                      <a:r>
                        <a:rPr lang="en-US" sz="2400" baseline="0" dirty="0" smtClean="0"/>
                        <a:t> (ADTs)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Linked Lists 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Stacks and Queues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Recursion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Algorithm Analysis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Sorting 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Hashing</a:t>
                      </a:r>
                      <a:endParaRPr lang="en-SG" sz="2400" dirty="0"/>
                    </a:p>
                  </a:txBody>
                  <a:tcPr/>
                </a:tc>
              </a:tr>
              <a:tr h="4494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Mix and Match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7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Post-CS1010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6550" y="1419226"/>
            <a:ext cx="8534400" cy="204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CS1020 has sit-in labs (like mini-PEs) every other week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C00000"/>
                </a:solidFill>
              </a:rPr>
              <a:t>Important:</a:t>
            </a:r>
            <a:r>
              <a:rPr lang="en-US" sz="2800" smtClean="0">
                <a:solidFill>
                  <a:srgbClr val="0000FF"/>
                </a:solidFill>
              </a:rPr>
              <a:t> Strengthen</a:t>
            </a:r>
            <a:r>
              <a:rPr lang="en-US" sz="2800" smtClean="0"/>
              <a:t> </a:t>
            </a:r>
            <a:r>
              <a:rPr lang="en-US" sz="2800" dirty="0"/>
              <a:t>your programming skills to prepare for CS1020</a:t>
            </a:r>
            <a:endParaRPr lang="en-US" sz="2800" dirty="0">
              <a:sym typeface="Wingdings" pitchFamily="2" charset="2"/>
            </a:endParaRPr>
          </a:p>
        </p:txBody>
      </p:sp>
      <p:pic>
        <p:nvPicPr>
          <p:cNvPr id="11" name="Picture 10" descr="kid_on_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900" y="3684588"/>
            <a:ext cx="1509713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tudent_using_laptop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8250" y="3613150"/>
            <a:ext cx="14954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working_on_vacation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8700" y="3673475"/>
            <a:ext cx="21590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003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Keep </a:t>
            </a:r>
            <a:r>
              <a:rPr lang="en-US" sz="2800" dirty="0" smtClean="0">
                <a:cs typeface="Courier New" pitchFamily="49" charset="0"/>
              </a:rPr>
              <a:t>an eye on the IVLE announcements </a:t>
            </a:r>
            <a:r>
              <a:rPr lang="en-US" sz="2800" smtClean="0">
                <a:cs typeface="Courier New" pitchFamily="49" charset="0"/>
              </a:rPr>
              <a:t>on your CA </a:t>
            </a:r>
            <a:r>
              <a:rPr lang="en-US" sz="2800" dirty="0" smtClean="0">
                <a:cs typeface="Courier New" pitchFamily="49" charset="0"/>
              </a:rPr>
              <a:t>marks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Participate in IVLE forums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Try out past years’ exam papers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No solutions provided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Post on forums </a:t>
            </a:r>
            <a:r>
              <a:rPr lang="en-US" sz="2400" smtClean="0">
                <a:cs typeface="Courier New" pitchFamily="49" charset="0"/>
              </a:rPr>
              <a:t>for clarification/discussion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pic>
        <p:nvPicPr>
          <p:cNvPr id="9" name="Picture 7" descr="all_the_bes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1035050"/>
            <a:ext cx="5329238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013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13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Download the programs from this web page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dirty="0" smtClean="0">
                <a:hlinkClick r:id="rId3"/>
              </a:rPr>
              <a:t>http://www.comp.nus.edu.sg</a:t>
            </a:r>
            <a:r>
              <a:rPr lang="en-GB" sz="1800" smtClean="0">
                <a:hlinkClick r:id="rId3"/>
              </a:rPr>
              <a:t>/~cs1010/lect/prog/2014/week13_for_students</a:t>
            </a:r>
            <a:r>
              <a:rPr lang="en-GB" sz="1800" smtClean="0"/>
              <a:t> </a:t>
            </a:r>
            <a:endParaRPr lang="en-GB" sz="1800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The files are: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/>
              <a:t>Week13_washers.c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/>
              <a:t>Week13_nearest_point.c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Week13NearestPoint.java </a:t>
            </a:r>
            <a:endParaRPr lang="en-GB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You </a:t>
            </a:r>
            <a:r>
              <a:rPr lang="en-GB" dirty="0" smtClean="0"/>
              <a:t>may also copy the above files directly into your </a:t>
            </a:r>
            <a:r>
              <a:rPr lang="en-GB" dirty="0" err="1" smtClean="0"/>
              <a:t>sunfire</a:t>
            </a:r>
            <a:r>
              <a:rPr lang="en-GB" dirty="0" smtClean="0"/>
              <a:t>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~cs1010/public_html/lect/prog/2014/week13_for_students/xxx 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77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Washers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061048"/>
            <a:ext cx="7884545" cy="56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From Unit #4:</a:t>
            </a:r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914400" y="1503972"/>
            <a:ext cx="8074325" cy="1728278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Case Study: </a:t>
            </a:r>
            <a:r>
              <a:rPr lang="en-US" dirty="0" smtClean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</a:t>
            </a:r>
            <a:r>
              <a:rPr lang="en-GB" dirty="0" smtClean="0"/>
              <a:t>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3071863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09090" y="3161482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4409090" y="3918745"/>
            <a:ext cx="438985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smtClean="0"/>
              <a:t>Convert </a:t>
            </a:r>
            <a:r>
              <a:rPr lang="en-US" sz="2400" smtClean="0">
                <a:solidFill>
                  <a:srgbClr val="0000FF"/>
                </a:solidFill>
              </a:rPr>
              <a:t>Week13_washers.c </a:t>
            </a:r>
            <a:r>
              <a:rPr lang="en-US" sz="2400" smtClean="0"/>
              <a:t>into a Java program </a:t>
            </a:r>
            <a:r>
              <a:rPr lang="en-US" sz="2400" smtClean="0">
                <a:solidFill>
                  <a:srgbClr val="0000FF"/>
                </a:solidFill>
              </a:rPr>
              <a:t>Week13Washers.java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smtClean="0"/>
              <a:t>Follow Java naming convention in naming your variables and methods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Washers 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09715" y="994359"/>
            <a:ext cx="8613059" cy="5615900"/>
            <a:chOff x="309950" y="1097685"/>
            <a:chExt cx="8613463" cy="5615218"/>
          </a:xfrm>
        </p:grpSpPr>
        <p:sp>
          <p:nvSpPr>
            <p:cNvPr id="14" name="TextBox 13"/>
            <p:cNvSpPr txBox="1"/>
            <p:nvPr/>
          </p:nvSpPr>
          <p:spPr>
            <a:xfrm>
              <a:off x="309950" y="1235145"/>
              <a:ext cx="8613463" cy="54777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&lt;math.h&gt;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PI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3.14159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compute_total_weight(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circle_area(</a:t>
              </a:r>
              <a:r>
                <a:rPr lang="en-US" sz="14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main(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d1,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d2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thickness, density, total_weight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endPara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qty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de-DE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</a:t>
              </a:r>
              <a:r>
                <a:rPr lang="de-DE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"Inner diameter in cm: </a:t>
              </a:r>
              <a:r>
                <a:rPr lang="de-DE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de-DE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%lf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&amp;d1);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"Outer diameter in cm: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scanf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%lf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&amp;d2);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"Thickness in cm: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scanf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%lf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&amp;thickness);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"Density in grams per cubic cm: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scanf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%lf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&amp;density);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"Quantity: 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scanf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&amp;qty);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total_weight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compute_total_weight(d1,d2,thickness,density,qty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weight of the batch of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washers is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grams.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qty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total_weight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4675" algn="l"/>
                  <a:tab pos="855663" algn="l"/>
                  <a:tab pos="11509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1322" y="1097685"/>
              <a:ext cx="234707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Week13_washers.c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85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Washers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09715" y="1009599"/>
            <a:ext cx="8613059" cy="3569335"/>
            <a:chOff x="309950" y="1112923"/>
            <a:chExt cx="8613463" cy="3568902"/>
          </a:xfrm>
        </p:grpSpPr>
        <p:sp>
          <p:nvSpPr>
            <p:cNvPr id="14" name="TextBox 13"/>
            <p:cNvSpPr txBox="1"/>
            <p:nvPr/>
          </p:nvSpPr>
          <p:spPr>
            <a:xfrm>
              <a:off x="309950" y="1235145"/>
              <a:ext cx="8613463" cy="3446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total weight of a batch of washers given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the number of washers, and the washers' data: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outer diameter, hole diameter, thickness, and density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compute_total_weight(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d1,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d2,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thickness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density,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qty) {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rim_area = circle_area(d2) - circle_area(d1);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unit_weight = rim_area * thickness * density;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unit_weight * qty;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Returns the area of a circle given its diameter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circle_area(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diameter) {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pow(diameter/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* PI;</a:t>
              </a:r>
            </a:p>
            <a:p>
              <a:pPr>
                <a:tabLst>
                  <a:tab pos="293688" algn="l"/>
                  <a:tab pos="569913" algn="l"/>
                  <a:tab pos="862013" algn="l"/>
                  <a:tab pos="113823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39176" y="1112923"/>
              <a:ext cx="234707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Week13_washers.c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003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Washers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25613" y="398206"/>
            <a:ext cx="309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Reveal after students have attempted.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Washers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25613" y="398206"/>
            <a:ext cx="309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Reveal after students have attempted.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11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 Nearest to Origin (1/9)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155941"/>
            <a:ext cx="8068220" cy="244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Given a list of points, determine the point that is closest to the origin.</a:t>
            </a:r>
            <a:endParaRPr lang="en-US" dirty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You may assume there are at least 1 and at most </a:t>
            </a:r>
            <a:r>
              <a:rPr lang="en-US" dirty="0" smtClean="0"/>
              <a:t>10 </a:t>
            </a:r>
            <a:r>
              <a:rPr lang="en-US" dirty="0" smtClean="0"/>
              <a:t>points.</a:t>
            </a:r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Distance of a 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from the origin: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Week13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2899" y="3747939"/>
                <a:ext cx="4070554" cy="763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𝑑𝑖𝑠𝑡</m:t>
                      </m:r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9" y="3747939"/>
                <a:ext cx="4070554" cy="7632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9020" y="3611453"/>
            <a:ext cx="4424208" cy="2903727"/>
            <a:chOff x="4419020" y="3611453"/>
            <a:chExt cx="4424208" cy="2903727"/>
          </a:xfrm>
        </p:grpSpPr>
        <p:sp>
          <p:nvSpPr>
            <p:cNvPr id="29" name="TextBox 28"/>
            <p:cNvSpPr txBox="1"/>
            <p:nvPr/>
          </p:nvSpPr>
          <p:spPr>
            <a:xfrm>
              <a:off x="6016064" y="6115070"/>
              <a:ext cx="358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163892" y="4011563"/>
              <a:ext cx="0" cy="21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999203" y="5982930"/>
              <a:ext cx="2846939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125429" y="4365523"/>
              <a:ext cx="88490" cy="88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04202" y="3944884"/>
              <a:ext cx="81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>
              <a:endCxn id="13" idx="2"/>
            </p:cNvCxnSpPr>
            <p:nvPr/>
          </p:nvCxnSpPr>
          <p:spPr>
            <a:xfrm flipV="1">
              <a:off x="5163892" y="4409768"/>
              <a:ext cx="1961537" cy="1573164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22350" y="5769260"/>
              <a:ext cx="112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-axis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03453" y="3611453"/>
              <a:ext cx="112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-axis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7226882" y="4454013"/>
              <a:ext cx="254215" cy="1515302"/>
            </a:xfrm>
            <a:prstGeom prst="rightBrace">
              <a:avLst>
                <a:gd name="adj1" fmla="val 29807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87500" y="4996295"/>
              <a:ext cx="358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6122577" y="5083575"/>
              <a:ext cx="145617" cy="2062991"/>
            </a:xfrm>
            <a:prstGeom prst="rightBrace">
              <a:avLst>
                <a:gd name="adj1" fmla="val 29807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9020" y="5917297"/>
              <a:ext cx="81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(0, 0)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59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17518</TotalTime>
  <Words>1316</Words>
  <Application>Microsoft Office PowerPoint</Application>
  <PresentationFormat>On-screen Show (4:3)</PresentationFormat>
  <Paragraphs>394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http://www.comp.nus.edu.sg/~cs1010/</vt:lpstr>
      <vt:lpstr>Week 13: C to Java</vt:lpstr>
      <vt:lpstr>Week 13 Programs</vt:lpstr>
      <vt:lpstr>Exercise #1: Washers (1/5)</vt:lpstr>
      <vt:lpstr>Exercise #1: Washers (2/5)</vt:lpstr>
      <vt:lpstr>Exercise #1: Washers (3/5)</vt:lpstr>
      <vt:lpstr>Exercise #1: Washers (4/5)</vt:lpstr>
      <vt:lpstr>Exercise #1: Washers (5/5)</vt:lpstr>
      <vt:lpstr>Exercise #2: Point Nearest to Origin (1/9)</vt:lpstr>
      <vt:lpstr>Exercise #2: Point Nearest to Origin (2/9)</vt:lpstr>
      <vt:lpstr>Exercise #2: Point Nearest to Origin (3/9)</vt:lpstr>
      <vt:lpstr>Exercise #2: Point Nearest to Origin (4/9)</vt:lpstr>
      <vt:lpstr>Exercise #2: Point Nearest to Origin (5/9)</vt:lpstr>
      <vt:lpstr>Exercise #2: Point Nearest to Origin (6/9)</vt:lpstr>
      <vt:lpstr>Exercise #2: Point Nearest to Origin (7/9)</vt:lpstr>
      <vt:lpstr>Exercise #2: Point Nearest to Origin (8/9)</vt:lpstr>
      <vt:lpstr>Exercise #2: Point Nearest to Origin (9/9)</vt:lpstr>
      <vt:lpstr>CS1010 Final Examination (1/2)</vt:lpstr>
      <vt:lpstr>CS1010 Final Examination (2/2)</vt:lpstr>
      <vt:lpstr>How to Prepare for Exams?</vt:lpstr>
      <vt:lpstr>Post-CS1010 (1/3)</vt:lpstr>
      <vt:lpstr>Post-CS1010 (2/3)</vt:lpstr>
      <vt:lpstr>Post-CS1010 (3/3)</vt:lpstr>
      <vt:lpstr>Things-To-Do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1708</cp:revision>
  <cp:lastPrinted>2014-10-30T06:06:20Z</cp:lastPrinted>
  <dcterms:created xsi:type="dcterms:W3CDTF">1998-09-05T15:03:32Z</dcterms:created>
  <dcterms:modified xsi:type="dcterms:W3CDTF">2014-11-10T05:47:07Z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