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5"/>
  </p:notesMasterIdLst>
  <p:handoutMasterIdLst>
    <p:handoutMasterId r:id="rId16"/>
  </p:handoutMasterIdLst>
  <p:sldIdLst>
    <p:sldId id="256" r:id="rId2"/>
    <p:sldId id="468" r:id="rId3"/>
    <p:sldId id="480" r:id="rId4"/>
    <p:sldId id="511" r:id="rId5"/>
    <p:sldId id="512" r:id="rId6"/>
    <p:sldId id="514" r:id="rId7"/>
    <p:sldId id="513" r:id="rId8"/>
    <p:sldId id="515" r:id="rId9"/>
    <p:sldId id="516" r:id="rId10"/>
    <p:sldId id="517" r:id="rId11"/>
    <p:sldId id="509" r:id="rId12"/>
    <p:sldId id="510" r:id="rId13"/>
    <p:sldId id="308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99"/>
    <a:srgbClr val="0000FF"/>
    <a:srgbClr val="0066FF"/>
    <a:srgbClr val="006600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9" autoAdjust="0"/>
    <p:restoredTop sz="87174" autoAdjust="0"/>
  </p:normalViewPr>
  <p:slideViewPr>
    <p:cSldViewPr snapToGrid="0">
      <p:cViewPr varScale="1">
        <p:scale>
          <a:sx n="105" d="100"/>
          <a:sy n="105" d="100"/>
        </p:scale>
        <p:origin x="18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9/10/18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659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04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01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71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60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18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34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9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41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28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06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8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(AY2015/6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(AY2015/6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(AY2015/6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(AY2015/6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(AY2015/6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(AY2015/6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(AY2015/6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(AY2015/6 Semester 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(AY2015/6 Semester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(AY2015/6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(AY2015/6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(AY2012/3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labs/2015s1/intro_lab/gettingStarted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eaLnBrk="1" hangingPunct="1"/>
            <a:r>
              <a:rPr lang="en-GB" sz="1800" cap="none" dirty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Class Activities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 Before Coding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(AY2015/6 Semester 1)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10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301858"/>
            <a:ext cx="7890681" cy="5145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bg1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The earlier examples show that we can discuss problems and their solutions (algorithms) </a:t>
            </a:r>
            <a:r>
              <a:rPr lang="en-US" sz="2000" u="sng" dirty="0"/>
              <a:t>without writing out the codes</a:t>
            </a:r>
            <a:r>
              <a:rPr lang="en-US" sz="2000" dirty="0"/>
              <a:t>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bg1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A sample program development process:</a:t>
            </a:r>
          </a:p>
          <a:p>
            <a:pPr marL="800100" lvl="1" indent="-34290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75000"/>
              <a:buFont typeface="Wingdings" pitchFamily="2" charset="2"/>
              <a:buChar char="q"/>
            </a:pPr>
            <a:r>
              <a:rPr lang="en-US" dirty="0"/>
              <a:t>Understanding the problem (if in doubt, ask questions!): 5 minutes</a:t>
            </a:r>
          </a:p>
          <a:p>
            <a:pPr marL="800100" lvl="1" indent="-34290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75000"/>
              <a:buFont typeface="Wingdings" pitchFamily="2" charset="2"/>
              <a:buChar char="q"/>
            </a:pPr>
            <a:r>
              <a:rPr lang="en-US" dirty="0"/>
              <a:t>Writing the algorithm: 30 minutes</a:t>
            </a:r>
          </a:p>
          <a:p>
            <a:pPr marL="800100" lvl="1" indent="-34290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75000"/>
              <a:buFont typeface="Wingdings" pitchFamily="2" charset="2"/>
              <a:buChar char="q"/>
            </a:pPr>
            <a:r>
              <a:rPr lang="en-US" dirty="0"/>
              <a:t>Testing the algorithm: 20 minutes</a:t>
            </a:r>
          </a:p>
          <a:p>
            <a:pPr marL="800100" lvl="1" indent="-34290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75000"/>
              <a:buFont typeface="Wingdings" pitchFamily="2" charset="2"/>
              <a:buChar char="q"/>
            </a:pPr>
            <a:r>
              <a:rPr lang="en-US" dirty="0"/>
              <a:t>Writing the program: 20 minutes</a:t>
            </a:r>
          </a:p>
          <a:p>
            <a:pPr marL="800100" lvl="1" indent="-34290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75000"/>
              <a:buFont typeface="Wingdings" pitchFamily="2" charset="2"/>
              <a:buChar char="q"/>
            </a:pPr>
            <a:r>
              <a:rPr lang="en-US" dirty="0"/>
              <a:t>Testing and debugging the program: 30 minutes to 3 hours or more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bg1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dirty="0"/>
              <a:t>For more complex problems, time spent in thinking about the algorithm could </a:t>
            </a:r>
            <a:r>
              <a:rPr lang="en-US" dirty="0">
                <a:solidFill>
                  <a:srgbClr val="C00000"/>
                </a:solidFill>
              </a:rPr>
              <a:t>far exceed </a:t>
            </a:r>
            <a:r>
              <a:rPr lang="en-US" dirty="0"/>
              <a:t>time spent in writing the program. 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bg1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i="1" u="sng" dirty="0">
                <a:solidFill>
                  <a:srgbClr val="C00000"/>
                </a:solidFill>
              </a:rPr>
              <a:t>The more time you invest in writing a good algorithm, the more time you will save in debugging your program</a:t>
            </a:r>
            <a:r>
              <a:rPr lang="en-US" sz="2400" i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347245832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Things-To-Do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(AY2015/6 Semester 1)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11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199"/>
            <a:ext cx="7890681" cy="522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Read the </a:t>
            </a:r>
            <a:r>
              <a:rPr lang="en-US" sz="2800" dirty="0">
                <a:solidFill>
                  <a:srgbClr val="C00000"/>
                </a:solidFill>
              </a:rPr>
              <a:t>CS1010 Student Handbook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Continue to </a:t>
            </a:r>
            <a:r>
              <a:rPr lang="en-US" sz="2800" dirty="0" err="1"/>
              <a:t>practise</a:t>
            </a:r>
            <a:r>
              <a:rPr lang="en-US" sz="2800" dirty="0"/>
              <a:t> the </a:t>
            </a:r>
            <a:r>
              <a:rPr lang="en-US" sz="2800" dirty="0">
                <a:solidFill>
                  <a:srgbClr val="C00000"/>
                </a:solidFill>
              </a:rPr>
              <a:t>UNIX commands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C00000"/>
                </a:solidFill>
              </a:rPr>
              <a:t>vim</a:t>
            </a:r>
            <a:r>
              <a:rPr lang="en-US" sz="2800" dirty="0"/>
              <a:t> on your own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Very important as you will need them in your practical exams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cs typeface="Courier New" pitchFamily="49" charset="0"/>
              </a:rPr>
              <a:t>Revise </a:t>
            </a:r>
            <a:r>
              <a:rPr lang="en-US" sz="2800" dirty="0">
                <a:solidFill>
                  <a:srgbClr val="C00000"/>
                </a:solidFill>
                <a:cs typeface="Courier New" pitchFamily="49" charset="0"/>
              </a:rPr>
              <a:t>Chapter 1 Programming Fundamentals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cs typeface="Courier New" pitchFamily="49" charset="0"/>
              </a:rPr>
              <a:t>Preparation for next week: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cs typeface="Courier New" pitchFamily="49" charset="0"/>
              </a:rPr>
              <a:t>Read Chapter 2 Variables, Arithmetic </a:t>
            </a:r>
            <a:br>
              <a:rPr lang="en-US" sz="2400" dirty="0">
                <a:cs typeface="Courier New" pitchFamily="49" charset="0"/>
              </a:rPr>
            </a:br>
            <a:r>
              <a:rPr lang="en-US" sz="2400" dirty="0">
                <a:cs typeface="Courier New" pitchFamily="49" charset="0"/>
              </a:rPr>
              <a:t>Expressions and </a:t>
            </a:r>
            <a:r>
              <a:rPr lang="en-US" sz="2400" dirty="0" err="1">
                <a:cs typeface="Courier New" pitchFamily="49" charset="0"/>
              </a:rPr>
              <a:t>Input/Output</a:t>
            </a:r>
            <a:endParaRPr lang="en-US" sz="2400" dirty="0">
              <a:cs typeface="Courier New" pitchFamily="49" charset="0"/>
            </a:endParaRP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cs typeface="Courier New" pitchFamily="49" charset="0"/>
              </a:rPr>
              <a:t>Read Chapter 3 Lessons 3.1 Math Library Functions and 3.2 Single Character Data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pic>
        <p:nvPicPr>
          <p:cNvPr id="7" name="Picture 6" descr="youngboyrea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4431" y="4850968"/>
            <a:ext cx="1284932" cy="148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839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Announcements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(AY2015/6 Semester 1)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12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199"/>
            <a:ext cx="7890681" cy="522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C00000"/>
                </a:solidFill>
              </a:rPr>
              <a:t>Introductory workshop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If you think you still need extra help on UNIX and vim after attending today’s sectional session and trying them out yourselves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Check out the </a:t>
            </a:r>
            <a:r>
              <a:rPr lang="en-US" sz="2400" dirty="0">
                <a:solidFill>
                  <a:srgbClr val="C00000"/>
                </a:solidFill>
              </a:rPr>
              <a:t>IVLE forum </a:t>
            </a:r>
            <a:r>
              <a:rPr lang="en-US" sz="2400" dirty="0"/>
              <a:t>on the dates and times and how to sign up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777" y="466644"/>
            <a:ext cx="1419253" cy="141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2218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Date Placeholder 3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dirty="0"/>
              <a:t>CS1010 (AY2015/6 Semester 1)</a:t>
            </a:r>
          </a:p>
        </p:txBody>
      </p:sp>
      <p:sp>
        <p:nvSpPr>
          <p:cNvPr id="4" name="[Slide Number Placeholder 42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13</a:t>
            </a:fld>
            <a:endParaRPr dirty="0"/>
          </a:p>
        </p:txBody>
      </p:sp>
      <p:sp>
        <p:nvSpPr>
          <p:cNvPr id="5" name="[Footer Placeholder 41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Week 1: Getting Started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Welcome and </a:t>
            </a:r>
            <a:r>
              <a:rPr lang="en-GB" sz="2800"/>
              <a:t>Admin Matters</a:t>
            </a:r>
            <a:endParaRPr lang="en-GB" sz="2000"/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/>
              <a:t>Unit 1: Computing Fundamentals</a:t>
            </a:r>
            <a:endParaRPr lang="en-GB" sz="2000"/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/>
              <a:t>Unit </a:t>
            </a:r>
            <a:r>
              <a:rPr lang="en-GB" sz="2800" dirty="0"/>
              <a:t>2: Algorithmic </a:t>
            </a:r>
            <a:r>
              <a:rPr lang="en-GB" sz="2800"/>
              <a:t>Problem Solving</a:t>
            </a:r>
            <a:endParaRPr lang="en-GB" sz="2000" dirty="0"/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Things-To-Do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Announcements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(AY2015/6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70618554582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Unit 1: Computing Fundamentals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(AY2015/6 Semester 1)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3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199"/>
            <a:ext cx="7890681" cy="522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We will go through the document “</a:t>
            </a:r>
            <a:r>
              <a:rPr lang="en-US" sz="2800" dirty="0">
                <a:solidFill>
                  <a:srgbClr val="C00000"/>
                </a:solidFill>
              </a:rPr>
              <a:t>Getting Started with UNIX and </a:t>
            </a:r>
            <a:r>
              <a:rPr lang="en-US" sz="2800" dirty="0" err="1">
                <a:solidFill>
                  <a:srgbClr val="C00000"/>
                </a:solidFill>
              </a:rPr>
              <a:t>CodeCrunch</a:t>
            </a:r>
            <a:r>
              <a:rPr lang="en-US" sz="2800" dirty="0"/>
              <a:t>” </a:t>
            </a:r>
            <a:r>
              <a:rPr lang="en-US" sz="1600" dirty="0"/>
              <a:t>(</a:t>
            </a:r>
            <a:r>
              <a:rPr lang="en-US" sz="1600" dirty="0">
                <a:hlinkClick r:id="rId3"/>
              </a:rPr>
              <a:t>http://www.comp.nus.edu.sg/~cs1010/labs/2015s1/intro_lab/gettingStarted.html</a:t>
            </a:r>
            <a:r>
              <a:rPr lang="en-US" sz="1600" dirty="0"/>
              <a:t>) 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cs typeface="Courier New" pitchFamily="49" charset="0"/>
              </a:rPr>
              <a:t>Objectives: To learn basic UNIX commands, the edit-compile-execute process, and the software use (</a:t>
            </a:r>
            <a:r>
              <a:rPr lang="en-US" sz="2800" dirty="0">
                <a:solidFill>
                  <a:srgbClr val="C00000"/>
                </a:solidFill>
                <a:cs typeface="Courier New" pitchFamily="49" charset="0"/>
              </a:rPr>
              <a:t>vim</a:t>
            </a:r>
            <a:r>
              <a:rPr lang="en-US" sz="2800" dirty="0">
                <a:cs typeface="Courier New" pitchFamily="49" charset="0"/>
              </a:rPr>
              <a:t> for editing, </a:t>
            </a:r>
            <a:r>
              <a:rPr lang="en-US" sz="2800" dirty="0" err="1">
                <a:solidFill>
                  <a:srgbClr val="C00000"/>
                </a:solidFill>
                <a:cs typeface="Courier New" pitchFamily="49" charset="0"/>
              </a:rPr>
              <a:t>gcc</a:t>
            </a:r>
            <a:r>
              <a:rPr lang="en-US" sz="2800" dirty="0">
                <a:cs typeface="Courier New" pitchFamily="49" charset="0"/>
              </a:rPr>
              <a:t> for compiling)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cs typeface="Courier New" pitchFamily="49" charset="0"/>
              </a:rPr>
              <a:t>We will do </a:t>
            </a:r>
            <a:r>
              <a:rPr lang="en-US" sz="2800" dirty="0" err="1">
                <a:cs typeface="Courier New" pitchFamily="49" charset="0"/>
              </a:rPr>
              <a:t>CodeCrunch</a:t>
            </a:r>
            <a:r>
              <a:rPr lang="en-US" sz="2800" dirty="0">
                <a:cs typeface="Courier New" pitchFamily="49" charset="0"/>
              </a:rPr>
              <a:t> next week.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382997435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Unit 2: Algorithmic Problem Solving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(AY2015/6 Semester 1)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4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441342"/>
            <a:ext cx="7890681" cy="500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We will go through some tasks on problem-solving.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cs typeface="Courier New" pitchFamily="49" charset="0"/>
              </a:rPr>
              <a:t>You are to discuss and write the algorithms in pseudo-code.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173322803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Task 1: Area of a Circle (1/2)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(AY2015/6 Semester 1)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5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773994" y="1220036"/>
            <a:ext cx="4495800" cy="5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bg1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What is the data? </a:t>
            </a: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1143000" y="1752600"/>
            <a:ext cx="2209800" cy="2057400"/>
            <a:chOff x="3168" y="2688"/>
            <a:chExt cx="1392" cy="1296"/>
          </a:xfrm>
        </p:grpSpPr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3168" y="2688"/>
              <a:ext cx="1392" cy="1296"/>
            </a:xfrm>
            <a:prstGeom prst="ellipse">
              <a:avLst/>
            </a:prstGeom>
            <a:noFill/>
            <a:ln w="2222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400" y="2850"/>
              <a:ext cx="928" cy="972"/>
            </a:xfrm>
            <a:prstGeom prst="rect">
              <a:avLst/>
            </a:prstGeom>
            <a:noFill/>
            <a:ln w="22225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744" y="350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/>
                <a:t>2</a:t>
              </a:r>
              <a:r>
                <a:rPr lang="en-US" i="1"/>
                <a:t>a</a:t>
              </a:r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3400" y="3660"/>
              <a:ext cx="30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019" y="3660"/>
              <a:ext cx="30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4989007" y="1642065"/>
            <a:ext cx="3280787" cy="5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spcAft>
                <a:spcPct val="20000"/>
              </a:spcAft>
              <a:buClr>
                <a:schemeClr val="bg1">
                  <a:lumMod val="50000"/>
                </a:schemeClr>
              </a:buClr>
              <a:buSzPct val="75000"/>
            </a:pPr>
            <a:r>
              <a:rPr lang="en-US" sz="2400" dirty="0">
                <a:solidFill>
                  <a:srgbClr val="C00000"/>
                </a:solidFill>
              </a:rPr>
              <a:t>Side of square = 2</a:t>
            </a:r>
            <a:r>
              <a:rPr lang="en-US" sz="2400" i="1" dirty="0">
                <a:solidFill>
                  <a:srgbClr val="C00000"/>
                </a:solidFill>
              </a:rPr>
              <a:t>a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773994" y="2211473"/>
            <a:ext cx="4495800" cy="5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bg1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What is the unknown?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4989006" y="2538883"/>
            <a:ext cx="3280787" cy="5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spcAft>
                <a:spcPct val="20000"/>
              </a:spcAft>
              <a:buClr>
                <a:schemeClr val="bg1">
                  <a:lumMod val="50000"/>
                </a:schemeClr>
              </a:buClr>
              <a:buSzPct val="75000"/>
            </a:pPr>
            <a:r>
              <a:rPr lang="en-US" sz="2400" dirty="0">
                <a:solidFill>
                  <a:srgbClr val="C00000"/>
                </a:solidFill>
              </a:rPr>
              <a:t>Area of circle, </a:t>
            </a:r>
            <a:r>
              <a:rPr lang="en-US" sz="2400" i="1" dirty="0">
                <a:solidFill>
                  <a:srgbClr val="C00000"/>
                </a:solidFill>
              </a:rPr>
              <a:t>C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773994" y="3148992"/>
            <a:ext cx="4495800" cy="115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bg1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What is the condition? That is, if what is known, then what can be computed? 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4989007" y="4297737"/>
            <a:ext cx="3381270" cy="841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spcAft>
                <a:spcPct val="20000"/>
              </a:spcAft>
              <a:buClr>
                <a:schemeClr val="bg1">
                  <a:lumMod val="50000"/>
                </a:schemeClr>
              </a:buClr>
              <a:buSzPct val="75000"/>
            </a:pPr>
            <a:r>
              <a:rPr lang="en-US" sz="2400" dirty="0">
                <a:solidFill>
                  <a:srgbClr val="C00000"/>
                </a:solidFill>
              </a:rPr>
              <a:t>If radius </a:t>
            </a:r>
            <a:r>
              <a:rPr lang="en-US" sz="2400" i="1" dirty="0">
                <a:solidFill>
                  <a:srgbClr val="C00000"/>
                </a:solidFill>
              </a:rPr>
              <a:t>r</a:t>
            </a:r>
            <a:r>
              <a:rPr lang="en-US" sz="2400" dirty="0">
                <a:solidFill>
                  <a:srgbClr val="C00000"/>
                </a:solidFill>
              </a:rPr>
              <a:t> is known, </a:t>
            </a:r>
            <a:r>
              <a:rPr lang="en-US" sz="2400" i="1" dirty="0">
                <a:solidFill>
                  <a:srgbClr val="C00000"/>
                </a:solidFill>
              </a:rPr>
              <a:t>C</a:t>
            </a:r>
            <a:r>
              <a:rPr lang="en-US" sz="2400" dirty="0">
                <a:solidFill>
                  <a:srgbClr val="C00000"/>
                </a:solidFill>
              </a:rPr>
              <a:t> can be computed.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773994" y="5337858"/>
            <a:ext cx="4495800" cy="82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bg1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What would be the next question?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5762730" y="5826762"/>
            <a:ext cx="2507063" cy="493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spcAft>
                <a:spcPct val="20000"/>
              </a:spcAft>
              <a:buClr>
                <a:schemeClr val="bg1">
                  <a:lumMod val="50000"/>
                </a:schemeClr>
              </a:buClr>
              <a:buSzPct val="75000"/>
            </a:pPr>
            <a:r>
              <a:rPr lang="en-US" sz="2400" dirty="0">
                <a:solidFill>
                  <a:srgbClr val="C00000"/>
                </a:solidFill>
              </a:rPr>
              <a:t>How to obtain </a:t>
            </a:r>
            <a:r>
              <a:rPr lang="en-US" sz="2400" i="1" dirty="0">
                <a:solidFill>
                  <a:srgbClr val="C00000"/>
                </a:solidFill>
              </a:rPr>
              <a:t>r </a:t>
            </a:r>
            <a:r>
              <a:rPr lang="en-US" sz="24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385831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Task 1: Area of a Circle (2/2)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(AY2015/6 Semester 1)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038600" y="1981200"/>
            <a:ext cx="4495800" cy="254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40000"/>
              </a:spcAft>
              <a:buClr>
                <a:schemeClr val="bg1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Pythagoras’ theorem: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800" b="1" i="1" dirty="0">
                <a:solidFill>
                  <a:srgbClr val="FF0000"/>
                </a:solidFill>
              </a:rPr>
              <a:t>r</a:t>
            </a:r>
            <a:r>
              <a:rPr lang="en-US" sz="2800" b="1" baseline="30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 = 2 * </a:t>
            </a:r>
            <a:r>
              <a:rPr lang="en-US" sz="2800" b="1" i="1" dirty="0">
                <a:solidFill>
                  <a:srgbClr val="FF0000"/>
                </a:solidFill>
              </a:rPr>
              <a:t>a</a:t>
            </a:r>
            <a:r>
              <a:rPr lang="en-US" sz="2800" b="1" baseline="30000" dirty="0">
                <a:solidFill>
                  <a:srgbClr val="FF0000"/>
                </a:solidFill>
              </a:rPr>
              <a:t>2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bg1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Area of circle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800" b="1" i="1" dirty="0">
                <a:solidFill>
                  <a:srgbClr val="FF0000"/>
                </a:solidFill>
              </a:rPr>
              <a:t>C</a:t>
            </a:r>
            <a:r>
              <a:rPr lang="en-US" sz="2800" b="1" dirty="0">
                <a:solidFill>
                  <a:srgbClr val="FF0000"/>
                </a:solidFill>
              </a:rPr>
              <a:t> = </a:t>
            </a:r>
            <a:r>
              <a:rPr lang="en-US" sz="2800" b="1" dirty="0">
                <a:solidFill>
                  <a:srgbClr val="FF0000"/>
                </a:solidFill>
                <a:sym typeface="Symbol" pitchFamily="18" charset="2"/>
              </a:rPr>
              <a:t> * </a:t>
            </a:r>
            <a:r>
              <a:rPr lang="en-US" sz="2800" b="1" i="1" dirty="0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en-US" sz="2800" b="1" baseline="30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sz="2800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br>
              <a:rPr lang="en-US" sz="2800" b="1" dirty="0">
                <a:solidFill>
                  <a:srgbClr val="FF0000"/>
                </a:solidFill>
                <a:sym typeface="Symbol" pitchFamily="18" charset="2"/>
              </a:rPr>
            </a:br>
            <a:r>
              <a:rPr lang="en-US" sz="2800" b="1" dirty="0">
                <a:solidFill>
                  <a:srgbClr val="FF0000"/>
                </a:solidFill>
                <a:sym typeface="Symbol" pitchFamily="18" charset="2"/>
              </a:rPr>
              <a:t>         =  * 2 * </a:t>
            </a:r>
            <a:r>
              <a:rPr lang="en-US" sz="2800" b="1" i="1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800" b="1" baseline="30000" dirty="0">
                <a:solidFill>
                  <a:srgbClr val="FF0000"/>
                </a:solidFill>
                <a:sym typeface="Symbol" pitchFamily="18" charset="2"/>
              </a:rPr>
              <a:t>2</a:t>
            </a:r>
            <a:endParaRPr lang="en-US" sz="2800" b="1" baseline="30000" dirty="0">
              <a:solidFill>
                <a:srgbClr val="FF0000"/>
              </a:solidFill>
            </a:endParaRPr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1143000" y="1752600"/>
            <a:ext cx="2209800" cy="2057400"/>
            <a:chOff x="624" y="1824"/>
            <a:chExt cx="1392" cy="1296"/>
          </a:xfrm>
        </p:grpSpPr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624" y="1824"/>
              <a:ext cx="1392" cy="1296"/>
            </a:xfrm>
            <a:prstGeom prst="ellipse">
              <a:avLst/>
            </a:prstGeom>
            <a:noFill/>
            <a:ln w="2222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856" y="1986"/>
              <a:ext cx="928" cy="972"/>
            </a:xfrm>
            <a:prstGeom prst="rect">
              <a:avLst/>
            </a:prstGeom>
            <a:noFill/>
            <a:ln w="22225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488" y="244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i="1"/>
                <a:t>a</a:t>
              </a:r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296" y="2496"/>
              <a:ext cx="480" cy="0"/>
            </a:xfrm>
            <a:prstGeom prst="line">
              <a:avLst/>
            </a:prstGeom>
            <a:noFill/>
            <a:ln w="22225">
              <a:solidFill>
                <a:srgbClr val="33996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296" y="2016"/>
              <a:ext cx="0" cy="480"/>
            </a:xfrm>
            <a:prstGeom prst="line">
              <a:avLst/>
            </a:prstGeom>
            <a:noFill/>
            <a:ln w="22225">
              <a:solidFill>
                <a:srgbClr val="33996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056" y="211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i="1"/>
                <a:t>a</a:t>
              </a:r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1296" y="1968"/>
              <a:ext cx="480" cy="528"/>
            </a:xfrm>
            <a:prstGeom prst="line">
              <a:avLst/>
            </a:prstGeom>
            <a:noFill/>
            <a:ln w="22225">
              <a:solidFill>
                <a:srgbClr val="33996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392" y="206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i="1"/>
                <a:t>r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18591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Task 2: Coin Change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(AY2015/6 Semester 1)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2200758"/>
            <a:ext cx="5336044" cy="424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Given these coin denominations: </a:t>
            </a:r>
            <a:r>
              <a:rPr lang="en-US" sz="2400" dirty="0">
                <a:solidFill>
                  <a:srgbClr val="0000FF"/>
                </a:solidFill>
              </a:rPr>
              <a:t>1¢, 5¢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</a:rPr>
              <a:t>10¢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</a:rPr>
              <a:t>20¢, 50¢, and $1, </a:t>
            </a:r>
            <a:r>
              <a:rPr lang="en-US" sz="2400" dirty="0"/>
              <a:t>find the </a:t>
            </a:r>
            <a:r>
              <a:rPr lang="en-US" sz="2400" u="sng" dirty="0">
                <a:solidFill>
                  <a:srgbClr val="0000FF"/>
                </a:solidFill>
              </a:rPr>
              <a:t>smallest number of coins </a:t>
            </a:r>
            <a:r>
              <a:rPr lang="en-US" sz="2400" dirty="0">
                <a:solidFill>
                  <a:srgbClr val="0000FF"/>
                </a:solidFill>
              </a:rPr>
              <a:t>needed for a given amount. </a:t>
            </a:r>
            <a:r>
              <a:rPr lang="en-US" sz="2400" dirty="0"/>
              <a:t>You do not need to list out what coins are used.</a:t>
            </a:r>
          </a:p>
          <a:p>
            <a:pPr marL="742950" lvl="1" indent="-28575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000" dirty="0"/>
              <a:t>Example 1: For 375 cents, </a:t>
            </a:r>
            <a:r>
              <a:rPr lang="en-US" sz="2400" dirty="0">
                <a:solidFill>
                  <a:srgbClr val="C00000"/>
                </a:solidFill>
              </a:rPr>
              <a:t>6</a:t>
            </a:r>
            <a:r>
              <a:rPr lang="en-US" sz="2000" dirty="0"/>
              <a:t> coins are needed.</a:t>
            </a:r>
          </a:p>
          <a:p>
            <a:pPr marL="742950" lvl="1" indent="-28575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000" dirty="0"/>
              <a:t>Example 2: For 543 cents, </a:t>
            </a:r>
            <a:r>
              <a:rPr lang="en-US" sz="2400" dirty="0">
                <a:solidFill>
                  <a:srgbClr val="C00000"/>
                </a:solidFill>
              </a:rPr>
              <a:t>10</a:t>
            </a:r>
            <a:r>
              <a:rPr lang="en-US" sz="2000" dirty="0"/>
              <a:t> coins are needed.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pic>
        <p:nvPicPr>
          <p:cNvPr id="7" name="Picture 6" descr="cent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4092" y="1352224"/>
            <a:ext cx="609600" cy="563881"/>
          </a:xfrm>
          <a:prstGeom prst="rect">
            <a:avLst/>
          </a:prstGeom>
        </p:spPr>
      </p:pic>
      <p:pic>
        <p:nvPicPr>
          <p:cNvPr id="8" name="Picture 7" descr="cent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3452" y="1123625"/>
            <a:ext cx="825500" cy="815554"/>
          </a:xfrm>
          <a:prstGeom prst="rect">
            <a:avLst/>
          </a:prstGeom>
        </p:spPr>
      </p:pic>
      <p:pic>
        <p:nvPicPr>
          <p:cNvPr id="9" name="Picture 8" descr="cent1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5292" y="1199825"/>
            <a:ext cx="1066800" cy="1012248"/>
          </a:xfrm>
          <a:prstGeom prst="rect">
            <a:avLst/>
          </a:prstGeom>
        </p:spPr>
      </p:pic>
      <p:pic>
        <p:nvPicPr>
          <p:cNvPr id="11" name="Picture 10" descr="cent2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54492" y="1352225"/>
            <a:ext cx="1295400" cy="1312370"/>
          </a:xfrm>
          <a:prstGeom prst="rect">
            <a:avLst/>
          </a:prstGeom>
        </p:spPr>
      </p:pic>
      <p:pic>
        <p:nvPicPr>
          <p:cNvPr id="12" name="Picture 11" descr="cent50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87892" y="2723825"/>
            <a:ext cx="1600200" cy="1483822"/>
          </a:xfrm>
          <a:prstGeom prst="rect">
            <a:avLst/>
          </a:prstGeom>
        </p:spPr>
      </p:pic>
      <p:pic>
        <p:nvPicPr>
          <p:cNvPr id="13" name="Picture 12" descr="cent100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87892" y="4324025"/>
            <a:ext cx="1676400" cy="174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429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00FF"/>
                </a:solidFill>
              </a:rPr>
              <a:t>Task 2: Coin Change – A Possible Algorithm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(AY2015/6 Semester 1)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67558" y="1271752"/>
            <a:ext cx="5044966" cy="440120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lvl="1" indent="-285750">
              <a:tabLst>
                <a:tab pos="571500" algn="l"/>
                <a:tab pos="2171700" algn="l"/>
              </a:tabLst>
            </a:pPr>
            <a:r>
              <a:rPr lang="en-US" sz="2000" dirty="0"/>
              <a:t>Enter </a:t>
            </a:r>
            <a:r>
              <a:rPr lang="en-US" sz="2000" i="1" dirty="0"/>
              <a:t>amt</a:t>
            </a:r>
          </a:p>
          <a:p>
            <a:pPr marL="742950" lvl="1" indent="-285750">
              <a:tabLst>
                <a:tab pos="571500" algn="l"/>
                <a:tab pos="2171700" algn="l"/>
              </a:tabLst>
            </a:pPr>
            <a:r>
              <a:rPr lang="en-US" sz="2000" i="1" dirty="0"/>
              <a:t>coins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 0</a:t>
            </a:r>
            <a:endParaRPr lang="en-US" sz="2000" dirty="0"/>
          </a:p>
          <a:p>
            <a:pPr marL="742950" lvl="1" indent="-285750">
              <a:tabLst>
                <a:tab pos="571500" algn="l"/>
                <a:tab pos="2171700" algn="l"/>
              </a:tabLst>
            </a:pPr>
            <a:r>
              <a:rPr lang="en-US" sz="2000" i="1" dirty="0"/>
              <a:t>coins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</a:t>
            </a:r>
            <a:r>
              <a:rPr lang="en-US" sz="2000" dirty="0"/>
              <a:t> </a:t>
            </a:r>
            <a:r>
              <a:rPr lang="en-US" sz="2000" i="1" dirty="0"/>
              <a:t>coins</a:t>
            </a:r>
            <a:r>
              <a:rPr lang="en-US" sz="2000" dirty="0"/>
              <a:t> + (</a:t>
            </a:r>
            <a:r>
              <a:rPr lang="en-US" sz="2000" i="1" dirty="0"/>
              <a:t>amt </a:t>
            </a:r>
            <a:r>
              <a:rPr lang="en-US" sz="2000" dirty="0"/>
              <a:t>/ 100)</a:t>
            </a:r>
          </a:p>
          <a:p>
            <a:pPr marL="742950" lvl="1" indent="-285750">
              <a:tabLst>
                <a:tab pos="571500" algn="l"/>
                <a:tab pos="2171700" algn="l"/>
              </a:tabLst>
            </a:pPr>
            <a:r>
              <a:rPr lang="en-US" sz="2000" i="1" dirty="0" err="1"/>
              <a:t>amt</a:t>
            </a:r>
            <a:r>
              <a:rPr lang="en-US" sz="2000" i="1" dirty="0"/>
              <a:t> </a:t>
            </a:r>
            <a:r>
              <a:rPr lang="en-US" sz="2000" dirty="0">
                <a:sym typeface="Wingdings" pitchFamily="2" charset="2"/>
              </a:rPr>
              <a:t> remainder of</a:t>
            </a:r>
            <a:r>
              <a:rPr lang="en-US" sz="2000" dirty="0"/>
              <a:t> </a:t>
            </a:r>
            <a:r>
              <a:rPr lang="en-US" sz="2000" i="1" dirty="0" err="1"/>
              <a:t>amt</a:t>
            </a:r>
            <a:r>
              <a:rPr lang="en-US" sz="2000" i="1" dirty="0"/>
              <a:t> </a:t>
            </a:r>
            <a:r>
              <a:rPr lang="en-US" sz="2000" dirty="0"/>
              <a:t>/ 100</a:t>
            </a:r>
          </a:p>
          <a:p>
            <a:pPr marL="742950" lvl="1" indent="-285750">
              <a:tabLst>
                <a:tab pos="571500" algn="l"/>
                <a:tab pos="2171700" algn="l"/>
              </a:tabLst>
            </a:pPr>
            <a:r>
              <a:rPr lang="en-US" sz="2000" i="1" dirty="0"/>
              <a:t>coins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</a:t>
            </a:r>
            <a:r>
              <a:rPr lang="en-US" sz="2000" dirty="0"/>
              <a:t> </a:t>
            </a:r>
            <a:r>
              <a:rPr lang="en-US" sz="2000" i="1" dirty="0"/>
              <a:t>coins</a:t>
            </a:r>
            <a:r>
              <a:rPr lang="en-US" sz="2000" dirty="0"/>
              <a:t> + (</a:t>
            </a:r>
            <a:r>
              <a:rPr lang="en-US" sz="2000" i="1" dirty="0"/>
              <a:t>amt </a:t>
            </a:r>
            <a:r>
              <a:rPr lang="en-US" sz="2000" dirty="0"/>
              <a:t>/ 50)</a:t>
            </a:r>
          </a:p>
          <a:p>
            <a:pPr marL="742950" lvl="1" indent="-285750">
              <a:tabLst>
                <a:tab pos="571500" algn="l"/>
                <a:tab pos="2171700" algn="l"/>
              </a:tabLst>
            </a:pPr>
            <a:r>
              <a:rPr lang="en-US" sz="2000" i="1" dirty="0"/>
              <a:t>amt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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remainder of</a:t>
            </a:r>
            <a:r>
              <a:rPr lang="en-US" sz="2000" dirty="0"/>
              <a:t> </a:t>
            </a:r>
            <a:r>
              <a:rPr lang="en-US" sz="2000" i="1" dirty="0" err="1"/>
              <a:t>amt</a:t>
            </a:r>
            <a:r>
              <a:rPr lang="en-US" sz="2000" dirty="0"/>
              <a:t> / 50</a:t>
            </a:r>
          </a:p>
          <a:p>
            <a:pPr marL="742950" lvl="1" indent="-285750">
              <a:tabLst>
                <a:tab pos="571500" algn="l"/>
                <a:tab pos="2171700" algn="l"/>
              </a:tabLst>
            </a:pPr>
            <a:r>
              <a:rPr lang="en-US" sz="2000" i="1" dirty="0"/>
              <a:t>coins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</a:t>
            </a:r>
            <a:r>
              <a:rPr lang="en-US" sz="2000" dirty="0"/>
              <a:t> </a:t>
            </a:r>
            <a:r>
              <a:rPr lang="en-US" sz="2000" i="1" dirty="0"/>
              <a:t>coins</a:t>
            </a:r>
            <a:r>
              <a:rPr lang="en-US" sz="2000" dirty="0"/>
              <a:t> + (</a:t>
            </a:r>
            <a:r>
              <a:rPr lang="en-US" sz="2000" i="1" dirty="0"/>
              <a:t>amt </a:t>
            </a:r>
            <a:r>
              <a:rPr lang="en-US" sz="2000" dirty="0"/>
              <a:t>/ 20)</a:t>
            </a:r>
          </a:p>
          <a:p>
            <a:pPr marL="742950" lvl="1" indent="-285750">
              <a:tabLst>
                <a:tab pos="571500" algn="l"/>
                <a:tab pos="2171700" algn="l"/>
              </a:tabLst>
            </a:pPr>
            <a:r>
              <a:rPr lang="en-US" sz="2000" i="1" dirty="0"/>
              <a:t>amt </a:t>
            </a:r>
            <a:r>
              <a:rPr lang="en-US" sz="2000" dirty="0">
                <a:sym typeface="Wingdings" pitchFamily="2" charset="2"/>
              </a:rPr>
              <a:t>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remainder of</a:t>
            </a:r>
            <a:r>
              <a:rPr lang="en-US" sz="2000" dirty="0"/>
              <a:t> </a:t>
            </a:r>
            <a:r>
              <a:rPr lang="en-US" sz="2000" i="1" dirty="0" err="1"/>
              <a:t>amt</a:t>
            </a:r>
            <a:r>
              <a:rPr lang="en-US" sz="2000" dirty="0"/>
              <a:t> / 20</a:t>
            </a:r>
          </a:p>
          <a:p>
            <a:pPr marL="742950" lvl="1" indent="-285750">
              <a:tabLst>
                <a:tab pos="571500" algn="l"/>
                <a:tab pos="2171700" algn="l"/>
              </a:tabLst>
            </a:pPr>
            <a:r>
              <a:rPr lang="en-US" sz="2000" dirty="0"/>
              <a:t>coins </a:t>
            </a:r>
            <a:r>
              <a:rPr lang="en-US" sz="2000" dirty="0">
                <a:sym typeface="Wingdings" pitchFamily="2" charset="2"/>
              </a:rPr>
              <a:t></a:t>
            </a:r>
            <a:r>
              <a:rPr lang="en-US" sz="2000" dirty="0"/>
              <a:t> coins + (</a:t>
            </a:r>
            <a:r>
              <a:rPr lang="en-US" sz="2000" i="1" dirty="0"/>
              <a:t>amt </a:t>
            </a:r>
            <a:r>
              <a:rPr lang="en-US" sz="2000" dirty="0"/>
              <a:t>/ 10)</a:t>
            </a:r>
          </a:p>
          <a:p>
            <a:pPr marL="742950" lvl="1" indent="-285750">
              <a:tabLst>
                <a:tab pos="571500" algn="l"/>
                <a:tab pos="2171700" algn="l"/>
              </a:tabLst>
            </a:pPr>
            <a:r>
              <a:rPr lang="en-US" sz="2000" i="1" dirty="0" err="1"/>
              <a:t>amt</a:t>
            </a:r>
            <a:r>
              <a:rPr lang="en-US" sz="2000" i="1" dirty="0"/>
              <a:t> </a:t>
            </a:r>
            <a:r>
              <a:rPr lang="en-US" sz="2000" dirty="0">
                <a:sym typeface="Wingdings" pitchFamily="2" charset="2"/>
              </a:rPr>
              <a:t> remainder of</a:t>
            </a:r>
            <a:r>
              <a:rPr lang="en-US" sz="2000" dirty="0"/>
              <a:t> </a:t>
            </a:r>
            <a:r>
              <a:rPr lang="en-US" sz="2000" i="1" dirty="0" err="1"/>
              <a:t>amt</a:t>
            </a:r>
            <a:r>
              <a:rPr lang="en-US" sz="2000" dirty="0"/>
              <a:t> / 10</a:t>
            </a:r>
          </a:p>
          <a:p>
            <a:pPr marL="742950" lvl="1" indent="-285750">
              <a:tabLst>
                <a:tab pos="571500" algn="l"/>
                <a:tab pos="2171700" algn="l"/>
              </a:tabLst>
            </a:pPr>
            <a:r>
              <a:rPr lang="en-US" sz="2000" dirty="0"/>
              <a:t>coins =</a:t>
            </a:r>
            <a:r>
              <a:rPr lang="en-US" sz="2000" dirty="0">
                <a:sym typeface="Wingdings" pitchFamily="2" charset="2"/>
              </a:rPr>
              <a:t> </a:t>
            </a:r>
            <a:r>
              <a:rPr lang="en-US" sz="2000" dirty="0"/>
              <a:t> coins + (</a:t>
            </a:r>
            <a:r>
              <a:rPr lang="en-US" sz="2000" i="1" dirty="0"/>
              <a:t>amt </a:t>
            </a:r>
            <a:r>
              <a:rPr lang="en-US" sz="2000" dirty="0"/>
              <a:t>/ 5)</a:t>
            </a:r>
          </a:p>
          <a:p>
            <a:pPr marL="742950" lvl="1" indent="-285750">
              <a:tabLst>
                <a:tab pos="571500" algn="l"/>
                <a:tab pos="2171700" algn="l"/>
              </a:tabLst>
            </a:pPr>
            <a:r>
              <a:rPr lang="en-US" sz="2000" i="1" dirty="0"/>
              <a:t>amt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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remainder of</a:t>
            </a:r>
            <a:r>
              <a:rPr lang="en-US" sz="2000" dirty="0"/>
              <a:t> </a:t>
            </a:r>
            <a:r>
              <a:rPr lang="en-US" sz="2000" i="1" dirty="0" err="1"/>
              <a:t>amt</a:t>
            </a:r>
            <a:r>
              <a:rPr lang="en-US" sz="2000" dirty="0"/>
              <a:t> / 5</a:t>
            </a:r>
          </a:p>
          <a:p>
            <a:pPr marL="742950" lvl="1" indent="-285750">
              <a:tabLst>
                <a:tab pos="571500" algn="l"/>
                <a:tab pos="2171700" algn="l"/>
              </a:tabLst>
            </a:pPr>
            <a:r>
              <a:rPr lang="en-US" sz="2000" i="1" dirty="0"/>
              <a:t>coins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</a:t>
            </a:r>
            <a:r>
              <a:rPr lang="en-US" sz="2000" dirty="0"/>
              <a:t> </a:t>
            </a:r>
            <a:r>
              <a:rPr lang="en-US" sz="2000" i="1" dirty="0"/>
              <a:t>coins</a:t>
            </a:r>
            <a:r>
              <a:rPr lang="en-US" sz="2000" dirty="0"/>
              <a:t> + </a:t>
            </a:r>
            <a:r>
              <a:rPr lang="en-US" sz="2000" i="1" dirty="0"/>
              <a:t>amt</a:t>
            </a:r>
          </a:p>
          <a:p>
            <a:pPr marL="742950" lvl="1" indent="-285750">
              <a:tabLst>
                <a:tab pos="571500" algn="l"/>
                <a:tab pos="2171700" algn="l"/>
              </a:tabLst>
            </a:pPr>
            <a:r>
              <a:rPr lang="en-US" sz="2000" dirty="0"/>
              <a:t>Print </a:t>
            </a:r>
            <a:r>
              <a:rPr lang="en-US" sz="2000" i="1" dirty="0"/>
              <a:t>coins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244" y="1625694"/>
            <a:ext cx="3357254" cy="369331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call this the integer </a:t>
            </a:r>
            <a:r>
              <a:rPr lang="en-US" dirty="0">
                <a:solidFill>
                  <a:srgbClr val="C00000"/>
                </a:solidFill>
              </a:rPr>
              <a:t>modulo</a:t>
            </a:r>
            <a:r>
              <a:rPr lang="en-US" dirty="0"/>
              <a:t> (or </a:t>
            </a:r>
            <a:r>
              <a:rPr lang="en-US" dirty="0">
                <a:solidFill>
                  <a:srgbClr val="C00000"/>
                </a:solidFill>
              </a:rPr>
              <a:t>modulus</a:t>
            </a:r>
            <a:r>
              <a:rPr lang="en-US" dirty="0"/>
              <a:t>) operation. It’s very handy!</a:t>
            </a:r>
          </a:p>
          <a:p>
            <a:endParaRPr lang="en-US" dirty="0"/>
          </a:p>
          <a:p>
            <a:r>
              <a:rPr lang="en-US" dirty="0"/>
              <a:t>In C, the modulo operator is </a:t>
            </a:r>
            <a:r>
              <a:rPr lang="en-US" dirty="0">
                <a:solidFill>
                  <a:srgbClr val="C00000"/>
                </a:solidFill>
              </a:rPr>
              <a:t>%</a:t>
            </a:r>
            <a:r>
              <a:rPr lang="en-US" dirty="0"/>
              <a:t>.</a:t>
            </a:r>
          </a:p>
          <a:p>
            <a:r>
              <a:rPr lang="en-US" dirty="0"/>
              <a:t>Hence,</a:t>
            </a:r>
          </a:p>
          <a:p>
            <a:endParaRPr lang="en-US" i="1" dirty="0"/>
          </a:p>
          <a:p>
            <a:r>
              <a:rPr lang="en-US" i="1" dirty="0" err="1">
                <a:solidFill>
                  <a:srgbClr val="C00000"/>
                </a:solidFill>
              </a:rPr>
              <a:t>amt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 remainder of </a:t>
            </a:r>
            <a:r>
              <a:rPr lang="en-US" i="1" dirty="0" err="1">
                <a:solidFill>
                  <a:srgbClr val="C00000"/>
                </a:solidFill>
                <a:sym typeface="Wingdings" pitchFamily="2" charset="2"/>
              </a:rPr>
              <a:t>amt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 / 100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can be written as: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i="1" dirty="0" err="1">
                <a:solidFill>
                  <a:srgbClr val="C00000"/>
                </a:solidFill>
              </a:rPr>
              <a:t>amt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 </a:t>
            </a:r>
            <a:r>
              <a:rPr lang="en-US" i="1" dirty="0" err="1">
                <a:solidFill>
                  <a:srgbClr val="C00000"/>
                </a:solidFill>
                <a:sym typeface="Wingdings" pitchFamily="2" charset="2"/>
              </a:rPr>
              <a:t>amt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 % 100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937288" y="2528900"/>
            <a:ext cx="255134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37288" y="2222531"/>
            <a:ext cx="26657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amt</a:t>
            </a:r>
            <a:r>
              <a:rPr lang="en-US" dirty="0"/>
              <a:t> % 100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37288" y="2804943"/>
            <a:ext cx="26657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amt</a:t>
            </a:r>
            <a:r>
              <a:rPr lang="en-US" dirty="0"/>
              <a:t> % 50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37288" y="3429000"/>
            <a:ext cx="26657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amt</a:t>
            </a:r>
            <a:r>
              <a:rPr lang="en-US" dirty="0"/>
              <a:t> % 20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37288" y="4649645"/>
            <a:ext cx="26657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amt</a:t>
            </a:r>
            <a:r>
              <a:rPr lang="en-US" dirty="0"/>
              <a:t> % 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7288" y="4034234"/>
            <a:ext cx="26657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amt</a:t>
            </a:r>
            <a:r>
              <a:rPr lang="en-US" dirty="0"/>
              <a:t> % 10</a:t>
            </a:r>
          </a:p>
        </p:txBody>
      </p:sp>
    </p:spTree>
    <p:extLst>
      <p:ext uri="{BB962C8B-B14F-4D97-AF65-F5344CB8AC3E}">
        <p14:creationId xmlns:p14="http://schemas.microsoft.com/office/powerpoint/2010/main" val="8652867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Task 3: Breaking Up An Integer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(AY2015/6 Semester 1)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62000" y="1447800"/>
            <a:ext cx="8001000" cy="866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 common sub-task in many problems involves number manipulation 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2909711" y="2373489"/>
            <a:ext cx="2068689" cy="53340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252040312</a:t>
            </a:r>
          </a:p>
        </p:txBody>
      </p:sp>
      <p:sp>
        <p:nvSpPr>
          <p:cNvPr id="9" name="Rectangle 8"/>
          <p:cNvSpPr/>
          <p:nvPr/>
        </p:nvSpPr>
        <p:spPr>
          <a:xfrm>
            <a:off x="2071511" y="3287889"/>
            <a:ext cx="228600" cy="381000"/>
          </a:xfrm>
          <a:prstGeom prst="rect">
            <a:avLst/>
          </a:prstGeom>
          <a:solidFill>
            <a:srgbClr val="0070C0"/>
          </a:solidFill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81866" y="3242733"/>
            <a:ext cx="228600" cy="381000"/>
          </a:xfrm>
          <a:prstGeom prst="rect">
            <a:avLst/>
          </a:prstGeom>
          <a:solidFill>
            <a:srgbClr val="0070C0"/>
          </a:solidFill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99668" y="3242734"/>
            <a:ext cx="228600" cy="381000"/>
          </a:xfrm>
          <a:prstGeom prst="rect">
            <a:avLst/>
          </a:prstGeom>
          <a:solidFill>
            <a:srgbClr val="0070C0"/>
          </a:solidFill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96444" y="3189111"/>
            <a:ext cx="228600" cy="381000"/>
          </a:xfrm>
          <a:prstGeom prst="rect">
            <a:avLst/>
          </a:prstGeom>
          <a:solidFill>
            <a:srgbClr val="0070C0"/>
          </a:solidFill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96733" y="3474155"/>
            <a:ext cx="228600" cy="381000"/>
          </a:xfrm>
          <a:prstGeom prst="rect">
            <a:avLst/>
          </a:prstGeom>
          <a:solidFill>
            <a:srgbClr val="0070C0"/>
          </a:solidFill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50645" y="3482622"/>
            <a:ext cx="228600" cy="381000"/>
          </a:xfrm>
          <a:prstGeom prst="rect">
            <a:avLst/>
          </a:prstGeom>
          <a:solidFill>
            <a:srgbClr val="0070C0"/>
          </a:solidFill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79334" y="3254022"/>
            <a:ext cx="228600" cy="381000"/>
          </a:xfrm>
          <a:prstGeom prst="rect">
            <a:avLst/>
          </a:prstGeom>
          <a:solidFill>
            <a:srgbClr val="0070C0"/>
          </a:solidFill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02200" y="3175000"/>
            <a:ext cx="228600" cy="381000"/>
          </a:xfrm>
          <a:prstGeom prst="rect">
            <a:avLst/>
          </a:prstGeom>
          <a:solidFill>
            <a:srgbClr val="0070C0"/>
          </a:solidFill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19889" y="3313289"/>
            <a:ext cx="228600" cy="381000"/>
          </a:xfrm>
          <a:prstGeom prst="rect">
            <a:avLst/>
          </a:prstGeom>
          <a:solidFill>
            <a:srgbClr val="0070C0"/>
          </a:solidFill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756355" y="4365977"/>
            <a:ext cx="8001000" cy="17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Example: Given a positive integer </a:t>
            </a:r>
            <a:r>
              <a:rPr lang="en-US" sz="2400" i="1" dirty="0"/>
              <a:t>n</a:t>
            </a:r>
            <a:r>
              <a:rPr lang="en-US" sz="2400" dirty="0"/>
              <a:t>, how do you </a:t>
            </a:r>
            <a:r>
              <a:rPr lang="en-US" sz="2400" dirty="0">
                <a:solidFill>
                  <a:srgbClr val="0000FF"/>
                </a:solidFill>
              </a:rPr>
              <a:t>sum up all its individual digits</a:t>
            </a:r>
            <a:r>
              <a:rPr lang="en-US" sz="2400" dirty="0"/>
              <a:t>? 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q"/>
            </a:pPr>
            <a:r>
              <a:rPr lang="en-US" sz="2000" dirty="0"/>
              <a:t>The answer for the above example is </a:t>
            </a:r>
            <a:r>
              <a:rPr lang="en-US" sz="2800" dirty="0">
                <a:solidFill>
                  <a:srgbClr val="C00000"/>
                </a:solidFill>
              </a:rPr>
              <a:t>19</a:t>
            </a:r>
            <a:r>
              <a:rPr lang="en-US" sz="2000" dirty="0"/>
              <a:t> (2 + 5 + 2 + 0 + 4 + 0 + 3 + 1 + 2)</a:t>
            </a:r>
          </a:p>
        </p:txBody>
      </p:sp>
    </p:spTree>
    <p:extLst>
      <p:ext uri="{BB962C8B-B14F-4D97-AF65-F5344CB8AC3E}">
        <p14:creationId xmlns:p14="http://schemas.microsoft.com/office/powerpoint/2010/main" val="4753371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13175</TotalTime>
  <Words>913</Words>
  <Application>Microsoft Macintosh PowerPoint</Application>
  <PresentationFormat>On-screen Show (4:3)</PresentationFormat>
  <Paragraphs>152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Times New Roman</vt:lpstr>
      <vt:lpstr>Wingdings</vt:lpstr>
      <vt:lpstr>Clarity</vt:lpstr>
      <vt:lpstr>http://www.comp.nus.edu.sg/~cs1010/</vt:lpstr>
      <vt:lpstr>Week 1: Getting Started</vt:lpstr>
      <vt:lpstr>Unit 1: Computing Fundamentals</vt:lpstr>
      <vt:lpstr>Unit 2: Algorithmic Problem Solving</vt:lpstr>
      <vt:lpstr>Task 1: Area of a Circle (1/2)</vt:lpstr>
      <vt:lpstr>Task 1: Area of a Circle (2/2)</vt:lpstr>
      <vt:lpstr>Task 2: Coin Change</vt:lpstr>
      <vt:lpstr>Task 2: Coin Change – A Possible Algorithm</vt:lpstr>
      <vt:lpstr>Task 3: Breaking Up An Integer</vt:lpstr>
      <vt:lpstr>Algorithm Before Coding</vt:lpstr>
      <vt:lpstr>Things-To-Do</vt:lpstr>
      <vt:lpstr>Announcements</vt:lpstr>
      <vt:lpstr>End of File</vt:lpstr>
    </vt:vector>
  </TitlesOfParts>
  <Company>SoC, NUS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Phuc Duong</cp:lastModifiedBy>
  <cp:revision>1058</cp:revision>
  <cp:lastPrinted>2014-06-20T04:24:53Z</cp:lastPrinted>
  <dcterms:created xsi:type="dcterms:W3CDTF">1998-09-05T15:03:32Z</dcterms:created>
  <dcterms:modified xsi:type="dcterms:W3CDTF">2018-09-10T15:43:04Z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