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8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9" r:id="rId14"/>
    <p:sldId id="528" r:id="rId15"/>
    <p:sldId id="517" r:id="rId16"/>
    <p:sldId id="509" r:id="rId17"/>
    <p:sldId id="510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CCFFCC"/>
    <a:srgbClr val="0066FF"/>
    <a:srgbClr val="006600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7185" autoAdjust="0"/>
  </p:normalViewPr>
  <p:slideViewPr>
    <p:cSldViewPr snapToGrid="0">
      <p:cViewPr varScale="1">
        <p:scale>
          <a:sx n="98" d="100"/>
          <a:sy n="98" d="100"/>
        </p:scale>
        <p:origin x="-22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8/21/2014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smtClean="0"/>
              <a:t>We will go through</a:t>
            </a:r>
            <a:r>
              <a:rPr lang="en-US" baseline="0" smtClean="0"/>
              <a:t> the Introduction to CodeCrunch slides here.</a:t>
            </a: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unch.comp.nus.edu.s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2_resources/lectu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2_resources/lectur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#4: </a:t>
            </a:r>
            <a:r>
              <a:rPr lang="en-GB" smtClean="0">
                <a:solidFill>
                  <a:srgbClr val="0000FF"/>
                </a:solidFill>
              </a:rPr>
              <a:t>Temperature Conversion </a:t>
            </a:r>
            <a:r>
              <a:rPr lang="en-GB" sz="3100" smtClean="0">
                <a:solidFill>
                  <a:srgbClr val="0000FF"/>
                </a:solidFill>
              </a:rPr>
              <a:t>(2/2)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064798"/>
            <a:ext cx="8363760" cy="146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Test your program on the following inputs: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32.5, 0, -54.3, 100 (and others of your choice)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Do you get the correct answers?</a:t>
            </a:r>
            <a:endParaRPr lang="en-US" sz="2400" dirty="0" smtClean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573206" y="5985565"/>
            <a:ext cx="822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0850" lvl="1" indent="-45085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(Optional) Format the number of output digits to 2 decimal places</a:t>
            </a:r>
          </a:p>
          <a:p>
            <a:pPr marL="450850" lvl="1" indent="-45085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(Optional) Write another program to convert Celsius to Fahrenheit</a:t>
            </a:r>
          </a:p>
          <a:p>
            <a:pPr marL="742950" lvl="1" indent="-457200"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sz="14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2319" y="2522537"/>
            <a:ext cx="6103937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Enter temperature in Fahrenheit: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That equals 0.277778 Celsius.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2319" y="3360737"/>
            <a:ext cx="6103937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Enter temperature in Fahrenheit: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That equals -17.777778 Celsius.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2319" y="4210050"/>
            <a:ext cx="6103937" cy="7064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Enter temperature in Fahrenheit: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-54.3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That equals -47.944444 Celsius.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319" y="5032375"/>
            <a:ext cx="6103937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Enter temperature in Fahrenheit: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That equals 37.777778 Celsius.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48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Write a program </a:t>
            </a:r>
            <a:r>
              <a:rPr lang="en-US" sz="2000" dirty="0" err="1">
                <a:solidFill>
                  <a:srgbClr val="C00000"/>
                </a:solidFill>
              </a:rPr>
              <a:t>f</a:t>
            </a:r>
            <a:r>
              <a:rPr lang="en-US" sz="2000" dirty="0" err="1" smtClean="0">
                <a:solidFill>
                  <a:srgbClr val="C00000"/>
                </a:solidFill>
              </a:rPr>
              <a:t>reezer.c</a:t>
            </a:r>
            <a:r>
              <a:rPr lang="en-US" sz="2000" dirty="0" smtClean="0"/>
              <a:t> </a:t>
            </a:r>
            <a:r>
              <a:rPr lang="en-US" sz="2000" dirty="0"/>
              <a:t>that estimates the temperature in a freezer (in 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r>
              <a:rPr lang="en-US" sz="2000" dirty="0"/>
              <a:t>) given the elapsed time (hours) since a power failure. Assume this temperature (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) is given </a:t>
            </a:r>
            <a:r>
              <a:rPr lang="en-US" sz="2000" dirty="0" smtClean="0"/>
              <a:t>by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tabLst>
                <a:tab pos="3524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where 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 is the time since the power </a:t>
            </a:r>
            <a:r>
              <a:rPr lang="en-US" sz="2000" dirty="0" smtClean="0"/>
              <a:t>failure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Your </a:t>
            </a:r>
            <a:r>
              <a:rPr lang="en-US" sz="2000" dirty="0"/>
              <a:t>program should prompt the user to enter how long it has been since the start of the power failure in hours and minutes, both values in </a:t>
            </a:r>
            <a:r>
              <a:rPr lang="en-US" sz="2000" dirty="0" smtClean="0"/>
              <a:t>integers.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Note </a:t>
            </a:r>
            <a:r>
              <a:rPr lang="en-US" sz="2000" dirty="0"/>
              <a:t>that you need to convert the elapsed time into hours in real number (use type </a:t>
            </a:r>
            <a:r>
              <a:rPr lang="en-US" sz="2000" dirty="0" smtClean="0">
                <a:solidFill>
                  <a:srgbClr val="0000FF"/>
                </a:solidFill>
              </a:rPr>
              <a:t>float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For example, if the user entered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2 30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(2 hours 30 minutes), you need to convert this to </a:t>
            </a:r>
            <a:r>
              <a:rPr lang="en-US" dirty="0">
                <a:solidFill>
                  <a:srgbClr val="C00000"/>
                </a:solidFill>
              </a:rPr>
              <a:t>2.5 hours</a:t>
            </a:r>
            <a:r>
              <a:rPr lang="en-US" dirty="0"/>
              <a:t> before applying the above </a:t>
            </a:r>
            <a:r>
              <a:rPr lang="en-US" dirty="0" smtClean="0"/>
              <a:t>formula.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02663"/>
              </p:ext>
            </p:extLst>
          </p:nvPr>
        </p:nvGraphicFramePr>
        <p:xfrm>
          <a:off x="3401646" y="2301020"/>
          <a:ext cx="16954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863225" imgH="418918" progId="Equation.3">
                  <p:embed/>
                </p:oleObj>
              </mc:Choice>
              <mc:Fallback>
                <p:oleObj name="Equation" r:id="rId4" imgW="863225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646" y="2301020"/>
                        <a:ext cx="16954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68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Refer </a:t>
            </a:r>
            <a:r>
              <a:rPr lang="en-US" sz="2400"/>
              <a:t>to the sample run below. Follow the output </a:t>
            </a:r>
            <a:r>
              <a:rPr lang="en-US" sz="2400" smtClean="0"/>
              <a:t>format.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7103" y="1776901"/>
            <a:ext cx="71961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hours and minutes since power failure: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2 45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Temperature in freezer = -13.63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2661140"/>
            <a:ext cx="8183932" cy="36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How long does it take the freezer to get to zero degree?  Which of the following is the closest </a:t>
            </a:r>
            <a:r>
              <a:rPr lang="en-US" sz="2400" kern="0" dirty="0" smtClean="0"/>
              <a:t>answer?</a:t>
            </a:r>
            <a:endParaRPr lang="en-US" sz="2400" dirty="0"/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dirty="0" smtClean="0"/>
              <a:t>3 hours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dirty="0" smtClean="0"/>
              <a:t>4 hours 10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dirty="0" smtClean="0"/>
              <a:t>6 hours 30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dirty="0" smtClean="0"/>
              <a:t>8 hours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 smtClean="0">
                <a:solidFill>
                  <a:srgbClr val="C00000"/>
                </a:solidFill>
              </a:rPr>
              <a:t>This </a:t>
            </a:r>
            <a:r>
              <a:rPr lang="en-US" sz="2400" kern="0" dirty="0">
                <a:solidFill>
                  <a:srgbClr val="C00000"/>
                </a:solidFill>
              </a:rPr>
              <a:t>exercise is mounted on </a:t>
            </a:r>
            <a:r>
              <a:rPr lang="en-US" sz="2400" kern="0" dirty="0" err="1">
                <a:solidFill>
                  <a:srgbClr val="C00000"/>
                </a:solidFill>
              </a:rPr>
              <a:t>CodeCrunch</a:t>
            </a:r>
            <a:r>
              <a:rPr lang="en-US" sz="2400" kern="0" dirty="0">
                <a:solidFill>
                  <a:srgbClr val="C00000"/>
                </a:solidFill>
              </a:rPr>
              <a:t> as a practice </a:t>
            </a:r>
            <a:r>
              <a:rPr lang="en-US" sz="2400" kern="0" dirty="0" smtClean="0">
                <a:solidFill>
                  <a:srgbClr val="C00000"/>
                </a:solidFill>
              </a:rPr>
              <a:t>exercise.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20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0430" y="3038474"/>
            <a:ext cx="5182010" cy="339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None/>
            </a:pPr>
            <a:r>
              <a:rPr lang="en-GB" sz="2000" smtClean="0">
                <a:solidFill>
                  <a:srgbClr val="0000FF"/>
                </a:solidFill>
              </a:rPr>
              <a:t>Thinking about the algorithm: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itchFamily="2" charset="2"/>
              <a:buChar char="ü"/>
            </a:pPr>
            <a:r>
              <a:rPr lang="en-GB" sz="2000" smtClean="0"/>
              <a:t>What are the variables (and their types) for input data?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itchFamily="2" charset="2"/>
              <a:buChar char="ü"/>
            </a:pPr>
            <a:r>
              <a:rPr lang="en-GB" sz="2000" smtClean="0"/>
              <a:t>What are the variables (and their types) for output?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itchFamily="2" charset="2"/>
              <a:buChar char="ü"/>
            </a:pPr>
            <a:r>
              <a:rPr lang="en-GB" sz="2000" smtClean="0"/>
              <a:t>Is there any formatting of output?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itchFamily="2" charset="2"/>
              <a:buChar char="ü"/>
            </a:pPr>
            <a:r>
              <a:rPr lang="en-GB" sz="2000" smtClean="0"/>
              <a:t>What are the variables (and their types) for intermediate results?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itchFamily="2" charset="2"/>
              <a:buChar char="ü"/>
            </a:pPr>
            <a:r>
              <a:rPr lang="en-GB" sz="2000" smtClean="0"/>
              <a:t>How to compute the result?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838" y="1243013"/>
            <a:ext cx="7796212" cy="156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Write a program </a:t>
            </a:r>
            <a:r>
              <a:rPr lang="en-US" sz="1600" dirty="0" err="1">
                <a:solidFill>
                  <a:srgbClr val="0000FF"/>
                </a:solidFill>
              </a:rPr>
              <a:t>f</a:t>
            </a:r>
            <a:r>
              <a:rPr lang="en-US" sz="1600" dirty="0" err="1" smtClean="0">
                <a:solidFill>
                  <a:srgbClr val="0000FF"/>
                </a:solidFill>
              </a:rPr>
              <a:t>reezer.c</a:t>
            </a:r>
            <a:r>
              <a:rPr lang="en-US" sz="1600" dirty="0" smtClean="0"/>
              <a:t> </a:t>
            </a:r>
            <a:r>
              <a:rPr lang="en-US" sz="1600" dirty="0"/>
              <a:t>that estimates the temperature in a freezer (in Celsius) given the elapsed time (hours) since a power failure. Assume this temperature (</a:t>
            </a:r>
            <a:r>
              <a:rPr lang="en-US" sz="1600" i="1" dirty="0">
                <a:solidFill>
                  <a:srgbClr val="0000FF"/>
                </a:solidFill>
              </a:rPr>
              <a:t>T</a:t>
            </a:r>
            <a:r>
              <a:rPr lang="en-US" sz="1600" dirty="0"/>
              <a:t>) is given by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/>
              <a:t>where </a:t>
            </a:r>
            <a:r>
              <a:rPr lang="en-US" sz="1600" i="1" dirty="0">
                <a:solidFill>
                  <a:srgbClr val="0000FF"/>
                </a:solidFill>
              </a:rPr>
              <a:t>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is the time since the power failure. 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478213" y="1792288"/>
          <a:ext cx="1647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863280" imgH="419040" progId="Equation.3">
                  <p:embed/>
                </p:oleObj>
              </mc:Choice>
              <mc:Fallback>
                <p:oleObj name="Equation" r:id="rId4" imgW="863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1792288"/>
                        <a:ext cx="16478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52440" y="3546988"/>
            <a:ext cx="3234690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int</a:t>
            </a:r>
            <a:r>
              <a:rPr lang="en-US" dirty="0" smtClean="0"/>
              <a:t> variables: </a:t>
            </a:r>
            <a:r>
              <a:rPr lang="en-US" dirty="0" smtClean="0">
                <a:solidFill>
                  <a:srgbClr val="0000FF"/>
                </a:solidFill>
              </a:rPr>
              <a:t>hours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2440" y="4238810"/>
            <a:ext cx="3240100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 float variable: </a:t>
            </a:r>
            <a:r>
              <a:rPr lang="en-US" dirty="0" smtClean="0">
                <a:solidFill>
                  <a:srgbClr val="0000FF"/>
                </a:solidFill>
              </a:rPr>
              <a:t>temperature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440" y="4768032"/>
            <a:ext cx="3240100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Yes, 2 decimal places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2440" y="5340023"/>
            <a:ext cx="3251530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 float variable: </a:t>
            </a:r>
            <a:r>
              <a:rPr lang="en-US" dirty="0" err="1" smtClean="0">
                <a:solidFill>
                  <a:srgbClr val="0000FF"/>
                </a:solidFill>
              </a:rPr>
              <a:t>hours_float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440" y="5882518"/>
            <a:ext cx="3251530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the given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5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#6: Freezer (version 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478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Write a program </a:t>
            </a:r>
            <a:r>
              <a:rPr lang="en-US" sz="2400" dirty="0" smtClean="0">
                <a:solidFill>
                  <a:srgbClr val="C00000"/>
                </a:solidFill>
              </a:rPr>
              <a:t>freezerV2.c</a:t>
            </a:r>
            <a:r>
              <a:rPr lang="en-US" sz="2400" dirty="0" smtClean="0"/>
              <a:t> </a:t>
            </a:r>
            <a:r>
              <a:rPr lang="en-US" sz="2400" dirty="0"/>
              <a:t>that </a:t>
            </a:r>
            <a:r>
              <a:rPr lang="en-US" sz="2400" dirty="0" smtClean="0"/>
              <a:t>replaces the old formula in 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dirty="0" err="1" smtClean="0">
                <a:solidFill>
                  <a:srgbClr val="C00000"/>
                </a:solidFill>
              </a:rPr>
              <a:t>reezer.c</a:t>
            </a:r>
            <a:r>
              <a:rPr lang="en-US" sz="2400" dirty="0" smtClean="0"/>
              <a:t> with this: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tabLst>
                <a:tab pos="352425" algn="l"/>
              </a:tabLst>
            </a:pPr>
            <a:r>
              <a:rPr lang="en-US" sz="2400" dirty="0"/>
              <a:t>	where 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is the time since the power failure.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Time limit: 15 minutes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Which math function(s) should you use?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>
                <a:solidFill>
                  <a:srgbClr val="C00000"/>
                </a:solidFill>
              </a:rPr>
              <a:t>This exercise is mounted on </a:t>
            </a:r>
            <a:r>
              <a:rPr lang="en-US" sz="2400" kern="0" dirty="0" err="1">
                <a:solidFill>
                  <a:srgbClr val="C00000"/>
                </a:solidFill>
              </a:rPr>
              <a:t>CodeCrunch</a:t>
            </a:r>
            <a:r>
              <a:rPr lang="en-US" sz="2400" kern="0" dirty="0">
                <a:solidFill>
                  <a:srgbClr val="C00000"/>
                </a:solidFill>
              </a:rPr>
              <a:t> as a practice exercise</a:t>
            </a:r>
            <a:r>
              <a:rPr lang="en-US" sz="2400" kern="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246438" y="2090738"/>
          <a:ext cx="20605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4" imgW="927100" imgH="419100" progId="Equation.3">
                  <p:embed/>
                </p:oleObj>
              </mc:Choice>
              <mc:Fallback>
                <p:oleObj name="Equation" r:id="rId4" imgW="9271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090738"/>
                        <a:ext cx="20605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0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CodeCrunch </a:t>
            </a:r>
            <a:r>
              <a:rPr lang="en-GB" sz="2700">
                <a:solidFill>
                  <a:srgbClr val="0000FF"/>
                </a:solidFill>
              </a:rPr>
              <a:t>(</a:t>
            </a:r>
            <a:r>
              <a:rPr lang="en-GB" sz="2700">
                <a:solidFill>
                  <a:srgbClr val="0000FF"/>
                </a:solidFill>
                <a:hlinkClick r:id="rId3"/>
              </a:rPr>
              <a:t>https://codecrunch.comp.nus.edu.sg</a:t>
            </a:r>
            <a:r>
              <a:rPr lang="en-GB" sz="2700" smtClean="0">
                <a:solidFill>
                  <a:srgbClr val="0000FF"/>
                </a:solidFill>
                <a:hlinkClick r:id="rId3"/>
              </a:rPr>
              <a:t>/</a:t>
            </a:r>
            <a:r>
              <a:rPr lang="en-GB" sz="2700" smtClean="0">
                <a:solidFill>
                  <a:srgbClr val="0000FF"/>
                </a:solidFill>
              </a:rPr>
              <a:t>) </a:t>
            </a:r>
            <a:endParaRPr lang="en-GB" sz="2700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</a:t>
            </a:r>
            <a:r>
              <a:rPr smtClean="0"/>
              <a:t>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301858"/>
            <a:ext cx="7890681" cy="514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CodeCrunch is an online submission system we use in CS1010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You are to submit your lab assignments through CodeCrunch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Your first assignment: </a:t>
            </a:r>
            <a:r>
              <a:rPr lang="en-US" sz="2800" smtClean="0">
                <a:solidFill>
                  <a:srgbClr val="C00000"/>
                </a:solidFill>
              </a:rPr>
              <a:t>Lab #0 Volume of Box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Non-graded practice exercises are also mounted on CodeCrunch for your own attempt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CodeCrunch provides instant feedback on your program correctness upon submission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472458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199"/>
            <a:ext cx="7890681" cy="522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Continue the exercises on your own if you cannot complete them during sectional class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Continue to </a:t>
            </a:r>
            <a:r>
              <a:rPr lang="en-US" sz="2800" dirty="0" err="1" smtClean="0"/>
              <a:t>practise</a:t>
            </a:r>
            <a:r>
              <a:rPr lang="en-US" sz="2800" dirty="0" smtClean="0"/>
              <a:t> the </a:t>
            </a:r>
            <a:r>
              <a:rPr lang="en-US" sz="2800" dirty="0" smtClean="0">
                <a:solidFill>
                  <a:srgbClr val="C00000"/>
                </a:solidFill>
              </a:rPr>
              <a:t>UNIX commands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C00000"/>
                </a:solidFill>
              </a:rPr>
              <a:t>vim</a:t>
            </a:r>
            <a:r>
              <a:rPr lang="en-US" sz="2800" dirty="0" smtClean="0"/>
              <a:t> on your own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Revise </a:t>
            </a:r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Chapter </a:t>
            </a:r>
            <a:r>
              <a:rPr lang="en-US" sz="2800" smtClean="0">
                <a:solidFill>
                  <a:srgbClr val="C00000"/>
                </a:solidFill>
                <a:cs typeface="Courier New" pitchFamily="49" charset="0"/>
              </a:rPr>
              <a:t>1 and Chapter 2</a:t>
            </a:r>
            <a:endParaRPr lang="en-US" sz="2800" dirty="0" smtClean="0">
              <a:solidFill>
                <a:srgbClr val="C00000"/>
              </a:solidFill>
              <a:cs typeface="Courier New" pitchFamily="49" charset="0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Preparation for next week: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Read </a:t>
            </a:r>
            <a:r>
              <a:rPr lang="en-US" sz="2400" smtClean="0">
                <a:cs typeface="Courier New" pitchFamily="49" charset="0"/>
              </a:rPr>
              <a:t>Chapter 3 The Basics of C</a:t>
            </a:r>
            <a:endParaRPr lang="en-US" sz="2400" dirty="0" smtClean="0"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Read </a:t>
            </a:r>
            <a:r>
              <a:rPr lang="en-US" sz="2400" smtClean="0">
                <a:cs typeface="Courier New" pitchFamily="49" charset="0"/>
              </a:rPr>
              <a:t>Chapter 5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cs typeface="Courier New" pitchFamily="49" charset="0"/>
              </a:rPr>
              <a:t>Read Chapter 4 (Lessons 4.1 to 4.6)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Announcements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</a:t>
            </a:r>
            <a:r>
              <a:rPr smtClean="0"/>
              <a:t>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199"/>
            <a:ext cx="6616846" cy="522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</a:rPr>
              <a:t>Discussion classes start in week 3 (next week)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Check the venue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Attendance will be taken</a:t>
            </a:r>
            <a:endParaRPr lang="en-US" sz="2400" dirty="0" smtClean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77" y="466644"/>
            <a:ext cx="1419253" cy="14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2: Basic C Programming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851338" y="1292772"/>
            <a:ext cx="7819696" cy="505627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Data Type</a:t>
            </a:r>
          </a:p>
          <a:p>
            <a:pPr marL="914400" lvl="1" indent="-3556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#1: Size of Data </a:t>
            </a:r>
            <a:r>
              <a:rPr lang="en-GB" dirty="0" smtClean="0"/>
              <a:t>Types</a:t>
            </a:r>
            <a:endParaRPr lang="en-GB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Program Structure</a:t>
            </a:r>
          </a:p>
          <a:p>
            <a:pPr marL="906463" lvl="1" indent="-336550" defTabSz="9667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#2: Testing </a:t>
            </a:r>
            <a:r>
              <a:rPr lang="en-GB" dirty="0" err="1" smtClean="0"/>
              <a:t>scanf</a:t>
            </a:r>
            <a:r>
              <a:rPr lang="en-GB" dirty="0" smtClean="0"/>
              <a:t>() and </a:t>
            </a:r>
            <a:r>
              <a:rPr lang="en-GB" dirty="0" err="1" smtClean="0"/>
              <a:t>printf</a:t>
            </a:r>
            <a:r>
              <a:rPr lang="en-GB" dirty="0" smtClean="0"/>
              <a:t>()</a:t>
            </a:r>
            <a:endParaRPr lang="en-GB" dirty="0" smtClean="0"/>
          </a:p>
          <a:p>
            <a:pPr marL="906463" lvl="1" indent="-336550" defTabSz="9667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#3: Distance </a:t>
            </a:r>
            <a:r>
              <a:rPr lang="en-GB" dirty="0" smtClean="0"/>
              <a:t>Conversion</a:t>
            </a:r>
            <a:endParaRPr lang="en-GB" dirty="0" smtClean="0"/>
          </a:p>
          <a:p>
            <a:pPr marL="906463" lvl="1" indent="-336550" defTabSz="9667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#4: Temperature </a:t>
            </a:r>
            <a:r>
              <a:rPr lang="en-GB" dirty="0" smtClean="0"/>
              <a:t>Conversion</a:t>
            </a:r>
            <a:endParaRPr lang="en-GB" dirty="0" smtClean="0"/>
          </a:p>
          <a:p>
            <a:pPr marL="906463" lvl="1" indent="-336550" defTabSz="9667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Ex #5: </a:t>
            </a:r>
            <a:r>
              <a:rPr lang="en-GB" dirty="0" smtClean="0"/>
              <a:t>Freezer</a:t>
            </a:r>
            <a:endParaRPr lang="en-GB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Math functions</a:t>
            </a:r>
          </a:p>
          <a:p>
            <a:pPr marL="906463" lvl="1" indent="-33655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Ex #6: Freezer (version 2) </a:t>
            </a:r>
            <a:endParaRPr lang="en-GB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 smtClean="0"/>
              <a:t>CodeCrunch</a:t>
            </a:r>
            <a:endParaRPr lang="en-GB" sz="20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Things-To-Do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Announcements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Week2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#1: Size of </a:t>
            </a:r>
            <a:r>
              <a:rPr lang="en-GB" smtClean="0">
                <a:solidFill>
                  <a:srgbClr val="0000FF"/>
                </a:solidFill>
              </a:rPr>
              <a:t>Data Types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will do an exercise in class to explore the aforementioned information about data types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Unit3_DataTypes.c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</a:t>
            </a:r>
            <a:r>
              <a:rPr lang="en-US" sz="2400" dirty="0" smtClean="0"/>
              <a:t>opy the above program into your current directory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cp</a:t>
            </a:r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 ~cs1010/lect/prog/unit3/Unit3_DataTypes.c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Or download program from CS1010 </a:t>
            </a:r>
            <a:r>
              <a:rPr lang="en-US" sz="2400" dirty="0"/>
              <a:t>Lectures </a:t>
            </a:r>
            <a:r>
              <a:rPr lang="en-US" sz="2400" dirty="0" smtClean="0"/>
              <a:t>page and transfer it into your UNIX account: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3"/>
              </a:rPr>
              <a:t>http://www.comp.nus.edu.sg/~</a:t>
            </a:r>
            <a:r>
              <a:rPr lang="en-US" sz="2000" dirty="0" smtClean="0">
                <a:hlinkClick r:id="rId3"/>
              </a:rPr>
              <a:t>cs1010/2_resources/lectures.html</a:t>
            </a:r>
            <a:r>
              <a:rPr lang="en-US" sz="2000" dirty="0" smtClean="0"/>
              <a:t> 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56619" y="3460953"/>
            <a:ext cx="6305792" cy="610847"/>
            <a:chOff x="1956619" y="3460953"/>
            <a:chExt cx="6361471" cy="610847"/>
          </a:xfrm>
        </p:grpSpPr>
        <p:sp>
          <p:nvSpPr>
            <p:cNvPr id="2" name="Left Brace 1"/>
            <p:cNvSpPr/>
            <p:nvPr/>
          </p:nvSpPr>
          <p:spPr>
            <a:xfrm rot="16200000">
              <a:off x="5046407" y="371165"/>
              <a:ext cx="181896" cy="6361471"/>
            </a:xfrm>
            <a:prstGeom prst="leftBrace">
              <a:avLst>
                <a:gd name="adj1" fmla="val 40765"/>
                <a:gd name="adj2" fmla="val 50000"/>
              </a:avLst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95158" y="3702468"/>
              <a:ext cx="308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6600"/>
                  </a:solidFill>
                </a:rPr>
                <a:t>Pathname of source file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" name="[Group 7]"/>
          <p:cNvGrpSpPr/>
          <p:nvPr/>
        </p:nvGrpSpPr>
        <p:grpSpPr>
          <a:xfrm>
            <a:off x="5734361" y="3246551"/>
            <a:ext cx="2900516" cy="1469151"/>
            <a:chOff x="5869859" y="3248980"/>
            <a:chExt cx="2900516" cy="1469151"/>
          </a:xfrm>
        </p:grpSpPr>
        <p:sp>
          <p:nvSpPr>
            <p:cNvPr id="4" name="Oval 3"/>
            <p:cNvSpPr/>
            <p:nvPr/>
          </p:nvSpPr>
          <p:spPr>
            <a:xfrm>
              <a:off x="8442430" y="3248980"/>
              <a:ext cx="186813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934632" y="3465287"/>
              <a:ext cx="601204" cy="60651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69859" y="4071800"/>
              <a:ext cx="2900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Destination directory;</a:t>
              </a:r>
            </a:p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‘.’ means current directory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855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#1: Size of </a:t>
            </a:r>
            <a:r>
              <a:rPr lang="en-GB" smtClean="0">
                <a:solidFill>
                  <a:srgbClr val="0000FF"/>
                </a:solidFill>
              </a:rPr>
              <a:t>Data Types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0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How do you compile </a:t>
            </a:r>
            <a:r>
              <a:rPr lang="en-US" sz="2800" smtClean="0">
                <a:solidFill>
                  <a:srgbClr val="C00000"/>
                </a:solidFill>
              </a:rPr>
              <a:t>Unit3_DataTypes.c </a:t>
            </a:r>
            <a:r>
              <a:rPr lang="en-US" sz="2800" smtClean="0"/>
              <a:t>into an executable file called </a:t>
            </a:r>
            <a:r>
              <a:rPr lang="en-US" sz="2800" smtClean="0">
                <a:solidFill>
                  <a:srgbClr val="C00000"/>
                </a:solidFill>
              </a:rPr>
              <a:t>DataTypes</a:t>
            </a:r>
            <a:r>
              <a:rPr lang="en-US" sz="2800" smtClean="0"/>
              <a:t> in just one step?</a:t>
            </a:r>
            <a:endParaRPr lang="en-US" sz="2800" dirty="0" smtClean="0"/>
          </a:p>
        </p:txBody>
      </p:sp>
      <p:sp>
        <p:nvSpPr>
          <p:cNvPr id="23" name="HighlightTextShape201406241503265130"/>
          <p:cNvSpPr>
            <a:spLocks noChangeArrowheads="1"/>
          </p:cNvSpPr>
          <p:nvPr/>
        </p:nvSpPr>
        <p:spPr bwMode="auto">
          <a:xfrm>
            <a:off x="573206" y="3092224"/>
            <a:ext cx="836376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What are the sizes of the 4 data types explored?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66150"/>
              </p:ext>
            </p:extLst>
          </p:nvPr>
        </p:nvGraphicFramePr>
        <p:xfrm>
          <a:off x="1933557" y="3669552"/>
          <a:ext cx="459897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73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Data type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Size</a:t>
                      </a:r>
                      <a:r>
                        <a:rPr lang="en-US" sz="2800" baseline="0" smtClean="0"/>
                        <a:t> in bytes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int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float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double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char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0980" y="2263399"/>
            <a:ext cx="7788166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gcc –Wall Unit3_DataTypes.c 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DataTypes</a:t>
            </a:r>
            <a:endParaRPr lang="en-US" sz="24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[TextBox 12]"/>
          <p:cNvSpPr txBox="1"/>
          <p:nvPr/>
        </p:nvSpPr>
        <p:spPr>
          <a:xfrm>
            <a:off x="4616672" y="4191687"/>
            <a:ext cx="80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4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6672" y="4682715"/>
            <a:ext cx="80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4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16672" y="5205935"/>
            <a:ext cx="80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8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6672" y="5729155"/>
            <a:ext cx="80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1</a:t>
            </a:r>
            <a:endParaRPr 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64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23" grpId="0" build="p" bldLvl="2"/>
      <p:bldP spid="11" grpId="0" animBg="1"/>
      <p:bldP spid="13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#2: Testing </a:t>
            </a:r>
            <a:r>
              <a:rPr lang="en-GB" dirty="0" err="1" smtClean="0">
                <a:solidFill>
                  <a:srgbClr val="0000FF"/>
                </a:solidFill>
              </a:rPr>
              <a:t>scanf</a:t>
            </a:r>
            <a:r>
              <a:rPr lang="en-GB" dirty="0" smtClean="0">
                <a:solidFill>
                  <a:srgbClr val="0000FF"/>
                </a:solidFill>
              </a:rPr>
              <a:t>() and </a:t>
            </a:r>
            <a:r>
              <a:rPr lang="en-GB" err="1" smtClean="0">
                <a:solidFill>
                  <a:srgbClr val="0000FF"/>
                </a:solidFill>
              </a:rPr>
              <a:t>printf</a:t>
            </a:r>
            <a:r>
              <a:rPr lang="en-GB" smtClean="0">
                <a:solidFill>
                  <a:srgbClr val="0000FF"/>
                </a:solidFill>
              </a:rPr>
              <a:t>() </a:t>
            </a:r>
            <a:r>
              <a:rPr lang="en-GB" sz="3100" smtClean="0">
                <a:solidFill>
                  <a:srgbClr val="0000FF"/>
                </a:solidFill>
              </a:rPr>
              <a:t>(1/2)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411357"/>
            <a:ext cx="8363760" cy="494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will do an exercise in class to explore 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() </a:t>
            </a:r>
            <a:r>
              <a:rPr lang="en-US" sz="2800" dirty="0" smtClean="0"/>
              <a:t>and </a:t>
            </a:r>
            <a:r>
              <a:rPr lang="en-US" sz="2800" dirty="0" err="1" smtClean="0">
                <a:solidFill>
                  <a:srgbClr val="0000FF"/>
                </a:solidFill>
              </a:rPr>
              <a:t>printf</a:t>
            </a:r>
            <a:r>
              <a:rPr lang="en-US" sz="2800" dirty="0" smtClean="0">
                <a:solidFill>
                  <a:srgbClr val="0000FF"/>
                </a:solidFill>
              </a:rPr>
              <a:t>() </a:t>
            </a:r>
            <a:r>
              <a:rPr lang="en-US" sz="2800" dirty="0" smtClean="0"/>
              <a:t>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Unit3_TestIO.c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</a:t>
            </a:r>
            <a:r>
              <a:rPr lang="en-US" sz="2400" dirty="0" smtClean="0"/>
              <a:t>opy the above program into your current directory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cp</a:t>
            </a:r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 ~cs1010/lect/prog/unit3/Unit3_TestIO.c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Or download program from CS1010 </a:t>
            </a:r>
            <a:r>
              <a:rPr lang="en-US" sz="2400" dirty="0"/>
              <a:t>Lectures </a:t>
            </a:r>
            <a:r>
              <a:rPr lang="en-US" sz="2400" dirty="0" smtClean="0"/>
              <a:t>page and transfer it into your UNIX account: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3"/>
              </a:rPr>
              <a:t>http://www.comp.nus.edu.sg/~</a:t>
            </a:r>
            <a:r>
              <a:rPr lang="en-US" sz="2000" dirty="0" smtClean="0">
                <a:hlinkClick r:id="rId3"/>
              </a:rPr>
              <a:t>cs1010/2_resources/lectures.html</a:t>
            </a:r>
            <a:r>
              <a:rPr lang="en-US" sz="2000" dirty="0" smtClean="0"/>
              <a:t> 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#2: Testing </a:t>
            </a:r>
            <a:r>
              <a:rPr lang="en-GB" dirty="0" err="1" smtClean="0">
                <a:solidFill>
                  <a:srgbClr val="0000FF"/>
                </a:solidFill>
              </a:rPr>
              <a:t>scanf</a:t>
            </a:r>
            <a:r>
              <a:rPr lang="en-GB" dirty="0" smtClean="0">
                <a:solidFill>
                  <a:srgbClr val="0000FF"/>
                </a:solidFill>
              </a:rPr>
              <a:t>() and </a:t>
            </a:r>
            <a:r>
              <a:rPr lang="en-GB" err="1" smtClean="0">
                <a:solidFill>
                  <a:srgbClr val="0000FF"/>
                </a:solidFill>
              </a:rPr>
              <a:t>printf</a:t>
            </a:r>
            <a:r>
              <a:rPr lang="en-GB" smtClean="0">
                <a:solidFill>
                  <a:srgbClr val="0000FF"/>
                </a:solidFill>
              </a:rPr>
              <a:t>() </a:t>
            </a:r>
            <a:r>
              <a:rPr lang="en-GB" sz="3100" smtClean="0">
                <a:solidFill>
                  <a:srgbClr val="0000FF"/>
                </a:solidFill>
              </a:rPr>
              <a:t>(2/2)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451113"/>
            <a:ext cx="8363760" cy="49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Format specifier: What if you use </a:t>
            </a:r>
            <a:r>
              <a:rPr lang="en-US" sz="2800" smtClean="0">
                <a:solidFill>
                  <a:srgbClr val="C00000"/>
                </a:solidFill>
              </a:rPr>
              <a:t>%f</a:t>
            </a:r>
            <a:r>
              <a:rPr lang="en-US" sz="2800" smtClean="0"/>
              <a:t> on integer, or </a:t>
            </a:r>
            <a:r>
              <a:rPr lang="en-US" sz="2800" smtClean="0">
                <a:solidFill>
                  <a:srgbClr val="C00000"/>
                </a:solidFill>
              </a:rPr>
              <a:t>%d</a:t>
            </a:r>
            <a:r>
              <a:rPr lang="en-US" sz="2800" smtClean="0"/>
              <a:t> on float? Why?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What if you enter a real number say 12.3 for variable a? Why?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What if you enter 23.3 for variable f? What is printed? Why?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Experiment with different width specifiers and decimal place specifiers. Eg: </a:t>
            </a:r>
            <a:r>
              <a:rPr lang="en-US" sz="2800" smtClean="0">
                <a:solidFill>
                  <a:srgbClr val="C00000"/>
                </a:solidFill>
              </a:rPr>
              <a:t>%5.2f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C00000"/>
                </a:solidFill>
              </a:rPr>
              <a:t>%7.3f</a:t>
            </a:r>
            <a:r>
              <a:rPr lang="en-US" sz="280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4783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#3: Distance Conversion (1/2)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2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Convert distance from miles to </a:t>
            </a:r>
            <a:r>
              <a:rPr lang="en-US" sz="2800" dirty="0" err="1" smtClean="0"/>
              <a:t>kilometres</a:t>
            </a:r>
            <a:endParaRPr lang="en-US" sz="28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Unit3_MileToKm.c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program is given (which you can copy to your directory as earlier instructed), but for this exercise we want you to type in the program yourself as a practice in using </a:t>
            </a:r>
            <a:r>
              <a:rPr lang="en-US" sz="2400" dirty="0" smtClean="0">
                <a:solidFill>
                  <a:srgbClr val="C00000"/>
                </a:solidFill>
              </a:rPr>
              <a:t>vim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program is shown in the next slide</a:t>
            </a:r>
            <a:endParaRPr 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7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#3: Distance Conversion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914400" y="1271997"/>
            <a:ext cx="6898511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Unit3_MileToKm.c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Converts distance in miles to kilometers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endParaRPr lang="en-US" sz="1600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KMS_PER_MILE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1.609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 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- distance in miles. </a:t>
            </a:r>
            <a:endParaRPr lang="en-US" sz="1600" b="1" dirty="0" smtClean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- distance in kilometers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distance in miles */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distance in miles: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&amp;miles);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the distance to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distance in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"That equals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Group 22]"/>
          <p:cNvSpPr txBox="1"/>
          <p:nvPr/>
        </p:nvSpPr>
        <p:spPr>
          <a:xfrm>
            <a:off x="6085483" y="1102720"/>
            <a:ext cx="1975475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Unit3_MileToKm.c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0869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#4: </a:t>
            </a:r>
            <a:r>
              <a:rPr lang="en-GB" smtClean="0">
                <a:solidFill>
                  <a:srgbClr val="0000FF"/>
                </a:solidFill>
              </a:rPr>
              <a:t>Temperature Conversion </a:t>
            </a:r>
            <a:r>
              <a:rPr lang="en-GB" sz="3100" smtClean="0">
                <a:solidFill>
                  <a:srgbClr val="0000FF"/>
                </a:solidFill>
              </a:rPr>
              <a:t>(1/2)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Week2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Write a program to convert a temperature from Fahrenheit degrees to Celsius degrees: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Use vim to create </a:t>
            </a:r>
            <a:r>
              <a:rPr lang="en-US" sz="2400" smtClean="0">
                <a:solidFill>
                  <a:srgbClr val="C00000"/>
                </a:solidFill>
              </a:rPr>
              <a:t>FtoC.c</a:t>
            </a:r>
            <a:r>
              <a:rPr lang="en-US" sz="2400" smtClean="0"/>
              <a:t>. Correct/compile your program till it is free of errors.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Tip: You may copy </a:t>
            </a:r>
            <a:r>
              <a:rPr lang="en-US" sz="2400" smtClean="0">
                <a:solidFill>
                  <a:srgbClr val="C00000"/>
                </a:solidFill>
              </a:rPr>
              <a:t>Unit3_MilesToKm.c</a:t>
            </a:r>
            <a:r>
              <a:rPr lang="en-US" sz="2400" smtClean="0"/>
              <a:t> to </a:t>
            </a:r>
            <a:r>
              <a:rPr lang="en-US" sz="2400" smtClean="0">
                <a:solidFill>
                  <a:srgbClr val="C00000"/>
                </a:solidFill>
              </a:rPr>
              <a:t>FtoC.c</a:t>
            </a:r>
            <a:r>
              <a:rPr lang="en-US" sz="2400" smtClean="0"/>
              <a:t> to save typing. How to copy a file in UNIX?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Sample output: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6863" y="5465252"/>
            <a:ext cx="6103937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Enter temperature in Fahrenheit: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That equals 0.277778 Celsius.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91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2" grpId="0" animBg="1"/>
      <p:bldP spid="8" grpId="0" build="p" bldLvl="2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13315</TotalTime>
  <Words>1257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Clarity</vt:lpstr>
      <vt:lpstr>Equation</vt:lpstr>
      <vt:lpstr>http://www.comp.nus.edu.sg/~cs1010/</vt:lpstr>
      <vt:lpstr>Week 2: Basic C Programming</vt:lpstr>
      <vt:lpstr>Exercise #1: Size of Data Types (1/2)</vt:lpstr>
      <vt:lpstr>Exercise #1: Size of Data Types (2/2)</vt:lpstr>
      <vt:lpstr>Exercise #2: Testing scanf() and printf() (1/2)</vt:lpstr>
      <vt:lpstr>Exercise #2: Testing scanf() and printf() (2/2)</vt:lpstr>
      <vt:lpstr>Exercise #3: Distance Conversion (1/2)</vt:lpstr>
      <vt:lpstr>Exercise #3: Distance Conversion (2/2)</vt:lpstr>
      <vt:lpstr>Exercise #4: Temperature Conversion (1/2)</vt:lpstr>
      <vt:lpstr>Exercise #4: Temperature Conversion (2/2)</vt:lpstr>
      <vt:lpstr>Exercise #5: Freezer (1/3)</vt:lpstr>
      <vt:lpstr>Exercise #5: Freezer (2/3)</vt:lpstr>
      <vt:lpstr>Exercise #5: Freezer (3/3)</vt:lpstr>
      <vt:lpstr>Exercise #6: Freezer (version 2)</vt:lpstr>
      <vt:lpstr>CodeCrunch (https://codecrunch.comp.nus.edu.sg/) </vt:lpstr>
      <vt:lpstr>Things-To-Do</vt:lpstr>
      <vt:lpstr>Announcements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1106</cp:revision>
  <cp:lastPrinted>2014-06-20T04:24:53Z</cp:lastPrinted>
  <dcterms:created xsi:type="dcterms:W3CDTF">1998-09-05T15:03:32Z</dcterms:created>
  <dcterms:modified xsi:type="dcterms:W3CDTF">2014-08-21T03:28:21Z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