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8" r:id="rId3"/>
    <p:sldId id="530" r:id="rId4"/>
    <p:sldId id="556" r:id="rId5"/>
    <p:sldId id="557" r:id="rId6"/>
    <p:sldId id="558" r:id="rId7"/>
    <p:sldId id="559" r:id="rId8"/>
    <p:sldId id="568" r:id="rId9"/>
    <p:sldId id="569" r:id="rId10"/>
    <p:sldId id="570" r:id="rId11"/>
    <p:sldId id="532" r:id="rId12"/>
    <p:sldId id="560" r:id="rId13"/>
    <p:sldId id="561" r:id="rId14"/>
    <p:sldId id="562" r:id="rId15"/>
    <p:sldId id="519" r:id="rId16"/>
    <p:sldId id="563" r:id="rId17"/>
    <p:sldId id="564" r:id="rId18"/>
    <p:sldId id="565" r:id="rId19"/>
    <p:sldId id="566" r:id="rId20"/>
    <p:sldId id="567" r:id="rId21"/>
    <p:sldId id="509" r:id="rId22"/>
    <p:sldId id="308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FF99"/>
    <a:srgbClr val="9900CC"/>
    <a:srgbClr val="CC6600"/>
    <a:srgbClr val="CCCCFF"/>
    <a:srgbClr val="FFFF99"/>
    <a:srgbClr val="CCFF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4936" autoAdjust="0"/>
  </p:normalViewPr>
  <p:slideViewPr>
    <p:cSldViewPr snapToGrid="0">
      <p:cViewPr varScale="1">
        <p:scale>
          <a:sx n="93" d="100"/>
          <a:sy n="93" d="100"/>
        </p:scale>
        <p:origin x="-3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Warm-up: List a Range of Integers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208314"/>
            <a:ext cx="8140497" cy="85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Now, use a </a:t>
            </a:r>
            <a:r>
              <a:rPr lang="en-GB" i="1" smtClean="0">
                <a:latin typeface="Garamond" panose="02020404030301010803" pitchFamily="18" charset="0"/>
                <a:cs typeface="Courier New" panose="02070309020205020404" pitchFamily="49" charset="0"/>
              </a:rPr>
              <a:t>while</a:t>
            </a:r>
            <a:r>
              <a:rPr lang="en-GB" smtClean="0"/>
              <a:t> loop to implement the function, without using any local variables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838" y="2307230"/>
            <a:ext cx="7681761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 integers in the range [lower, upper]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Precond: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list_integers(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7367" y="2691950"/>
            <a:ext cx="252246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 &lt;= upper</a:t>
            </a:r>
            <a:endParaRPr lang="en-US" sz="20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149" y="3492170"/>
            <a:ext cx="6984395" cy="193899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(lower &lt;= upper) {</a:t>
            </a: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lower);</a:t>
            </a:r>
          </a:p>
          <a:p>
            <a:pPr>
              <a:tabLst>
                <a:tab pos="457200" algn="l"/>
              </a:tabLst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lower++;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5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#1</a:t>
            </a:r>
            <a:r>
              <a:rPr lang="en-GB" sz="3600" smtClean="0">
                <a:solidFill>
                  <a:srgbClr val="0000FF"/>
                </a:solidFill>
              </a:rPr>
              <a:t>: Sum of Multiples of 3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140497" cy="385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Modify the program </a:t>
            </a:r>
            <a:r>
              <a:rPr lang="en-GB" smtClean="0">
                <a:solidFill>
                  <a:srgbClr val="0000FF"/>
                </a:solidFill>
              </a:rPr>
              <a:t>Unit6_OddIntegers_v1.c</a:t>
            </a:r>
            <a:r>
              <a:rPr lang="en-GB" smtClean="0"/>
              <a:t> to read a positive integer </a:t>
            </a:r>
            <a:r>
              <a:rPr lang="en-GB" i="1" smtClean="0"/>
              <a:t>n</a:t>
            </a:r>
            <a:r>
              <a:rPr lang="en-GB" smtClean="0"/>
              <a:t> and then compute the sum of all integers which are multiples of 3 between 1 and </a:t>
            </a:r>
            <a:r>
              <a:rPr lang="en-GB" i="1" smtClean="0"/>
              <a:t>n</a:t>
            </a:r>
            <a:r>
              <a:rPr lang="en-GB" smtClean="0"/>
              <a:t> inclusive using a </a:t>
            </a:r>
            <a:r>
              <a:rPr lang="en-GB" i="1" smtClean="0">
                <a:latin typeface="Garamond" panose="02020404030301010803" pitchFamily="18" charset="0"/>
              </a:rPr>
              <a:t>for</a:t>
            </a:r>
            <a:r>
              <a:rPr lang="en-GB" smtClean="0"/>
              <a:t> loop. Write a function called </a:t>
            </a:r>
            <a:r>
              <a:rPr lang="en-GB" smtClean="0">
                <a:solidFill>
                  <a:srgbClr val="0000FF"/>
                </a:solidFill>
              </a:rPr>
              <a:t>sum_multiples_of_3(int)</a:t>
            </a:r>
            <a:r>
              <a:rPr lang="en-GB" smtClean="0"/>
              <a:t>.</a:t>
            </a:r>
          </a:p>
          <a:p>
            <a:pPr marL="790575" lvl="1" indent="-341313" defTabSz="7985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This problem can be solved with a formula, but we will use the </a:t>
            </a:r>
            <a:r>
              <a:rPr lang="en-GB" i="1" smtClean="0">
                <a:latin typeface="Garamond" panose="02020404030301010803" pitchFamily="18" charset="0"/>
              </a:rPr>
              <a:t>for</a:t>
            </a:r>
            <a:r>
              <a:rPr lang="en-GB" smtClean="0"/>
              <a:t> loop just for exercise.</a:t>
            </a:r>
          </a:p>
          <a:p>
            <a:pPr marL="349250" indent="-34925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Call this program </a:t>
            </a:r>
            <a:r>
              <a:rPr lang="en-GB" smtClean="0">
                <a:solidFill>
                  <a:srgbClr val="0000FF"/>
                </a:solidFill>
              </a:rPr>
              <a:t>SumMultiples3.c</a:t>
            </a:r>
          </a:p>
          <a:p>
            <a:pPr marL="349250" indent="-34925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Sample run: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7676" y="5077554"/>
            <a:ext cx="6127750" cy="8318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408</a:t>
            </a:r>
          </a:p>
        </p:txBody>
      </p:sp>
    </p:spTree>
    <p:extLst>
      <p:ext uri="{BB962C8B-B14F-4D97-AF65-F5344CB8AC3E}">
        <p14:creationId xmlns:p14="http://schemas.microsoft.com/office/powerpoint/2010/main" val="3818496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#1</a:t>
            </a:r>
            <a:r>
              <a:rPr lang="en-GB" sz="3600" smtClean="0">
                <a:solidFill>
                  <a:srgbClr val="0000FF"/>
                </a:solidFill>
              </a:rPr>
              <a:t>: Sum of Multiples of 3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140497" cy="1177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How about using a </a:t>
            </a:r>
            <a:r>
              <a:rPr lang="en-GB" i="1" smtClean="0">
                <a:latin typeface="Garamond" panose="02020404030301010803" pitchFamily="18" charset="0"/>
              </a:rPr>
              <a:t>while</a:t>
            </a:r>
            <a:r>
              <a:rPr lang="en-GB" smtClean="0"/>
              <a:t> loop instead?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Pseudo-code using a </a:t>
            </a:r>
            <a:r>
              <a:rPr lang="en-GB" i="1">
                <a:latin typeface="Garamond" panose="02020404030301010803" pitchFamily="18" charset="0"/>
              </a:rPr>
              <a:t>while</a:t>
            </a:r>
            <a:r>
              <a:rPr lang="en-GB" smtClean="0"/>
              <a:t> loop: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9155" y="2562095"/>
            <a:ext cx="6353956" cy="3179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40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precondition:  n </a:t>
            </a: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0 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	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sum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0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	</a:t>
            </a: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i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n 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	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while  (i &gt; 0) </a:t>
            </a:r>
            <a:endParaRPr kumimoji="0" lang="en-GB" sz="24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Times New Roman" pitchFamily="18" charset="0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		if </a:t>
            </a: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i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 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is a multiple of 3</a:t>
            </a:r>
            <a:endParaRPr kumimoji="0" lang="en-GB" sz="24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Times New Roman" pitchFamily="18" charset="0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</a:rPr>
              <a:t>			sum 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 sum + </a:t>
            </a: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		</a:t>
            </a: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   </a:t>
            </a: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 - 1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>
                <a:tab pos="798513" algn="l"/>
                <a:tab pos="1263650" algn="l"/>
              </a:tabLst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	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Times New Roman" pitchFamily="18" charset="0"/>
                <a:sym typeface="Wingdings" pitchFamily="2" charset="2"/>
              </a:rPr>
              <a:t>return sum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373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Asterisks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199487"/>
            <a:ext cx="8140497" cy="222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Write a program </a:t>
            </a:r>
            <a:r>
              <a:rPr lang="en-GB" smtClean="0">
                <a:solidFill>
                  <a:srgbClr val="0000FF"/>
                </a:solidFill>
              </a:rPr>
              <a:t>Asterisks.c</a:t>
            </a:r>
            <a:r>
              <a:rPr lang="en-GB" smtClean="0"/>
              <a:t> </a:t>
            </a:r>
            <a:r>
              <a:rPr lang="en-GB"/>
              <a:t>to read an integer </a:t>
            </a:r>
            <a:r>
              <a:rPr lang="en-GB" i="1"/>
              <a:t>n</a:t>
            </a:r>
            <a:r>
              <a:rPr lang="en-GB"/>
              <a:t> and print a certain number of asterisks on a single line. Write a function </a:t>
            </a:r>
            <a:r>
              <a:rPr lang="en-GB" smtClean="0">
                <a:solidFill>
                  <a:srgbClr val="0000FF"/>
                </a:solidFill>
              </a:rPr>
              <a:t>print_asterisks(int)</a:t>
            </a:r>
            <a:r>
              <a:rPr lang="en-GB" smtClean="0"/>
              <a:t>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If </a:t>
            </a:r>
            <a:r>
              <a:rPr lang="en-GB" i="1"/>
              <a:t>n</a:t>
            </a:r>
            <a:r>
              <a:rPr lang="en-GB"/>
              <a:t> is non-positive, then no asterisk should be </a:t>
            </a:r>
            <a:r>
              <a:rPr lang="en-GB" smtClean="0"/>
              <a:t>printed.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Sample runs: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175" y="3521075"/>
            <a:ext cx="2287588" cy="12017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925" y="3521075"/>
            <a:ext cx="3119438" cy="12017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***********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25" y="4897438"/>
            <a:ext cx="4079875" cy="12001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*******************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5713" y="4895850"/>
            <a:ext cx="2319337" cy="8302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5574" y="2958352"/>
            <a:ext cx="2143593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Think! </a:t>
            </a:r>
            <a:r>
              <a:rPr lang="en-US" sz="2000" dirty="0" smtClean="0"/>
              <a:t>What is the relationship between </a:t>
            </a:r>
            <a:r>
              <a:rPr lang="en-US" sz="2000" i="1" dirty="0" smtClean="0"/>
              <a:t>n</a:t>
            </a:r>
            <a:r>
              <a:rPr lang="en-US" sz="2000" dirty="0" smtClean="0"/>
              <a:t> and the number of *?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307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Asterisks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199488"/>
            <a:ext cx="8140497" cy="137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Write a program </a:t>
            </a:r>
            <a:r>
              <a:rPr lang="en-GB" smtClean="0">
                <a:solidFill>
                  <a:srgbClr val="0000FF"/>
                </a:solidFill>
              </a:rPr>
              <a:t>Asterisks.c</a:t>
            </a:r>
            <a:r>
              <a:rPr lang="en-GB" smtClean="0"/>
              <a:t> </a:t>
            </a:r>
            <a:r>
              <a:rPr lang="en-GB"/>
              <a:t>to read an integer </a:t>
            </a:r>
            <a:r>
              <a:rPr lang="en-GB" i="1"/>
              <a:t>n</a:t>
            </a:r>
            <a:r>
              <a:rPr lang="en-GB"/>
              <a:t> and print a certain number of asterisks on a single line. Write a function </a:t>
            </a:r>
            <a:r>
              <a:rPr lang="en-GB" smtClean="0">
                <a:solidFill>
                  <a:srgbClr val="0000FF"/>
                </a:solidFill>
              </a:rPr>
              <a:t>print_asterisks(int)</a:t>
            </a:r>
            <a:r>
              <a:rPr lang="en-GB" smtClean="0"/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244184" y="2576946"/>
            <a:ext cx="6863620" cy="36243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Pseudo-code: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read input n;</a:t>
            </a:r>
            <a:endParaRPr kumimoji="0" lang="en-GB" sz="24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Times New Roman" pitchFamily="18" charset="0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if n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is non-positive 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	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print “</a:t>
            </a:r>
            <a:r>
              <a:rPr lang="en-GB" sz="2400" kern="0">
                <a:solidFill>
                  <a:schemeClr val="tx1"/>
                </a:solidFill>
                <a:latin typeface="Lucida Console" panose="020B0609040504020204" pitchFamily="49" charset="0"/>
                <a:cs typeface="Times New Roman" pitchFamily="18" charset="0"/>
              </a:rPr>
              <a:t>D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one!”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and 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end program;</a:t>
            </a:r>
            <a:endParaRPr kumimoji="0" lang="en-GB" sz="24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Times New Roman" pitchFamily="18" charset="0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>
                <a:tab pos="1479550" algn="l"/>
              </a:tabLst>
              <a:defRPr/>
            </a:pP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m 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compute the number </a:t>
            </a:r>
            <a:r>
              <a:rPr kumimoji="0" lang="en-GB" sz="24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of 	asterisks 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given n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print_asterisks</a:t>
            </a: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(m)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itchFamily="18" charset="0"/>
              </a:rPr>
              <a:t>end program;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7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Tracing Nested Loops (1/5)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345721"/>
            <a:ext cx="8363760" cy="51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Given the following 3 programs, hand trace each of them and write out the output without running the program.</a:t>
            </a:r>
            <a:endParaRPr 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64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Tracing Nested Loops (2/5)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3849" y="1164246"/>
            <a:ext cx="6021238" cy="5266595"/>
            <a:chOff x="603849" y="1164246"/>
            <a:chExt cx="6021238" cy="5266595"/>
          </a:xfrm>
        </p:grpSpPr>
        <p:sp>
          <p:nvSpPr>
            <p:cNvPr id="2" name="TextBox 1"/>
            <p:cNvSpPr txBox="1"/>
            <p:nvPr/>
          </p:nvSpPr>
          <p:spPr>
            <a:xfrm>
              <a:off x="603849" y="1260195"/>
              <a:ext cx="5576233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 smtClean="0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2000" b="1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</a:t>
              </a:r>
              <a:r>
                <a:rPr lang="en-US" sz="20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a, b;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a =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(a &lt;=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b = a +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(b &lt;= 10) {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pt-BR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pt-BR" sz="20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 =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endPara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       a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, b);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b +=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a++;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[Group 12]"/>
            <p:cNvSpPr txBox="1"/>
            <p:nvPr/>
          </p:nvSpPr>
          <p:spPr>
            <a:xfrm>
              <a:off x="3970323" y="1164246"/>
              <a:ext cx="26547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Week4_NestedLoop1.c</a:t>
              </a:r>
              <a:endParaRPr lang="en-SG" dirty="0"/>
            </a:p>
          </p:txBody>
        </p:sp>
      </p:grpSp>
      <p:sp>
        <p:nvSpPr>
          <p:cNvPr id="10" name="[TextBox 30]"/>
          <p:cNvSpPr txBox="1"/>
          <p:nvPr/>
        </p:nvSpPr>
        <p:spPr>
          <a:xfrm>
            <a:off x="5989108" y="2174668"/>
            <a:ext cx="2464779" cy="2862322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1, b = 4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1, b = 7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1, b = 10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2, b = 5</a:t>
            </a:r>
          </a:p>
          <a:p>
            <a:pPr>
              <a:defRPr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2, b = 8</a:t>
            </a: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3, b = 6</a:t>
            </a: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3, b = 9</a:t>
            </a:r>
          </a:p>
          <a:p>
            <a:pPr>
              <a:defRPr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4, b = 7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4, b = 10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06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Tracing Nested Loops (3/5)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3" name="[Group 2]"/>
          <p:cNvGrpSpPr/>
          <p:nvPr/>
        </p:nvGrpSpPr>
        <p:grpSpPr>
          <a:xfrm>
            <a:off x="603849" y="1164246"/>
            <a:ext cx="6728604" cy="2942882"/>
            <a:chOff x="603849" y="1164246"/>
            <a:chExt cx="6728604" cy="2942882"/>
          </a:xfrm>
        </p:grpSpPr>
        <p:sp>
          <p:nvSpPr>
            <p:cNvPr id="2" name="TextBox 1"/>
            <p:cNvSpPr txBox="1"/>
            <p:nvPr/>
          </p:nvSpPr>
          <p:spPr>
            <a:xfrm>
              <a:off x="603849" y="1260195"/>
              <a:ext cx="6368670" cy="284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 smtClean="0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2000" b="1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</a:t>
              </a:r>
              <a:r>
                <a:rPr lang="en-US" sz="20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x, y;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(x=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x&lt;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x+=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s-E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(y=x; y&gt;</a:t>
              </a:r>
              <a:r>
                <a:rPr lang="es-E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y/=</a:t>
              </a:r>
              <a:r>
                <a:rPr lang="es-E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s-E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es-E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s-E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s-E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s-E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, x, y</a:t>
              </a:r>
              <a:r>
                <a:rPr lang="es-E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endParaRPr lang="es-ES" sz="1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</a:tabLst>
              </a:pP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[Group 12]"/>
            <p:cNvSpPr txBox="1"/>
            <p:nvPr/>
          </p:nvSpPr>
          <p:spPr>
            <a:xfrm>
              <a:off x="4677689" y="1164246"/>
              <a:ext cx="26547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Week4_NestedLoop2.c</a:t>
              </a:r>
              <a:endParaRPr lang="en-SG" dirty="0"/>
            </a:p>
          </p:txBody>
        </p:sp>
      </p:grpSp>
      <p:sp>
        <p:nvSpPr>
          <p:cNvPr id="10" name="[TextBox 30]"/>
          <p:cNvSpPr txBox="1"/>
          <p:nvPr/>
        </p:nvSpPr>
        <p:spPr>
          <a:xfrm>
            <a:off x="5109213" y="3380893"/>
            <a:ext cx="2792583" cy="3170099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10,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10, y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20, y = 5</a:t>
            </a: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25,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25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= 25, y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 = 25, y = 6</a:t>
            </a:r>
          </a:p>
        </p:txBody>
      </p:sp>
    </p:spTree>
    <p:extLst>
      <p:ext uri="{BB962C8B-B14F-4D97-AF65-F5344CB8AC3E}">
        <p14:creationId xmlns:p14="http://schemas.microsoft.com/office/powerpoint/2010/main" val="2343909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Tracing Nested Loops (4/5)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3849" y="1145069"/>
            <a:ext cx="6952890" cy="4977996"/>
            <a:chOff x="603849" y="1145069"/>
            <a:chExt cx="6952890" cy="4977996"/>
          </a:xfrm>
        </p:grpSpPr>
        <p:sp>
          <p:nvSpPr>
            <p:cNvPr id="2" name="TextBox 1"/>
            <p:cNvSpPr txBox="1"/>
            <p:nvPr/>
          </p:nvSpPr>
          <p:spPr>
            <a:xfrm>
              <a:off x="603849" y="1260195"/>
              <a:ext cx="6728604" cy="4862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 smtClean="0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2000" b="1">
                  <a:solidFill>
                    <a:srgbClr val="99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</a:t>
              </a:r>
              <a:r>
                <a:rPr lang="en-US" sz="20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p, 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(p=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p&lt;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p++) 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(p%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(q=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q&gt;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q--) 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	printf(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q =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, p, q);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 (q=p; q&lt;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; q+=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  <a:r>
                <a:rPr lang="pt-BR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q = </a:t>
              </a:r>
              <a:r>
                <a:rPr lang="pt-BR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, p, q);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s-ES" sz="1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[Group 12]"/>
            <p:cNvSpPr txBox="1"/>
            <p:nvPr/>
          </p:nvSpPr>
          <p:spPr>
            <a:xfrm>
              <a:off x="4901975" y="1145069"/>
              <a:ext cx="26547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Week4_NestedLoop3.c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389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Tracing Nested Loops (5/5)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3849" y="1145069"/>
            <a:ext cx="5814203" cy="2669671"/>
            <a:chOff x="603849" y="1145069"/>
            <a:chExt cx="5814203" cy="2669671"/>
          </a:xfrm>
        </p:grpSpPr>
        <p:sp>
          <p:nvSpPr>
            <p:cNvPr id="2" name="TextBox 1"/>
            <p:cNvSpPr txBox="1"/>
            <p:nvPr/>
          </p:nvSpPr>
          <p:spPr>
            <a:xfrm>
              <a:off x="603849" y="1260195"/>
              <a:ext cx="5625508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(p=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p&lt;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p++) 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(p%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(q=</a:t>
              </a:r>
              <a:r>
                <a:rPr lang="en-US" sz="1600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q&gt;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q--) 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pt-BR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q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p, q);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(q=p; q&lt;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q+=</a:t>
              </a:r>
              <a:r>
                <a:rPr lang="en-US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pt-BR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q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p, q);</a:t>
              </a: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93688" algn="l"/>
                  <a:tab pos="620713" algn="l"/>
                  <a:tab pos="914400" algn="l"/>
                  <a:tab pos="120808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ES" sz="16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[Group 12]"/>
            <p:cNvSpPr txBox="1"/>
            <p:nvPr/>
          </p:nvSpPr>
          <p:spPr>
            <a:xfrm>
              <a:off x="3763288" y="1145069"/>
              <a:ext cx="26547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Week4_NestedLoop3.c</a:t>
              </a:r>
              <a:endParaRPr lang="en-SG" dirty="0"/>
            </a:p>
          </p:txBody>
        </p:sp>
      </p:grpSp>
      <p:sp>
        <p:nvSpPr>
          <p:cNvPr id="10" name="[TextBox 30]"/>
          <p:cNvSpPr txBox="1"/>
          <p:nvPr/>
        </p:nvSpPr>
        <p:spPr>
          <a:xfrm>
            <a:off x="5885591" y="1630972"/>
            <a:ext cx="2792583" cy="5016758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0, q = 4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0, 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0, 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0, 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1</a:t>
            </a: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4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3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2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1</a:t>
            </a: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[TextBox 30]"/>
          <p:cNvSpPr txBox="1"/>
          <p:nvPr/>
        </p:nvSpPr>
        <p:spPr>
          <a:xfrm>
            <a:off x="2400958" y="4035750"/>
            <a:ext cx="2792583" cy="2246769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4, q = 4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4,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5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5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= 5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57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smtClean="0">
                <a:solidFill>
                  <a:srgbClr val="0000FF"/>
                </a:solidFill>
              </a:rPr>
              <a:t>Week 4: Repetition Statements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851338" y="1203767"/>
            <a:ext cx="7819696" cy="5359079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Tracing </a:t>
            </a:r>
            <a:r>
              <a:rPr lang="en-GB" i="1" dirty="0" smtClean="0">
                <a:latin typeface="Garamond" panose="02020404030301010803" pitchFamily="18" charset="0"/>
              </a:rPr>
              <a:t>while</a:t>
            </a:r>
            <a:r>
              <a:rPr lang="en-GB" dirty="0" smtClean="0"/>
              <a:t> </a:t>
            </a:r>
            <a:r>
              <a:rPr lang="en-GB" dirty="0" smtClean="0"/>
              <a:t>Loop</a:t>
            </a:r>
            <a:endParaRPr lang="en-GB" dirty="0" smtClean="0"/>
          </a:p>
          <a:p>
            <a:pPr marL="352425" indent="-352425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Tracing </a:t>
            </a:r>
            <a:r>
              <a:rPr lang="en-GB" i="1" dirty="0" smtClean="0">
                <a:latin typeface="Garamond" panose="02020404030301010803" pitchFamily="18" charset="0"/>
              </a:rPr>
              <a:t>for </a:t>
            </a:r>
            <a:r>
              <a:rPr lang="en-GB" dirty="0" smtClean="0"/>
              <a:t>Loop</a:t>
            </a:r>
            <a:endParaRPr lang="en-GB" dirty="0" smtClean="0"/>
          </a:p>
          <a:p>
            <a:pPr marL="352425" indent="-352425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Warm-up: List a Range of </a:t>
            </a:r>
            <a:r>
              <a:rPr lang="en-GB" dirty="0" smtClean="0"/>
              <a:t>Integers</a:t>
            </a:r>
            <a:endParaRPr lang="en-GB" dirty="0" smtClean="0"/>
          </a:p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#1: Sum of Multiples of </a:t>
            </a:r>
            <a:r>
              <a:rPr lang="en-GB" dirty="0" smtClean="0"/>
              <a:t>3</a:t>
            </a:r>
          </a:p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#2: Asterisks</a:t>
            </a:r>
          </a:p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Tracing </a:t>
            </a:r>
            <a:r>
              <a:rPr lang="en-GB" dirty="0" smtClean="0"/>
              <a:t>Nested </a:t>
            </a:r>
            <a:r>
              <a:rPr lang="en-GB" dirty="0" smtClean="0"/>
              <a:t>Loop</a:t>
            </a:r>
            <a:endParaRPr lang="en-GB" dirty="0" smtClean="0"/>
          </a:p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#3: Prime </a:t>
            </a:r>
            <a:r>
              <a:rPr lang="en-GB" dirty="0" smtClean="0"/>
              <a:t>Number</a:t>
            </a:r>
          </a:p>
          <a:p>
            <a:pPr marL="352425" indent="-352425" eaLnBrk="1" hangingPunct="1">
              <a:spcBef>
                <a:spcPts val="12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Testing and Debugging (</a:t>
            </a:r>
            <a:r>
              <a:rPr lang="en-GB" smtClean="0"/>
              <a:t>running theme) </a:t>
            </a:r>
            <a:endParaRPr lang="en-GB" dirty="0" smtClean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#3: Prime Number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4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090246"/>
            <a:ext cx="8497351" cy="348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C00000"/>
                </a:solidFill>
              </a:rPr>
              <a:t>Primality test </a:t>
            </a:r>
            <a:r>
              <a:rPr lang="en-GB" sz="2400"/>
              <a:t>is a classic programming </a:t>
            </a:r>
            <a:r>
              <a:rPr lang="en-GB" sz="2400" smtClean="0"/>
              <a:t>problem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Given a positive integer, determine whether it is </a:t>
            </a:r>
            <a:r>
              <a:rPr lang="en-GB" sz="2000" smtClean="0"/>
              <a:t>a prime</a:t>
            </a:r>
            <a:endParaRPr lang="en-US" sz="200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A prime</a:t>
            </a:r>
            <a:r>
              <a:rPr lang="en-GB" sz="2000" smtClean="0"/>
              <a:t> </a:t>
            </a:r>
            <a:r>
              <a:rPr lang="en-GB" sz="2000"/>
              <a:t>number has </a:t>
            </a:r>
            <a:r>
              <a:rPr lang="en-GB" sz="2000" i="1">
                <a:solidFill>
                  <a:srgbClr val="C00000"/>
                </a:solidFill>
              </a:rPr>
              <a:t>two</a:t>
            </a:r>
            <a:r>
              <a:rPr lang="en-GB" sz="2000"/>
              <a:t> distinct factors (divisors): 1 and itself. Examples: 2, 3, 5, 7, 11, ... (Note: 1 is </a:t>
            </a:r>
            <a:r>
              <a:rPr lang="en-GB" sz="2000" u="sng"/>
              <a:t>not</a:t>
            </a:r>
            <a:r>
              <a:rPr lang="en-GB" sz="2000"/>
              <a:t> a prime</a:t>
            </a:r>
            <a:r>
              <a:rPr lang="en-GB" sz="2000" smtClean="0"/>
              <a:t>!)</a:t>
            </a:r>
            <a:endParaRPr lang="en-US" sz="200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Write a program </a:t>
            </a:r>
            <a:r>
              <a:rPr lang="en-US" sz="2400" smtClean="0">
                <a:solidFill>
                  <a:srgbClr val="0000FF"/>
                </a:solidFill>
              </a:rPr>
              <a:t>PrimeTest.c</a:t>
            </a:r>
            <a:r>
              <a:rPr lang="en-US" sz="2400" smtClean="0"/>
              <a:t>. You should include a function </a:t>
            </a:r>
            <a:r>
              <a:rPr lang="en-US" sz="2400" smtClean="0">
                <a:solidFill>
                  <a:srgbClr val="0000FF"/>
                </a:solidFill>
              </a:rPr>
              <a:t>is_prime(int)</a:t>
            </a:r>
            <a:r>
              <a:rPr lang="en-US" sz="2400" smtClean="0"/>
              <a:t>. (What value should the function return?)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This exercise is mounted on CodeCrunch.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795" y="4356008"/>
            <a:ext cx="207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Sample runs:</a:t>
            </a:r>
            <a:endParaRPr lang="en-US" sz="2400" i="1"/>
          </a:p>
        </p:txBody>
      </p:sp>
      <p:sp>
        <p:nvSpPr>
          <p:cNvPr id="11" name="TextBox 10"/>
          <p:cNvSpPr txBox="1"/>
          <p:nvPr/>
        </p:nvSpPr>
        <p:spPr>
          <a:xfrm>
            <a:off x="2967957" y="4568831"/>
            <a:ext cx="5359883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131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131 is a prime.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7957" y="5493797"/>
            <a:ext cx="5344008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713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713 is not a prime.</a:t>
            </a:r>
          </a:p>
        </p:txBody>
      </p:sp>
    </p:spTree>
    <p:extLst>
      <p:ext uri="{BB962C8B-B14F-4D97-AF65-F5344CB8AC3E}">
        <p14:creationId xmlns:p14="http://schemas.microsoft.com/office/powerpoint/2010/main" val="2300955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Revise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Chapter 4 Lessons 4.1 – 4.6, Beginning Decision Making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Deadline for Lab #1</a:t>
            </a:r>
            <a:endParaRPr lang="en-US" sz="2800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Deadline: 6 September 2014, Saturday, 9am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Lab #2 released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Deadline: 13 September 2014, Saturday, 9am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Preparation for next week</a:t>
            </a:r>
            <a:endParaRPr lang="en-US" sz="2800" dirty="0">
              <a:solidFill>
                <a:srgbClr val="C00000"/>
              </a:solidFill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Chapter 6: Numeric Arrays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Continue to do </a:t>
            </a:r>
            <a:r>
              <a:rPr lang="en-US" sz="2800" dirty="0">
                <a:cs typeface="Courier New" pitchFamily="49" charset="0"/>
              </a:rPr>
              <a:t>practice exercises on </a:t>
            </a:r>
            <a:r>
              <a:rPr lang="en-US" sz="2800" dirty="0" err="1" smtClean="0">
                <a:cs typeface="Courier New" pitchFamily="49" charset="0"/>
              </a:rPr>
              <a:t>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MCj042482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4431" y="2576266"/>
            <a:ext cx="10207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Week4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Tracing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smtClean="0">
                <a:solidFill>
                  <a:srgbClr val="0000FF"/>
                </a:solidFill>
              </a:rPr>
              <a:t> Loop (1/4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471488" y="1235825"/>
            <a:ext cx="7948612" cy="89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following codes manually and write out their outputs</a:t>
            </a:r>
            <a:endParaRPr lang="en-GB" sz="2800" smtClean="0"/>
          </a:p>
        </p:txBody>
      </p:sp>
      <p:grpSp>
        <p:nvGrpSpPr>
          <p:cNvPr id="24" name="[Group 13]"/>
          <p:cNvGrpSpPr>
            <a:grpSpLocks/>
          </p:cNvGrpSpPr>
          <p:nvPr/>
        </p:nvGrpSpPr>
        <p:grpSpPr bwMode="auto">
          <a:xfrm>
            <a:off x="371475" y="2189652"/>
            <a:ext cx="4175125" cy="1976437"/>
            <a:chOff x="370702" y="2347783"/>
            <a:chExt cx="4176584" cy="1975973"/>
          </a:xfrm>
        </p:grpSpPr>
        <p:sp>
          <p:nvSpPr>
            <p:cNvPr id="25" name="TextBox 24"/>
            <p:cNvSpPr txBox="1"/>
            <p:nvPr/>
          </p:nvSpPr>
          <p:spPr>
            <a:xfrm>
              <a:off x="1018628" y="2384286"/>
              <a:ext cx="3528658" cy="1939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(a*a &lt;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*=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370702" y="2347783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(a)</a:t>
              </a:r>
              <a:endParaRPr lang="en-SG" sz="2000" dirty="0"/>
            </a:p>
          </p:txBody>
        </p:sp>
      </p:grpSp>
      <p:grpSp>
        <p:nvGrpSpPr>
          <p:cNvPr id="27" name="[Group 14]"/>
          <p:cNvGrpSpPr>
            <a:grpSpLocks/>
          </p:cNvGrpSpPr>
          <p:nvPr/>
        </p:nvGrpSpPr>
        <p:grpSpPr bwMode="auto">
          <a:xfrm>
            <a:off x="371475" y="4307378"/>
            <a:ext cx="6853784" cy="1964390"/>
            <a:chOff x="370702" y="4464908"/>
            <a:chExt cx="6854610" cy="1964481"/>
          </a:xfrm>
        </p:grpSpPr>
        <p:sp>
          <p:nvSpPr>
            <p:cNvPr id="28" name="TextBox 27"/>
            <p:cNvSpPr txBox="1"/>
            <p:nvPr/>
          </p:nvSpPr>
          <p:spPr>
            <a:xfrm>
              <a:off x="1018480" y="4490307"/>
              <a:ext cx="6206832" cy="1939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 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(b &lt; c) {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"b=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c=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b, c);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 c--;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"outside: b=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c=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b, c);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370702" y="4464908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(b)</a:t>
              </a:r>
              <a:endParaRPr lang="en-SG" sz="2000"/>
            </a:p>
          </p:txBody>
        </p:sp>
      </p:grpSp>
      <p:sp>
        <p:nvSpPr>
          <p:cNvPr id="30" name="[TextBox 29]"/>
          <p:cNvSpPr txBox="1"/>
          <p:nvPr/>
        </p:nvSpPr>
        <p:spPr>
          <a:xfrm>
            <a:off x="4475352" y="2389754"/>
            <a:ext cx="1590155" cy="400050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1 2 4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[TextBox 30]"/>
          <p:cNvSpPr txBox="1"/>
          <p:nvPr/>
        </p:nvSpPr>
        <p:spPr>
          <a:xfrm>
            <a:off x="6265888" y="3714381"/>
            <a:ext cx="2683240" cy="1938992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b=0,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c=9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b=1,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c=8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b=2,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c=7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b=3, c=6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b=4, c=5</a:t>
            </a:r>
          </a:p>
          <a:p>
            <a:pPr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outside:b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=5, c=4</a:t>
            </a:r>
          </a:p>
        </p:txBody>
      </p:sp>
    </p:spTree>
    <p:extLst>
      <p:ext uri="{BB962C8B-B14F-4D97-AF65-F5344CB8AC3E}">
        <p14:creationId xmlns:p14="http://schemas.microsoft.com/office/powerpoint/2010/main" val="655196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Tracing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smtClean="0">
                <a:solidFill>
                  <a:srgbClr val="0000FF"/>
                </a:solidFill>
              </a:rPr>
              <a:t> Loop (2/4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235825"/>
            <a:ext cx="7948612" cy="196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/>
              <a:t>Example: Given a positive integer </a:t>
            </a:r>
            <a:r>
              <a:rPr lang="en-GB" sz="2800" i="1"/>
              <a:t>n</a:t>
            </a:r>
            <a:r>
              <a:rPr lang="en-GB" sz="2800"/>
              <a:t>, print out its digits from least significant to most </a:t>
            </a:r>
            <a:r>
              <a:rPr lang="en-GB" sz="2800" smtClean="0"/>
              <a:t>significant.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smtClean="0"/>
              <a:t>Sample run: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4363" y="3249791"/>
            <a:ext cx="608286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28943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5508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Tracing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smtClean="0">
                <a:solidFill>
                  <a:srgbClr val="0000FF"/>
                </a:solidFill>
              </a:rPr>
              <a:t> Loop (3/4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235825"/>
            <a:ext cx="7948612" cy="196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/>
              <a:t>Example: Given a positive integer </a:t>
            </a:r>
            <a:r>
              <a:rPr lang="en-GB" sz="2800" i="1"/>
              <a:t>n</a:t>
            </a:r>
            <a:r>
              <a:rPr lang="en-GB" sz="2800"/>
              <a:t>, print out its digits from least significant to most </a:t>
            </a:r>
            <a:r>
              <a:rPr lang="en-GB" sz="2800" smtClean="0"/>
              <a:t>significant.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78898" y="2607080"/>
            <a:ext cx="5242163" cy="3426140"/>
            <a:chOff x="1678898" y="2607080"/>
            <a:chExt cx="5242163" cy="3426140"/>
          </a:xfrm>
        </p:grpSpPr>
        <p:sp>
          <p:nvSpPr>
            <p:cNvPr id="10" name="TextBox 9"/>
            <p:cNvSpPr txBox="1"/>
            <p:nvPr/>
          </p:nvSpPr>
          <p:spPr>
            <a:xfrm>
              <a:off x="1678898" y="2863121"/>
              <a:ext cx="4991725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print_digits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digit;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digit = n%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digit);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	n /= 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0072" y="2607080"/>
              <a:ext cx="2280989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Week4_PrintDigits.c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03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smtClean="0">
                <a:solidFill>
                  <a:srgbClr val="0000FF"/>
                </a:solidFill>
              </a:rPr>
              <a:t>Tracing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smtClean="0">
                <a:solidFill>
                  <a:srgbClr val="0000FF"/>
                </a:solidFill>
              </a:rPr>
              <a:t> Loop (4/4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13" name="[Group 12]"/>
          <p:cNvGrpSpPr/>
          <p:nvPr/>
        </p:nvGrpSpPr>
        <p:grpSpPr>
          <a:xfrm>
            <a:off x="674557" y="1317926"/>
            <a:ext cx="5300573" cy="3411150"/>
            <a:chOff x="674557" y="1317926"/>
            <a:chExt cx="5300573" cy="3411150"/>
          </a:xfrm>
        </p:grpSpPr>
        <p:sp>
          <p:nvSpPr>
            <p:cNvPr id="14" name="TextBox 13"/>
            <p:cNvSpPr txBox="1"/>
            <p:nvPr/>
          </p:nvSpPr>
          <p:spPr>
            <a:xfrm>
              <a:off x="674557" y="1558977"/>
              <a:ext cx="4991725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print_digits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digit;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digit = n%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digit);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	n /= 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0761" y="1317926"/>
              <a:ext cx="2384369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Week4_PrintDigits.c</a:t>
              </a:r>
              <a:endParaRPr lang="en-SG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2647"/>
              </p:ext>
            </p:extLst>
          </p:nvPr>
        </p:nvGraphicFramePr>
        <p:xfrm>
          <a:off x="457199" y="4946753"/>
          <a:ext cx="8046721" cy="1311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316"/>
                <a:gridCol w="899410"/>
                <a:gridCol w="871883"/>
                <a:gridCol w="1117278"/>
                <a:gridCol w="1117278"/>
                <a:gridCol w="1117278"/>
                <a:gridCol w="1117278"/>
              </a:tblGrid>
              <a:tr h="37742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 initially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28943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  <a:tr h="37742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 @ point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28943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2894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51885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digit @ point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***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02924" y="2382176"/>
            <a:ext cx="290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the values of </a:t>
            </a:r>
            <a:r>
              <a:rPr lang="en-US" sz="2400" i="1" dirty="0" smtClean="0"/>
              <a:t>n</a:t>
            </a:r>
            <a:r>
              <a:rPr lang="en-US" sz="2400" dirty="0" smtClean="0"/>
              <a:t> and </a:t>
            </a:r>
            <a:r>
              <a:rPr lang="en-US" sz="2400" i="1" dirty="0" smtClean="0"/>
              <a:t>digit</a:t>
            </a:r>
            <a:r>
              <a:rPr lang="en-US" sz="2400" dirty="0" smtClean="0"/>
              <a:t> after exiting the loop?</a:t>
            </a:r>
            <a:endParaRPr lang="en-US" sz="2400" dirty="0"/>
          </a:p>
        </p:txBody>
      </p:sp>
      <p:pic>
        <p:nvPicPr>
          <p:cNvPr id="18" name="Picture 2" descr="C:\Users\AdminNUS\AppData\Local\Microsoft\Windows\Temporary Internet Files\Content.IE5\XS0Z1PQB\MM900283575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35" y="2427746"/>
            <a:ext cx="678180" cy="716280"/>
          </a:xfrm>
          <a:prstGeom prst="rect">
            <a:avLst/>
          </a:prstGeom>
          <a:noFill/>
          <a:scene3d>
            <a:camera prst="orthographicFront">
              <a:rot lat="976198" lon="11507504" rev="700146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Tracing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smtClean="0">
                <a:solidFill>
                  <a:srgbClr val="0000FF"/>
                </a:solidFill>
              </a:rPr>
              <a:t> Loop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9" name="[Group 13]"/>
          <p:cNvGrpSpPr>
            <a:grpSpLocks/>
          </p:cNvGrpSpPr>
          <p:nvPr/>
        </p:nvGrpSpPr>
        <p:grpSpPr bwMode="auto">
          <a:xfrm>
            <a:off x="371475" y="2189652"/>
            <a:ext cx="5051864" cy="1667729"/>
            <a:chOff x="370702" y="2347783"/>
            <a:chExt cx="5053629" cy="1667337"/>
          </a:xfrm>
        </p:grpSpPr>
        <p:sp>
          <p:nvSpPr>
            <p:cNvPr id="10" name="TextBox 9"/>
            <p:cNvSpPr txBox="1"/>
            <p:nvPr/>
          </p:nvSpPr>
          <p:spPr>
            <a:xfrm>
              <a:off x="1018629" y="2384287"/>
              <a:ext cx="4405702" cy="16308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i, sum 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 &lt;=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i+=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 += i;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sum);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370702" y="2347783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(a)</a:t>
              </a:r>
              <a:endParaRPr lang="en-SG" sz="2000" dirty="0"/>
            </a:p>
          </p:txBody>
        </p:sp>
      </p:grpSp>
      <p:grpSp>
        <p:nvGrpSpPr>
          <p:cNvPr id="13" name="[Group 14]"/>
          <p:cNvGrpSpPr>
            <a:grpSpLocks/>
          </p:cNvGrpSpPr>
          <p:nvPr/>
        </p:nvGrpSpPr>
        <p:grpSpPr bwMode="auto">
          <a:xfrm>
            <a:off x="371475" y="4307379"/>
            <a:ext cx="6571192" cy="2272167"/>
            <a:chOff x="370702" y="4464908"/>
            <a:chExt cx="6571984" cy="2272272"/>
          </a:xfrm>
        </p:grpSpPr>
        <p:sp>
          <p:nvSpPr>
            <p:cNvPr id="14" name="TextBox 13"/>
            <p:cNvSpPr txBox="1"/>
            <p:nvPr/>
          </p:nvSpPr>
          <p:spPr>
            <a:xfrm>
              <a:off x="1018479" y="4490307"/>
              <a:ext cx="5924207" cy="22468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i, sum =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i=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sum &lt;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i*=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 += i;</a:t>
              </a:r>
              <a:endPara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"i=</a:t>
              </a:r>
              <a:r>
                <a:rPr lang="en-US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sum=</a:t>
              </a:r>
              <a:r>
                <a:rPr lang="en-US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d\n</a:t>
              </a:r>
              <a:r>
                <a:rPr lang="en-US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i, sum);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"Final i=</a:t>
              </a:r>
              <a:r>
                <a:rPr lang="en-US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i); 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"Final </a:t>
              </a:r>
              <a:r>
                <a:rPr lang="en-US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sum=</a:t>
              </a:r>
              <a:r>
                <a:rPr lang="en-US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d\n</a:t>
              </a:r>
              <a:r>
                <a:rPr lang="en-US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sum); </a:t>
              </a:r>
              <a:endPara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370702" y="4464908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(b)</a:t>
              </a:r>
              <a:endParaRPr lang="en-SG" sz="2000"/>
            </a:p>
          </p:txBody>
        </p:sp>
      </p:grpSp>
      <p:sp>
        <p:nvSpPr>
          <p:cNvPr id="16" name="[TextBox 29]"/>
          <p:cNvSpPr txBox="1"/>
          <p:nvPr/>
        </p:nvSpPr>
        <p:spPr>
          <a:xfrm>
            <a:off x="5257920" y="2405187"/>
            <a:ext cx="1590155" cy="40005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= 30</a:t>
            </a: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[TextBox 30]"/>
          <p:cNvSpPr txBox="1"/>
          <p:nvPr/>
        </p:nvSpPr>
        <p:spPr>
          <a:xfrm>
            <a:off x="6052996" y="3041773"/>
            <a:ext cx="2367103" cy="2246769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i=1, sum=1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i=2, sum=3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i=4, sum=7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i=8, sum=15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i=16, sum=31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inal i=32</a:t>
            </a:r>
          </a:p>
          <a:p>
            <a:pPr>
              <a:defRPr/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sum=31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7948612" cy="89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following codes manually and write out their outputs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84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Warm-up: List a Range of Integers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140497" cy="196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Ask the user for 2 integers: </a:t>
            </a:r>
            <a:r>
              <a:rPr lang="en-GB" i="1" smtClean="0"/>
              <a:t>a</a:t>
            </a:r>
            <a:r>
              <a:rPr lang="en-GB" smtClean="0"/>
              <a:t> (the lower limit), and </a:t>
            </a:r>
            <a:r>
              <a:rPr lang="en-GB" i="1" smtClean="0"/>
              <a:t>b</a:t>
            </a:r>
            <a:r>
              <a:rPr lang="en-GB" smtClean="0"/>
              <a:t> (the upper limit), and print the list of integers from </a:t>
            </a:r>
            <a:r>
              <a:rPr lang="en-GB" i="1" smtClean="0"/>
              <a:t>a</a:t>
            </a:r>
            <a:r>
              <a:rPr lang="en-GB" smtClean="0"/>
              <a:t> to </a:t>
            </a:r>
            <a:r>
              <a:rPr lang="en-GB" i="1" smtClean="0"/>
              <a:t>b</a:t>
            </a:r>
            <a:r>
              <a:rPr lang="en-GB" smtClean="0"/>
              <a:t>.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Write a function </a:t>
            </a:r>
            <a:r>
              <a:rPr lang="en-GB" smtClean="0">
                <a:solidFill>
                  <a:srgbClr val="0000FF"/>
                </a:solidFill>
              </a:rPr>
              <a:t>list_integers(int lower, int upper)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Main function given: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264" y="3150045"/>
            <a:ext cx="7479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list_integers(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2 integers a and b (a&lt;=b): 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&amp;a, &amp;b);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list_integers(a, b);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s-E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Warm-up: List a Range of Integers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208314"/>
            <a:ext cx="8140497" cy="65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What should be the pre-condition of </a:t>
            </a:r>
            <a:r>
              <a:rPr lang="en-GB" smtClean="0">
                <a:solidFill>
                  <a:srgbClr val="0000FF"/>
                </a:solidFill>
              </a:rPr>
              <a:t>list_integer()</a:t>
            </a:r>
            <a:r>
              <a:rPr lang="en-GB" smtClean="0"/>
              <a:t>?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838" y="1733294"/>
            <a:ext cx="7681761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 integers in the range [lower, upper]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Precond: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list_integers(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7367" y="2118014"/>
            <a:ext cx="252246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 &lt;= upper</a:t>
            </a:r>
            <a:endParaRPr lang="en-US" sz="2000" b="1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7" y="5834743"/>
            <a:ext cx="8140497" cy="51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Use a </a:t>
            </a:r>
            <a:r>
              <a:rPr lang="en-GB" i="1" smtClean="0">
                <a:latin typeface="Garamond" panose="02020404030301010803" pitchFamily="18" charset="0"/>
              </a:rPr>
              <a:t>for</a:t>
            </a:r>
            <a:r>
              <a:rPr lang="en-GB" smtClean="0"/>
              <a:t> loop to implement the function 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149" y="3018157"/>
            <a:ext cx="6984395" cy="218521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pPr>
              <a:tabLst>
                <a:tab pos="457200" algn="l"/>
              </a:tabLst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(num=lower; num&lt;=upper; num++) {</a:t>
            </a: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num);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90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14205</TotalTime>
  <Words>1632</Words>
  <Application>Microsoft Office PowerPoint</Application>
  <PresentationFormat>On-screen Show (4:3)</PresentationFormat>
  <Paragraphs>429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http://www.comp.nus.edu.sg/~cs1010/</vt:lpstr>
      <vt:lpstr>Week 4: Repetition Statements</vt:lpstr>
      <vt:lpstr>Tracing while Loop (1/4)</vt:lpstr>
      <vt:lpstr>Tracing while Loop (2/4)</vt:lpstr>
      <vt:lpstr>Tracing while Loop (3/4)</vt:lpstr>
      <vt:lpstr>Tracing while Loop (4/4)</vt:lpstr>
      <vt:lpstr>Tracing for Loop</vt:lpstr>
      <vt:lpstr>Warm-up: List a Range of Integers (1/3)</vt:lpstr>
      <vt:lpstr>Warm-up: List a Range of Integers (2/3)</vt:lpstr>
      <vt:lpstr>Warm-up: List a Range of Integers (3/3)</vt:lpstr>
      <vt:lpstr>Exercise #1: Sum of Multiples of 3 (1/2)</vt:lpstr>
      <vt:lpstr>Exercise #1: Sum of Multiples of 3 (2/2)</vt:lpstr>
      <vt:lpstr>Exercise #2: Asterisks (1/2)</vt:lpstr>
      <vt:lpstr>Exercise #2: Asterisks (2/2)</vt:lpstr>
      <vt:lpstr>Tracing Nested Loops (1/5)</vt:lpstr>
      <vt:lpstr>Tracing Nested Loops (2/5)</vt:lpstr>
      <vt:lpstr>Tracing Nested Loops (3/5)</vt:lpstr>
      <vt:lpstr>Tracing Nested Loops (4/5)</vt:lpstr>
      <vt:lpstr>Tracing Nested Loops (5/5)</vt:lpstr>
      <vt:lpstr>Exercise #3: Prime Number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1308</cp:revision>
  <cp:lastPrinted>2014-06-20T04:24:53Z</cp:lastPrinted>
  <dcterms:created xsi:type="dcterms:W3CDTF">1998-09-05T15:03:32Z</dcterms:created>
  <dcterms:modified xsi:type="dcterms:W3CDTF">2014-09-01T05:41:33Z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