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8" r:id="rId3"/>
    <p:sldId id="530" r:id="rId4"/>
    <p:sldId id="571" r:id="rId5"/>
    <p:sldId id="556" r:id="rId6"/>
    <p:sldId id="557" r:id="rId7"/>
    <p:sldId id="559" r:id="rId8"/>
    <p:sldId id="572" r:id="rId9"/>
    <p:sldId id="573" r:id="rId10"/>
    <p:sldId id="574" r:id="rId11"/>
    <p:sldId id="575" r:id="rId12"/>
    <p:sldId id="576" r:id="rId13"/>
    <p:sldId id="509" r:id="rId14"/>
    <p:sldId id="30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00CC"/>
    <a:srgbClr val="CCFF99"/>
    <a:srgbClr val="CCCCFF"/>
    <a:srgbClr val="FFFFCC"/>
    <a:srgbClr val="CC6600"/>
    <a:srgbClr val="FFFF99"/>
    <a:srgbClr val="CC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4369" autoAdjust="0"/>
  </p:normalViewPr>
  <p:slideViewPr>
    <p:cSldViewPr snapToGrid="0">
      <p:cViewPr varScale="1">
        <p:scale>
          <a:sx n="58" d="100"/>
          <a:sy n="58" d="100"/>
        </p:scale>
        <p:origin x="-19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9/7/2014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#2: Missing Digits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7713" y="1375673"/>
            <a:ext cx="8006803" cy="4924425"/>
            <a:chOff x="747713" y="1375673"/>
            <a:chExt cx="8006803" cy="4924425"/>
          </a:xfrm>
        </p:grpSpPr>
        <p:sp>
          <p:nvSpPr>
            <p:cNvPr id="9" name="TextBox 8"/>
            <p:cNvSpPr txBox="1"/>
            <p:nvPr/>
          </p:nvSpPr>
          <p:spPr>
            <a:xfrm>
              <a:off x="747713" y="1375673"/>
              <a:ext cx="7881937" cy="49244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number, i;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found[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found[i]=0 means digit i is missing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printf(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&amp;number);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"Missing digits 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number);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(number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found[number%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found digit in input number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number /=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(i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if (!found[i])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printf(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i);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47663" algn="l"/>
                  <a:tab pos="682625" algn="l"/>
                  <a:tab pos="103028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679" y="5722650"/>
              <a:ext cx="255183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Week5_MissingDigits.c</a:t>
              </a:r>
              <a:endParaRPr lang="en-SG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16000" y="3143747"/>
            <a:ext cx="5043181" cy="1224362"/>
            <a:chOff x="1291882" y="3492414"/>
            <a:chExt cx="5043512" cy="1223277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291882" y="3630804"/>
              <a:ext cx="3160695" cy="108488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93907" y="3492414"/>
              <a:ext cx="1141487" cy="3695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smtClean="0">
                  <a:solidFill>
                    <a:srgbClr val="000000"/>
                  </a:solidFill>
                </a:rPr>
                <a:t>Key idea</a:t>
              </a:r>
              <a:endParaRPr lang="en-SG" i="1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4480560" y="3630804"/>
              <a:ext cx="713347" cy="18354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5488475" y="1052507"/>
            <a:ext cx="326604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this only after students have attempted it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#3: Modularising Exercise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7" y="1235824"/>
            <a:ext cx="8426327" cy="516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Let’s re-write our program </a:t>
            </a:r>
            <a:r>
              <a:rPr lang="en-GB" dirty="0" smtClean="0">
                <a:solidFill>
                  <a:srgbClr val="0000FF"/>
                </a:solidFill>
              </a:rPr>
              <a:t>Week5_MissingDigits.c</a:t>
            </a:r>
            <a:r>
              <a:rPr lang="en-GB" dirty="0" smtClean="0"/>
              <a:t> </a:t>
            </a:r>
            <a:r>
              <a:rPr lang="en-GB"/>
              <a:t>into </a:t>
            </a:r>
            <a:r>
              <a:rPr lang="en-GB" smtClean="0">
                <a:solidFill>
                  <a:srgbClr val="0000FF"/>
                </a:solidFill>
              </a:rPr>
              <a:t>Week5_MissingDigitsModular.c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Objective: Passing array to a function</a:t>
            </a:r>
            <a:endParaRPr lang="en-GB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program should contain a function called </a:t>
            </a:r>
            <a:r>
              <a:rPr lang="en-GB" dirty="0">
                <a:solidFill>
                  <a:srgbClr val="0000FF"/>
                </a:solidFill>
              </a:rPr>
              <a:t>analyseNumber() </a:t>
            </a:r>
            <a:r>
              <a:rPr lang="en-GB" dirty="0"/>
              <a:t>that takes in a number and analyse what are the missing digits in that </a:t>
            </a:r>
            <a:r>
              <a:rPr lang="en-GB" dirty="0" smtClean="0"/>
              <a:t>number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What is/are the parameter(s)?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program should also contain a function called </a:t>
            </a:r>
            <a:r>
              <a:rPr lang="en-GB" dirty="0">
                <a:solidFill>
                  <a:srgbClr val="0000FF"/>
                </a:solidFill>
              </a:rPr>
              <a:t>printMissingDigits() </a:t>
            </a:r>
            <a:r>
              <a:rPr lang="en-GB" dirty="0"/>
              <a:t>to print out all the missing </a:t>
            </a:r>
            <a:r>
              <a:rPr lang="en-GB" dirty="0" smtClean="0"/>
              <a:t>digits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What is/are the parameter(s)?</a:t>
            </a:r>
          </a:p>
        </p:txBody>
      </p:sp>
    </p:spTree>
    <p:extLst>
      <p:ext uri="{BB962C8B-B14F-4D97-AF65-F5344CB8AC3E}">
        <p14:creationId xmlns:p14="http://schemas.microsoft.com/office/powerpoint/2010/main" val="2784401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#4: Set Containment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7" y="1235824"/>
            <a:ext cx="8426327" cy="549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/>
              <a:t>Consider two arrays, </a:t>
            </a:r>
            <a:r>
              <a:rPr lang="en-GB" sz="2200" dirty="0">
                <a:solidFill>
                  <a:srgbClr val="C00000"/>
                </a:solidFill>
              </a:rPr>
              <a:t>arrA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C00000"/>
                </a:solidFill>
              </a:rPr>
              <a:t>arrB</a:t>
            </a:r>
            <a:r>
              <a:rPr lang="en-GB" sz="2200" dirty="0"/>
              <a:t>, of</a:t>
            </a:r>
            <a:r>
              <a:rPr lang="en-GB" sz="2200" dirty="0">
                <a:solidFill>
                  <a:srgbClr val="0000FF"/>
                </a:solidFill>
              </a:rPr>
              <a:t> int </a:t>
            </a:r>
            <a:r>
              <a:rPr lang="en-GB" sz="2200" dirty="0"/>
              <a:t>values, where their sizes are </a:t>
            </a:r>
            <a:r>
              <a:rPr lang="en-GB" sz="2200" dirty="0">
                <a:solidFill>
                  <a:srgbClr val="C00000"/>
                </a:solidFill>
              </a:rPr>
              <a:t>sizeA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C00000"/>
                </a:solidFill>
              </a:rPr>
              <a:t>sizeB</a:t>
            </a:r>
            <a:r>
              <a:rPr lang="en-GB" sz="2200" dirty="0"/>
              <a:t> </a:t>
            </a:r>
            <a:r>
              <a:rPr lang="en-GB" sz="2200" dirty="0" smtClean="0"/>
              <a:t>respectively.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/>
              <a:t>Write a function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 	</a:t>
            </a:r>
            <a:r>
              <a:rPr lang="en-GB" sz="22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sz="2200" dirty="0">
                <a:latin typeface="Lucida Sans Unicode" pitchFamily="34" charset="0"/>
                <a:cs typeface="Lucida Sans Unicode" pitchFamily="34" charset="0"/>
              </a:rPr>
              <a:t> isSubset(</a:t>
            </a:r>
            <a:r>
              <a:rPr lang="en-GB" sz="22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sz="2200" dirty="0">
                <a:latin typeface="Lucida Sans Unicode" pitchFamily="34" charset="0"/>
                <a:cs typeface="Lucida Sans Unicode" pitchFamily="34" charset="0"/>
              </a:rPr>
              <a:t> arrA[], </a:t>
            </a:r>
            <a:r>
              <a:rPr lang="en-GB" sz="22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int </a:t>
            </a:r>
            <a:r>
              <a:rPr lang="en-GB" sz="2200" dirty="0">
                <a:latin typeface="Lucida Sans Unicode" pitchFamily="34" charset="0"/>
                <a:cs typeface="Lucida Sans Unicode" pitchFamily="34" charset="0"/>
              </a:rPr>
              <a:t>sizeA, </a:t>
            </a:r>
            <a:r>
              <a:rPr lang="en-GB" sz="22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sz="2200" dirty="0">
                <a:latin typeface="Lucida Sans Unicode" pitchFamily="34" charset="0"/>
                <a:cs typeface="Lucida Sans Unicode" pitchFamily="34" charset="0"/>
              </a:rPr>
              <a:t> arrB[], </a:t>
            </a:r>
            <a:r>
              <a:rPr lang="en-GB" sz="22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sz="2200" dirty="0">
                <a:latin typeface="Lucida Sans Unicode" pitchFamily="34" charset="0"/>
                <a:cs typeface="Lucida Sans Unicode" pitchFamily="34" charset="0"/>
              </a:rPr>
              <a:t> sizeB) 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/>
              <a:t>to determine if the set </a:t>
            </a:r>
            <a:r>
              <a:rPr lang="en-GB" sz="2200" dirty="0" smtClean="0">
                <a:solidFill>
                  <a:srgbClr val="C00000"/>
                </a:solidFill>
              </a:rPr>
              <a:t>arrA</a:t>
            </a:r>
            <a:r>
              <a:rPr lang="en-GB" sz="2200" dirty="0" smtClean="0"/>
              <a:t> </a:t>
            </a:r>
            <a:r>
              <a:rPr lang="en-GB" sz="2200" dirty="0"/>
              <a:t>is a subset of </a:t>
            </a:r>
            <a:r>
              <a:rPr lang="en-GB" sz="2200" dirty="0" smtClean="0"/>
              <a:t>the set </a:t>
            </a:r>
            <a:r>
              <a:rPr lang="en-GB" sz="2200" dirty="0" smtClean="0">
                <a:solidFill>
                  <a:srgbClr val="C00000"/>
                </a:solidFill>
              </a:rPr>
              <a:t>arrB</a:t>
            </a:r>
            <a:r>
              <a:rPr lang="en-GB" sz="2200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/>
              <a:t>The function returns 1 if </a:t>
            </a:r>
            <a:r>
              <a:rPr lang="en-GB" sz="2200" dirty="0">
                <a:solidFill>
                  <a:srgbClr val="C00000"/>
                </a:solidFill>
              </a:rPr>
              <a:t>arrA</a:t>
            </a:r>
            <a:r>
              <a:rPr lang="en-GB" sz="2200" dirty="0"/>
              <a:t> is a subset of </a:t>
            </a:r>
            <a:r>
              <a:rPr lang="en-GB" sz="2200" dirty="0">
                <a:solidFill>
                  <a:srgbClr val="C00000"/>
                </a:solidFill>
              </a:rPr>
              <a:t>arrB</a:t>
            </a:r>
            <a:r>
              <a:rPr lang="en-GB" sz="2200" dirty="0"/>
              <a:t>, or 0 otherwise. You may assume there are no duplicate numbers in each </a:t>
            </a:r>
            <a:r>
              <a:rPr lang="en-GB" sz="2200" dirty="0" smtClean="0"/>
              <a:t>set.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/>
              <a:t>Example: If arrA[ ] = {14, 5, 1, 9} and arrB[ ] = {2, 9, 3, 14, 5, 6</a:t>
            </a:r>
            <a:r>
              <a:rPr lang="en-GB" sz="2200" dirty="0" smtClean="0"/>
              <a:t>, 1}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>
                <a:latin typeface="Lucida Console" panose="020B0609040504020204" pitchFamily="49" charset="0"/>
              </a:rPr>
              <a:t>isSubset(arrA, 4, arrB, 7)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/>
              <a:t>returns 1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>
                <a:latin typeface="Lucida Console" panose="020B0609040504020204" pitchFamily="49" charset="0"/>
              </a:rPr>
              <a:t>isSubset(arrA, 4, arrB, 6)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/>
              <a:t>returns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smtClean="0"/>
              <a:t>An</a:t>
            </a:r>
            <a:r>
              <a:rPr lang="en-GB" sz="2200" dirty="0"/>
              <a:t> incomplete program </a:t>
            </a:r>
            <a:r>
              <a:rPr lang="en-GB" sz="2200" dirty="0" smtClean="0">
                <a:solidFill>
                  <a:srgbClr val="0000FF"/>
                </a:solidFill>
              </a:rPr>
              <a:t>Week5_SetContainment.c</a:t>
            </a:r>
            <a:r>
              <a:rPr lang="en-GB" sz="2200" dirty="0" smtClean="0"/>
              <a:t> </a:t>
            </a:r>
            <a:r>
              <a:rPr lang="en-GB" sz="2200" dirty="0"/>
              <a:t>is given. Complete the program. This is your take-home exercise. Also mounted on CodeCrunch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47994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Week5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Revise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Chapter 6: Numeric </a:t>
            </a:r>
            <a:r>
              <a:rPr lang="en-GB" sz="2400" dirty="0" smtClean="0"/>
              <a:t>Arrays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Deadline for Lab #2</a:t>
            </a:r>
            <a:endParaRPr lang="en-US" sz="2800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Deadline: 13 September 2014, Saturday, 9am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Preparation for next week</a:t>
            </a:r>
            <a:endParaRPr lang="en-US" sz="2800" dirty="0">
              <a:solidFill>
                <a:srgbClr val="C00000"/>
              </a:solidFill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Multi-dimensional arrays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Continue to do </a:t>
            </a:r>
            <a:r>
              <a:rPr lang="en-US" sz="2800" dirty="0">
                <a:cs typeface="Courier New" pitchFamily="49" charset="0"/>
              </a:rPr>
              <a:t>practice exercises on </a:t>
            </a:r>
            <a:r>
              <a:rPr lang="en-US" sz="2800" dirty="0" smtClean="0">
                <a:cs typeface="Courier New" pitchFamily="49" charset="0"/>
              </a:rPr>
              <a:t>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MCj042482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4431" y="2576266"/>
            <a:ext cx="10207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Week5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Week 5: Pointers &amp;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90756" y="1799930"/>
            <a:ext cx="7663132" cy="1452947"/>
          </a:xfrm>
        </p:spPr>
        <p:txBody>
          <a:bodyPr>
            <a:noAutofit/>
          </a:bodyPr>
          <a:lstStyle/>
          <a:p>
            <a:pPr marL="352425" indent="-352425" eaLnBrk="1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Tracing </a:t>
            </a:r>
            <a:r>
              <a:rPr lang="en-GB" smtClean="0"/>
              <a:t>Pointers </a:t>
            </a:r>
            <a:endParaRPr lang="en-GB" dirty="0" smtClean="0"/>
          </a:p>
          <a:p>
            <a:pPr marL="352425" indent="-352425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Choose the Correct </a:t>
            </a:r>
            <a:r>
              <a:rPr lang="en-GB" smtClean="0"/>
              <a:t>Codes </a:t>
            </a:r>
            <a:endParaRPr lang="en-GB" dirty="0" smtClean="0"/>
          </a:p>
          <a:p>
            <a:pPr marL="352425" indent="-352425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Incrementing a </a:t>
            </a:r>
            <a:r>
              <a:rPr lang="en-GB" smtClean="0"/>
              <a:t>Pointer </a:t>
            </a:r>
            <a:endParaRPr lang="en-GB" dirty="0" smtClean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HighlightTextShape201406201824391195"/>
          <p:cNvSpPr txBox="1">
            <a:spLocks noChangeArrowheads="1"/>
          </p:cNvSpPr>
          <p:nvPr/>
        </p:nvSpPr>
        <p:spPr>
          <a:xfrm>
            <a:off x="790756" y="3795623"/>
            <a:ext cx="7645878" cy="25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#1: Reversing an </a:t>
            </a:r>
            <a:r>
              <a:rPr lang="en-GB" smtClean="0"/>
              <a:t>Array </a:t>
            </a:r>
            <a:endParaRPr lang="en-GB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#2: Missing </a:t>
            </a:r>
            <a:r>
              <a:rPr lang="en-GB" smtClean="0"/>
              <a:t>Digits </a:t>
            </a:r>
            <a:endParaRPr lang="en-GB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Exercise #3: Modularising “Missing Digits” </a:t>
            </a:r>
            <a:r>
              <a:rPr lang="en-GB" smtClean="0"/>
              <a:t>program  </a:t>
            </a:r>
            <a:endParaRPr lang="en-GB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Exercise #4: Set Containment – Take home if time runs out</a:t>
            </a: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35480" y="1276710"/>
            <a:ext cx="193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Pointers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480" y="3272403"/>
            <a:ext cx="193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Arrays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Tracing Pointers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471488" y="1235825"/>
            <a:ext cx="7948612" cy="90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Trace the code below manually to obtain the outputs.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Compare your outputs with your neighbours.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261257" y="2122715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p2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sp>
        <p:nvSpPr>
          <p:cNvPr id="16" name="[TextBox 15]"/>
          <p:cNvSpPr txBox="1"/>
          <p:nvPr/>
        </p:nvSpPr>
        <p:spPr>
          <a:xfrm>
            <a:off x="4653643" y="1959430"/>
            <a:ext cx="269196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Week5_TracePointers.c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196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Tracing Pointers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741" y="2177739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p2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684813" y="1408249"/>
            <a:ext cx="4857751" cy="698137"/>
            <a:chOff x="3684813" y="1408249"/>
            <a:chExt cx="4857751" cy="698137"/>
          </a:xfrm>
        </p:grpSpPr>
        <p:grpSp>
          <p:nvGrpSpPr>
            <p:cNvPr id="38" name="Group 37"/>
            <p:cNvGrpSpPr/>
            <p:nvPr/>
          </p:nvGrpSpPr>
          <p:grpSpPr>
            <a:xfrm>
              <a:off x="3684813" y="1408249"/>
              <a:ext cx="1273629" cy="698137"/>
              <a:chOff x="3684813" y="1408249"/>
              <a:chExt cx="1273629" cy="69813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027713" y="1583871"/>
                <a:ext cx="930729" cy="522515"/>
                <a:chOff x="4343400" y="1355271"/>
                <a:chExt cx="930729" cy="522515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343400" y="1355271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4433207" y="1404257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8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684813" y="140824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529942" y="1432802"/>
              <a:ext cx="1240971" cy="673584"/>
              <a:chOff x="5529942" y="1432802"/>
              <a:chExt cx="1240971" cy="67358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840184" y="1583871"/>
                <a:ext cx="930729" cy="522515"/>
                <a:chOff x="6066064" y="1404257"/>
                <a:chExt cx="930729" cy="52251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6066064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155871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15</a:t>
                  </a:r>
                  <a:endParaRPr lang="en-US" sz="20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5529942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36277" y="1432802"/>
              <a:ext cx="1306287" cy="673584"/>
              <a:chOff x="7236277" y="1432802"/>
              <a:chExt cx="1306287" cy="67358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611835" y="1583871"/>
                <a:ext cx="930729" cy="522515"/>
                <a:chOff x="7614557" y="1404257"/>
                <a:chExt cx="930729" cy="52251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614557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704364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23</a:t>
                  </a:r>
                  <a:endParaRPr lang="en-US" sz="2000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7236277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538105" y="405041"/>
            <a:ext cx="3501121" cy="922625"/>
            <a:chOff x="5538105" y="405041"/>
            <a:chExt cx="3501121" cy="922625"/>
          </a:xfrm>
        </p:grpSpPr>
        <p:grpSp>
          <p:nvGrpSpPr>
            <p:cNvPr id="19" name="Group 18"/>
            <p:cNvGrpSpPr/>
            <p:nvPr/>
          </p:nvGrpSpPr>
          <p:grpSpPr>
            <a:xfrm>
              <a:off x="5538105" y="405041"/>
              <a:ext cx="993324" cy="922625"/>
              <a:chOff x="6711040" y="2168919"/>
              <a:chExt cx="993324" cy="9226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783161" y="405041"/>
              <a:ext cx="993324" cy="922625"/>
              <a:chOff x="6711040" y="2168919"/>
              <a:chExt cx="993324" cy="9226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45902" y="405041"/>
              <a:ext cx="993324" cy="922625"/>
              <a:chOff x="6711040" y="2168919"/>
              <a:chExt cx="993324" cy="92262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p3</a:t>
                </a:r>
                <a:endParaRPr lang="en-US" dirty="0"/>
              </a:p>
            </p:txBody>
          </p:sp>
        </p:grpSp>
      </p:grpSp>
      <p:cxnSp>
        <p:nvCxnSpPr>
          <p:cNvPr id="33" name="Straight Arrow Connector 32"/>
          <p:cNvCxnSpPr/>
          <p:nvPr/>
        </p:nvCxnSpPr>
        <p:spPr>
          <a:xfrm>
            <a:off x="7369625" y="1053132"/>
            <a:ext cx="332017" cy="5307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309881" y="1016363"/>
            <a:ext cx="263980" cy="56750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5105" y="241662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5105" y="2666999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5105" y="314319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5105" y="3442546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5105" y="375823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5105" y="405907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5105" y="446411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32707" y="509439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66064" y="1053290"/>
            <a:ext cx="0" cy="53058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[TextBox 55]"/>
          <p:cNvSpPr txBox="1"/>
          <p:nvPr/>
        </p:nvSpPr>
        <p:spPr>
          <a:xfrm>
            <a:off x="6845756" y="3758232"/>
            <a:ext cx="219347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15 23 23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151789" y="1718612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881255" y="173082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83779" y="2192141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123463" y="2211679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72869" y="210638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120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66064" y="3087310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5105" y="637068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15105" y="47926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2833" y="209005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094642" y="2426732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121</a:t>
            </a:r>
            <a:endParaRPr lang="en-US" sz="2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316435" y="2485933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8123462" y="245926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7045" y="2400178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085795" y="2743080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122</a:t>
            </a:r>
            <a:endParaRPr lang="en-US" sz="2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37045" y="2723967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-1</a:t>
            </a:r>
            <a:endParaRPr lang="en-US" sz="20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335484" y="2828835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15105" y="603322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36909" y="5804383"/>
            <a:ext cx="2225448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 123 -1 -1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45756" y="6233280"/>
            <a:ext cx="2225448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8 123 -1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30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/>
      <p:bldP spid="64" grpId="0"/>
      <p:bldP spid="68" grpId="0"/>
      <p:bldP spid="69" grpId="0"/>
      <p:bldP spid="79" grpId="0"/>
      <p:bldP spid="80" grpId="0"/>
      <p:bldP spid="84" grpId="0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Choose the Correct Codes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235825"/>
            <a:ext cx="7948612" cy="98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Pick the correct codes to read a value into the float variable var.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77" y="2699645"/>
            <a:ext cx="356342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var;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var)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120" y="2280634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(A)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05020" y="2699645"/>
            <a:ext cx="356342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var;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&amp;var)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092" y="2332269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(B)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676" y="4501231"/>
            <a:ext cx="356342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var;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 = &amp;var;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p)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119" y="4082220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(C)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5019" y="4501231"/>
            <a:ext cx="356342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var;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 = &amp;var;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&amp;p)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1091" y="4133855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(D)</a:t>
            </a:r>
            <a:endParaRPr lang="en-US" sz="2000" dirty="0"/>
          </a:p>
        </p:txBody>
      </p:sp>
      <p:pic>
        <p:nvPicPr>
          <p:cNvPr id="18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83" y="3235158"/>
            <a:ext cx="473119" cy="596131"/>
          </a:xfrm>
          <a:prstGeom prst="rect">
            <a:avLst/>
          </a:prstGeom>
        </p:spPr>
      </p:pic>
      <p:pic>
        <p:nvPicPr>
          <p:cNvPr id="19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31" y="3316473"/>
            <a:ext cx="424563" cy="574150"/>
          </a:xfrm>
          <a:prstGeom prst="rect">
            <a:avLst/>
          </a:prstGeom>
        </p:spPr>
      </p:pic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52" y="5640901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83" y="5683634"/>
            <a:ext cx="424563" cy="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08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Incrementing a Pointer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198021"/>
            <a:ext cx="8149998" cy="783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If p is a pointer variable, what does it mean by p = p + 1 (or p++)?</a:t>
            </a:r>
          </a:p>
        </p:txBody>
      </p:sp>
      <p:sp>
        <p:nvSpPr>
          <p:cNvPr id="13" name="[TextBox 1]"/>
          <p:cNvSpPr txBox="1"/>
          <p:nvPr/>
        </p:nvSpPr>
        <p:spPr>
          <a:xfrm>
            <a:off x="261257" y="2065461"/>
            <a:ext cx="6596743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*ap;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*bp;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c, *cp;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d, *dp;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&amp;a; bp = &amp;b; cp = &amp;c; dp = &amp;d;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bp++; cp++; dp++;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ap);</a:t>
            </a:r>
            <a:endParaRPr lang="pt-BR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[TextBox 15]"/>
          <p:cNvSpPr txBox="1"/>
          <p:nvPr/>
        </p:nvSpPr>
        <p:spPr>
          <a:xfrm>
            <a:off x="5437415" y="2019597"/>
            <a:ext cx="318407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Week5_IncrementPointers.c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596246" y="1824060"/>
            <a:ext cx="2710542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Unit 3 Exercise #1: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 </a:t>
            </a:r>
            <a:r>
              <a:rPr lang="en-US" dirty="0" smtClean="0"/>
              <a:t>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loat</a:t>
            </a:r>
            <a:r>
              <a:rPr lang="en-US" dirty="0" smtClean="0"/>
              <a:t> takes up 4 bytes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char </a:t>
            </a:r>
            <a:r>
              <a:rPr lang="en-US" dirty="0" smtClean="0"/>
              <a:t>takes up 1 byte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takes up 8 bytes</a:t>
            </a:r>
            <a:endParaRPr lang="en-US" dirty="0"/>
          </a:p>
        </p:txBody>
      </p:sp>
      <p:sp>
        <p:nvSpPr>
          <p:cNvPr id="15" name="[TextBox 55]"/>
          <p:cNvSpPr txBox="1"/>
          <p:nvPr/>
        </p:nvSpPr>
        <p:spPr>
          <a:xfrm>
            <a:off x="2951820" y="4104075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ffbff62c ffbff628 ffbff627 ffbff618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55]"/>
          <p:cNvSpPr txBox="1"/>
          <p:nvPr/>
        </p:nvSpPr>
        <p:spPr>
          <a:xfrm>
            <a:off x="2951820" y="5131237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ffbff630 ffbff62c ffbff628 ffbff620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55]"/>
          <p:cNvSpPr txBox="1"/>
          <p:nvPr/>
        </p:nvSpPr>
        <p:spPr>
          <a:xfrm>
            <a:off x="3401870" y="5814265"/>
            <a:ext cx="1643659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ffbff63c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3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#1: Reversing an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259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program </a:t>
            </a:r>
            <a:r>
              <a:rPr lang="en-GB" dirty="0" smtClean="0">
                <a:solidFill>
                  <a:srgbClr val="0000FF"/>
                </a:solidFill>
              </a:rPr>
              <a:t>Week5_ReverseArray.c</a:t>
            </a:r>
            <a:r>
              <a:rPr lang="en-GB" dirty="0" smtClean="0"/>
              <a:t> </a:t>
            </a:r>
            <a:r>
              <a:rPr lang="en-GB" dirty="0"/>
              <a:t>to read a list of numbers (at most 10 of them) into the array, reverse the array and print its </a:t>
            </a:r>
            <a:r>
              <a:rPr lang="en-GB" dirty="0" smtClean="0"/>
              <a:t>elements.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We will write everything in the main() function for now.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An </a:t>
            </a:r>
            <a:r>
              <a:rPr lang="en-GB" dirty="0"/>
              <a:t>incomplete program </a:t>
            </a:r>
            <a:r>
              <a:rPr lang="en-GB" dirty="0" smtClean="0">
                <a:solidFill>
                  <a:srgbClr val="0000FF"/>
                </a:solidFill>
              </a:rPr>
              <a:t>Week5_ReverseArray.c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given.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Sample run: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6560" y="3887315"/>
            <a:ext cx="60683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size of array (&lt;=10):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1 -2 3 8 6 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After reversing: 6 8 3 -2 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84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#2: Missing Digits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259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Write a program </a:t>
            </a:r>
            <a:r>
              <a:rPr lang="en-GB" dirty="0" smtClean="0">
                <a:solidFill>
                  <a:srgbClr val="0000FF"/>
                </a:solidFill>
              </a:rPr>
              <a:t>Week5_MissingDigits.c</a:t>
            </a:r>
            <a:r>
              <a:rPr lang="en-GB" dirty="0" smtClean="0"/>
              <a:t> </a:t>
            </a:r>
            <a:r>
              <a:rPr lang="en-GB" dirty="0"/>
              <a:t>to read in a positive integer and list out all the digits that </a:t>
            </a:r>
            <a:r>
              <a:rPr lang="en-GB" u="sng" dirty="0"/>
              <a:t>do not appear in the input </a:t>
            </a:r>
            <a:r>
              <a:rPr lang="en-GB" u="sng" dirty="0" smtClean="0"/>
              <a:t>number</a:t>
            </a:r>
            <a:r>
              <a:rPr lang="en-GB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We will write everything in the main() function. (You will modularise it </a:t>
            </a:r>
            <a:r>
              <a:rPr lang="en-GB" dirty="0" smtClean="0"/>
              <a:t>in </a:t>
            </a:r>
            <a:r>
              <a:rPr lang="en-GB" dirty="0"/>
              <a:t>exercise #</a:t>
            </a:r>
            <a:r>
              <a:rPr lang="en-GB" dirty="0" smtClean="0"/>
              <a:t>3.)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Sample run: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1574" y="3833446"/>
            <a:ext cx="6659563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73015</a:t>
            </a: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Missing digits in 73015: 2 4 6 8 9 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>
          <a:xfrm>
            <a:off x="471488" y="4888523"/>
            <a:ext cx="8258444" cy="91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Recall: How do we extract individual digits from an integer?</a:t>
            </a:r>
          </a:p>
        </p:txBody>
      </p:sp>
    </p:spTree>
    <p:extLst>
      <p:ext uri="{BB962C8B-B14F-4D97-AF65-F5344CB8AC3E}">
        <p14:creationId xmlns:p14="http://schemas.microsoft.com/office/powerpoint/2010/main" val="2504439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#2: Missing Digits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Week5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471488" y="1235825"/>
            <a:ext cx="8258444" cy="101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Where does the array come </a:t>
            </a:r>
            <a:r>
              <a:rPr lang="en-GB" sz="2800" dirty="0" smtClean="0"/>
              <a:t>in</a:t>
            </a:r>
            <a:r>
              <a:rPr lang="en-GB" sz="2800" dirty="0"/>
              <a:t>?</a:t>
            </a:r>
            <a:endParaRPr lang="en-GB" sz="2800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Hint… </a:t>
            </a:r>
            <a:r>
              <a:rPr lang="en-GB" sz="2800" dirty="0" smtClean="0">
                <a:sym typeface="Wingdings" panose="05000000000000000000" pitchFamily="2" charset="2"/>
              </a:rPr>
              <a:t> </a:t>
            </a:r>
            <a:r>
              <a:rPr lang="en-GB" dirty="0" smtClean="0">
                <a:sym typeface="Wingdings" panose="05000000000000000000" pitchFamily="2" charset="2"/>
              </a:rPr>
              <a:t>(Let you THINK first before giving out the hint) 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3257" y="3046544"/>
            <a:ext cx="5807392" cy="3416320"/>
          </a:xfrm>
          <a:prstGeom prst="rect">
            <a:avLst/>
          </a:prstGeom>
          <a:solidFill>
            <a:srgbClr val="FFCCCC"/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Create an array called </a:t>
            </a:r>
            <a:r>
              <a:rPr lang="en-US" sz="2800" dirty="0" smtClean="0">
                <a:solidFill>
                  <a:srgbClr val="0000FF"/>
                </a:solidFill>
              </a:rPr>
              <a:t>found</a:t>
            </a:r>
            <a:r>
              <a:rPr lang="en-US" sz="2800" dirty="0" smtClean="0"/>
              <a:t>, with 10 elements, each element represents a digit.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That is, </a:t>
            </a:r>
            <a:r>
              <a:rPr lang="en-US" sz="2800" dirty="0" smtClean="0">
                <a:solidFill>
                  <a:srgbClr val="0000FF"/>
                </a:solidFill>
              </a:rPr>
              <a:t>found[0]</a:t>
            </a:r>
            <a:r>
              <a:rPr lang="en-US" sz="2800" dirty="0" smtClean="0"/>
              <a:t> is about digit 0, </a:t>
            </a:r>
            <a:r>
              <a:rPr lang="en-US" sz="2800" dirty="0" smtClean="0">
                <a:solidFill>
                  <a:srgbClr val="0000FF"/>
                </a:solidFill>
              </a:rPr>
              <a:t>found[1]</a:t>
            </a:r>
            <a:r>
              <a:rPr lang="en-US" sz="2800" dirty="0" smtClean="0"/>
              <a:t> about digit 1, …, </a:t>
            </a:r>
            <a:r>
              <a:rPr lang="en-US" sz="2800" dirty="0" smtClean="0">
                <a:solidFill>
                  <a:srgbClr val="0000FF"/>
                </a:solidFill>
              </a:rPr>
              <a:t>found[9]</a:t>
            </a:r>
            <a:r>
              <a:rPr lang="en-US" sz="2800" dirty="0" smtClean="0"/>
              <a:t> about digit 9.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How do you use this array?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9420" y="2673861"/>
            <a:ext cx="1165860" cy="3702256"/>
            <a:chOff x="6789420" y="2673861"/>
            <a:chExt cx="1165860" cy="3702256"/>
          </a:xfrm>
        </p:grpSpPr>
        <p:grpSp>
          <p:nvGrpSpPr>
            <p:cNvPr id="5" name="Group 4"/>
            <p:cNvGrpSpPr/>
            <p:nvPr/>
          </p:nvGrpSpPr>
          <p:grpSpPr>
            <a:xfrm>
              <a:off x="6789420" y="2673861"/>
              <a:ext cx="1165860" cy="370449"/>
              <a:chOff x="6789420" y="2673861"/>
              <a:chExt cx="1165860" cy="37044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789420" y="3044310"/>
              <a:ext cx="1165860" cy="370449"/>
              <a:chOff x="6789420" y="2673861"/>
              <a:chExt cx="1165860" cy="37044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789420" y="3414759"/>
              <a:ext cx="1165860" cy="370449"/>
              <a:chOff x="6789420" y="2673861"/>
              <a:chExt cx="1165860" cy="37044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789420" y="3784091"/>
              <a:ext cx="1165860" cy="370449"/>
              <a:chOff x="6789420" y="2673861"/>
              <a:chExt cx="1165860" cy="37044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89420" y="4154540"/>
              <a:ext cx="1165860" cy="370449"/>
              <a:chOff x="6789420" y="2673861"/>
              <a:chExt cx="1165860" cy="37044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789420" y="4524989"/>
              <a:ext cx="1165860" cy="370449"/>
              <a:chOff x="6789420" y="2673861"/>
              <a:chExt cx="1165860" cy="37044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789420" y="4895438"/>
              <a:ext cx="1165860" cy="370449"/>
              <a:chOff x="6789420" y="2673861"/>
              <a:chExt cx="1165860" cy="37044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89420" y="5265887"/>
              <a:ext cx="1165860" cy="370449"/>
              <a:chOff x="6789420" y="2673861"/>
              <a:chExt cx="1165860" cy="37044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89420" y="5636336"/>
              <a:ext cx="1165860" cy="370449"/>
              <a:chOff x="6789420" y="2673861"/>
              <a:chExt cx="1165860" cy="3704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89420" y="6005668"/>
              <a:ext cx="1165860" cy="370449"/>
              <a:chOff x="6789420" y="2673861"/>
              <a:chExt cx="1165860" cy="3704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193280" y="2673861"/>
                <a:ext cx="762000" cy="370449"/>
                <a:chOff x="2225040" y="2859644"/>
                <a:chExt cx="762000" cy="37044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2225040" y="285964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false</a:t>
                  </a:r>
                  <a:endParaRPr lang="en-US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25040" y="2859644"/>
                  <a:ext cx="762000" cy="3704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6789420" y="267497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3554745" y="2359673"/>
            <a:ext cx="2695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Input: </a:t>
            </a:r>
            <a:r>
              <a:rPr lang="en-US" sz="3200" dirty="0" smtClean="0">
                <a:solidFill>
                  <a:srgbClr val="0000FF"/>
                </a:solidFill>
              </a:rPr>
              <a:t>73105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236372" y="2658788"/>
            <a:ext cx="1480908" cy="2978665"/>
            <a:chOff x="7236372" y="2658788"/>
            <a:chExt cx="1480908" cy="2978665"/>
          </a:xfrm>
        </p:grpSpPr>
        <p:sp>
          <p:nvSpPr>
            <p:cNvPr id="11" name="TextBox 10"/>
            <p:cNvSpPr txBox="1"/>
            <p:nvPr/>
          </p:nvSpPr>
          <p:spPr>
            <a:xfrm>
              <a:off x="7955280" y="265878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36372" y="5358766"/>
              <a:ext cx="655320" cy="1835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955280" y="450738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55280" y="304654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46620" y="3878087"/>
              <a:ext cx="655320" cy="1835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246620" y="2767857"/>
              <a:ext cx="655320" cy="1835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7268428" y="3138306"/>
              <a:ext cx="655320" cy="1835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246620" y="4618985"/>
              <a:ext cx="655320" cy="1835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55280" y="37840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55280" y="526812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072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14422</TotalTime>
  <Words>1134</Words>
  <Application>Microsoft Office PowerPoint</Application>
  <PresentationFormat>On-screen Show (4:3)</PresentationFormat>
  <Paragraphs>261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http://www.comp.nus.edu.sg/~cs1010/</vt:lpstr>
      <vt:lpstr>Week 5: Pointers &amp; Arrays</vt:lpstr>
      <vt:lpstr>Tracing Pointers (1/2)</vt:lpstr>
      <vt:lpstr>Tracing Pointers (2/2)</vt:lpstr>
      <vt:lpstr>Choose the Correct Codes</vt:lpstr>
      <vt:lpstr>Incrementing a Pointer </vt:lpstr>
      <vt:lpstr>Exercise #1: Reversing an Array</vt:lpstr>
      <vt:lpstr>Exercise #2: Missing Digits (1/3)</vt:lpstr>
      <vt:lpstr>Exercise #2: Missing Digits (2/3)</vt:lpstr>
      <vt:lpstr>Exercise #2: Missing Digits (3/3)</vt:lpstr>
      <vt:lpstr>Exercise #3: Modularising Exercise #2</vt:lpstr>
      <vt:lpstr>Exercise #4: Set Containment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Aaron Tan</cp:lastModifiedBy>
  <cp:revision>1365</cp:revision>
  <cp:lastPrinted>2014-06-20T04:24:53Z</cp:lastPrinted>
  <dcterms:created xsi:type="dcterms:W3CDTF">1998-09-05T15:03:32Z</dcterms:created>
  <dcterms:modified xsi:type="dcterms:W3CDTF">2014-09-07T12:55:51Z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