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468" r:id="rId3"/>
    <p:sldId id="585" r:id="rId4"/>
    <p:sldId id="557" r:id="rId5"/>
    <p:sldId id="530" r:id="rId6"/>
    <p:sldId id="578" r:id="rId7"/>
    <p:sldId id="559" r:id="rId8"/>
    <p:sldId id="577" r:id="rId9"/>
    <p:sldId id="580" r:id="rId10"/>
    <p:sldId id="581" r:id="rId11"/>
    <p:sldId id="572" r:id="rId12"/>
    <p:sldId id="582" r:id="rId13"/>
    <p:sldId id="583" r:id="rId14"/>
    <p:sldId id="575" r:id="rId15"/>
    <p:sldId id="584" r:id="rId16"/>
    <p:sldId id="576" r:id="rId17"/>
    <p:sldId id="509" r:id="rId18"/>
    <p:sldId id="308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9900CC"/>
    <a:srgbClr val="CCFF99"/>
    <a:srgbClr val="CCCCFF"/>
    <a:srgbClr val="FFFFCC"/>
    <a:srgbClr val="CC6600"/>
    <a:srgbClr val="FFFF99"/>
    <a:srgbClr val="CC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2" autoAdjust="0"/>
    <p:restoredTop sz="92377" autoAdjust="0"/>
  </p:normalViewPr>
  <p:slideViewPr>
    <p:cSldViewPr snapToGrid="0">
      <p:cViewPr varScale="1">
        <p:scale>
          <a:sx n="82" d="100"/>
          <a:sy n="82" d="100"/>
        </p:scale>
        <p:origin x="-84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9/20/2014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Week6 -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Week6 -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Week6 -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Week6 -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C00000"/>
                </a:solidFill>
                <a:latin typeface="Calibri" panose="020F0502020204030204" pitchFamily="34" charset="0"/>
              </a:rPr>
              <a:t>WEEK 6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Class Activities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[TextBox 1]"/>
          <p:cNvSpPr txBox="1"/>
          <p:nvPr/>
        </p:nvSpPr>
        <p:spPr>
          <a:xfrm>
            <a:off x="0" y="379257"/>
            <a:ext cx="369332" cy="10928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Lecturer’s slides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09638" y="1221014"/>
            <a:ext cx="7777162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scanArray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[][MAX_COLS],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rows,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cols)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r, c;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cols);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r=</a:t>
            </a:r>
            <a:r>
              <a:rPr lang="pt-BR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&lt; rows;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r++)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c &lt; cols;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[r][c]);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Sum elements from position [0][0] to a random 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position [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upToRow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upToCol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in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sumPartial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function below.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#1</a:t>
            </a:r>
            <a:r>
              <a:rPr lang="en-GB" sz="3600" smtClean="0">
                <a:solidFill>
                  <a:srgbClr val="0000FF"/>
                </a:solidFill>
              </a:rPr>
              <a:t>: Sum to Random Position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[TextBox 9]"/>
          <p:cNvSpPr txBox="1"/>
          <p:nvPr/>
        </p:nvSpPr>
        <p:spPr>
          <a:xfrm>
            <a:off x="5624423" y="1085850"/>
            <a:ext cx="3170128" cy="369332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</a:rPr>
              <a:t>Week6_SumToRandomPos.c</a:t>
            </a:r>
            <a:endParaRPr lang="en-SG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20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#2</a:t>
            </a:r>
            <a:r>
              <a:rPr lang="en-GB" sz="3600" smtClean="0">
                <a:solidFill>
                  <a:srgbClr val="0000FF"/>
                </a:solidFill>
              </a:rPr>
              <a:t>: Matrix Multiplication (1/3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8" name="[Rectangle 3]"/>
          <p:cNvSpPr txBox="1">
            <a:spLocks noChangeArrowheads="1"/>
          </p:cNvSpPr>
          <p:nvPr/>
        </p:nvSpPr>
        <p:spPr>
          <a:xfrm>
            <a:off x="471488" y="1235825"/>
            <a:ext cx="8258444" cy="2597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/>
              <a:t>To multiply two matrices A and B, the number of columns in A must be the same as the number of rows in B</a:t>
            </a:r>
            <a:r>
              <a:rPr lang="en-GB" smtClean="0"/>
              <a:t>.</a:t>
            </a:r>
            <a:endParaRPr lang="en-GB" dirty="0" smtClean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/>
              <a:t>The resulting matrix has same number of rows as A and number of columns as B </a:t>
            </a:r>
            <a:endParaRPr lang="en-US" smtClean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/>
              <a:t>For example, multiplying a 2</a:t>
            </a:r>
            <a:r>
              <a:rPr lang="en-US">
                <a:sym typeface="Symbol" pitchFamily="18" charset="2"/>
              </a:rPr>
              <a:t>4 matrix with a 43 matrix gives a 23 </a:t>
            </a:r>
            <a:r>
              <a:rPr lang="en-US" smtClean="0">
                <a:sym typeface="Symbol" pitchFamily="18" charset="2"/>
              </a:rPr>
              <a:t>matrix.</a:t>
            </a:r>
            <a:endParaRPr lang="en-GB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83418" y="4225038"/>
            <a:ext cx="1362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 </a:t>
            </a:r>
            <a:r>
              <a:rPr lang="en-US" sz="2800" i="1" dirty="0" smtClean="0">
                <a:sym typeface="Symbol"/>
              </a:rPr>
              <a:t>p</a:t>
            </a:r>
          </a:p>
          <a:p>
            <a:pPr algn="ctr"/>
            <a:r>
              <a:rPr lang="en-US" sz="2800" dirty="0" smtClean="0">
                <a:sym typeface="Symbol"/>
              </a:rPr>
              <a:t>matrix</a:t>
            </a:r>
            <a:endParaRPr lang="en-S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44009" y="4225038"/>
            <a:ext cx="1531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m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 </a:t>
            </a:r>
            <a:r>
              <a:rPr lang="en-US" sz="2800" i="1" dirty="0" smtClean="0">
                <a:sym typeface="Symbol"/>
              </a:rPr>
              <a:t>n</a:t>
            </a:r>
          </a:p>
          <a:p>
            <a:pPr algn="ctr"/>
            <a:r>
              <a:rPr lang="en-US" sz="2800" dirty="0" smtClean="0">
                <a:sym typeface="Symbol"/>
              </a:rPr>
              <a:t>matrix</a:t>
            </a:r>
            <a:endParaRPr lang="en-SG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922182" y="4255815"/>
            <a:ext cx="86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ym typeface="Symbol"/>
              </a:rPr>
              <a:t></a:t>
            </a:r>
            <a:endParaRPr lang="en-SG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09437" y="4286592"/>
            <a:ext cx="86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ym typeface="Symbol"/>
              </a:rPr>
              <a:t>=</a:t>
            </a:r>
            <a:endParaRPr lang="en-SG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4286592"/>
            <a:ext cx="1726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m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 </a:t>
            </a:r>
            <a:r>
              <a:rPr lang="en-US" sz="2800" i="1" dirty="0" smtClean="0">
                <a:sym typeface="Symbol"/>
              </a:rPr>
              <a:t>p</a:t>
            </a:r>
          </a:p>
          <a:p>
            <a:pPr algn="ctr"/>
            <a:r>
              <a:rPr lang="en-US" sz="2800" dirty="0" smtClean="0">
                <a:sym typeface="Symbol"/>
              </a:rPr>
              <a:t>matrix</a:t>
            </a:r>
            <a:endParaRPr lang="en-SG" sz="2800" dirty="0"/>
          </a:p>
        </p:txBody>
      </p:sp>
      <p:sp>
        <p:nvSpPr>
          <p:cNvPr id="16" name="Oval 15"/>
          <p:cNvSpPr/>
          <p:nvPr/>
        </p:nvSpPr>
        <p:spPr bwMode="auto">
          <a:xfrm>
            <a:off x="2141730" y="4329100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41930" y="4329100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15251" y="4329100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526995" y="4329100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39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#2</a:t>
            </a:r>
            <a:r>
              <a:rPr lang="en-GB" sz="3600" smtClean="0">
                <a:solidFill>
                  <a:srgbClr val="0000FF"/>
                </a:solidFill>
              </a:rPr>
              <a:t>: Matrix Multiplication (2/3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8" name="[Rectangle 3]"/>
          <p:cNvSpPr txBox="1">
            <a:spLocks noChangeArrowheads="1"/>
          </p:cNvSpPr>
          <p:nvPr/>
        </p:nvSpPr>
        <p:spPr>
          <a:xfrm>
            <a:off x="471488" y="1235825"/>
            <a:ext cx="8258444" cy="2597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spcAft>
                <a:spcPts val="600"/>
              </a:spcAft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/>
              <a:t>To compute C = A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B, where A, B, C are matrices </a:t>
            </a:r>
          </a:p>
          <a:p>
            <a:pPr marL="539433" lvl="1" indent="0">
              <a:spcAft>
                <a:spcPct val="5000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c</a:t>
            </a:r>
            <a:r>
              <a:rPr lang="en-US" sz="2400" i="1" baseline="-10000">
                <a:solidFill>
                  <a:srgbClr val="0000FF"/>
                </a:solidFill>
              </a:rPr>
              <a:t>i</a:t>
            </a:r>
            <a:r>
              <a:rPr lang="en-US" sz="2400" baseline="-10000">
                <a:solidFill>
                  <a:srgbClr val="0000FF"/>
                </a:solidFill>
              </a:rPr>
              <a:t>,</a:t>
            </a:r>
            <a:r>
              <a:rPr lang="en-US" sz="2400" i="1" baseline="-10000">
                <a:solidFill>
                  <a:srgbClr val="0000FF"/>
                </a:solidFill>
              </a:rPr>
              <a:t>j</a:t>
            </a:r>
            <a:r>
              <a:rPr lang="en-US" sz="2400">
                <a:solidFill>
                  <a:srgbClr val="0000FF"/>
                </a:solidFill>
              </a:rPr>
              <a:t> = (a</a:t>
            </a:r>
            <a:r>
              <a:rPr lang="en-US" sz="2400" i="1" baseline="-12000">
                <a:solidFill>
                  <a:srgbClr val="0000FF"/>
                </a:solidFill>
              </a:rPr>
              <a:t>i</a:t>
            </a:r>
            <a:r>
              <a:rPr lang="en-US" sz="2400" baseline="-12000">
                <a:solidFill>
                  <a:srgbClr val="0000FF"/>
                </a:solidFill>
              </a:rPr>
              <a:t>,1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en-US" sz="2400">
                <a:solidFill>
                  <a:srgbClr val="0000FF"/>
                </a:solidFill>
              </a:rPr>
              <a:t> b</a:t>
            </a:r>
            <a:r>
              <a:rPr lang="en-US" sz="2400" baseline="-12000">
                <a:solidFill>
                  <a:srgbClr val="0000FF"/>
                </a:solidFill>
              </a:rPr>
              <a:t>1,</a:t>
            </a:r>
            <a:r>
              <a:rPr lang="en-US" sz="2400" i="1" baseline="-12000">
                <a:solidFill>
                  <a:srgbClr val="0000FF"/>
                </a:solidFill>
              </a:rPr>
              <a:t>j</a:t>
            </a:r>
            <a:r>
              <a:rPr lang="en-US" sz="2400">
                <a:solidFill>
                  <a:srgbClr val="0000FF"/>
                </a:solidFill>
              </a:rPr>
              <a:t> ) + (a</a:t>
            </a:r>
            <a:r>
              <a:rPr lang="en-US" sz="2400" i="1" baseline="-12000">
                <a:solidFill>
                  <a:srgbClr val="0000FF"/>
                </a:solidFill>
              </a:rPr>
              <a:t>i</a:t>
            </a:r>
            <a:r>
              <a:rPr lang="en-US" sz="2400" baseline="-12000">
                <a:solidFill>
                  <a:srgbClr val="0000FF"/>
                </a:solidFill>
              </a:rPr>
              <a:t>,2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en-US" sz="2400">
                <a:solidFill>
                  <a:srgbClr val="0000FF"/>
                </a:solidFill>
              </a:rPr>
              <a:t> b</a:t>
            </a:r>
            <a:r>
              <a:rPr lang="en-US" sz="2400" baseline="-12000">
                <a:solidFill>
                  <a:srgbClr val="0000FF"/>
                </a:solidFill>
              </a:rPr>
              <a:t>2,</a:t>
            </a:r>
            <a:r>
              <a:rPr lang="en-US" sz="2400" i="1" baseline="-12000">
                <a:solidFill>
                  <a:srgbClr val="0000FF"/>
                </a:solidFill>
              </a:rPr>
              <a:t>j</a:t>
            </a:r>
            <a:r>
              <a:rPr lang="en-US" sz="2400">
                <a:solidFill>
                  <a:srgbClr val="0000FF"/>
                </a:solidFill>
              </a:rPr>
              <a:t> ) + . . . + (a</a:t>
            </a:r>
            <a:r>
              <a:rPr lang="en-US" sz="2400" i="1" baseline="-12000">
                <a:solidFill>
                  <a:srgbClr val="0000FF"/>
                </a:solidFill>
              </a:rPr>
              <a:t>i</a:t>
            </a:r>
            <a:r>
              <a:rPr lang="en-US" sz="2400" baseline="-12000">
                <a:solidFill>
                  <a:srgbClr val="0000FF"/>
                </a:solidFill>
              </a:rPr>
              <a:t>,</a:t>
            </a:r>
            <a:r>
              <a:rPr lang="en-US" sz="2400" i="1" baseline="-12000">
                <a:solidFill>
                  <a:srgbClr val="0000FF"/>
                </a:solidFill>
              </a:rPr>
              <a:t>n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en-US" sz="2400">
                <a:solidFill>
                  <a:srgbClr val="0000FF"/>
                </a:solidFill>
              </a:rPr>
              <a:t> b</a:t>
            </a:r>
            <a:r>
              <a:rPr lang="en-US" sz="2400" i="1" baseline="-12000">
                <a:solidFill>
                  <a:srgbClr val="0000FF"/>
                </a:solidFill>
              </a:rPr>
              <a:t>n</a:t>
            </a:r>
            <a:r>
              <a:rPr lang="en-US" sz="2400" baseline="-12000">
                <a:solidFill>
                  <a:srgbClr val="0000FF"/>
                </a:solidFill>
              </a:rPr>
              <a:t>,</a:t>
            </a:r>
            <a:r>
              <a:rPr lang="en-US" sz="2400" i="1" baseline="-12000">
                <a:solidFill>
                  <a:srgbClr val="0000FF"/>
                </a:solidFill>
              </a:rPr>
              <a:t>j</a:t>
            </a:r>
            <a:r>
              <a:rPr lang="en-US" sz="2400" i="1" baseline="-25000">
                <a:solidFill>
                  <a:srgbClr val="0000FF"/>
                </a:solidFill>
              </a:rPr>
              <a:t> </a:t>
            </a:r>
            <a:r>
              <a:rPr lang="en-US" sz="2400">
                <a:solidFill>
                  <a:srgbClr val="0000FF"/>
                </a:solidFill>
              </a:rPr>
              <a:t>) </a:t>
            </a:r>
            <a:endParaRPr lang="en-US" sz="2400" baseline="-25000">
              <a:solidFill>
                <a:srgbClr val="0000FF"/>
              </a:solidFill>
            </a:endParaRPr>
          </a:p>
          <a:p>
            <a:pPr marL="539433" lvl="1" indent="0">
              <a:spcAft>
                <a:spcPts val="1200"/>
              </a:spcAft>
              <a:buNone/>
            </a:pPr>
            <a:r>
              <a:rPr lang="en-US"/>
              <a:t>c</a:t>
            </a:r>
            <a:r>
              <a:rPr lang="en-US" i="1" baseline="-12000"/>
              <a:t>i</a:t>
            </a:r>
            <a:r>
              <a:rPr lang="en-US" baseline="-12000"/>
              <a:t>,</a:t>
            </a:r>
            <a:r>
              <a:rPr lang="en-US" i="1" baseline="-12000"/>
              <a:t>j</a:t>
            </a:r>
            <a:r>
              <a:rPr lang="en-US"/>
              <a:t> is sum of terms produced by multiplying the elements of A’s row </a:t>
            </a:r>
            <a:r>
              <a:rPr lang="en-US" i="1"/>
              <a:t>i</a:t>
            </a:r>
            <a:r>
              <a:rPr lang="en-US"/>
              <a:t> with B’s column </a:t>
            </a:r>
            <a:r>
              <a:rPr lang="en-US" i="1"/>
              <a:t>j</a:t>
            </a:r>
            <a:r>
              <a:rPr lang="en-US"/>
              <a:t>.</a:t>
            </a:r>
          </a:p>
          <a:p>
            <a:pPr marL="355600" indent="-355600">
              <a:spcAft>
                <a:spcPts val="600"/>
              </a:spcAft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mtClean="0"/>
              <a:t>Examples</a:t>
            </a:r>
            <a:r>
              <a:rPr lang="en-US">
                <a:sym typeface="Symbol" pitchFamily="18" charset="2"/>
              </a:rPr>
              <a:t>:</a:t>
            </a:r>
            <a:endParaRPr lang="en-GB" dirty="0" smtClean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2603501" y="3295828"/>
          <a:ext cx="4286398" cy="9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3060700" imgH="711200" progId="Equation.3">
                  <p:embed/>
                </p:oleObj>
              </mc:Choice>
              <mc:Fallback>
                <p:oleObj name="Equation" r:id="rId4" imgW="30607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1" y="3295828"/>
                        <a:ext cx="4286398" cy="9955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33400" y="5805377"/>
            <a:ext cx="8382000" cy="58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>
              <a:spcAft>
                <a:spcPts val="600"/>
              </a:spcAft>
              <a:buSzPct val="120000"/>
              <a:buFont typeface="Wingdings" pitchFamily="2" charset="2"/>
              <a:buChar char="§"/>
            </a:pPr>
            <a:r>
              <a:rPr lang="en-US" sz="2400" dirty="0" smtClean="0"/>
              <a:t>Complete the </a:t>
            </a:r>
            <a:r>
              <a:rPr lang="en-US" sz="2400" dirty="0" err="1" smtClean="0">
                <a:solidFill>
                  <a:srgbClr val="0000FF"/>
                </a:solidFill>
              </a:rPr>
              <a:t>prodMatrix</a:t>
            </a:r>
            <a:r>
              <a:rPr lang="en-US" sz="2400" dirty="0" smtClean="0">
                <a:solidFill>
                  <a:srgbClr val="0000FF"/>
                </a:solidFill>
              </a:rPr>
              <a:t>()</a:t>
            </a:r>
            <a:r>
              <a:rPr lang="en-US" sz="2400" dirty="0" smtClean="0"/>
              <a:t> function in </a:t>
            </a:r>
            <a:r>
              <a:rPr lang="en-US" sz="2400" dirty="0" smtClean="0">
                <a:solidFill>
                  <a:srgbClr val="0000FF"/>
                </a:solidFill>
              </a:rPr>
              <a:t>Unit10_MatrixOps.c</a:t>
            </a:r>
            <a:endParaRPr lang="en-GB" sz="2400" dirty="0">
              <a:solidFill>
                <a:srgbClr val="0000FF"/>
              </a:solidFill>
            </a:endParaRP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2611438" y="4379913"/>
          <a:ext cx="423862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6" imgW="3124200" imgH="914400" progId="Equation.3">
                  <p:embed/>
                </p:oleObj>
              </mc:Choice>
              <mc:Fallback>
                <p:oleObj name="Equation" r:id="rId6" imgW="3124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4379913"/>
                        <a:ext cx="4238625" cy="12398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37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#2</a:t>
            </a:r>
            <a:r>
              <a:rPr lang="en-GB" sz="3600" smtClean="0">
                <a:solidFill>
                  <a:srgbClr val="0000FF"/>
                </a:solidFill>
              </a:rPr>
              <a:t>: Matrix Multiplication (3/3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8" name="[Rectangle 3]"/>
          <p:cNvSpPr txBox="1">
            <a:spLocks noChangeArrowheads="1"/>
          </p:cNvSpPr>
          <p:nvPr/>
        </p:nvSpPr>
        <p:spPr>
          <a:xfrm>
            <a:off x="471488" y="1385397"/>
            <a:ext cx="8258444" cy="627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spcAft>
                <a:spcPts val="600"/>
              </a:spcAft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/>
              <a:t>Multiplying a 2 </a:t>
            </a:r>
            <a:r>
              <a:rPr lang="en-US">
                <a:sym typeface="Symbol"/>
              </a:rPr>
              <a:t> </a:t>
            </a:r>
            <a:r>
              <a:rPr lang="en-US"/>
              <a:t>4 matrix with a 4</a:t>
            </a:r>
            <a:r>
              <a:rPr lang="en-US">
                <a:sym typeface="Symbol"/>
              </a:rPr>
              <a:t>  </a:t>
            </a:r>
            <a:r>
              <a:rPr lang="en-US"/>
              <a:t>3 </a:t>
            </a:r>
            <a:r>
              <a:rPr lang="en-US" smtClean="0"/>
              <a:t>matrix</a:t>
            </a:r>
            <a:r>
              <a:rPr lang="en-US" smtClean="0">
                <a:sym typeface="Symbol" pitchFamily="18" charset="2"/>
              </a:rPr>
              <a:t>:</a:t>
            </a:r>
            <a:endParaRPr lang="en-GB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6776653" y="309599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SG" dirty="0"/>
          </a:p>
        </p:txBody>
      </p:sp>
      <p:sp>
        <p:nvSpPr>
          <p:cNvPr id="130" name="TextBox 129"/>
          <p:cNvSpPr txBox="1"/>
          <p:nvPr/>
        </p:nvSpPr>
        <p:spPr>
          <a:xfrm>
            <a:off x="3895452" y="3287381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Symbol"/>
              </a:rPr>
              <a:t></a:t>
            </a:r>
            <a:endParaRPr lang="en-SG" dirty="0"/>
          </a:p>
        </p:txBody>
      </p:sp>
      <p:sp>
        <p:nvSpPr>
          <p:cNvPr id="131" name="TextBox 130"/>
          <p:cNvSpPr txBox="1"/>
          <p:nvPr/>
        </p:nvSpPr>
        <p:spPr>
          <a:xfrm>
            <a:off x="5951853" y="3287381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SG" dirty="0"/>
          </a:p>
        </p:txBody>
      </p:sp>
      <p:grpSp>
        <p:nvGrpSpPr>
          <p:cNvPr id="132" name="Group 51"/>
          <p:cNvGrpSpPr/>
          <p:nvPr/>
        </p:nvGrpSpPr>
        <p:grpSpPr>
          <a:xfrm>
            <a:off x="2067540" y="3095995"/>
            <a:ext cx="1827912" cy="765544"/>
            <a:chOff x="1440938" y="4210493"/>
            <a:chExt cx="1827912" cy="765544"/>
          </a:xfrm>
          <a:solidFill>
            <a:schemeClr val="bg1"/>
          </a:solidFill>
        </p:grpSpPr>
        <p:sp>
          <p:nvSpPr>
            <p:cNvPr id="133" name="TextBox 132"/>
            <p:cNvSpPr txBox="1"/>
            <p:nvPr/>
          </p:nvSpPr>
          <p:spPr>
            <a:xfrm>
              <a:off x="1440938" y="4210493"/>
              <a:ext cx="456978" cy="38277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SG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0938" y="4593265"/>
              <a:ext cx="456978" cy="38277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SG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97916" y="4210493"/>
              <a:ext cx="456978" cy="38277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SG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897916" y="4593265"/>
              <a:ext cx="456978" cy="38277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SG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354894" y="4210493"/>
              <a:ext cx="456978" cy="38277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SG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54894" y="4593265"/>
              <a:ext cx="456978" cy="38277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SG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811872" y="4210493"/>
              <a:ext cx="456978" cy="38277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SG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811872" y="4593265"/>
              <a:ext cx="456978" cy="38277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SG" dirty="0"/>
            </a:p>
          </p:txBody>
        </p:sp>
        <p:sp>
          <p:nvSpPr>
            <p:cNvPr id="141" name="Left Bracket 140"/>
            <p:cNvSpPr/>
            <p:nvPr/>
          </p:nvSpPr>
          <p:spPr bwMode="auto">
            <a:xfrm>
              <a:off x="1440938" y="4210493"/>
              <a:ext cx="111637" cy="765544"/>
            </a:xfrm>
            <a:prstGeom prst="leftBracket">
              <a:avLst/>
            </a:prstGeom>
            <a:grp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2" name="Left Bracket 141"/>
            <p:cNvSpPr/>
            <p:nvPr/>
          </p:nvSpPr>
          <p:spPr bwMode="auto">
            <a:xfrm flipH="1">
              <a:off x="3157213" y="4210493"/>
              <a:ext cx="111637" cy="765544"/>
            </a:xfrm>
            <a:prstGeom prst="leftBracket">
              <a:avLst/>
            </a:prstGeom>
            <a:grp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4352430" y="271322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sp>
        <p:nvSpPr>
          <p:cNvPr id="144" name="TextBox 143"/>
          <p:cNvSpPr txBox="1"/>
          <p:nvPr/>
        </p:nvSpPr>
        <p:spPr>
          <a:xfrm>
            <a:off x="4352430" y="309599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145" name="TextBox 144"/>
          <p:cNvSpPr txBox="1"/>
          <p:nvPr/>
        </p:nvSpPr>
        <p:spPr>
          <a:xfrm>
            <a:off x="4809408" y="271322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146" name="TextBox 145"/>
          <p:cNvSpPr txBox="1"/>
          <p:nvPr/>
        </p:nvSpPr>
        <p:spPr>
          <a:xfrm>
            <a:off x="4809408" y="309599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147" name="TextBox 146"/>
          <p:cNvSpPr txBox="1"/>
          <p:nvPr/>
        </p:nvSpPr>
        <p:spPr>
          <a:xfrm>
            <a:off x="5266386" y="271322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148" name="TextBox 147"/>
          <p:cNvSpPr txBox="1"/>
          <p:nvPr/>
        </p:nvSpPr>
        <p:spPr>
          <a:xfrm>
            <a:off x="5266386" y="309599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sp>
        <p:nvSpPr>
          <p:cNvPr id="149" name="TextBox 148"/>
          <p:cNvSpPr txBox="1"/>
          <p:nvPr/>
        </p:nvSpPr>
        <p:spPr>
          <a:xfrm>
            <a:off x="6776653" y="3478767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SG" dirty="0"/>
          </a:p>
        </p:txBody>
      </p:sp>
      <p:sp>
        <p:nvSpPr>
          <p:cNvPr id="150" name="TextBox 149"/>
          <p:cNvSpPr txBox="1"/>
          <p:nvPr/>
        </p:nvSpPr>
        <p:spPr>
          <a:xfrm>
            <a:off x="7233631" y="309599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SG" dirty="0"/>
          </a:p>
        </p:txBody>
      </p:sp>
      <p:sp>
        <p:nvSpPr>
          <p:cNvPr id="151" name="TextBox 150"/>
          <p:cNvSpPr txBox="1"/>
          <p:nvPr/>
        </p:nvSpPr>
        <p:spPr>
          <a:xfrm>
            <a:off x="7233631" y="3478767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SG" dirty="0"/>
          </a:p>
        </p:txBody>
      </p:sp>
      <p:sp>
        <p:nvSpPr>
          <p:cNvPr id="152" name="TextBox 151"/>
          <p:cNvSpPr txBox="1"/>
          <p:nvPr/>
        </p:nvSpPr>
        <p:spPr>
          <a:xfrm>
            <a:off x="7690609" y="309599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SG" dirty="0"/>
          </a:p>
        </p:txBody>
      </p:sp>
      <p:sp>
        <p:nvSpPr>
          <p:cNvPr id="153" name="TextBox 152"/>
          <p:cNvSpPr txBox="1"/>
          <p:nvPr/>
        </p:nvSpPr>
        <p:spPr>
          <a:xfrm>
            <a:off x="7690609" y="3478767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SG" dirty="0"/>
          </a:p>
        </p:txBody>
      </p:sp>
      <p:sp>
        <p:nvSpPr>
          <p:cNvPr id="154" name="Left Bracket 153"/>
          <p:cNvSpPr/>
          <p:nvPr/>
        </p:nvSpPr>
        <p:spPr bwMode="auto">
          <a:xfrm>
            <a:off x="6665016" y="3095995"/>
            <a:ext cx="111637" cy="765544"/>
          </a:xfrm>
          <a:prstGeom prst="leftBracke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5" name="Left Bracket 154"/>
          <p:cNvSpPr/>
          <p:nvPr/>
        </p:nvSpPr>
        <p:spPr bwMode="auto">
          <a:xfrm flipH="1">
            <a:off x="8147587" y="3095995"/>
            <a:ext cx="111637" cy="765544"/>
          </a:xfrm>
          <a:prstGeom prst="leftBracke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352430" y="3478767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157" name="TextBox 156"/>
          <p:cNvSpPr txBox="1"/>
          <p:nvPr/>
        </p:nvSpPr>
        <p:spPr>
          <a:xfrm>
            <a:off x="4352430" y="3861539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158" name="TextBox 157"/>
          <p:cNvSpPr txBox="1"/>
          <p:nvPr/>
        </p:nvSpPr>
        <p:spPr>
          <a:xfrm>
            <a:off x="4809408" y="3478767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sp>
        <p:nvSpPr>
          <p:cNvPr id="159" name="TextBox 158"/>
          <p:cNvSpPr txBox="1"/>
          <p:nvPr/>
        </p:nvSpPr>
        <p:spPr>
          <a:xfrm>
            <a:off x="4809408" y="3861539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160" name="TextBox 159"/>
          <p:cNvSpPr txBox="1"/>
          <p:nvPr/>
        </p:nvSpPr>
        <p:spPr>
          <a:xfrm>
            <a:off x="5266386" y="3478767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SG" dirty="0"/>
          </a:p>
        </p:txBody>
      </p:sp>
      <p:sp>
        <p:nvSpPr>
          <p:cNvPr id="161" name="TextBox 160"/>
          <p:cNvSpPr txBox="1"/>
          <p:nvPr/>
        </p:nvSpPr>
        <p:spPr>
          <a:xfrm>
            <a:off x="5266386" y="3861539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sp>
        <p:nvSpPr>
          <p:cNvPr id="162" name="Left Bracket 161"/>
          <p:cNvSpPr/>
          <p:nvPr/>
        </p:nvSpPr>
        <p:spPr bwMode="auto">
          <a:xfrm flipH="1">
            <a:off x="5667545" y="2713223"/>
            <a:ext cx="111637" cy="1531088"/>
          </a:xfrm>
          <a:prstGeom prst="leftBracke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3" name="Left Bracket 162"/>
          <p:cNvSpPr/>
          <p:nvPr/>
        </p:nvSpPr>
        <p:spPr bwMode="auto">
          <a:xfrm>
            <a:off x="4352430" y="2713223"/>
            <a:ext cx="111637" cy="1531088"/>
          </a:xfrm>
          <a:prstGeom prst="leftBracke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776653" y="310943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15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776653" y="3505647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13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233631" y="309599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17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233631" y="3505647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13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701295" y="309599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11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690609" y="3505647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548164" y="2228313"/>
            <a:ext cx="819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row 0, </a:t>
            </a:r>
            <a:r>
              <a:rPr lang="en-US" dirty="0" err="1" smtClean="0">
                <a:solidFill>
                  <a:srgbClr val="006600"/>
                </a:solidFill>
              </a:rPr>
              <a:t>col</a:t>
            </a:r>
            <a:r>
              <a:rPr lang="en-US" dirty="0" smtClean="0">
                <a:solidFill>
                  <a:srgbClr val="006600"/>
                </a:solidFill>
              </a:rPr>
              <a:t> 0</a:t>
            </a:r>
            <a:endParaRPr lang="en-SG" dirty="0">
              <a:solidFill>
                <a:srgbClr val="00660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838480" y="3095995"/>
            <a:ext cx="2945335" cy="382772"/>
            <a:chOff x="428740" y="3080633"/>
            <a:chExt cx="2945335" cy="382772"/>
          </a:xfrm>
        </p:grpSpPr>
        <p:sp>
          <p:nvSpPr>
            <p:cNvPr id="172" name="Rectangle 171"/>
            <p:cNvSpPr/>
            <p:nvPr/>
          </p:nvSpPr>
          <p:spPr bwMode="auto">
            <a:xfrm>
              <a:off x="1769436" y="3080633"/>
              <a:ext cx="1604639" cy="382772"/>
            </a:xfrm>
            <a:prstGeom prst="rect">
              <a:avLst/>
            </a:prstGeom>
            <a:solidFill>
              <a:srgbClr val="7030A0">
                <a:alpha val="27843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28740" y="3094073"/>
              <a:ext cx="81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030A0"/>
                  </a:solidFill>
                </a:rPr>
                <a:t>row 0</a:t>
              </a:r>
              <a:endParaRPr lang="en-SG" dirty="0">
                <a:solidFill>
                  <a:srgbClr val="7030A0"/>
                </a:solidFill>
              </a:endParaRPr>
            </a:p>
          </p:txBody>
        </p:sp>
        <p:cxnSp>
          <p:nvCxnSpPr>
            <p:cNvPr id="174" name="Straight Arrow Connector 173"/>
            <p:cNvCxnSpPr/>
            <p:nvPr/>
          </p:nvCxnSpPr>
          <p:spPr bwMode="auto">
            <a:xfrm>
              <a:off x="1248220" y="3272019"/>
              <a:ext cx="409580" cy="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75" name="Group 174"/>
          <p:cNvGrpSpPr/>
          <p:nvPr/>
        </p:nvGrpSpPr>
        <p:grpSpPr>
          <a:xfrm>
            <a:off x="4182806" y="1961119"/>
            <a:ext cx="819480" cy="2283192"/>
            <a:chOff x="3773066" y="1945757"/>
            <a:chExt cx="819480" cy="2283192"/>
          </a:xfrm>
        </p:grpSpPr>
        <p:sp>
          <p:nvSpPr>
            <p:cNvPr id="176" name="TextBox 175"/>
            <p:cNvSpPr txBox="1"/>
            <p:nvPr/>
          </p:nvSpPr>
          <p:spPr>
            <a:xfrm>
              <a:off x="3773066" y="1945757"/>
              <a:ext cx="81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006600"/>
                  </a:solidFill>
                </a:rPr>
                <a:t>col</a:t>
              </a:r>
              <a:r>
                <a:rPr lang="en-US" dirty="0" smtClean="0">
                  <a:solidFill>
                    <a:srgbClr val="006600"/>
                  </a:solidFill>
                </a:rPr>
                <a:t> 0</a:t>
              </a:r>
              <a:endParaRPr lang="en-SG" dirty="0">
                <a:solidFill>
                  <a:srgbClr val="006600"/>
                </a:solidFill>
              </a:endParaRPr>
            </a:p>
          </p:txBody>
        </p:sp>
        <p:cxnSp>
          <p:nvCxnSpPr>
            <p:cNvPr id="177" name="Straight Arrow Connector 176"/>
            <p:cNvCxnSpPr>
              <a:stCxn id="176" idx="2"/>
            </p:cNvCxnSpPr>
            <p:nvPr/>
          </p:nvCxnSpPr>
          <p:spPr bwMode="auto">
            <a:xfrm>
              <a:off x="4182806" y="2315089"/>
              <a:ext cx="1" cy="3827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8" name="Rectangle 177"/>
            <p:cNvSpPr/>
            <p:nvPr/>
          </p:nvSpPr>
          <p:spPr bwMode="auto">
            <a:xfrm>
              <a:off x="4026359" y="2726214"/>
              <a:ext cx="325844" cy="1502735"/>
            </a:xfrm>
            <a:prstGeom prst="rect">
              <a:avLst/>
            </a:prstGeom>
            <a:solidFill>
              <a:srgbClr val="006600">
                <a:alpha val="27843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79" name="Oval 178"/>
          <p:cNvSpPr/>
          <p:nvPr/>
        </p:nvSpPr>
        <p:spPr bwMode="auto">
          <a:xfrm>
            <a:off x="4352430" y="271322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0" name="Oval 179"/>
          <p:cNvSpPr/>
          <p:nvPr/>
        </p:nvSpPr>
        <p:spPr bwMode="auto">
          <a:xfrm>
            <a:off x="2524518" y="3095995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1" name="Oval 180"/>
          <p:cNvSpPr/>
          <p:nvPr/>
        </p:nvSpPr>
        <p:spPr bwMode="auto">
          <a:xfrm>
            <a:off x="4352430" y="3095995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2981496" y="3109435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4352430" y="3478767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3438474" y="3109435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4352430" y="3861539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6" name="Oval 185"/>
          <p:cNvSpPr/>
          <p:nvPr/>
        </p:nvSpPr>
        <p:spPr bwMode="auto">
          <a:xfrm>
            <a:off x="2067540" y="3109435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722199" y="4467903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6</a:t>
            </a:r>
            <a:endParaRPr lang="en-SG" sz="32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179177" y="4467903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SG" sz="32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636155" y="4467903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</a:t>
            </a:r>
            <a:endParaRPr lang="en-SG" sz="32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098348" y="4467903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SG" sz="3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555326" y="4467903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3</a:t>
            </a:r>
            <a:endParaRPr lang="en-SG" sz="3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007089" y="4467903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SG" sz="3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464067" y="4467903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4</a:t>
            </a:r>
            <a:endParaRPr lang="en-SG" sz="32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838480" y="3492207"/>
            <a:ext cx="2945335" cy="382772"/>
            <a:chOff x="428740" y="3080633"/>
            <a:chExt cx="2945335" cy="382772"/>
          </a:xfrm>
        </p:grpSpPr>
        <p:sp>
          <p:nvSpPr>
            <p:cNvPr id="195" name="Rectangle 194"/>
            <p:cNvSpPr/>
            <p:nvPr/>
          </p:nvSpPr>
          <p:spPr bwMode="auto">
            <a:xfrm>
              <a:off x="1769436" y="3080633"/>
              <a:ext cx="1604639" cy="382772"/>
            </a:xfrm>
            <a:prstGeom prst="rect">
              <a:avLst/>
            </a:prstGeom>
            <a:solidFill>
              <a:srgbClr val="7030A0">
                <a:alpha val="27843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28740" y="3094073"/>
              <a:ext cx="81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030A0"/>
                  </a:solidFill>
                </a:rPr>
                <a:t>row 1</a:t>
              </a:r>
              <a:endParaRPr lang="en-SG" dirty="0">
                <a:solidFill>
                  <a:srgbClr val="7030A0"/>
                </a:solidFill>
              </a:endParaRPr>
            </a:p>
          </p:txBody>
        </p:sp>
        <p:cxnSp>
          <p:nvCxnSpPr>
            <p:cNvPr id="197" name="Straight Arrow Connector 196"/>
            <p:cNvCxnSpPr/>
            <p:nvPr/>
          </p:nvCxnSpPr>
          <p:spPr bwMode="auto">
            <a:xfrm>
              <a:off x="1248220" y="3272019"/>
              <a:ext cx="409580" cy="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98" name="TextBox 197"/>
          <p:cNvSpPr txBox="1"/>
          <p:nvPr/>
        </p:nvSpPr>
        <p:spPr>
          <a:xfrm>
            <a:off x="4921045" y="4467903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=</a:t>
            </a:r>
            <a:endParaRPr lang="en-SG" sz="3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5378022" y="4467903"/>
            <a:ext cx="82646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15</a:t>
            </a:r>
            <a:endParaRPr lang="en-SG" sz="3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1722198" y="5637453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9</a:t>
            </a:r>
            <a:endParaRPr lang="en-SG" sz="3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2179176" y="5637453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SG" sz="3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2636154" y="5637453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SG" sz="3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3098347" y="5637453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SG" sz="32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555325" y="5637453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</a:t>
            </a:r>
            <a:endParaRPr lang="en-SG" sz="3200" dirty="0"/>
          </a:p>
        </p:txBody>
      </p:sp>
      <p:sp>
        <p:nvSpPr>
          <p:cNvPr id="205" name="TextBox 204"/>
          <p:cNvSpPr txBox="1"/>
          <p:nvPr/>
        </p:nvSpPr>
        <p:spPr>
          <a:xfrm>
            <a:off x="4007088" y="5637453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SG" sz="32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64066" y="5637453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</a:t>
            </a:r>
            <a:endParaRPr lang="en-SG" sz="3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921044" y="5637453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=</a:t>
            </a:r>
            <a:endParaRPr lang="en-SG" sz="3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378021" y="5637453"/>
            <a:ext cx="82646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13</a:t>
            </a:r>
            <a:endParaRPr lang="en-SG" sz="3200" dirty="0"/>
          </a:p>
        </p:txBody>
      </p:sp>
      <p:sp>
        <p:nvSpPr>
          <p:cNvPr id="209" name="Oval 208"/>
          <p:cNvSpPr/>
          <p:nvPr/>
        </p:nvSpPr>
        <p:spPr bwMode="auto">
          <a:xfrm>
            <a:off x="7233631" y="3109435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6776653" y="3109435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7110304" y="2228313"/>
            <a:ext cx="819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row 0, </a:t>
            </a:r>
            <a:r>
              <a:rPr lang="en-US" dirty="0" err="1" smtClean="0">
                <a:solidFill>
                  <a:srgbClr val="006600"/>
                </a:solidFill>
              </a:rPr>
              <a:t>col</a:t>
            </a:r>
            <a:r>
              <a:rPr lang="en-US" dirty="0" smtClean="0">
                <a:solidFill>
                  <a:srgbClr val="006600"/>
                </a:solidFill>
              </a:rPr>
              <a:t> 1</a:t>
            </a:r>
            <a:endParaRPr lang="en-SG" dirty="0">
              <a:solidFill>
                <a:srgbClr val="006600"/>
              </a:solidFill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6776653" y="3492207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4621700" y="1959197"/>
            <a:ext cx="819480" cy="2283192"/>
            <a:chOff x="3773066" y="1945757"/>
            <a:chExt cx="819480" cy="2283192"/>
          </a:xfrm>
        </p:grpSpPr>
        <p:sp>
          <p:nvSpPr>
            <p:cNvPr id="214" name="TextBox 213"/>
            <p:cNvSpPr txBox="1"/>
            <p:nvPr/>
          </p:nvSpPr>
          <p:spPr>
            <a:xfrm>
              <a:off x="3773066" y="1945757"/>
              <a:ext cx="81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006600"/>
                  </a:solidFill>
                </a:rPr>
                <a:t>col</a:t>
              </a:r>
              <a:r>
                <a:rPr lang="en-US" dirty="0" smtClean="0">
                  <a:solidFill>
                    <a:srgbClr val="006600"/>
                  </a:solidFill>
                </a:rPr>
                <a:t> 1</a:t>
              </a:r>
              <a:endParaRPr lang="en-SG" dirty="0">
                <a:solidFill>
                  <a:srgbClr val="006600"/>
                </a:solidFill>
              </a:endParaRPr>
            </a:p>
          </p:txBody>
        </p:sp>
        <p:cxnSp>
          <p:nvCxnSpPr>
            <p:cNvPr id="215" name="Straight Arrow Connector 214"/>
            <p:cNvCxnSpPr>
              <a:stCxn id="214" idx="2"/>
            </p:cNvCxnSpPr>
            <p:nvPr/>
          </p:nvCxnSpPr>
          <p:spPr bwMode="auto">
            <a:xfrm>
              <a:off x="4182806" y="2315089"/>
              <a:ext cx="1" cy="3827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6" name="Rectangle 215"/>
            <p:cNvSpPr/>
            <p:nvPr/>
          </p:nvSpPr>
          <p:spPr bwMode="auto">
            <a:xfrm>
              <a:off x="4026359" y="2726214"/>
              <a:ext cx="325844" cy="1502735"/>
            </a:xfrm>
            <a:prstGeom prst="rect">
              <a:avLst/>
            </a:prstGeom>
            <a:solidFill>
              <a:srgbClr val="006600">
                <a:alpha val="27843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17" name="Oval 216"/>
          <p:cNvSpPr/>
          <p:nvPr/>
        </p:nvSpPr>
        <p:spPr bwMode="auto">
          <a:xfrm>
            <a:off x="4809408" y="271322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2067540" y="3109435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722198" y="5052678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4</a:t>
            </a:r>
            <a:endParaRPr lang="en-SG" sz="3200" dirty="0"/>
          </a:p>
        </p:txBody>
      </p:sp>
      <p:sp>
        <p:nvSpPr>
          <p:cNvPr id="220" name="Oval 219"/>
          <p:cNvSpPr/>
          <p:nvPr/>
        </p:nvSpPr>
        <p:spPr bwMode="auto">
          <a:xfrm>
            <a:off x="2524518" y="3095995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1" name="Oval 220"/>
          <p:cNvSpPr/>
          <p:nvPr/>
        </p:nvSpPr>
        <p:spPr bwMode="auto">
          <a:xfrm>
            <a:off x="4809408" y="3109435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2" name="Oval 221"/>
          <p:cNvSpPr/>
          <p:nvPr/>
        </p:nvSpPr>
        <p:spPr bwMode="auto">
          <a:xfrm>
            <a:off x="2981496" y="3109435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3" name="Oval 222"/>
          <p:cNvSpPr/>
          <p:nvPr/>
        </p:nvSpPr>
        <p:spPr bwMode="auto">
          <a:xfrm>
            <a:off x="4809408" y="3492207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4" name="Oval 223"/>
          <p:cNvSpPr/>
          <p:nvPr/>
        </p:nvSpPr>
        <p:spPr bwMode="auto">
          <a:xfrm>
            <a:off x="3438474" y="3109435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5" name="Oval 224"/>
          <p:cNvSpPr/>
          <p:nvPr/>
        </p:nvSpPr>
        <p:spPr bwMode="auto">
          <a:xfrm>
            <a:off x="4809408" y="3874979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179176" y="5052678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SG" sz="3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36154" y="5052678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</a:t>
            </a:r>
            <a:endParaRPr lang="en-SG" sz="3200" dirty="0"/>
          </a:p>
        </p:txBody>
      </p:sp>
      <p:sp>
        <p:nvSpPr>
          <p:cNvPr id="228" name="TextBox 227"/>
          <p:cNvSpPr txBox="1"/>
          <p:nvPr/>
        </p:nvSpPr>
        <p:spPr>
          <a:xfrm>
            <a:off x="3098348" y="5062267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SG" sz="3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3555326" y="5062267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9</a:t>
            </a:r>
            <a:endParaRPr lang="en-SG" sz="3200" dirty="0"/>
          </a:p>
        </p:txBody>
      </p:sp>
      <p:sp>
        <p:nvSpPr>
          <p:cNvPr id="230" name="TextBox 229"/>
          <p:cNvSpPr txBox="1"/>
          <p:nvPr/>
        </p:nvSpPr>
        <p:spPr>
          <a:xfrm>
            <a:off x="4007089" y="5052678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+</a:t>
            </a:r>
            <a:endParaRPr lang="en-SG" sz="32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464067" y="5052678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</a:t>
            </a:r>
            <a:endParaRPr lang="en-SG" sz="3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4908974" y="5062267"/>
            <a:ext cx="4569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=</a:t>
            </a:r>
            <a:endParaRPr lang="en-SG" sz="3200" dirty="0"/>
          </a:p>
        </p:txBody>
      </p:sp>
      <p:sp>
        <p:nvSpPr>
          <p:cNvPr id="233" name="TextBox 232"/>
          <p:cNvSpPr txBox="1"/>
          <p:nvPr/>
        </p:nvSpPr>
        <p:spPr>
          <a:xfrm>
            <a:off x="5365951" y="5062267"/>
            <a:ext cx="82646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17</a:t>
            </a:r>
            <a:endParaRPr lang="en-SG" sz="3200" dirty="0"/>
          </a:p>
        </p:txBody>
      </p:sp>
      <p:sp>
        <p:nvSpPr>
          <p:cNvPr id="234" name="TextBox 233"/>
          <p:cNvSpPr txBox="1"/>
          <p:nvPr/>
        </p:nvSpPr>
        <p:spPr>
          <a:xfrm>
            <a:off x="6548164" y="3919223"/>
            <a:ext cx="819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row 1, </a:t>
            </a:r>
            <a:r>
              <a:rPr lang="en-US" dirty="0" err="1" smtClean="0">
                <a:solidFill>
                  <a:srgbClr val="006600"/>
                </a:solidFill>
              </a:rPr>
              <a:t>col</a:t>
            </a:r>
            <a:r>
              <a:rPr lang="en-US" dirty="0" smtClean="0">
                <a:solidFill>
                  <a:srgbClr val="006600"/>
                </a:solidFill>
              </a:rPr>
              <a:t> 0</a:t>
            </a:r>
            <a:endParaRPr lang="en-SG" dirty="0">
              <a:solidFill>
                <a:srgbClr val="006600"/>
              </a:solidFill>
            </a:endParaRPr>
          </a:p>
        </p:txBody>
      </p:sp>
      <p:sp>
        <p:nvSpPr>
          <p:cNvPr id="235" name="Oval 234"/>
          <p:cNvSpPr/>
          <p:nvPr/>
        </p:nvSpPr>
        <p:spPr bwMode="auto">
          <a:xfrm>
            <a:off x="4352430" y="271322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6" name="Oval 235"/>
          <p:cNvSpPr/>
          <p:nvPr/>
        </p:nvSpPr>
        <p:spPr bwMode="auto">
          <a:xfrm>
            <a:off x="2067540" y="3478767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7" name="Oval 236"/>
          <p:cNvSpPr/>
          <p:nvPr/>
        </p:nvSpPr>
        <p:spPr bwMode="auto">
          <a:xfrm>
            <a:off x="4352430" y="3095995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8" name="Oval 237"/>
          <p:cNvSpPr/>
          <p:nvPr/>
        </p:nvSpPr>
        <p:spPr bwMode="auto">
          <a:xfrm>
            <a:off x="2524518" y="3478767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9" name="Oval 238"/>
          <p:cNvSpPr/>
          <p:nvPr/>
        </p:nvSpPr>
        <p:spPr bwMode="auto">
          <a:xfrm>
            <a:off x="4352430" y="3478767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0" name="Oval 239"/>
          <p:cNvSpPr/>
          <p:nvPr/>
        </p:nvSpPr>
        <p:spPr bwMode="auto">
          <a:xfrm>
            <a:off x="2981496" y="3492207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1" name="Oval 240"/>
          <p:cNvSpPr/>
          <p:nvPr/>
        </p:nvSpPr>
        <p:spPr bwMode="auto">
          <a:xfrm>
            <a:off x="4352430" y="3859617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2" name="Oval 241"/>
          <p:cNvSpPr/>
          <p:nvPr/>
        </p:nvSpPr>
        <p:spPr bwMode="auto">
          <a:xfrm>
            <a:off x="3438474" y="3478767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09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500"/>
                            </p:stCondLst>
                            <p:childTnLst>
                              <p:par>
                                <p:cTn id="2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000"/>
                            </p:stCondLst>
                            <p:childTnLst>
                              <p:par>
                                <p:cTn id="3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500"/>
                            </p:stCondLst>
                            <p:childTnLst>
                              <p:par>
                                <p:cTn id="3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000"/>
                            </p:stCondLst>
                            <p:childTnLst>
                              <p:par>
                                <p:cTn id="36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500"/>
                            </p:stCondLst>
                            <p:childTnLst>
                              <p:par>
                                <p:cTn id="3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000"/>
                            </p:stCondLst>
                            <p:childTnLst>
                              <p:par>
                                <p:cTn id="3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/>
      <p:bldP spid="170" grpId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 animBg="1"/>
      <p:bldP spid="209" grpId="1" animBg="1"/>
      <p:bldP spid="210" grpId="0" animBg="1"/>
      <p:bldP spid="210" grpId="1" animBg="1"/>
      <p:bldP spid="211" grpId="0"/>
      <p:bldP spid="211" grpId="1"/>
      <p:bldP spid="212" grpId="0" animBg="1"/>
      <p:bldP spid="212" grpId="1" animBg="1"/>
      <p:bldP spid="217" grpId="0" animBg="1"/>
      <p:bldP spid="217" grpId="1" animBg="1"/>
      <p:bldP spid="218" grpId="0" animBg="1"/>
      <p:bldP spid="218" grpId="1" animBg="1"/>
      <p:bldP spid="219" grpId="0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4" grpId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Maze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8" name="[Rectangle 3]"/>
          <p:cNvSpPr txBox="1">
            <a:spLocks noChangeArrowheads="1"/>
          </p:cNvSpPr>
          <p:nvPr/>
        </p:nvSpPr>
        <p:spPr>
          <a:xfrm>
            <a:off x="471487" y="1235824"/>
            <a:ext cx="8258445" cy="469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Let’s consider a </a:t>
            </a:r>
            <a:r>
              <a:rPr lang="en-GB">
                <a:solidFill>
                  <a:srgbClr val="0000FF"/>
                </a:solidFill>
              </a:rPr>
              <a:t>maze</a:t>
            </a:r>
            <a:r>
              <a:rPr lang="en-GB"/>
              <a:t> that is represented by a two-dimensional 6 </a:t>
            </a:r>
            <a:r>
              <a:rPr lang="en-GB">
                <a:sym typeface="Symbol" pitchFamily="18" charset="2"/>
              </a:rPr>
              <a:t> 6 integer array.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>
                <a:sym typeface="Symbol" pitchFamily="18" charset="2"/>
              </a:rPr>
              <a:t>The value of each array element is either </a:t>
            </a:r>
            <a:r>
              <a:rPr lang="en-GB">
                <a:solidFill>
                  <a:srgbClr val="0000FF"/>
                </a:solidFill>
                <a:sym typeface="Symbol" pitchFamily="18" charset="2"/>
              </a:rPr>
              <a:t>0</a:t>
            </a:r>
            <a:r>
              <a:rPr lang="en-GB">
                <a:sym typeface="Symbol" pitchFamily="18" charset="2"/>
              </a:rPr>
              <a:t> (representing a wall) or </a:t>
            </a:r>
            <a:r>
              <a:rPr lang="en-GB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GB">
                <a:sym typeface="Symbol" pitchFamily="18" charset="2"/>
              </a:rPr>
              <a:t> (representing a cell). 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>
                <a:sym typeface="Symbol" pitchFamily="18" charset="2"/>
              </a:rPr>
              <a:t>The starting and exit points in the maze are specified by the cells </a:t>
            </a:r>
            <a:r>
              <a:rPr lang="en-GB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maze[0][0]</a:t>
            </a:r>
            <a:r>
              <a:rPr lang="en-GB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GB">
                <a:sym typeface="Symbol" pitchFamily="18" charset="2"/>
              </a:rPr>
              <a:t>and </a:t>
            </a:r>
            <a:r>
              <a:rPr lang="en-GB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maze[5][5] </a:t>
            </a:r>
            <a:r>
              <a:rPr lang="en-GB">
                <a:sym typeface="Symbol" pitchFamily="18" charset="2"/>
              </a:rPr>
              <a:t>respectively.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>
                <a:sym typeface="Symbol" pitchFamily="18" charset="2"/>
              </a:rPr>
              <a:t>A </a:t>
            </a:r>
            <a:r>
              <a:rPr lang="en-GB">
                <a:solidFill>
                  <a:srgbClr val="0000FF"/>
                </a:solidFill>
                <a:sym typeface="Symbol" pitchFamily="18" charset="2"/>
              </a:rPr>
              <a:t>path</a:t>
            </a:r>
            <a:r>
              <a:rPr lang="en-GB">
                <a:sym typeface="Symbol" pitchFamily="18" charset="2"/>
              </a:rPr>
              <a:t> is represented by a single-dimensional character array with four possible element values representing the move directions: </a:t>
            </a:r>
            <a:r>
              <a:rPr lang="en-GB">
                <a:solidFill>
                  <a:srgbClr val="006600"/>
                </a:solidFill>
                <a:sym typeface="Symbol" pitchFamily="18" charset="2"/>
              </a:rPr>
              <a:t>‘N’ </a:t>
            </a:r>
            <a:r>
              <a:rPr lang="en-GB">
                <a:sym typeface="Symbol" pitchFamily="18" charset="2"/>
              </a:rPr>
              <a:t>(for north), </a:t>
            </a:r>
            <a:r>
              <a:rPr lang="en-GB">
                <a:solidFill>
                  <a:srgbClr val="006600"/>
                </a:solidFill>
                <a:sym typeface="Symbol" pitchFamily="18" charset="2"/>
              </a:rPr>
              <a:t>‘S’</a:t>
            </a:r>
            <a:r>
              <a:rPr lang="en-GB">
                <a:sym typeface="Symbol" pitchFamily="18" charset="2"/>
              </a:rPr>
              <a:t> (for south), </a:t>
            </a:r>
            <a:r>
              <a:rPr lang="en-GB">
                <a:solidFill>
                  <a:srgbClr val="006600"/>
                </a:solidFill>
                <a:sym typeface="Symbol" pitchFamily="18" charset="2"/>
              </a:rPr>
              <a:t>‘E’</a:t>
            </a:r>
            <a:r>
              <a:rPr lang="en-GB">
                <a:sym typeface="Symbol" pitchFamily="18" charset="2"/>
              </a:rPr>
              <a:t> (for east), and </a:t>
            </a:r>
            <a:r>
              <a:rPr lang="en-GB">
                <a:solidFill>
                  <a:srgbClr val="006600"/>
                </a:solidFill>
                <a:sym typeface="Symbol" pitchFamily="18" charset="2"/>
              </a:rPr>
              <a:t>‘W’ </a:t>
            </a:r>
            <a:r>
              <a:rPr lang="en-GB">
                <a:sym typeface="Symbol" pitchFamily="18" charset="2"/>
              </a:rPr>
              <a:t>(for west). Each path is defined with respect to the starting cell </a:t>
            </a:r>
            <a:r>
              <a:rPr lang="en-GB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maze[0][0</a:t>
            </a:r>
            <a:r>
              <a:rPr lang="en-GB" smtClean="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]</a:t>
            </a:r>
            <a:r>
              <a:rPr lang="en-GB" smtClean="0">
                <a:sym typeface="Symbol" pitchFamily="18" charset="2"/>
              </a:rPr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01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Maze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8" name="[Rectangle 3]"/>
          <p:cNvSpPr txBox="1">
            <a:spLocks noChangeArrowheads="1"/>
          </p:cNvSpPr>
          <p:nvPr/>
        </p:nvSpPr>
        <p:spPr>
          <a:xfrm>
            <a:off x="471487" y="1235824"/>
            <a:ext cx="8258445" cy="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Example of a 6 </a:t>
            </a:r>
            <a:r>
              <a:rPr lang="en-GB">
                <a:sym typeface="Symbol" pitchFamily="18" charset="2"/>
              </a:rPr>
              <a:t> </a:t>
            </a:r>
            <a:r>
              <a:rPr lang="en-GB"/>
              <a:t>6 maze</a:t>
            </a:r>
            <a:endParaRPr lang="en-GB" b="1" dirty="0">
              <a:solidFill>
                <a:srgbClr val="0000FF"/>
              </a:solidFill>
            </a:endParaRPr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2438400" y="1801813"/>
            <a:ext cx="3200400" cy="3032125"/>
            <a:chOff x="2438400" y="1802367"/>
            <a:chExt cx="3200400" cy="3031850"/>
          </a:xfrm>
        </p:grpSpPr>
        <p:grpSp>
          <p:nvGrpSpPr>
            <p:cNvPr id="9" name="Group 46"/>
            <p:cNvGrpSpPr>
              <a:grpSpLocks/>
            </p:cNvGrpSpPr>
            <p:nvPr/>
          </p:nvGrpSpPr>
          <p:grpSpPr bwMode="auto">
            <a:xfrm>
              <a:off x="2895600" y="2171699"/>
              <a:ext cx="2743200" cy="2662518"/>
              <a:chOff x="2895600" y="2171699"/>
              <a:chExt cx="2743200" cy="2662518"/>
            </a:xfrm>
          </p:grpSpPr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28956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33528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38100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42672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47244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5181600" y="2172221"/>
                <a:ext cx="457200" cy="444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2895600" y="2615452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3352800" y="2616681"/>
                <a:ext cx="457200" cy="442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32" name="Rectangle 18"/>
              <p:cNvSpPr>
                <a:spLocks noChangeArrowheads="1"/>
              </p:cNvSpPr>
              <p:nvPr/>
            </p:nvSpPr>
            <p:spPr bwMode="auto">
              <a:xfrm>
                <a:off x="3810000" y="2615452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4267200" y="2616681"/>
                <a:ext cx="457200" cy="442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34" name="Rectangle 20"/>
              <p:cNvSpPr>
                <a:spLocks noChangeArrowheads="1"/>
              </p:cNvSpPr>
              <p:nvPr/>
            </p:nvSpPr>
            <p:spPr bwMode="auto">
              <a:xfrm>
                <a:off x="4724400" y="2615452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Rectangle 21"/>
              <p:cNvSpPr>
                <a:spLocks noChangeArrowheads="1"/>
              </p:cNvSpPr>
              <p:nvPr/>
            </p:nvSpPr>
            <p:spPr bwMode="auto">
              <a:xfrm>
                <a:off x="5181600" y="2615452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" name="Rectangle 22"/>
              <p:cNvSpPr>
                <a:spLocks noChangeArrowheads="1"/>
              </p:cNvSpPr>
              <p:nvPr/>
            </p:nvSpPr>
            <p:spPr bwMode="auto">
              <a:xfrm>
                <a:off x="2895600" y="3059205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352800" y="3059553"/>
                <a:ext cx="457200" cy="444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38" name="Rectangle 24"/>
              <p:cNvSpPr>
                <a:spLocks noChangeArrowheads="1"/>
              </p:cNvSpPr>
              <p:nvPr/>
            </p:nvSpPr>
            <p:spPr bwMode="auto">
              <a:xfrm>
                <a:off x="3810000" y="3059205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4267200" y="3059553"/>
                <a:ext cx="457200" cy="444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0" name="Rectangle 26"/>
              <p:cNvSpPr>
                <a:spLocks noChangeArrowheads="1"/>
              </p:cNvSpPr>
              <p:nvPr/>
            </p:nvSpPr>
            <p:spPr bwMode="auto">
              <a:xfrm>
                <a:off x="4724400" y="3059205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5181600" y="3059553"/>
                <a:ext cx="457200" cy="444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28956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352800" y="3504013"/>
                <a:ext cx="457200" cy="4428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38100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Rectangle 31"/>
              <p:cNvSpPr>
                <a:spLocks noChangeArrowheads="1"/>
              </p:cNvSpPr>
              <p:nvPr/>
            </p:nvSpPr>
            <p:spPr bwMode="auto">
              <a:xfrm>
                <a:off x="42672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6" name="Rectangle 32"/>
              <p:cNvSpPr>
                <a:spLocks noChangeArrowheads="1"/>
              </p:cNvSpPr>
              <p:nvPr/>
            </p:nvSpPr>
            <p:spPr bwMode="auto">
              <a:xfrm>
                <a:off x="47244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7" name="Rectangle 33"/>
              <p:cNvSpPr>
                <a:spLocks noChangeArrowheads="1"/>
              </p:cNvSpPr>
              <p:nvPr/>
            </p:nvSpPr>
            <p:spPr bwMode="auto">
              <a:xfrm>
                <a:off x="51816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8" name="Rectangle 34"/>
              <p:cNvSpPr>
                <a:spLocks noChangeArrowheads="1"/>
              </p:cNvSpPr>
              <p:nvPr/>
            </p:nvSpPr>
            <p:spPr bwMode="auto">
              <a:xfrm>
                <a:off x="2895600" y="3946711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" name="Rectangle 35"/>
              <p:cNvSpPr>
                <a:spLocks noChangeArrowheads="1"/>
              </p:cNvSpPr>
              <p:nvPr/>
            </p:nvSpPr>
            <p:spPr bwMode="auto">
              <a:xfrm>
                <a:off x="3352800" y="3946711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810000" y="3946885"/>
                <a:ext cx="457200" cy="444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4267200" y="3946885"/>
                <a:ext cx="457200" cy="444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2" name="Rectangle 38"/>
              <p:cNvSpPr>
                <a:spLocks noChangeArrowheads="1"/>
              </p:cNvSpPr>
              <p:nvPr/>
            </p:nvSpPr>
            <p:spPr bwMode="auto">
              <a:xfrm>
                <a:off x="4724400" y="3946711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5181600" y="3946885"/>
                <a:ext cx="457200" cy="444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895600" y="4391344"/>
                <a:ext cx="457200" cy="442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5" name="Rectangle 41"/>
              <p:cNvSpPr>
                <a:spLocks noChangeArrowheads="1"/>
              </p:cNvSpPr>
              <p:nvPr/>
            </p:nvSpPr>
            <p:spPr bwMode="auto">
              <a:xfrm>
                <a:off x="3352800" y="4390464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6" name="Rectangle 42"/>
              <p:cNvSpPr>
                <a:spLocks noChangeArrowheads="1"/>
              </p:cNvSpPr>
              <p:nvPr/>
            </p:nvSpPr>
            <p:spPr bwMode="auto">
              <a:xfrm>
                <a:off x="3810000" y="4390464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4267200" y="4391344"/>
                <a:ext cx="457200" cy="442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8" name="Rectangle 44"/>
              <p:cNvSpPr>
                <a:spLocks noChangeArrowheads="1"/>
              </p:cNvSpPr>
              <p:nvPr/>
            </p:nvSpPr>
            <p:spPr bwMode="auto">
              <a:xfrm>
                <a:off x="4724400" y="4390464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5181600" y="4390464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" name="TextBox 47"/>
            <p:cNvSpPr txBox="1">
              <a:spLocks noChangeArrowheads="1"/>
            </p:cNvSpPr>
            <p:nvPr/>
          </p:nvSpPr>
          <p:spPr bwMode="auto">
            <a:xfrm>
              <a:off x="2895600" y="1802367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0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11" name="TextBox 48"/>
            <p:cNvSpPr txBox="1">
              <a:spLocks noChangeArrowheads="1"/>
            </p:cNvSpPr>
            <p:nvPr/>
          </p:nvSpPr>
          <p:spPr bwMode="auto">
            <a:xfrm>
              <a:off x="3352800" y="1802367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1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13" name="TextBox 49"/>
            <p:cNvSpPr txBox="1">
              <a:spLocks noChangeArrowheads="1"/>
            </p:cNvSpPr>
            <p:nvPr/>
          </p:nvSpPr>
          <p:spPr bwMode="auto">
            <a:xfrm>
              <a:off x="3810000" y="1802367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2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14" name="TextBox 50"/>
            <p:cNvSpPr txBox="1">
              <a:spLocks noChangeArrowheads="1"/>
            </p:cNvSpPr>
            <p:nvPr/>
          </p:nvSpPr>
          <p:spPr bwMode="auto">
            <a:xfrm>
              <a:off x="4267200" y="1802367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3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15" name="TextBox 51"/>
            <p:cNvSpPr txBox="1">
              <a:spLocks noChangeArrowheads="1"/>
            </p:cNvSpPr>
            <p:nvPr/>
          </p:nvSpPr>
          <p:spPr bwMode="auto">
            <a:xfrm>
              <a:off x="4724400" y="1802367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4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16" name="TextBox 52"/>
            <p:cNvSpPr txBox="1">
              <a:spLocks noChangeArrowheads="1"/>
            </p:cNvSpPr>
            <p:nvPr/>
          </p:nvSpPr>
          <p:spPr bwMode="auto">
            <a:xfrm>
              <a:off x="5181600" y="1802367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5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17" name="TextBox 53"/>
            <p:cNvSpPr txBox="1">
              <a:spLocks noChangeArrowheads="1"/>
            </p:cNvSpPr>
            <p:nvPr/>
          </p:nvSpPr>
          <p:spPr bwMode="auto">
            <a:xfrm>
              <a:off x="2438400" y="2171699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0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19" name="TextBox 54"/>
            <p:cNvSpPr txBox="1">
              <a:spLocks noChangeArrowheads="1"/>
            </p:cNvSpPr>
            <p:nvPr/>
          </p:nvSpPr>
          <p:spPr bwMode="auto">
            <a:xfrm>
              <a:off x="2438400" y="2615452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1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20" name="TextBox 55"/>
            <p:cNvSpPr txBox="1">
              <a:spLocks noChangeArrowheads="1"/>
            </p:cNvSpPr>
            <p:nvPr/>
          </p:nvSpPr>
          <p:spPr bwMode="auto">
            <a:xfrm>
              <a:off x="2438400" y="3059205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2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21" name="TextBox 56"/>
            <p:cNvSpPr txBox="1">
              <a:spLocks noChangeArrowheads="1"/>
            </p:cNvSpPr>
            <p:nvPr/>
          </p:nvSpPr>
          <p:spPr bwMode="auto">
            <a:xfrm>
              <a:off x="2438400" y="3502958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3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22" name="TextBox 57"/>
            <p:cNvSpPr txBox="1">
              <a:spLocks noChangeArrowheads="1"/>
            </p:cNvSpPr>
            <p:nvPr/>
          </p:nvSpPr>
          <p:spPr bwMode="auto">
            <a:xfrm>
              <a:off x="2438400" y="3946711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4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23" name="TextBox 58"/>
            <p:cNvSpPr txBox="1">
              <a:spLocks noChangeArrowheads="1"/>
            </p:cNvSpPr>
            <p:nvPr/>
          </p:nvSpPr>
          <p:spPr bwMode="auto">
            <a:xfrm>
              <a:off x="2438400" y="4390464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5</a:t>
              </a:r>
              <a:endParaRPr lang="en-SG">
                <a:solidFill>
                  <a:srgbClr val="8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84251" y="1801813"/>
            <a:ext cx="1527544" cy="485255"/>
            <a:chOff x="1584251" y="1801813"/>
            <a:chExt cx="1527544" cy="485255"/>
          </a:xfrm>
        </p:grpSpPr>
        <p:cxnSp>
          <p:nvCxnSpPr>
            <p:cNvPr id="61" name="Straight Arrow Connector 60"/>
            <p:cNvCxnSpPr/>
            <p:nvPr/>
          </p:nvCxnSpPr>
          <p:spPr bwMode="auto">
            <a:xfrm>
              <a:off x="2438400" y="2055288"/>
              <a:ext cx="673395" cy="23178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1584251" y="1801813"/>
              <a:ext cx="854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Start</a:t>
              </a:r>
              <a:endParaRPr lang="en-SG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433238" y="4464606"/>
            <a:ext cx="1167808" cy="369332"/>
            <a:chOff x="5433238" y="4464606"/>
            <a:chExt cx="1167808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5816009" y="4464606"/>
              <a:ext cx="785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Exit</a:t>
              </a:r>
              <a:endParaRPr lang="en-SG" dirty="0">
                <a:solidFill>
                  <a:srgbClr val="0000FF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H="1">
              <a:off x="5433238" y="4643620"/>
              <a:ext cx="382771" cy="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7048500" y="4833938"/>
            <a:ext cx="1112961" cy="1045130"/>
            <a:chOff x="7048500" y="4833938"/>
            <a:chExt cx="1112961" cy="1045130"/>
          </a:xfrm>
        </p:grpSpPr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7048500" y="4833938"/>
              <a:ext cx="457200" cy="443793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7048500" y="5434568"/>
              <a:ext cx="457200" cy="4445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69" name="TextBox 47"/>
            <p:cNvSpPr txBox="1">
              <a:spLocks noChangeArrowheads="1"/>
            </p:cNvSpPr>
            <p:nvPr/>
          </p:nvSpPr>
          <p:spPr bwMode="auto">
            <a:xfrm>
              <a:off x="7505700" y="4833938"/>
              <a:ext cx="6557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/>
                <a:t>Cell</a:t>
              </a:r>
              <a:endParaRPr lang="en-SG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536546" y="5434568"/>
              <a:ext cx="6249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dirty="0" smtClean="0"/>
                <a:t>Wall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940851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#3: Valid Path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8" name="[Rectangle 3]"/>
          <p:cNvSpPr txBox="1">
            <a:spLocks noChangeArrowheads="1"/>
          </p:cNvSpPr>
          <p:nvPr/>
        </p:nvSpPr>
        <p:spPr>
          <a:xfrm>
            <a:off x="471487" y="1235824"/>
            <a:ext cx="8206687" cy="5423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A path in a maze is defined to be </a:t>
            </a:r>
            <a:r>
              <a:rPr lang="en-GB">
                <a:solidFill>
                  <a:srgbClr val="0000FF"/>
                </a:solidFill>
              </a:rPr>
              <a:t>valid</a:t>
            </a:r>
            <a:r>
              <a:rPr lang="en-GB"/>
              <a:t> if the path is within the maze and does not knock against any wall.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Examples:</a:t>
            </a:r>
          </a:p>
          <a:p>
            <a:pPr marL="857250" lvl="1" indent="-4572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Valid path: ‘E’, ‘E’, ‘S’, ‘N’, ‘E’, ‘E’, ‘S’</a:t>
            </a:r>
          </a:p>
          <a:p>
            <a:pPr marL="857250" lvl="1" indent="-4572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Invalid path: ‘S’, ‘S’, ‘W’</a:t>
            </a:r>
          </a:p>
          <a:p>
            <a:pPr marL="857250" lvl="1" indent="-4572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Invalid path: ‘S’, ‘S’, ‘S’, ‘E’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GB"/>
              <a:t>Write a function</a:t>
            </a:r>
            <a:br>
              <a:rPr lang="en-GB"/>
            </a:b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en-GB" sz="200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</a:rPr>
              <a:t>in</a:t>
            </a:r>
            <a:r>
              <a:rPr lang="en-GB" smtClean="0">
                <a:solidFill>
                  <a:srgbClr val="0000FF"/>
                </a:solidFill>
                <a:latin typeface="Calibri" pitchFamily="34" charset="0"/>
              </a:rPr>
              <a:t>isValid </a:t>
            </a:r>
            <a:r>
              <a:rPr lang="en-GB">
                <a:solidFill>
                  <a:srgbClr val="0000FF"/>
                </a:solidFill>
                <a:latin typeface="Calibri" pitchFamily="34" charset="0"/>
              </a:rPr>
              <a:t>(int maze[][6],  char path[])</a:t>
            </a:r>
            <a:r>
              <a:rPr lang="en-GB">
                <a:solidFill>
                  <a:srgbClr val="0000FF"/>
                </a:solidFill>
              </a:rPr>
              <a:t/>
            </a:r>
            <a:br>
              <a:rPr lang="en-GB">
                <a:solidFill>
                  <a:srgbClr val="0000FF"/>
                </a:solidFill>
              </a:rPr>
            </a:br>
            <a:r>
              <a:rPr lang="en-GB"/>
              <a:t>that takes in a 6 </a:t>
            </a:r>
            <a:r>
              <a:rPr lang="en-GB">
                <a:sym typeface="Symbol" pitchFamily="18" charset="2"/>
              </a:rPr>
              <a:t> 6 </a:t>
            </a:r>
            <a:r>
              <a:rPr lang="en-GB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maze</a:t>
            </a:r>
            <a:r>
              <a:rPr lang="en-GB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GB">
                <a:sym typeface="Symbol" pitchFamily="18" charset="2"/>
              </a:rPr>
              <a:t>and a </a:t>
            </a:r>
            <a:r>
              <a:rPr lang="en-GB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path</a:t>
            </a:r>
            <a:r>
              <a:rPr lang="en-GB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GB">
                <a:sym typeface="Symbol" pitchFamily="18" charset="2"/>
              </a:rPr>
              <a:t>with at most 10 characters. It returns 1 if </a:t>
            </a:r>
            <a:r>
              <a:rPr lang="en-GB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path</a:t>
            </a:r>
            <a:r>
              <a:rPr lang="en-GB">
                <a:sym typeface="Symbol" pitchFamily="18" charset="2"/>
              </a:rPr>
              <a:t> is valid in </a:t>
            </a:r>
            <a:r>
              <a:rPr lang="en-GB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maze</a:t>
            </a:r>
            <a:r>
              <a:rPr lang="en-GB">
                <a:sym typeface="Symbol" pitchFamily="18" charset="2"/>
              </a:rPr>
              <a:t>, or returns 0 otherwise.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>
                <a:sym typeface="Symbol" pitchFamily="18" charset="2"/>
              </a:rPr>
              <a:t>An </a:t>
            </a:r>
            <a:r>
              <a:rPr lang="en-GB">
                <a:sym typeface="Symbol" pitchFamily="18" charset="2"/>
              </a:rPr>
              <a:t>incomplete program </a:t>
            </a:r>
            <a:r>
              <a:rPr lang="en-GB" smtClean="0">
                <a:solidFill>
                  <a:srgbClr val="0000FF"/>
                </a:solidFill>
                <a:sym typeface="Symbol" pitchFamily="18" charset="2"/>
              </a:rPr>
              <a:t>Week6_IsValid.c</a:t>
            </a:r>
            <a:r>
              <a:rPr lang="en-GB" smtClean="0">
                <a:sym typeface="Symbol" pitchFamily="18" charset="2"/>
              </a:rPr>
              <a:t> </a:t>
            </a:r>
            <a:r>
              <a:rPr lang="en-GB">
                <a:sym typeface="Symbol" pitchFamily="18" charset="2"/>
              </a:rPr>
              <a:t>is given. It handles string input which is not covered yet.</a:t>
            </a:r>
            <a:endParaRPr lang="en-GB" dirty="0"/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877145" y="1988841"/>
            <a:ext cx="2205245" cy="2070230"/>
            <a:chOff x="2438400" y="1802367"/>
            <a:chExt cx="3200400" cy="3031850"/>
          </a:xfrm>
        </p:grpSpPr>
        <p:grpSp>
          <p:nvGrpSpPr>
            <p:cNvPr id="9" name="Group 46"/>
            <p:cNvGrpSpPr>
              <a:grpSpLocks/>
            </p:cNvGrpSpPr>
            <p:nvPr/>
          </p:nvGrpSpPr>
          <p:grpSpPr bwMode="auto">
            <a:xfrm>
              <a:off x="2895600" y="2171699"/>
              <a:ext cx="2743200" cy="2662518"/>
              <a:chOff x="2895600" y="2171699"/>
              <a:chExt cx="2743200" cy="2662518"/>
            </a:xfrm>
          </p:grpSpPr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28956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33528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38100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42672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47244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5180965" y="2171346"/>
                <a:ext cx="457835" cy="44455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2895600" y="2615452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3354070" y="2615899"/>
                <a:ext cx="455613" cy="4423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32" name="Rectangle 18"/>
              <p:cNvSpPr>
                <a:spLocks noChangeArrowheads="1"/>
              </p:cNvSpPr>
              <p:nvPr/>
            </p:nvSpPr>
            <p:spPr bwMode="auto">
              <a:xfrm>
                <a:off x="3810000" y="2615452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4267518" y="2615899"/>
                <a:ext cx="457835" cy="4423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34" name="Rectangle 20"/>
              <p:cNvSpPr>
                <a:spLocks noChangeArrowheads="1"/>
              </p:cNvSpPr>
              <p:nvPr/>
            </p:nvSpPr>
            <p:spPr bwMode="auto">
              <a:xfrm>
                <a:off x="4724400" y="2615452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Rectangle 21"/>
              <p:cNvSpPr>
                <a:spLocks noChangeArrowheads="1"/>
              </p:cNvSpPr>
              <p:nvPr/>
            </p:nvSpPr>
            <p:spPr bwMode="auto">
              <a:xfrm>
                <a:off x="5181600" y="2615452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" name="Rectangle 22"/>
              <p:cNvSpPr>
                <a:spLocks noChangeArrowheads="1"/>
              </p:cNvSpPr>
              <p:nvPr/>
            </p:nvSpPr>
            <p:spPr bwMode="auto">
              <a:xfrm>
                <a:off x="2895600" y="3059205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354070" y="3058230"/>
                <a:ext cx="455613" cy="44455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38" name="Rectangle 24"/>
              <p:cNvSpPr>
                <a:spLocks noChangeArrowheads="1"/>
              </p:cNvSpPr>
              <p:nvPr/>
            </p:nvSpPr>
            <p:spPr bwMode="auto">
              <a:xfrm>
                <a:off x="3810000" y="3059205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4267518" y="3058230"/>
                <a:ext cx="457835" cy="44455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0" name="Rectangle 26"/>
              <p:cNvSpPr>
                <a:spLocks noChangeArrowheads="1"/>
              </p:cNvSpPr>
              <p:nvPr/>
            </p:nvSpPr>
            <p:spPr bwMode="auto">
              <a:xfrm>
                <a:off x="4724400" y="3059205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5180965" y="3058230"/>
                <a:ext cx="457835" cy="44455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28956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354070" y="3502782"/>
                <a:ext cx="455613" cy="44455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38100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Rectangle 31"/>
              <p:cNvSpPr>
                <a:spLocks noChangeArrowheads="1"/>
              </p:cNvSpPr>
              <p:nvPr/>
            </p:nvSpPr>
            <p:spPr bwMode="auto">
              <a:xfrm>
                <a:off x="42672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6" name="Rectangle 32"/>
              <p:cNvSpPr>
                <a:spLocks noChangeArrowheads="1"/>
              </p:cNvSpPr>
              <p:nvPr/>
            </p:nvSpPr>
            <p:spPr bwMode="auto">
              <a:xfrm>
                <a:off x="47244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7" name="Rectangle 33"/>
              <p:cNvSpPr>
                <a:spLocks noChangeArrowheads="1"/>
              </p:cNvSpPr>
              <p:nvPr/>
            </p:nvSpPr>
            <p:spPr bwMode="auto">
              <a:xfrm>
                <a:off x="51816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8" name="Rectangle 34"/>
              <p:cNvSpPr>
                <a:spLocks noChangeArrowheads="1"/>
              </p:cNvSpPr>
              <p:nvPr/>
            </p:nvSpPr>
            <p:spPr bwMode="auto">
              <a:xfrm>
                <a:off x="2895600" y="3946711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" name="Rectangle 35"/>
              <p:cNvSpPr>
                <a:spLocks noChangeArrowheads="1"/>
              </p:cNvSpPr>
              <p:nvPr/>
            </p:nvSpPr>
            <p:spPr bwMode="auto">
              <a:xfrm>
                <a:off x="3352800" y="3946711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809684" y="3947335"/>
                <a:ext cx="457835" cy="44232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4267518" y="3947335"/>
                <a:ext cx="457835" cy="44232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2" name="Rectangle 38"/>
              <p:cNvSpPr>
                <a:spLocks noChangeArrowheads="1"/>
              </p:cNvSpPr>
              <p:nvPr/>
            </p:nvSpPr>
            <p:spPr bwMode="auto">
              <a:xfrm>
                <a:off x="4724400" y="3946711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5180965" y="3947335"/>
                <a:ext cx="457835" cy="44232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896236" y="4389664"/>
                <a:ext cx="457835" cy="44455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5" name="Rectangle 41"/>
              <p:cNvSpPr>
                <a:spLocks noChangeArrowheads="1"/>
              </p:cNvSpPr>
              <p:nvPr/>
            </p:nvSpPr>
            <p:spPr bwMode="auto">
              <a:xfrm>
                <a:off x="3352800" y="4390464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6" name="Rectangle 42"/>
              <p:cNvSpPr>
                <a:spLocks noChangeArrowheads="1"/>
              </p:cNvSpPr>
              <p:nvPr/>
            </p:nvSpPr>
            <p:spPr bwMode="auto">
              <a:xfrm>
                <a:off x="3810000" y="4390464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4267518" y="4389664"/>
                <a:ext cx="457835" cy="44455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8" name="Rectangle 44"/>
              <p:cNvSpPr>
                <a:spLocks noChangeArrowheads="1"/>
              </p:cNvSpPr>
              <p:nvPr/>
            </p:nvSpPr>
            <p:spPr bwMode="auto">
              <a:xfrm>
                <a:off x="4724400" y="4390464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5181600" y="4390464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" name="TextBox 47"/>
            <p:cNvSpPr txBox="1">
              <a:spLocks noChangeArrowheads="1"/>
            </p:cNvSpPr>
            <p:nvPr/>
          </p:nvSpPr>
          <p:spPr bwMode="auto">
            <a:xfrm>
              <a:off x="2895599" y="1802367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0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11" name="TextBox 48"/>
            <p:cNvSpPr txBox="1">
              <a:spLocks noChangeArrowheads="1"/>
            </p:cNvSpPr>
            <p:nvPr/>
          </p:nvSpPr>
          <p:spPr bwMode="auto">
            <a:xfrm>
              <a:off x="3352800" y="1802367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1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13" name="TextBox 49"/>
            <p:cNvSpPr txBox="1">
              <a:spLocks noChangeArrowheads="1"/>
            </p:cNvSpPr>
            <p:nvPr/>
          </p:nvSpPr>
          <p:spPr bwMode="auto">
            <a:xfrm>
              <a:off x="3810000" y="1802367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2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14" name="TextBox 50"/>
            <p:cNvSpPr txBox="1">
              <a:spLocks noChangeArrowheads="1"/>
            </p:cNvSpPr>
            <p:nvPr/>
          </p:nvSpPr>
          <p:spPr bwMode="auto">
            <a:xfrm>
              <a:off x="4267200" y="1802367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3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15" name="TextBox 51"/>
            <p:cNvSpPr txBox="1">
              <a:spLocks noChangeArrowheads="1"/>
            </p:cNvSpPr>
            <p:nvPr/>
          </p:nvSpPr>
          <p:spPr bwMode="auto">
            <a:xfrm>
              <a:off x="4724400" y="1802367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4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16" name="TextBox 52"/>
            <p:cNvSpPr txBox="1">
              <a:spLocks noChangeArrowheads="1"/>
            </p:cNvSpPr>
            <p:nvPr/>
          </p:nvSpPr>
          <p:spPr bwMode="auto">
            <a:xfrm>
              <a:off x="5181601" y="1802367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5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17" name="TextBox 53"/>
            <p:cNvSpPr txBox="1">
              <a:spLocks noChangeArrowheads="1"/>
            </p:cNvSpPr>
            <p:nvPr/>
          </p:nvSpPr>
          <p:spPr bwMode="auto">
            <a:xfrm>
              <a:off x="2438400" y="2171700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0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19" name="TextBox 54"/>
            <p:cNvSpPr txBox="1">
              <a:spLocks noChangeArrowheads="1"/>
            </p:cNvSpPr>
            <p:nvPr/>
          </p:nvSpPr>
          <p:spPr bwMode="auto">
            <a:xfrm>
              <a:off x="2438400" y="2615452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1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20" name="TextBox 55"/>
            <p:cNvSpPr txBox="1">
              <a:spLocks noChangeArrowheads="1"/>
            </p:cNvSpPr>
            <p:nvPr/>
          </p:nvSpPr>
          <p:spPr bwMode="auto">
            <a:xfrm>
              <a:off x="2438400" y="3059204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2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21" name="TextBox 56"/>
            <p:cNvSpPr txBox="1">
              <a:spLocks noChangeArrowheads="1"/>
            </p:cNvSpPr>
            <p:nvPr/>
          </p:nvSpPr>
          <p:spPr bwMode="auto">
            <a:xfrm>
              <a:off x="2438400" y="3502958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3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22" name="TextBox 57"/>
            <p:cNvSpPr txBox="1">
              <a:spLocks noChangeArrowheads="1"/>
            </p:cNvSpPr>
            <p:nvPr/>
          </p:nvSpPr>
          <p:spPr bwMode="auto">
            <a:xfrm>
              <a:off x="2438400" y="3946711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4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23" name="TextBox 58"/>
            <p:cNvSpPr txBox="1">
              <a:spLocks noChangeArrowheads="1"/>
            </p:cNvSpPr>
            <p:nvPr/>
          </p:nvSpPr>
          <p:spPr bwMode="auto">
            <a:xfrm>
              <a:off x="2438400" y="4390465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5</a:t>
              </a:r>
              <a:endParaRPr lang="en-SG" sz="1400">
                <a:solidFill>
                  <a:srgbClr val="800000"/>
                </a:solidFill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 bwMode="auto">
          <a:xfrm>
            <a:off x="6462210" y="2393885"/>
            <a:ext cx="180070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6766791" y="2393885"/>
            <a:ext cx="180070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6946861" y="2417942"/>
            <a:ext cx="0" cy="2521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047275" y="2393885"/>
            <a:ext cx="0" cy="2521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7099261" y="2393885"/>
            <a:ext cx="180070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362942" y="2393885"/>
            <a:ext cx="180070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632340" y="2438890"/>
            <a:ext cx="0" cy="2521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6327195" y="2511179"/>
            <a:ext cx="0" cy="17012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6327195" y="2773134"/>
            <a:ext cx="0" cy="147822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>
            <a:off x="6147175" y="3023955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6417205" y="2528900"/>
            <a:ext cx="0" cy="15240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6417205" y="3338990"/>
            <a:ext cx="180070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6417205" y="2768556"/>
            <a:ext cx="0" cy="15240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6417205" y="3065066"/>
            <a:ext cx="0" cy="15240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479943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Things-To-Do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Week6</a:t>
            </a:r>
            <a:r>
              <a:rPr smtClean="0"/>
              <a:t> </a:t>
            </a:r>
            <a:r>
              <a:rPr dirty="0" smtClean="0"/>
              <a:t>- </a:t>
            </a:r>
            <a:fld id="{628B8346-B709-406B-887E-3E0CC6DA1327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3338"/>
            <a:ext cx="7890681" cy="523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C00000"/>
                </a:solidFill>
              </a:rPr>
              <a:t>Revise</a:t>
            </a:r>
          </a:p>
          <a:p>
            <a:pPr marL="800100" lvl="1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Chapter 6: Numeric </a:t>
            </a:r>
            <a:r>
              <a:rPr lang="en-GB" sz="2400" dirty="0" smtClean="0"/>
              <a:t>Arrays</a:t>
            </a:r>
            <a:endParaRPr lang="en-US" sz="24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solidFill>
                  <a:srgbClr val="C00000"/>
                </a:solidFill>
              </a:rPr>
              <a:t>PE1 </a:t>
            </a:r>
            <a:endParaRPr lang="en-US" sz="2800" dirty="0">
              <a:solidFill>
                <a:srgbClr val="C00000"/>
              </a:solidFill>
            </a:endParaRPr>
          </a:p>
          <a:p>
            <a:pPr marL="800100" lvl="1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This Saturday!</a:t>
            </a:r>
          </a:p>
          <a:p>
            <a:pPr marL="800100" lvl="1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Refer to CS1010 website “PE” page for details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cs typeface="Courier New" pitchFamily="49" charset="0"/>
              </a:rPr>
              <a:t>Continue </a:t>
            </a:r>
            <a:r>
              <a:rPr lang="en-US" sz="2800" dirty="0" smtClean="0">
                <a:cs typeface="Courier New" pitchFamily="49" charset="0"/>
              </a:rPr>
              <a:t>to do </a:t>
            </a:r>
            <a:r>
              <a:rPr lang="en-US" sz="2800" dirty="0">
                <a:cs typeface="Courier New" pitchFamily="49" charset="0"/>
              </a:rPr>
              <a:t>practice exercises on </a:t>
            </a:r>
            <a:r>
              <a:rPr lang="en-US" sz="2800" dirty="0" smtClean="0">
                <a:cs typeface="Courier New" pitchFamily="49" charset="0"/>
              </a:rPr>
              <a:t>CodeCrunch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pic>
        <p:nvPicPr>
          <p:cNvPr id="7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431" y="4850968"/>
            <a:ext cx="1284932" cy="148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MCj0424820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6969" y="2123828"/>
            <a:ext cx="10207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839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Date Placeholder 3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4" name="[Slide Number Placeholder 42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Week6</a:t>
            </a:r>
            <a:r>
              <a:rPr smtClean="0"/>
              <a:t> </a:t>
            </a:r>
            <a:r>
              <a:rPr dirty="0" smtClean="0"/>
              <a:t>- </a:t>
            </a:r>
            <a:fld id="{628B8346-B709-406B-887E-3E0CC6DA1327}" type="slidenum">
              <a:rPr smtClean="0"/>
              <a:pPr>
                <a:defRPr/>
              </a:pPr>
              <a:t>18</a:t>
            </a:fld>
            <a:endParaRPr dirty="0"/>
          </a:p>
        </p:txBody>
      </p:sp>
      <p:sp>
        <p:nvSpPr>
          <p:cNvPr id="5" name="[Footer Placeholder 41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Week 6: Arrays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790756" y="3200238"/>
            <a:ext cx="7663132" cy="547303"/>
          </a:xfrm>
        </p:spPr>
        <p:txBody>
          <a:bodyPr>
            <a:noAutofit/>
          </a:bodyPr>
          <a:lstStyle/>
          <a:p>
            <a:pPr marL="352425" indent="-352425" eaLnBrk="1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Going through examples in Unit #10 </a:t>
            </a:r>
            <a:endParaRPr lang="en-GB" dirty="0" smtClean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Week6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HighlightTextShape201406201824391195"/>
          <p:cNvSpPr txBox="1">
            <a:spLocks noChangeArrowheads="1"/>
          </p:cNvSpPr>
          <p:nvPr/>
        </p:nvSpPr>
        <p:spPr>
          <a:xfrm>
            <a:off x="790756" y="4396906"/>
            <a:ext cx="7645878" cy="1569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Exercise </a:t>
            </a:r>
            <a:r>
              <a:rPr lang="en-GB" dirty="0" smtClean="0"/>
              <a:t>#1</a:t>
            </a:r>
            <a:r>
              <a:rPr lang="en-GB" smtClean="0"/>
              <a:t>: Sum to Random Position </a:t>
            </a:r>
            <a:endParaRPr lang="en-GB" dirty="0" smtClean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Exercise #</a:t>
            </a:r>
            <a:r>
              <a:rPr lang="en-GB" smtClean="0"/>
              <a:t>2: Matrix Multiplication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Exercise #3: Valid Path</a:t>
            </a:r>
            <a:endParaRPr lang="en-GB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35480" y="2677018"/>
            <a:ext cx="537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</a:rPr>
              <a:t>One-dimensional Arrays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480" y="3873685"/>
            <a:ext cx="570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</a:rPr>
              <a:t>Multi-dimensional </a:t>
            </a:r>
            <a:r>
              <a:rPr lang="en-US" sz="2800">
                <a:solidFill>
                  <a:srgbClr val="C00000"/>
                </a:solidFill>
              </a:rPr>
              <a:t>Arrays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711864"/>
            <a:ext cx="7663132" cy="965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Unit #11: Random Numbers 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Unit #12: Using </a:t>
            </a:r>
            <a:r>
              <a:rPr lang="en-GB"/>
              <a:t>UNIX </a:t>
            </a:r>
            <a:r>
              <a:rPr lang="en-GB" smtClean="0"/>
              <a:t>I/O </a:t>
            </a:r>
            <a:r>
              <a:rPr lang="en-GB"/>
              <a:t>Redirection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480" y="1188644"/>
            <a:ext cx="537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</a:rPr>
              <a:t>Preparation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Random Numbers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[Rectangle 3]"/>
          <p:cNvSpPr txBox="1">
            <a:spLocks noChangeArrowheads="1"/>
          </p:cNvSpPr>
          <p:nvPr/>
        </p:nvSpPr>
        <p:spPr>
          <a:xfrm>
            <a:off x="471487" y="1366086"/>
            <a:ext cx="8207817" cy="56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smtClean="0"/>
              <a:t>We will go through </a:t>
            </a:r>
            <a:r>
              <a:rPr lang="en-GB" sz="2800" smtClean="0">
                <a:solidFill>
                  <a:srgbClr val="0000FF"/>
                </a:solidFill>
              </a:rPr>
              <a:t>Unit #11 Random Numbers.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03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Using UNIX I/O Redirection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smtClean="0"/>
              <a:t>We will go through </a:t>
            </a:r>
            <a:r>
              <a:rPr lang="en-GB" sz="2800" smtClean="0">
                <a:solidFill>
                  <a:srgbClr val="0000FF"/>
                </a:solidFill>
              </a:rPr>
              <a:t>Unit #12 UNIX I/O Redirection</a:t>
            </a: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035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One-dimensional Arrays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[Rectangle 3]"/>
          <p:cNvSpPr txBox="1">
            <a:spLocks noChangeArrowheads="1"/>
          </p:cNvSpPr>
          <p:nvPr/>
        </p:nvSpPr>
        <p:spPr>
          <a:xfrm>
            <a:off x="471488" y="1500997"/>
            <a:ext cx="7948612" cy="56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smtClean="0"/>
              <a:t>We will go through the examples in </a:t>
            </a:r>
            <a:r>
              <a:rPr lang="en-GB" sz="2800" smtClean="0">
                <a:solidFill>
                  <a:srgbClr val="0000FF"/>
                </a:solidFill>
              </a:rPr>
              <a:t>Unit #10</a:t>
            </a:r>
            <a:r>
              <a:rPr lang="en-GB" sz="2800" smtClean="0"/>
              <a:t>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655196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Multi-dimensional Arrays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141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/>
              <a:t>We will go through the examples in </a:t>
            </a:r>
            <a:r>
              <a:rPr lang="en-GB" sz="2800">
                <a:solidFill>
                  <a:srgbClr val="0000FF"/>
                </a:solidFill>
              </a:rPr>
              <a:t>Unit #10</a:t>
            </a:r>
            <a:r>
              <a:rPr lang="en-GB" sz="2800" smtClean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smtClean="0"/>
              <a:t>Work out the following exercises.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1213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#1</a:t>
            </a:r>
            <a:r>
              <a:rPr lang="en-GB" sz="3600" smtClean="0">
                <a:solidFill>
                  <a:srgbClr val="0000FF"/>
                </a:solidFill>
              </a:rPr>
              <a:t>: Sum to Random Position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8" name="[Rectangle 3]"/>
          <p:cNvSpPr txBox="1">
            <a:spLocks noChangeArrowheads="1"/>
          </p:cNvSpPr>
          <p:nvPr/>
        </p:nvSpPr>
        <p:spPr>
          <a:xfrm>
            <a:off x="471488" y="1235825"/>
            <a:ext cx="8258444" cy="5233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Write a program </a:t>
            </a:r>
            <a:r>
              <a:rPr lang="en-GB" dirty="0" smtClean="0">
                <a:solidFill>
                  <a:srgbClr val="0000FF"/>
                </a:solidFill>
              </a:rPr>
              <a:t>Week6_SumToRandomPos.c</a:t>
            </a:r>
            <a:r>
              <a:rPr lang="en-GB" dirty="0" smtClean="0"/>
              <a:t> </a:t>
            </a:r>
            <a:r>
              <a:rPr lang="en-GB" dirty="0"/>
              <a:t>that reads in values (of type </a:t>
            </a:r>
            <a:r>
              <a:rPr lang="en-GB" dirty="0">
                <a:solidFill>
                  <a:srgbClr val="0000FF"/>
                </a:solidFill>
              </a:rPr>
              <a:t>float</a:t>
            </a:r>
            <a:r>
              <a:rPr lang="en-GB" dirty="0"/>
              <a:t>) for a 2D array with at most 5 rows and 8 columns, generates a random position in the array and sums the elements from index [0][0] to that position, in row-major order. 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Your program should contain the function </a:t>
            </a:r>
            <a:r>
              <a:rPr lang="en-GB" dirty="0" err="1">
                <a:solidFill>
                  <a:srgbClr val="0000FF"/>
                </a:solidFill>
              </a:rPr>
              <a:t>sumPartial</a:t>
            </a:r>
            <a:r>
              <a:rPr lang="en-GB" dirty="0">
                <a:solidFill>
                  <a:srgbClr val="0000FF"/>
                </a:solidFill>
              </a:rPr>
              <a:t>()</a:t>
            </a:r>
            <a:r>
              <a:rPr lang="en-GB" dirty="0"/>
              <a:t> to take in the array and a random position and return the sum of the elements up to that position.</a:t>
            </a:r>
            <a:endParaRPr lang="en-GB" dirty="0"/>
          </a:p>
          <a:p>
            <a:pPr marL="857250" lvl="1" indent="-4572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200" dirty="0"/>
              <a:t>What are the parameters of </a:t>
            </a:r>
            <a:r>
              <a:rPr lang="en-GB" sz="2200" dirty="0" err="1">
                <a:solidFill>
                  <a:srgbClr val="0000FF"/>
                </a:solidFill>
              </a:rPr>
              <a:t>sumPartial</a:t>
            </a:r>
            <a:r>
              <a:rPr lang="en-GB" sz="2200" dirty="0">
                <a:solidFill>
                  <a:srgbClr val="0000FF"/>
                </a:solidFill>
              </a:rPr>
              <a:t>()</a:t>
            </a:r>
            <a:r>
              <a:rPr lang="en-GB" sz="2200" dirty="0"/>
              <a:t>?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The incomplete program </a:t>
            </a:r>
            <a:r>
              <a:rPr lang="en-GB" dirty="0" smtClean="0">
                <a:solidFill>
                  <a:srgbClr val="0000FF"/>
                </a:solidFill>
              </a:rPr>
              <a:t>Week6_SumToRandomPos.c</a:t>
            </a:r>
            <a:r>
              <a:rPr lang="en-GB" dirty="0" smtClean="0"/>
              <a:t> </a:t>
            </a:r>
            <a:r>
              <a:rPr lang="en-GB" dirty="0"/>
              <a:t>is given. Study the function </a:t>
            </a:r>
            <a:r>
              <a:rPr lang="en-GB" dirty="0" err="1">
                <a:solidFill>
                  <a:srgbClr val="0000FF"/>
                </a:solidFill>
              </a:rPr>
              <a:t>scanArray</a:t>
            </a:r>
            <a:r>
              <a:rPr lang="en-GB" dirty="0" smtClean="0">
                <a:solidFill>
                  <a:srgbClr val="0000FF"/>
                </a:solidFill>
              </a:rPr>
              <a:t>()</a:t>
            </a:r>
            <a:r>
              <a:rPr lang="en-GB" dirty="0" smtClean="0"/>
              <a:t> closely.</a:t>
            </a:r>
            <a:endParaRPr lang="en-GB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84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#1</a:t>
            </a:r>
            <a:r>
              <a:rPr lang="en-GB" sz="3600" smtClean="0">
                <a:solidFill>
                  <a:srgbClr val="0000FF"/>
                </a:solidFill>
              </a:rPr>
              <a:t>: Sum to Random Position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8" name="[Rectangle 3]"/>
          <p:cNvSpPr txBox="1">
            <a:spLocks noChangeArrowheads="1"/>
          </p:cNvSpPr>
          <p:nvPr/>
        </p:nvSpPr>
        <p:spPr>
          <a:xfrm>
            <a:off x="471488" y="1235824"/>
            <a:ext cx="8258444" cy="280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The sum is printed in 2 decimal places.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To ease data input, create a file to store the input data, and use UNIX input </a:t>
            </a:r>
            <a:r>
              <a:rPr lang="en-GB" smtClean="0"/>
              <a:t>redirection to redirect input from this file when you execute the program.</a:t>
            </a:r>
            <a:endParaRPr lang="en-GB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Sample run: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60559" y="3605550"/>
            <a:ext cx="6880302" cy="230832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 Enter rows and columns: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3 4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 Enter 12 values: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5.1 4.2 -6.3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12.4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7.5 8.6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-3.7 11.8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9.9 -20.0 17.1 10.2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Sum to position [1][2] = 27.80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698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#1</a:t>
            </a:r>
            <a:r>
              <a:rPr lang="en-GB" sz="3600" smtClean="0">
                <a:solidFill>
                  <a:srgbClr val="0000FF"/>
                </a:solidFill>
              </a:rPr>
              <a:t>: Sum to Random Position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540" y="1043735"/>
            <a:ext cx="8471139" cy="5786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290513" algn="l"/>
                <a:tab pos="566738" algn="l"/>
                <a:tab pos="855663" algn="l"/>
              </a:tabLst>
              <a:defRPr/>
            </a:pPr>
            <a:r>
              <a:rPr lang="en-US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MAX_ROWS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16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MAX_COLS</a:t>
            </a:r>
            <a:r>
              <a:rPr lang="en-US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16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[][MAX_COLS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array[MAX_ROWS][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MAX_COLS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rows, cols, upToRow, upToCol;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rows and columns: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scanf(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&amp;rows, &amp;cols);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scanArray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srand(time(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upToRow = rand() % rows;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upToCol = rand() &amp; cols;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sumPartial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to position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incomplete 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0513" algn="l"/>
                <a:tab pos="566738" algn="l"/>
                <a:tab pos="855663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[TextBox 9]"/>
          <p:cNvSpPr txBox="1"/>
          <p:nvPr/>
        </p:nvSpPr>
        <p:spPr>
          <a:xfrm>
            <a:off x="5624423" y="1085850"/>
            <a:ext cx="3170128" cy="369332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</a:rPr>
              <a:t>Week6_SumToRandomPos.c</a:t>
            </a:r>
            <a:endParaRPr lang="en-SG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14511</TotalTime>
  <Words>1193</Words>
  <Application>Microsoft Office PowerPoint</Application>
  <PresentationFormat>On-screen Show (4:3)</PresentationFormat>
  <Paragraphs>288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Clarity</vt:lpstr>
      <vt:lpstr>Equation</vt:lpstr>
      <vt:lpstr>http://www.comp.nus.edu.sg/~cs1010/</vt:lpstr>
      <vt:lpstr>Week 6: Arrays</vt:lpstr>
      <vt:lpstr>Random Numbers</vt:lpstr>
      <vt:lpstr>Using UNIX I/O Redirection</vt:lpstr>
      <vt:lpstr>One-dimensional Arrays</vt:lpstr>
      <vt:lpstr>Multi-dimensional Arrays</vt:lpstr>
      <vt:lpstr>Exercise #1: Sum to Random Position (1/4)</vt:lpstr>
      <vt:lpstr>Exercise #1: Sum to Random Position (2/4)</vt:lpstr>
      <vt:lpstr>Exercise #1: Sum to Random Position (3/4)</vt:lpstr>
      <vt:lpstr>Exercise #1: Sum to Random Position (4/4)</vt:lpstr>
      <vt:lpstr>Exercise #2: Matrix Multiplication (1/3)</vt:lpstr>
      <vt:lpstr>Exercise #2: Matrix Multiplication (2/3)</vt:lpstr>
      <vt:lpstr>Exercise #2: Matrix Multiplication (3/3)</vt:lpstr>
      <vt:lpstr>Maze (1/2)</vt:lpstr>
      <vt:lpstr>Maze (2/2)</vt:lpstr>
      <vt:lpstr>Exercise #3: Valid Path</vt:lpstr>
      <vt:lpstr>Things-To-Do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Tuck Choy</cp:lastModifiedBy>
  <cp:revision>1408</cp:revision>
  <cp:lastPrinted>2014-06-20T04:24:53Z</cp:lastPrinted>
  <dcterms:created xsi:type="dcterms:W3CDTF">1998-09-05T15:03:32Z</dcterms:created>
  <dcterms:modified xsi:type="dcterms:W3CDTF">2014-09-20T04:30:53Z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