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8" r:id="rId3"/>
    <p:sldId id="588" r:id="rId4"/>
    <p:sldId id="594" r:id="rId5"/>
    <p:sldId id="593" r:id="rId6"/>
    <p:sldId id="587" r:id="rId7"/>
    <p:sldId id="586" r:id="rId8"/>
    <p:sldId id="585" r:id="rId9"/>
    <p:sldId id="592" r:id="rId10"/>
    <p:sldId id="591" r:id="rId11"/>
    <p:sldId id="595" r:id="rId12"/>
    <p:sldId id="557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579" r:id="rId31"/>
    <p:sldId id="509" r:id="rId32"/>
    <p:sldId id="308" r:id="rId33"/>
    <p:sldId id="590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7F1EF"/>
    <a:srgbClr val="EBFFFF"/>
    <a:srgbClr val="E7FFE7"/>
    <a:srgbClr val="E1FFE1"/>
    <a:srgbClr val="000000"/>
    <a:srgbClr val="CCFF99"/>
    <a:srgbClr val="FF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92377" autoAdjust="0"/>
  </p:normalViewPr>
  <p:slideViewPr>
    <p:cSldViewPr snapToGrid="0">
      <p:cViewPr varScale="1">
        <p:scale>
          <a:sx n="104" d="100"/>
          <a:sy n="104" d="100"/>
        </p:scale>
        <p:origin x="-21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3E93F-5B85-4166-B736-9E1ED81F83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F2496-6720-4E41-9420-B0BED3514B13}">
      <dgm:prSet phldrT="[Text]"/>
      <dgm:spPr>
        <a:solidFill>
          <a:srgbClr val="CC3399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Introduces the </a:t>
          </a:r>
          <a:r>
            <a:rPr lang="en-US" i="1" dirty="0" smtClean="0">
              <a:solidFill>
                <a:schemeClr val="bg1"/>
              </a:solidFill>
              <a:latin typeface="Calibri" pitchFamily="34" charset="0"/>
            </a:rPr>
            <a:t>fundamental concepts</a:t>
          </a:r>
          <a:r>
            <a:rPr lang="en-US" dirty="0" smtClean="0">
              <a:latin typeface="Calibri" pitchFamily="34" charset="0"/>
            </a:rPr>
            <a:t> </a:t>
          </a:r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of </a:t>
          </a:r>
          <a:r>
            <a:rPr lang="en-US" i="1" dirty="0" smtClean="0">
              <a:solidFill>
                <a:schemeClr val="bg1"/>
              </a:solidFill>
              <a:latin typeface="Calibri" pitchFamily="34" charset="0"/>
            </a:rPr>
            <a:t>problem solving by computing and programming </a:t>
          </a:r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using an imperative programming language.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A6FF0C06-AE97-4631-91C5-40153550F467}" type="parTrans" cxnId="{1343F9E2-AE8D-4F1B-A674-8761EE14A614}">
      <dgm:prSet/>
      <dgm:spPr/>
      <dgm:t>
        <a:bodyPr/>
        <a:lstStyle/>
        <a:p>
          <a:endParaRPr lang="en-US"/>
        </a:p>
      </dgm:t>
    </dgm:pt>
    <dgm:pt modelId="{3D7D4CD1-1FE1-4559-B97D-4864A6049ED7}" type="sibTrans" cxnId="{1343F9E2-AE8D-4F1B-A674-8761EE14A614}">
      <dgm:prSet/>
      <dgm:spPr/>
      <dgm:t>
        <a:bodyPr/>
        <a:lstStyle/>
        <a:p>
          <a:endParaRPr lang="en-US"/>
        </a:p>
      </dgm:t>
    </dgm:pt>
    <dgm:pt modelId="{D45A92B0-5D37-4A12-B3EA-394DAD266031}">
      <dgm:prSet phldrT="[Text]" custT="1"/>
      <dgm:spPr>
        <a:solidFill>
          <a:srgbClr val="006600"/>
        </a:solidFill>
      </dgm:spPr>
      <dgm:t>
        <a:bodyPr/>
        <a:lstStyle/>
        <a:p>
          <a:r>
            <a:rPr lang="en-US" sz="3200" dirty="0" smtClean="0">
              <a:latin typeface="Calibri" pitchFamily="34" charset="0"/>
            </a:rPr>
            <a:t>Outcomes</a:t>
          </a:r>
          <a:endParaRPr lang="en-US" sz="3200" dirty="0">
            <a:latin typeface="Calibri" pitchFamily="34" charset="0"/>
          </a:endParaRPr>
        </a:p>
      </dgm:t>
    </dgm:pt>
    <dgm:pt modelId="{261AD211-6353-49D5-AB38-EFA9483FFB0A}" type="parTrans" cxnId="{4B8839A2-C8F9-44AC-B40B-94F5FF007359}">
      <dgm:prSet/>
      <dgm:spPr/>
      <dgm:t>
        <a:bodyPr/>
        <a:lstStyle/>
        <a:p>
          <a:endParaRPr lang="en-US"/>
        </a:p>
      </dgm:t>
    </dgm:pt>
    <dgm:pt modelId="{DB26BD5A-3B6A-4FE4-80EF-6DFC352AEB87}" type="sibTrans" cxnId="{4B8839A2-C8F9-44AC-B40B-94F5FF007359}">
      <dgm:prSet/>
      <dgm:spPr/>
      <dgm:t>
        <a:bodyPr/>
        <a:lstStyle/>
        <a:p>
          <a:endParaRPr lang="en-US"/>
        </a:p>
      </dgm:t>
    </dgm:pt>
    <dgm:pt modelId="{B527FE00-3232-4293-B93E-CE421A3AE30B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2800" dirty="0" smtClean="0">
              <a:solidFill>
                <a:srgbClr val="800000"/>
              </a:solidFill>
              <a:latin typeface="Calibri" pitchFamily="34" charset="0"/>
            </a:rPr>
            <a:t>Solve </a:t>
          </a:r>
          <a:r>
            <a:rPr lang="en-US" sz="2800" u="none" dirty="0" smtClean="0">
              <a:solidFill>
                <a:srgbClr val="800000"/>
              </a:solidFill>
              <a:latin typeface="Calibri" pitchFamily="34" charset="0"/>
            </a:rPr>
            <a:t>simple algorithmic problems</a:t>
          </a:r>
          <a:endParaRPr lang="en-US" sz="2800" u="none" dirty="0">
            <a:solidFill>
              <a:srgbClr val="800000"/>
            </a:solidFill>
            <a:latin typeface="Calibri" pitchFamily="34" charset="0"/>
          </a:endParaRPr>
        </a:p>
      </dgm:t>
    </dgm:pt>
    <dgm:pt modelId="{2B329500-F5E9-4D33-ADEA-A55808DBDBB3}" type="parTrans" cxnId="{CD7784AA-1402-4F52-9E63-1E6993F7A77F}">
      <dgm:prSet/>
      <dgm:spPr/>
      <dgm:t>
        <a:bodyPr/>
        <a:lstStyle/>
        <a:p>
          <a:endParaRPr lang="en-US"/>
        </a:p>
      </dgm:t>
    </dgm:pt>
    <dgm:pt modelId="{F54E7F21-E91B-4AAF-A06F-AECC6D74BA16}" type="sibTrans" cxnId="{CD7784AA-1402-4F52-9E63-1E6993F7A77F}">
      <dgm:prSet/>
      <dgm:spPr/>
      <dgm:t>
        <a:bodyPr/>
        <a:lstStyle/>
        <a:p>
          <a:endParaRPr lang="en-US"/>
        </a:p>
      </dgm:t>
    </dgm:pt>
    <dgm:pt modelId="{720ACA5A-4900-4F22-89DB-1E58F2E3E79C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2800" dirty="0" smtClean="0">
              <a:solidFill>
                <a:srgbClr val="800000"/>
              </a:solidFill>
              <a:latin typeface="Calibri" pitchFamily="34" charset="0"/>
            </a:rPr>
            <a:t>Write </a:t>
          </a:r>
          <a:r>
            <a:rPr lang="en-US" sz="2800" u="none" dirty="0" smtClean="0">
              <a:solidFill>
                <a:srgbClr val="800000"/>
              </a:solidFill>
              <a:latin typeface="Calibri" pitchFamily="34" charset="0"/>
            </a:rPr>
            <a:t>good small programs</a:t>
          </a:r>
          <a:endParaRPr lang="en-US" sz="2800" u="none" dirty="0">
            <a:solidFill>
              <a:srgbClr val="800000"/>
            </a:solidFill>
            <a:latin typeface="Calibri" pitchFamily="34" charset="0"/>
          </a:endParaRPr>
        </a:p>
      </dgm:t>
    </dgm:pt>
    <dgm:pt modelId="{5AEE93FA-13D9-44BD-8641-C34D29EFDD12}" type="parTrans" cxnId="{AE0AA626-8CDD-40B0-9596-19B15CD96A64}">
      <dgm:prSet/>
      <dgm:spPr/>
      <dgm:t>
        <a:bodyPr/>
        <a:lstStyle/>
        <a:p>
          <a:endParaRPr lang="en-US"/>
        </a:p>
      </dgm:t>
    </dgm:pt>
    <dgm:pt modelId="{BEB0B5DD-E7DB-4D1D-B4E4-E140F2DAEB2A}" type="sibTrans" cxnId="{AE0AA626-8CDD-40B0-9596-19B15CD96A64}">
      <dgm:prSet/>
      <dgm:spPr/>
      <dgm:t>
        <a:bodyPr/>
        <a:lstStyle/>
        <a:p>
          <a:endParaRPr lang="en-US"/>
        </a:p>
      </dgm:t>
    </dgm:pt>
    <dgm:pt modelId="{D1CBA64A-F83F-4370-B50F-C67767A988C6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3200" dirty="0" smtClean="0">
              <a:latin typeface="Calibri" pitchFamily="34" charset="0"/>
            </a:rPr>
            <a:t>C as a tool</a:t>
          </a:r>
          <a:endParaRPr lang="en-US" sz="3200" dirty="0">
            <a:latin typeface="Calibri" pitchFamily="34" charset="0"/>
          </a:endParaRPr>
        </a:p>
      </dgm:t>
    </dgm:pt>
    <dgm:pt modelId="{A77DF105-3CBD-43CE-9695-2E9D08E7ACC3}" type="parTrans" cxnId="{5D1C19B4-9535-4775-8C44-4B6F710A09EE}">
      <dgm:prSet/>
      <dgm:spPr/>
      <dgm:t>
        <a:bodyPr/>
        <a:lstStyle/>
        <a:p>
          <a:endParaRPr lang="en-US"/>
        </a:p>
      </dgm:t>
    </dgm:pt>
    <dgm:pt modelId="{F2DCAE3E-8308-47E9-9384-77A210F33FF3}" type="sibTrans" cxnId="{5D1C19B4-9535-4775-8C44-4B6F710A09EE}">
      <dgm:prSet/>
      <dgm:spPr/>
      <dgm:t>
        <a:bodyPr/>
        <a:lstStyle/>
        <a:p>
          <a:endParaRPr lang="en-US"/>
        </a:p>
      </dgm:t>
    </dgm:pt>
    <dgm:pt modelId="{AFCE288F-B44B-47F7-AB96-B94359B73B86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Calibri" pitchFamily="34" charset="0"/>
            </a:rPr>
            <a:t>Not just about C</a:t>
          </a:r>
          <a:endParaRPr lang="en-US" sz="2800" dirty="0">
            <a:solidFill>
              <a:schemeClr val="tx1"/>
            </a:solidFill>
            <a:latin typeface="Calibri" pitchFamily="34" charset="0"/>
          </a:endParaRPr>
        </a:p>
      </dgm:t>
    </dgm:pt>
    <dgm:pt modelId="{315CD852-FA72-4A7D-B9F7-B59CE9464C20}" type="parTrans" cxnId="{FB4B590B-3B17-490B-B03A-1C7A88D6E115}">
      <dgm:prSet/>
      <dgm:spPr/>
      <dgm:t>
        <a:bodyPr/>
        <a:lstStyle/>
        <a:p>
          <a:endParaRPr lang="en-US"/>
        </a:p>
      </dgm:t>
    </dgm:pt>
    <dgm:pt modelId="{7E67E3BF-704E-4E01-BB1A-66AA0AB9CF57}" type="sibTrans" cxnId="{FB4B590B-3B17-490B-B03A-1C7A88D6E115}">
      <dgm:prSet/>
      <dgm:spPr/>
      <dgm:t>
        <a:bodyPr/>
        <a:lstStyle/>
        <a:p>
          <a:endParaRPr lang="en-US"/>
        </a:p>
      </dgm:t>
    </dgm:pt>
    <dgm:pt modelId="{0859961C-75EE-4DC1-A37C-F56C4B8F4646}" type="pres">
      <dgm:prSet presAssocID="{31E3E93F-5B85-4166-B736-9E1ED81F83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BD5956-BA90-47F4-8A08-6EC32C954A41}" type="pres">
      <dgm:prSet presAssocID="{0EDF2496-6720-4E41-9420-B0BED3514B13}" presName="vertOne" presStyleCnt="0"/>
      <dgm:spPr/>
    </dgm:pt>
    <dgm:pt modelId="{6A41ABD6-847D-4E95-AECD-5085CDD5C65A}" type="pres">
      <dgm:prSet presAssocID="{0EDF2496-6720-4E41-9420-B0BED3514B1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53CC-0393-4999-BFF8-DDBE0D525DAA}" type="pres">
      <dgm:prSet presAssocID="{0EDF2496-6720-4E41-9420-B0BED3514B13}" presName="parTransOne" presStyleCnt="0"/>
      <dgm:spPr/>
    </dgm:pt>
    <dgm:pt modelId="{D213959B-E11A-4A92-AA8B-0499A2859911}" type="pres">
      <dgm:prSet presAssocID="{0EDF2496-6720-4E41-9420-B0BED3514B13}" presName="horzOne" presStyleCnt="0"/>
      <dgm:spPr/>
    </dgm:pt>
    <dgm:pt modelId="{1EACD6C9-36FA-47BF-AE77-822CEEC79AC2}" type="pres">
      <dgm:prSet presAssocID="{D45A92B0-5D37-4A12-B3EA-394DAD266031}" presName="vertTwo" presStyleCnt="0"/>
      <dgm:spPr/>
    </dgm:pt>
    <dgm:pt modelId="{F5C5BF26-5B1E-48D0-BCAF-89D6E36FE896}" type="pres">
      <dgm:prSet presAssocID="{D45A92B0-5D37-4A12-B3EA-394DAD26603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9B0436-D2BE-475C-922B-F69847A3AB3F}" type="pres">
      <dgm:prSet presAssocID="{D45A92B0-5D37-4A12-B3EA-394DAD266031}" presName="parTransTwo" presStyleCnt="0"/>
      <dgm:spPr/>
    </dgm:pt>
    <dgm:pt modelId="{3D94B36B-9667-4CD3-8241-538EA86B770F}" type="pres">
      <dgm:prSet presAssocID="{D45A92B0-5D37-4A12-B3EA-394DAD266031}" presName="horzTwo" presStyleCnt="0"/>
      <dgm:spPr/>
    </dgm:pt>
    <dgm:pt modelId="{8E56B437-F984-4AAA-A84E-4668E63894F2}" type="pres">
      <dgm:prSet presAssocID="{B527FE00-3232-4293-B93E-CE421A3AE30B}" presName="vertThree" presStyleCnt="0"/>
      <dgm:spPr/>
    </dgm:pt>
    <dgm:pt modelId="{833820E7-5A69-431C-A5D6-0199E720BCF0}" type="pres">
      <dgm:prSet presAssocID="{B527FE00-3232-4293-B93E-CE421A3AE30B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BC37E-2989-47D4-B4EA-A593BF47FE4A}" type="pres">
      <dgm:prSet presAssocID="{B527FE00-3232-4293-B93E-CE421A3AE30B}" presName="horzThree" presStyleCnt="0"/>
      <dgm:spPr/>
    </dgm:pt>
    <dgm:pt modelId="{146A2714-DEA8-4A03-9C8B-66122336504A}" type="pres">
      <dgm:prSet presAssocID="{F54E7F21-E91B-4AAF-A06F-AECC6D74BA16}" presName="sibSpaceThree" presStyleCnt="0"/>
      <dgm:spPr/>
    </dgm:pt>
    <dgm:pt modelId="{7AA79776-ACE6-497C-926C-40827987445A}" type="pres">
      <dgm:prSet presAssocID="{720ACA5A-4900-4F22-89DB-1E58F2E3E79C}" presName="vertThree" presStyleCnt="0"/>
      <dgm:spPr/>
    </dgm:pt>
    <dgm:pt modelId="{8D6CC9FB-5D6E-40CF-9D6B-EC353494DFC7}" type="pres">
      <dgm:prSet presAssocID="{720ACA5A-4900-4F22-89DB-1E58F2E3E79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3195F-F179-4692-8DCA-D1E8CD95876E}" type="pres">
      <dgm:prSet presAssocID="{720ACA5A-4900-4F22-89DB-1E58F2E3E79C}" presName="horzThree" presStyleCnt="0"/>
      <dgm:spPr/>
    </dgm:pt>
    <dgm:pt modelId="{985110FA-E008-43BE-B81F-A78722708A6A}" type="pres">
      <dgm:prSet presAssocID="{DB26BD5A-3B6A-4FE4-80EF-6DFC352AEB87}" presName="sibSpaceTwo" presStyleCnt="0"/>
      <dgm:spPr/>
    </dgm:pt>
    <dgm:pt modelId="{BB281257-E79F-45D9-9504-16F14D513455}" type="pres">
      <dgm:prSet presAssocID="{D1CBA64A-F83F-4370-B50F-C67767A988C6}" presName="vertTwo" presStyleCnt="0"/>
      <dgm:spPr/>
    </dgm:pt>
    <dgm:pt modelId="{2F89A06A-10D1-4FFF-8FF9-9CEC951519DF}" type="pres">
      <dgm:prSet presAssocID="{D1CBA64A-F83F-4370-B50F-C67767A988C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5FE66A-9F75-4316-B879-15969F19C1D4}" type="pres">
      <dgm:prSet presAssocID="{D1CBA64A-F83F-4370-B50F-C67767A988C6}" presName="parTransTwo" presStyleCnt="0"/>
      <dgm:spPr/>
    </dgm:pt>
    <dgm:pt modelId="{5E6ED219-A3FE-462F-A4F1-71D9E33EC8CE}" type="pres">
      <dgm:prSet presAssocID="{D1CBA64A-F83F-4370-B50F-C67767A988C6}" presName="horzTwo" presStyleCnt="0"/>
      <dgm:spPr/>
    </dgm:pt>
    <dgm:pt modelId="{B5DD43B3-A624-4C14-A260-D56D7F451E6F}" type="pres">
      <dgm:prSet presAssocID="{AFCE288F-B44B-47F7-AB96-B94359B73B86}" presName="vertThree" presStyleCnt="0"/>
      <dgm:spPr/>
    </dgm:pt>
    <dgm:pt modelId="{D9ABA408-8384-423D-8546-50D33BB19CA2}" type="pres">
      <dgm:prSet presAssocID="{AFCE288F-B44B-47F7-AB96-B94359B73B86}" presName="txThree" presStyleLbl="node3" presStyleIdx="2" presStyleCnt="3" custLinFactNeighborX="247" custLinFactNeighborY="12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79E82-AA67-457F-8E39-8852AECCB768}" type="pres">
      <dgm:prSet presAssocID="{AFCE288F-B44B-47F7-AB96-B94359B73B86}" presName="horzThree" presStyleCnt="0"/>
      <dgm:spPr/>
    </dgm:pt>
  </dgm:ptLst>
  <dgm:cxnLst>
    <dgm:cxn modelId="{A24A02AA-4E9F-4F74-B6CC-38689666C826}" type="presOf" srcId="{B527FE00-3232-4293-B93E-CE421A3AE30B}" destId="{833820E7-5A69-431C-A5D6-0199E720BCF0}" srcOrd="0" destOrd="0" presId="urn:microsoft.com/office/officeart/2005/8/layout/hierarchy4"/>
    <dgm:cxn modelId="{AE0AA626-8CDD-40B0-9596-19B15CD96A64}" srcId="{D45A92B0-5D37-4A12-B3EA-394DAD266031}" destId="{720ACA5A-4900-4F22-89DB-1E58F2E3E79C}" srcOrd="1" destOrd="0" parTransId="{5AEE93FA-13D9-44BD-8641-C34D29EFDD12}" sibTransId="{BEB0B5DD-E7DB-4D1D-B4E4-E140F2DAEB2A}"/>
    <dgm:cxn modelId="{0B9F088E-1CCD-4FEF-AFD8-05A01B2F8162}" type="presOf" srcId="{31E3E93F-5B85-4166-B736-9E1ED81F8399}" destId="{0859961C-75EE-4DC1-A37C-F56C4B8F4646}" srcOrd="0" destOrd="0" presId="urn:microsoft.com/office/officeart/2005/8/layout/hierarchy4"/>
    <dgm:cxn modelId="{CD7784AA-1402-4F52-9E63-1E6993F7A77F}" srcId="{D45A92B0-5D37-4A12-B3EA-394DAD266031}" destId="{B527FE00-3232-4293-B93E-CE421A3AE30B}" srcOrd="0" destOrd="0" parTransId="{2B329500-F5E9-4D33-ADEA-A55808DBDBB3}" sibTransId="{F54E7F21-E91B-4AAF-A06F-AECC6D74BA16}"/>
    <dgm:cxn modelId="{1343F9E2-AE8D-4F1B-A674-8761EE14A614}" srcId="{31E3E93F-5B85-4166-B736-9E1ED81F8399}" destId="{0EDF2496-6720-4E41-9420-B0BED3514B13}" srcOrd="0" destOrd="0" parTransId="{A6FF0C06-AE97-4631-91C5-40153550F467}" sibTransId="{3D7D4CD1-1FE1-4559-B97D-4864A6049ED7}"/>
    <dgm:cxn modelId="{98DEABE9-3E24-40BD-8D83-54E5D6453C8B}" type="presOf" srcId="{AFCE288F-B44B-47F7-AB96-B94359B73B86}" destId="{D9ABA408-8384-423D-8546-50D33BB19CA2}" srcOrd="0" destOrd="0" presId="urn:microsoft.com/office/officeart/2005/8/layout/hierarchy4"/>
    <dgm:cxn modelId="{ED4259CE-E26B-4E80-9667-5DBE3D6EFE97}" type="presOf" srcId="{0EDF2496-6720-4E41-9420-B0BED3514B13}" destId="{6A41ABD6-847D-4E95-AECD-5085CDD5C65A}" srcOrd="0" destOrd="0" presId="urn:microsoft.com/office/officeart/2005/8/layout/hierarchy4"/>
    <dgm:cxn modelId="{41C520B0-150E-4561-9D23-0C5001E42740}" type="presOf" srcId="{D45A92B0-5D37-4A12-B3EA-394DAD266031}" destId="{F5C5BF26-5B1E-48D0-BCAF-89D6E36FE896}" srcOrd="0" destOrd="0" presId="urn:microsoft.com/office/officeart/2005/8/layout/hierarchy4"/>
    <dgm:cxn modelId="{5D1C19B4-9535-4775-8C44-4B6F710A09EE}" srcId="{0EDF2496-6720-4E41-9420-B0BED3514B13}" destId="{D1CBA64A-F83F-4370-B50F-C67767A988C6}" srcOrd="1" destOrd="0" parTransId="{A77DF105-3CBD-43CE-9695-2E9D08E7ACC3}" sibTransId="{F2DCAE3E-8308-47E9-9384-77A210F33FF3}"/>
    <dgm:cxn modelId="{FB4B590B-3B17-490B-B03A-1C7A88D6E115}" srcId="{D1CBA64A-F83F-4370-B50F-C67767A988C6}" destId="{AFCE288F-B44B-47F7-AB96-B94359B73B86}" srcOrd="0" destOrd="0" parTransId="{315CD852-FA72-4A7D-B9F7-B59CE9464C20}" sibTransId="{7E67E3BF-704E-4E01-BB1A-66AA0AB9CF57}"/>
    <dgm:cxn modelId="{F4794C98-6E1A-4235-813E-4BFFB8992A19}" type="presOf" srcId="{D1CBA64A-F83F-4370-B50F-C67767A988C6}" destId="{2F89A06A-10D1-4FFF-8FF9-9CEC951519DF}" srcOrd="0" destOrd="0" presId="urn:microsoft.com/office/officeart/2005/8/layout/hierarchy4"/>
    <dgm:cxn modelId="{C6E6CE74-8D9A-42CC-8E7F-D8CA63C1DD38}" type="presOf" srcId="{720ACA5A-4900-4F22-89DB-1E58F2E3E79C}" destId="{8D6CC9FB-5D6E-40CF-9D6B-EC353494DFC7}" srcOrd="0" destOrd="0" presId="urn:microsoft.com/office/officeart/2005/8/layout/hierarchy4"/>
    <dgm:cxn modelId="{4B8839A2-C8F9-44AC-B40B-94F5FF007359}" srcId="{0EDF2496-6720-4E41-9420-B0BED3514B13}" destId="{D45A92B0-5D37-4A12-B3EA-394DAD266031}" srcOrd="0" destOrd="0" parTransId="{261AD211-6353-49D5-AB38-EFA9483FFB0A}" sibTransId="{DB26BD5A-3B6A-4FE4-80EF-6DFC352AEB87}"/>
    <dgm:cxn modelId="{CD83A6D3-D02D-4961-98B3-4C883B232486}" type="presParOf" srcId="{0859961C-75EE-4DC1-A37C-F56C4B8F4646}" destId="{B1BD5956-BA90-47F4-8A08-6EC32C954A41}" srcOrd="0" destOrd="0" presId="urn:microsoft.com/office/officeart/2005/8/layout/hierarchy4"/>
    <dgm:cxn modelId="{36435101-76B5-47B8-BD1C-3AC610AE2EB6}" type="presParOf" srcId="{B1BD5956-BA90-47F4-8A08-6EC32C954A41}" destId="{6A41ABD6-847D-4E95-AECD-5085CDD5C65A}" srcOrd="0" destOrd="0" presId="urn:microsoft.com/office/officeart/2005/8/layout/hierarchy4"/>
    <dgm:cxn modelId="{BB3C925C-CC9C-42CF-8AEA-4CFAD0CD74FF}" type="presParOf" srcId="{B1BD5956-BA90-47F4-8A08-6EC32C954A41}" destId="{B8A753CC-0393-4999-BFF8-DDBE0D525DAA}" srcOrd="1" destOrd="0" presId="urn:microsoft.com/office/officeart/2005/8/layout/hierarchy4"/>
    <dgm:cxn modelId="{C8677D1B-9978-4A98-9F5B-E512C3C06306}" type="presParOf" srcId="{B1BD5956-BA90-47F4-8A08-6EC32C954A41}" destId="{D213959B-E11A-4A92-AA8B-0499A2859911}" srcOrd="2" destOrd="0" presId="urn:microsoft.com/office/officeart/2005/8/layout/hierarchy4"/>
    <dgm:cxn modelId="{F8E4BD5A-F3F0-455F-A9D2-8AD53593A2FA}" type="presParOf" srcId="{D213959B-E11A-4A92-AA8B-0499A2859911}" destId="{1EACD6C9-36FA-47BF-AE77-822CEEC79AC2}" srcOrd="0" destOrd="0" presId="urn:microsoft.com/office/officeart/2005/8/layout/hierarchy4"/>
    <dgm:cxn modelId="{B134F6F5-964C-4DFD-84C3-562BFD3D0DD9}" type="presParOf" srcId="{1EACD6C9-36FA-47BF-AE77-822CEEC79AC2}" destId="{F5C5BF26-5B1E-48D0-BCAF-89D6E36FE896}" srcOrd="0" destOrd="0" presId="urn:microsoft.com/office/officeart/2005/8/layout/hierarchy4"/>
    <dgm:cxn modelId="{DF918BE9-02A5-4A23-97D7-B7CD247059B4}" type="presParOf" srcId="{1EACD6C9-36FA-47BF-AE77-822CEEC79AC2}" destId="{6B9B0436-D2BE-475C-922B-F69847A3AB3F}" srcOrd="1" destOrd="0" presId="urn:microsoft.com/office/officeart/2005/8/layout/hierarchy4"/>
    <dgm:cxn modelId="{403CD0DC-703E-461F-8C5B-B3CDE12A341A}" type="presParOf" srcId="{1EACD6C9-36FA-47BF-AE77-822CEEC79AC2}" destId="{3D94B36B-9667-4CD3-8241-538EA86B770F}" srcOrd="2" destOrd="0" presId="urn:microsoft.com/office/officeart/2005/8/layout/hierarchy4"/>
    <dgm:cxn modelId="{8DCF2229-9DB6-4303-9F12-E23211B27E7D}" type="presParOf" srcId="{3D94B36B-9667-4CD3-8241-538EA86B770F}" destId="{8E56B437-F984-4AAA-A84E-4668E63894F2}" srcOrd="0" destOrd="0" presId="urn:microsoft.com/office/officeart/2005/8/layout/hierarchy4"/>
    <dgm:cxn modelId="{04C8A1EB-213D-497B-B9AA-DD64D74C6EE5}" type="presParOf" srcId="{8E56B437-F984-4AAA-A84E-4668E63894F2}" destId="{833820E7-5A69-431C-A5D6-0199E720BCF0}" srcOrd="0" destOrd="0" presId="urn:microsoft.com/office/officeart/2005/8/layout/hierarchy4"/>
    <dgm:cxn modelId="{19608CA2-6B21-4DA9-819F-E715FD3A7FCF}" type="presParOf" srcId="{8E56B437-F984-4AAA-A84E-4668E63894F2}" destId="{03BBC37E-2989-47D4-B4EA-A593BF47FE4A}" srcOrd="1" destOrd="0" presId="urn:microsoft.com/office/officeart/2005/8/layout/hierarchy4"/>
    <dgm:cxn modelId="{1E369E1D-CC02-48BC-8707-D5CF4F21FDD2}" type="presParOf" srcId="{3D94B36B-9667-4CD3-8241-538EA86B770F}" destId="{146A2714-DEA8-4A03-9C8B-66122336504A}" srcOrd="1" destOrd="0" presId="urn:microsoft.com/office/officeart/2005/8/layout/hierarchy4"/>
    <dgm:cxn modelId="{281950E6-09E0-4933-8D82-D8F20922DCC5}" type="presParOf" srcId="{3D94B36B-9667-4CD3-8241-538EA86B770F}" destId="{7AA79776-ACE6-497C-926C-40827987445A}" srcOrd="2" destOrd="0" presId="urn:microsoft.com/office/officeart/2005/8/layout/hierarchy4"/>
    <dgm:cxn modelId="{02FDC31C-8C40-4E94-BDBC-5A863B8B2FFA}" type="presParOf" srcId="{7AA79776-ACE6-497C-926C-40827987445A}" destId="{8D6CC9FB-5D6E-40CF-9D6B-EC353494DFC7}" srcOrd="0" destOrd="0" presId="urn:microsoft.com/office/officeart/2005/8/layout/hierarchy4"/>
    <dgm:cxn modelId="{FEA437CC-44F8-4691-816F-BA5ED9C6785A}" type="presParOf" srcId="{7AA79776-ACE6-497C-926C-40827987445A}" destId="{2D73195F-F179-4692-8DCA-D1E8CD95876E}" srcOrd="1" destOrd="0" presId="urn:microsoft.com/office/officeart/2005/8/layout/hierarchy4"/>
    <dgm:cxn modelId="{66B1606A-313D-4B2A-8120-E35997491EE7}" type="presParOf" srcId="{D213959B-E11A-4A92-AA8B-0499A2859911}" destId="{985110FA-E008-43BE-B81F-A78722708A6A}" srcOrd="1" destOrd="0" presId="urn:microsoft.com/office/officeart/2005/8/layout/hierarchy4"/>
    <dgm:cxn modelId="{0261134B-5F5E-485E-A693-6CD9B721C3BE}" type="presParOf" srcId="{D213959B-E11A-4A92-AA8B-0499A2859911}" destId="{BB281257-E79F-45D9-9504-16F14D513455}" srcOrd="2" destOrd="0" presId="urn:microsoft.com/office/officeart/2005/8/layout/hierarchy4"/>
    <dgm:cxn modelId="{95232D7A-57EA-435A-AB0E-8A4FBBFB10C2}" type="presParOf" srcId="{BB281257-E79F-45D9-9504-16F14D513455}" destId="{2F89A06A-10D1-4FFF-8FF9-9CEC951519DF}" srcOrd="0" destOrd="0" presId="urn:microsoft.com/office/officeart/2005/8/layout/hierarchy4"/>
    <dgm:cxn modelId="{3FCA0220-F3F8-4AA2-B1EC-8EC4B1B9F6B1}" type="presParOf" srcId="{BB281257-E79F-45D9-9504-16F14D513455}" destId="{935FE66A-9F75-4316-B879-15969F19C1D4}" srcOrd="1" destOrd="0" presId="urn:microsoft.com/office/officeart/2005/8/layout/hierarchy4"/>
    <dgm:cxn modelId="{75627541-DD87-48E2-A0F3-24879F0DBD51}" type="presParOf" srcId="{BB281257-E79F-45D9-9504-16F14D513455}" destId="{5E6ED219-A3FE-462F-A4F1-71D9E33EC8CE}" srcOrd="2" destOrd="0" presId="urn:microsoft.com/office/officeart/2005/8/layout/hierarchy4"/>
    <dgm:cxn modelId="{7C560BF5-4FCE-4565-96F9-08AEFF3BBD78}" type="presParOf" srcId="{5E6ED219-A3FE-462F-A4F1-71D9E33EC8CE}" destId="{B5DD43B3-A624-4C14-A260-D56D7F451E6F}" srcOrd="0" destOrd="0" presId="urn:microsoft.com/office/officeart/2005/8/layout/hierarchy4"/>
    <dgm:cxn modelId="{E9F00C39-D3D5-435D-9310-33E9E72B7325}" type="presParOf" srcId="{B5DD43B3-A624-4C14-A260-D56D7F451E6F}" destId="{D9ABA408-8384-423D-8546-50D33BB19CA2}" srcOrd="0" destOrd="0" presId="urn:microsoft.com/office/officeart/2005/8/layout/hierarchy4"/>
    <dgm:cxn modelId="{40A9685F-8BE8-4B66-91B9-BCFF6AA34A6A}" type="presParOf" srcId="{B5DD43B3-A624-4C14-A260-D56D7F451E6F}" destId="{92C79E82-AA67-457F-8E39-8852AECCB768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B752D-5568-4879-99CB-0800D833C6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02D89B7-0459-4E92-BFE0-79AF3CE600CC}">
      <dgm:prSet phldrT="[Text]"/>
      <dgm:spPr>
        <a:solidFill>
          <a:srgbClr val="99FF6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Language constructs</a:t>
          </a:r>
          <a:endParaRPr lang="en-US" dirty="0">
            <a:solidFill>
              <a:schemeClr val="tx1"/>
            </a:solidFill>
          </a:endParaRPr>
        </a:p>
      </dgm:t>
    </dgm:pt>
    <dgm:pt modelId="{F549EAA0-5FCA-43CB-96BA-86C9D07F0051}" type="parTrans" cxnId="{EA4BD974-23F5-4C23-B378-99866A50C99A}">
      <dgm:prSet/>
      <dgm:spPr/>
      <dgm:t>
        <a:bodyPr/>
        <a:lstStyle/>
        <a:p>
          <a:endParaRPr lang="en-US"/>
        </a:p>
      </dgm:t>
    </dgm:pt>
    <dgm:pt modelId="{57490132-8A29-46C1-8E09-2E204D408630}" type="sibTrans" cxnId="{EA4BD974-23F5-4C23-B378-99866A50C99A}">
      <dgm:prSet/>
      <dgm:spPr/>
      <dgm:t>
        <a:bodyPr/>
        <a:lstStyle/>
        <a:p>
          <a:endParaRPr lang="en-US"/>
        </a:p>
      </dgm:t>
    </dgm:pt>
    <dgm:pt modelId="{91EB03C5-4710-4F72-83BE-7A8687A30BC0}">
      <dgm:prSet phldrT="[Text]"/>
      <dgm:spPr>
        <a:solidFill>
          <a:srgbClr val="66FF33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solving</a:t>
          </a:r>
          <a:endParaRPr lang="en-US" dirty="0">
            <a:solidFill>
              <a:schemeClr val="tx1"/>
            </a:solidFill>
          </a:endParaRPr>
        </a:p>
      </dgm:t>
    </dgm:pt>
    <dgm:pt modelId="{978836F9-2E93-462E-9DEB-34E13EFB9158}" type="parTrans" cxnId="{1C19CE58-4389-488B-A955-9CE736FA2394}">
      <dgm:prSet/>
      <dgm:spPr/>
      <dgm:t>
        <a:bodyPr/>
        <a:lstStyle/>
        <a:p>
          <a:endParaRPr lang="en-US"/>
        </a:p>
      </dgm:t>
    </dgm:pt>
    <dgm:pt modelId="{D8853BFE-35C1-48B8-A09F-FEA1D3A7E3DD}" type="sibTrans" cxnId="{1C19CE58-4389-488B-A955-9CE736FA2394}">
      <dgm:prSet/>
      <dgm:spPr/>
      <dgm:t>
        <a:bodyPr/>
        <a:lstStyle/>
        <a:p>
          <a:endParaRPr lang="en-US"/>
        </a:p>
      </dgm:t>
    </dgm:pt>
    <dgm:pt modelId="{F8542FCE-8806-4154-A7D9-B2225EF57831}">
      <dgm:prSet phldrT="[Text]"/>
      <dgm:spPr>
        <a:solidFill>
          <a:srgbClr val="0099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Coding</a:t>
          </a:r>
          <a:endParaRPr lang="en-US" dirty="0">
            <a:solidFill>
              <a:schemeClr val="tx1"/>
            </a:solidFill>
          </a:endParaRPr>
        </a:p>
      </dgm:t>
    </dgm:pt>
    <dgm:pt modelId="{EFBCE265-689F-4C68-ACC3-A3D550370637}" type="parTrans" cxnId="{8DC3C260-B450-47EC-A597-BC292E50BB24}">
      <dgm:prSet/>
      <dgm:spPr/>
      <dgm:t>
        <a:bodyPr/>
        <a:lstStyle/>
        <a:p>
          <a:endParaRPr lang="en-US"/>
        </a:p>
      </dgm:t>
    </dgm:pt>
    <dgm:pt modelId="{23723663-8422-45E9-8595-C88AF6D2755D}" type="sibTrans" cxnId="{8DC3C260-B450-47EC-A597-BC292E50BB24}">
      <dgm:prSet/>
      <dgm:spPr/>
      <dgm:t>
        <a:bodyPr/>
        <a:lstStyle/>
        <a:p>
          <a:endParaRPr lang="en-US"/>
        </a:p>
      </dgm:t>
    </dgm:pt>
    <dgm:pt modelId="{F8B0E77F-62E0-44D6-9A4A-D1222499A240}" type="pres">
      <dgm:prSet presAssocID="{800B752D-5568-4879-99CB-0800D833C659}" presName="linearFlow" presStyleCnt="0">
        <dgm:presLayoutVars>
          <dgm:resizeHandles val="exact"/>
        </dgm:presLayoutVars>
      </dgm:prSet>
      <dgm:spPr/>
    </dgm:pt>
    <dgm:pt modelId="{CFBA5380-C5E8-41A8-98EA-6E6657BFA2BB}" type="pres">
      <dgm:prSet presAssocID="{402D89B7-0459-4E92-BFE0-79AF3CE600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5009C-8D8D-450B-B44E-BC1745B36F0C}" type="pres">
      <dgm:prSet presAssocID="{57490132-8A29-46C1-8E09-2E204D40863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2A36A5-9396-4085-A5D2-EA9B8B5A76D9}" type="pres">
      <dgm:prSet presAssocID="{57490132-8A29-46C1-8E09-2E204D40863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8FE2856-6337-46D8-B288-FD7D97C55222}" type="pres">
      <dgm:prSet presAssocID="{91EB03C5-4710-4F72-83BE-7A8687A30B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5A4AF-2E39-476D-8667-8CCC23D625C1}" type="pres">
      <dgm:prSet presAssocID="{D8853BFE-35C1-48B8-A09F-FEA1D3A7E3D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1C624B2-DD88-4884-AA36-BD2F63C17CE1}" type="pres">
      <dgm:prSet presAssocID="{D8853BFE-35C1-48B8-A09F-FEA1D3A7E3D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0E8D1-5D57-4D72-AABC-282EA4451A4A}" type="pres">
      <dgm:prSet presAssocID="{F8542FCE-8806-4154-A7D9-B2225EF578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4BD974-23F5-4C23-B378-99866A50C99A}" srcId="{800B752D-5568-4879-99CB-0800D833C659}" destId="{402D89B7-0459-4E92-BFE0-79AF3CE600CC}" srcOrd="0" destOrd="0" parTransId="{F549EAA0-5FCA-43CB-96BA-86C9D07F0051}" sibTransId="{57490132-8A29-46C1-8E09-2E204D408630}"/>
    <dgm:cxn modelId="{8DC3C260-B450-47EC-A597-BC292E50BB24}" srcId="{800B752D-5568-4879-99CB-0800D833C659}" destId="{F8542FCE-8806-4154-A7D9-B2225EF57831}" srcOrd="2" destOrd="0" parTransId="{EFBCE265-689F-4C68-ACC3-A3D550370637}" sibTransId="{23723663-8422-45E9-8595-C88AF6D2755D}"/>
    <dgm:cxn modelId="{CE95882A-EFB1-482A-B21E-7364C2E78D97}" type="presOf" srcId="{D8853BFE-35C1-48B8-A09F-FEA1D3A7E3DD}" destId="{21C624B2-DD88-4884-AA36-BD2F63C17CE1}" srcOrd="1" destOrd="0" presId="urn:microsoft.com/office/officeart/2005/8/layout/process2"/>
    <dgm:cxn modelId="{BACC962D-FCD6-4D1F-901B-840B02EA5EB8}" type="presOf" srcId="{402D89B7-0459-4E92-BFE0-79AF3CE600CC}" destId="{CFBA5380-C5E8-41A8-98EA-6E6657BFA2BB}" srcOrd="0" destOrd="0" presId="urn:microsoft.com/office/officeart/2005/8/layout/process2"/>
    <dgm:cxn modelId="{1C19CE58-4389-488B-A955-9CE736FA2394}" srcId="{800B752D-5568-4879-99CB-0800D833C659}" destId="{91EB03C5-4710-4F72-83BE-7A8687A30BC0}" srcOrd="1" destOrd="0" parTransId="{978836F9-2E93-462E-9DEB-34E13EFB9158}" sibTransId="{D8853BFE-35C1-48B8-A09F-FEA1D3A7E3DD}"/>
    <dgm:cxn modelId="{7041BF64-57DA-462B-8DBB-BE078718EB6A}" type="presOf" srcId="{57490132-8A29-46C1-8E09-2E204D408630}" destId="{5CB5009C-8D8D-450B-B44E-BC1745B36F0C}" srcOrd="0" destOrd="0" presId="urn:microsoft.com/office/officeart/2005/8/layout/process2"/>
    <dgm:cxn modelId="{6E5EB043-72F9-4489-B253-D51397938C8C}" type="presOf" srcId="{57490132-8A29-46C1-8E09-2E204D408630}" destId="{B92A36A5-9396-4085-A5D2-EA9B8B5A76D9}" srcOrd="1" destOrd="0" presId="urn:microsoft.com/office/officeart/2005/8/layout/process2"/>
    <dgm:cxn modelId="{02222950-EF9D-4608-83BD-5F3A200110B5}" type="presOf" srcId="{91EB03C5-4710-4F72-83BE-7A8687A30BC0}" destId="{D8FE2856-6337-46D8-B288-FD7D97C55222}" srcOrd="0" destOrd="0" presId="urn:microsoft.com/office/officeart/2005/8/layout/process2"/>
    <dgm:cxn modelId="{85CB6134-68A0-4134-9AD2-06563E23DFAE}" type="presOf" srcId="{800B752D-5568-4879-99CB-0800D833C659}" destId="{F8B0E77F-62E0-44D6-9A4A-D1222499A240}" srcOrd="0" destOrd="0" presId="urn:microsoft.com/office/officeart/2005/8/layout/process2"/>
    <dgm:cxn modelId="{A22456F4-9558-4C50-A668-4308044D41CA}" type="presOf" srcId="{D8853BFE-35C1-48B8-A09F-FEA1D3A7E3DD}" destId="{9435A4AF-2E39-476D-8667-8CCC23D625C1}" srcOrd="0" destOrd="0" presId="urn:microsoft.com/office/officeart/2005/8/layout/process2"/>
    <dgm:cxn modelId="{C03F2FAB-8B14-4033-9D68-A7F1D78EC3F8}" type="presOf" srcId="{F8542FCE-8806-4154-A7D9-B2225EF57831}" destId="{3E30E8D1-5D57-4D72-AABC-282EA4451A4A}" srcOrd="0" destOrd="0" presId="urn:microsoft.com/office/officeart/2005/8/layout/process2"/>
    <dgm:cxn modelId="{B16A3620-5C7D-4120-A117-8A740CB69731}" type="presParOf" srcId="{F8B0E77F-62E0-44D6-9A4A-D1222499A240}" destId="{CFBA5380-C5E8-41A8-98EA-6E6657BFA2BB}" srcOrd="0" destOrd="0" presId="urn:microsoft.com/office/officeart/2005/8/layout/process2"/>
    <dgm:cxn modelId="{5C3FAA52-3F82-4F71-A84A-B629D1463323}" type="presParOf" srcId="{F8B0E77F-62E0-44D6-9A4A-D1222499A240}" destId="{5CB5009C-8D8D-450B-B44E-BC1745B36F0C}" srcOrd="1" destOrd="0" presId="urn:microsoft.com/office/officeart/2005/8/layout/process2"/>
    <dgm:cxn modelId="{BBCF025C-30D3-443C-84AF-2329CBF7BABE}" type="presParOf" srcId="{5CB5009C-8D8D-450B-B44E-BC1745B36F0C}" destId="{B92A36A5-9396-4085-A5D2-EA9B8B5A76D9}" srcOrd="0" destOrd="0" presId="urn:microsoft.com/office/officeart/2005/8/layout/process2"/>
    <dgm:cxn modelId="{1B41A0A0-6488-40E8-9F0E-C7E8694BAEC0}" type="presParOf" srcId="{F8B0E77F-62E0-44D6-9A4A-D1222499A240}" destId="{D8FE2856-6337-46D8-B288-FD7D97C55222}" srcOrd="2" destOrd="0" presId="urn:microsoft.com/office/officeart/2005/8/layout/process2"/>
    <dgm:cxn modelId="{682B1F01-3D1B-4F0D-ADD9-922E7FE0F7E4}" type="presParOf" srcId="{F8B0E77F-62E0-44D6-9A4A-D1222499A240}" destId="{9435A4AF-2E39-476D-8667-8CCC23D625C1}" srcOrd="3" destOrd="0" presId="urn:microsoft.com/office/officeart/2005/8/layout/process2"/>
    <dgm:cxn modelId="{AD8E2A9B-721A-48E9-8E26-390E553EE3CE}" type="presParOf" srcId="{9435A4AF-2E39-476D-8667-8CCC23D625C1}" destId="{21C624B2-DD88-4884-AA36-BD2F63C17CE1}" srcOrd="0" destOrd="0" presId="urn:microsoft.com/office/officeart/2005/8/layout/process2"/>
    <dgm:cxn modelId="{A6AA167D-F85A-4CAC-BF4B-547FF31B2243}" type="presParOf" srcId="{F8B0E77F-62E0-44D6-9A4A-D1222499A240}" destId="{3E30E8D1-5D57-4D72-AABC-282EA4451A4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1ABD6-847D-4E95-AECD-5085CDD5C65A}">
      <dsp:nvSpPr>
        <dsp:cNvPr id="0" name=""/>
        <dsp:cNvSpPr/>
      </dsp:nvSpPr>
      <dsp:spPr>
        <a:xfrm>
          <a:off x="821" y="1905"/>
          <a:ext cx="7161156" cy="1463910"/>
        </a:xfrm>
        <a:prstGeom prst="roundRect">
          <a:avLst>
            <a:gd name="adj" fmla="val 10000"/>
          </a:avLst>
        </a:prstGeom>
        <a:solidFill>
          <a:srgbClr val="CC3399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Calibri" pitchFamily="34" charset="0"/>
            </a:rPr>
            <a:t>Introduces the </a:t>
          </a:r>
          <a:r>
            <a:rPr lang="en-US" sz="2700" i="1" kern="1200" dirty="0" smtClean="0">
              <a:solidFill>
                <a:schemeClr val="bg1"/>
              </a:solidFill>
              <a:latin typeface="Calibri" pitchFamily="34" charset="0"/>
            </a:rPr>
            <a:t>fundamental concepts</a:t>
          </a:r>
          <a:r>
            <a:rPr lang="en-US" sz="2700" kern="1200" dirty="0" smtClean="0">
              <a:latin typeface="Calibri" pitchFamily="34" charset="0"/>
            </a:rPr>
            <a:t> </a:t>
          </a:r>
          <a:r>
            <a:rPr lang="en-US" sz="2700" kern="1200" dirty="0" smtClean="0">
              <a:solidFill>
                <a:schemeClr val="tx1"/>
              </a:solidFill>
              <a:latin typeface="Calibri" pitchFamily="34" charset="0"/>
            </a:rPr>
            <a:t>of </a:t>
          </a:r>
          <a:r>
            <a:rPr lang="en-US" sz="2700" i="1" kern="1200" dirty="0" smtClean="0">
              <a:solidFill>
                <a:schemeClr val="bg1"/>
              </a:solidFill>
              <a:latin typeface="Calibri" pitchFamily="34" charset="0"/>
            </a:rPr>
            <a:t>problem solving by computing and programming </a:t>
          </a:r>
          <a:r>
            <a:rPr lang="en-US" sz="2700" kern="1200" dirty="0" smtClean="0">
              <a:solidFill>
                <a:schemeClr val="tx1"/>
              </a:solidFill>
              <a:latin typeface="Calibri" pitchFamily="34" charset="0"/>
            </a:rPr>
            <a:t>using an imperative programming language.</a:t>
          </a:r>
          <a:endParaRPr lang="en-US" sz="27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43697" y="44781"/>
        <a:ext cx="7075404" cy="1378158"/>
      </dsp:txXfrm>
    </dsp:sp>
    <dsp:sp modelId="{F5C5BF26-5B1E-48D0-BCAF-89D6E36FE896}">
      <dsp:nvSpPr>
        <dsp:cNvPr id="0" name=""/>
        <dsp:cNvSpPr/>
      </dsp:nvSpPr>
      <dsp:spPr>
        <a:xfrm>
          <a:off x="821" y="1592144"/>
          <a:ext cx="4677888" cy="1463910"/>
        </a:xfrm>
        <a:prstGeom prst="roundRect">
          <a:avLst>
            <a:gd name="adj" fmla="val 10000"/>
          </a:avLst>
        </a:prstGeom>
        <a:solidFill>
          <a:srgbClr val="0066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Calibri" pitchFamily="34" charset="0"/>
            </a:rPr>
            <a:t>Outcomes</a:t>
          </a:r>
          <a:endParaRPr lang="en-US" sz="3200" kern="1200" dirty="0">
            <a:latin typeface="Calibri" pitchFamily="34" charset="0"/>
          </a:endParaRPr>
        </a:p>
      </dsp:txBody>
      <dsp:txXfrm>
        <a:off x="43697" y="1635020"/>
        <a:ext cx="4592136" cy="1378158"/>
      </dsp:txXfrm>
    </dsp:sp>
    <dsp:sp modelId="{833820E7-5A69-431C-A5D6-0199E720BCF0}">
      <dsp:nvSpPr>
        <dsp:cNvPr id="0" name=""/>
        <dsp:cNvSpPr/>
      </dsp:nvSpPr>
      <dsp:spPr>
        <a:xfrm>
          <a:off x="821" y="3182383"/>
          <a:ext cx="2290836" cy="146391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800000"/>
              </a:solidFill>
              <a:latin typeface="Calibri" pitchFamily="34" charset="0"/>
            </a:rPr>
            <a:t>Solve </a:t>
          </a:r>
          <a:r>
            <a:rPr lang="en-US" sz="2800" u="none" kern="1200" dirty="0" smtClean="0">
              <a:solidFill>
                <a:srgbClr val="800000"/>
              </a:solidFill>
              <a:latin typeface="Calibri" pitchFamily="34" charset="0"/>
            </a:rPr>
            <a:t>simple algorithmic problems</a:t>
          </a:r>
          <a:endParaRPr lang="en-US" sz="2800" u="none" kern="1200" dirty="0">
            <a:solidFill>
              <a:srgbClr val="800000"/>
            </a:solidFill>
            <a:latin typeface="Calibri" pitchFamily="34" charset="0"/>
          </a:endParaRPr>
        </a:p>
      </dsp:txBody>
      <dsp:txXfrm>
        <a:off x="43697" y="3225259"/>
        <a:ext cx="2205084" cy="1378158"/>
      </dsp:txXfrm>
    </dsp:sp>
    <dsp:sp modelId="{8D6CC9FB-5D6E-40CF-9D6B-EC353494DFC7}">
      <dsp:nvSpPr>
        <dsp:cNvPr id="0" name=""/>
        <dsp:cNvSpPr/>
      </dsp:nvSpPr>
      <dsp:spPr>
        <a:xfrm>
          <a:off x="2387873" y="3182383"/>
          <a:ext cx="2290836" cy="146391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800000"/>
              </a:solidFill>
              <a:latin typeface="Calibri" pitchFamily="34" charset="0"/>
            </a:rPr>
            <a:t>Write </a:t>
          </a:r>
          <a:r>
            <a:rPr lang="en-US" sz="2800" u="none" kern="1200" dirty="0" smtClean="0">
              <a:solidFill>
                <a:srgbClr val="800000"/>
              </a:solidFill>
              <a:latin typeface="Calibri" pitchFamily="34" charset="0"/>
            </a:rPr>
            <a:t>good small programs</a:t>
          </a:r>
          <a:endParaRPr lang="en-US" sz="2800" u="none" kern="1200" dirty="0">
            <a:solidFill>
              <a:srgbClr val="800000"/>
            </a:solidFill>
            <a:latin typeface="Calibri" pitchFamily="34" charset="0"/>
          </a:endParaRPr>
        </a:p>
      </dsp:txBody>
      <dsp:txXfrm>
        <a:off x="2430749" y="3225259"/>
        <a:ext cx="2205084" cy="1378158"/>
      </dsp:txXfrm>
    </dsp:sp>
    <dsp:sp modelId="{2F89A06A-10D1-4FFF-8FF9-9CEC951519DF}">
      <dsp:nvSpPr>
        <dsp:cNvPr id="0" name=""/>
        <dsp:cNvSpPr/>
      </dsp:nvSpPr>
      <dsp:spPr>
        <a:xfrm>
          <a:off x="4871141" y="1592144"/>
          <a:ext cx="2290836" cy="1463910"/>
        </a:xfrm>
        <a:prstGeom prst="roundRect">
          <a:avLst>
            <a:gd name="adj" fmla="val 10000"/>
          </a:avLst>
        </a:prstGeom>
        <a:solidFill>
          <a:srgbClr val="0000FF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Calibri" pitchFamily="34" charset="0"/>
            </a:rPr>
            <a:t>C as a tool</a:t>
          </a:r>
          <a:endParaRPr lang="en-US" sz="3200" kern="1200" dirty="0">
            <a:latin typeface="Calibri" pitchFamily="34" charset="0"/>
          </a:endParaRPr>
        </a:p>
      </dsp:txBody>
      <dsp:txXfrm>
        <a:off x="4914017" y="1635020"/>
        <a:ext cx="2205084" cy="1378158"/>
      </dsp:txXfrm>
    </dsp:sp>
    <dsp:sp modelId="{D9ABA408-8384-423D-8546-50D33BB19CA2}">
      <dsp:nvSpPr>
        <dsp:cNvPr id="0" name=""/>
        <dsp:cNvSpPr/>
      </dsp:nvSpPr>
      <dsp:spPr>
        <a:xfrm>
          <a:off x="4871963" y="3184289"/>
          <a:ext cx="2290836" cy="1463910"/>
        </a:xfrm>
        <a:prstGeom prst="roundRect">
          <a:avLst>
            <a:gd name="adj" fmla="val 10000"/>
          </a:avLst>
        </a:prstGeom>
        <a:solidFill>
          <a:srgbClr val="CCCCFF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libri" pitchFamily="34" charset="0"/>
            </a:rPr>
            <a:t>Not just about C</a:t>
          </a:r>
          <a:endParaRPr lang="en-US" sz="28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4914839" y="3227165"/>
        <a:ext cx="2205084" cy="137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A5380-C5E8-41A8-98EA-6E6657BFA2BB}">
      <dsp:nvSpPr>
        <dsp:cNvPr id="0" name=""/>
        <dsp:cNvSpPr/>
      </dsp:nvSpPr>
      <dsp:spPr>
        <a:xfrm>
          <a:off x="278606" y="0"/>
          <a:ext cx="2057400" cy="1143000"/>
        </a:xfrm>
        <a:prstGeom prst="roundRect">
          <a:avLst>
            <a:gd name="adj" fmla="val 10000"/>
          </a:avLst>
        </a:prstGeom>
        <a:solidFill>
          <a:srgbClr val="99FF6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Language constructs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12083" y="33477"/>
        <a:ext cx="1990446" cy="1076046"/>
      </dsp:txXfrm>
    </dsp:sp>
    <dsp:sp modelId="{5CB5009C-8D8D-450B-B44E-BC1745B36F0C}">
      <dsp:nvSpPr>
        <dsp:cNvPr id="0" name=""/>
        <dsp:cNvSpPr/>
      </dsp:nvSpPr>
      <dsp:spPr>
        <a:xfrm rot="5400000">
          <a:off x="1092994" y="1171575"/>
          <a:ext cx="428625" cy="5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153002" y="1214438"/>
        <a:ext cx="308610" cy="300038"/>
      </dsp:txXfrm>
    </dsp:sp>
    <dsp:sp modelId="{D8FE2856-6337-46D8-B288-FD7D97C55222}">
      <dsp:nvSpPr>
        <dsp:cNvPr id="0" name=""/>
        <dsp:cNvSpPr/>
      </dsp:nvSpPr>
      <dsp:spPr>
        <a:xfrm>
          <a:off x="278606" y="1714500"/>
          <a:ext cx="2057400" cy="1143000"/>
        </a:xfrm>
        <a:prstGeom prst="roundRect">
          <a:avLst>
            <a:gd name="adj" fmla="val 10000"/>
          </a:avLst>
        </a:prstGeom>
        <a:solidFill>
          <a:srgbClr val="66FF33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Problem solving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12083" y="1747977"/>
        <a:ext cx="1990446" cy="1076046"/>
      </dsp:txXfrm>
    </dsp:sp>
    <dsp:sp modelId="{9435A4AF-2E39-476D-8667-8CCC23D625C1}">
      <dsp:nvSpPr>
        <dsp:cNvPr id="0" name=""/>
        <dsp:cNvSpPr/>
      </dsp:nvSpPr>
      <dsp:spPr>
        <a:xfrm rot="5400000">
          <a:off x="1092994" y="2886075"/>
          <a:ext cx="428625" cy="5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153002" y="2928938"/>
        <a:ext cx="308610" cy="300038"/>
      </dsp:txXfrm>
    </dsp:sp>
    <dsp:sp modelId="{3E30E8D1-5D57-4D72-AABC-282EA4451A4A}">
      <dsp:nvSpPr>
        <dsp:cNvPr id="0" name=""/>
        <dsp:cNvSpPr/>
      </dsp:nvSpPr>
      <dsp:spPr>
        <a:xfrm>
          <a:off x="278606" y="3429000"/>
          <a:ext cx="2057400" cy="114300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Coding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12083" y="3462477"/>
        <a:ext cx="1990446" cy="1076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To emphasize to students that Problem Solving is an important skill we want to impart.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5.png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7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90808351326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So, what else did you learn besides C?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Oval 1"/>
          <p:cNvSpPr/>
          <p:nvPr/>
        </p:nvSpPr>
        <p:spPr>
          <a:xfrm>
            <a:off x="718458" y="1184989"/>
            <a:ext cx="1540110" cy="1320467"/>
          </a:xfrm>
          <a:prstGeom prst="ellipse">
            <a:avLst/>
          </a:prstGeom>
          <a:solidFill>
            <a:srgbClr val="FDE139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843428" y="1504095"/>
            <a:ext cx="1290169" cy="35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GB" sz="1800" dirty="0" smtClean="0">
                <a:solidFill>
                  <a:srgbClr val="C00000"/>
                </a:solidFill>
              </a:rPr>
              <a:t>Topics in C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8458" y="4180288"/>
            <a:ext cx="4072128" cy="1607665"/>
            <a:chOff x="283464" y="4783991"/>
            <a:chExt cx="4072128" cy="1607665"/>
          </a:xfrm>
        </p:grpSpPr>
        <p:sp>
          <p:nvSpPr>
            <p:cNvPr id="6" name="Rounded Rectangle 5"/>
            <p:cNvSpPr/>
            <p:nvPr/>
          </p:nvSpPr>
          <p:spPr>
            <a:xfrm>
              <a:off x="761132" y="5020596"/>
              <a:ext cx="3594460" cy="1371060"/>
            </a:xfrm>
            <a:prstGeom prst="roundRect">
              <a:avLst/>
            </a:prstGeom>
            <a:solidFill>
              <a:srgbClr val="EBFFFF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1832" y="5153323"/>
              <a:ext cx="316382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Operating system: UNIX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Editor: vim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Debugger: </a:t>
              </a:r>
              <a:r>
                <a:rPr lang="en-US" dirty="0" err="1" smtClean="0"/>
                <a:t>gdb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3464" y="4783991"/>
              <a:ext cx="3822192" cy="40011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Programming environment/tools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68168" y="1319429"/>
            <a:ext cx="4117848" cy="2894187"/>
            <a:chOff x="2868168" y="1319429"/>
            <a:chExt cx="4117848" cy="2894187"/>
          </a:xfrm>
        </p:grpSpPr>
        <p:sp>
          <p:nvSpPr>
            <p:cNvPr id="15" name="Rounded Rectangle 14"/>
            <p:cNvSpPr/>
            <p:nvPr/>
          </p:nvSpPr>
          <p:spPr>
            <a:xfrm>
              <a:off x="3057800" y="1599630"/>
              <a:ext cx="3928216" cy="2613986"/>
            </a:xfrm>
            <a:prstGeom prst="roundRect">
              <a:avLst/>
            </a:prstGeom>
            <a:solidFill>
              <a:srgbClr val="E7FFE7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3940" y="1720626"/>
              <a:ext cx="364491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Writing </a:t>
              </a:r>
              <a:r>
                <a:rPr lang="en-US" dirty="0" err="1" smtClean="0"/>
                <a:t>pseudocodes</a:t>
              </a:r>
              <a:endParaRPr lang="en-US" dirty="0" smtClean="0"/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/>
                <a:t>Edit – compile – execute” </a:t>
              </a:r>
              <a:r>
                <a:rPr lang="en-US" dirty="0" smtClean="0"/>
                <a:t>cycle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Step-wise refinement</a:t>
              </a:r>
              <a:endParaRPr lang="en-US" dirty="0"/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Hand-tracing codes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Incremental coding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Testing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Debugging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8168" y="1319429"/>
              <a:ext cx="2974848" cy="40011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 development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117" y="3971955"/>
            <a:ext cx="2955798" cy="1680294"/>
            <a:chOff x="5046292" y="4510194"/>
            <a:chExt cx="2955798" cy="1680294"/>
          </a:xfrm>
        </p:grpSpPr>
        <p:sp>
          <p:nvSpPr>
            <p:cNvPr id="16" name="Rounded Rectangle 15"/>
            <p:cNvSpPr/>
            <p:nvPr/>
          </p:nvSpPr>
          <p:spPr>
            <a:xfrm>
              <a:off x="5295032" y="4694860"/>
              <a:ext cx="2707058" cy="1495628"/>
            </a:xfrm>
            <a:prstGeom prst="roundRect">
              <a:avLst/>
            </a:prstGeom>
            <a:solidFill>
              <a:srgbClr val="F7F1EF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9390" y="4918582"/>
              <a:ext cx="24418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Class exercises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Practice exercises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Lab assignments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6292" y="4510194"/>
              <a:ext cx="23603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Problem solving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204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What Lies Ahead?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252727"/>
            <a:ext cx="7663132" cy="4928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Week 8: (1) More about pointers – using address parameters in functions; (2) File Processing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Week 9: Characters and Strings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Week 10: Recursion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Week 11: Searching and Sorting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Week 12: Structures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(Note: the above order may be 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29723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Discussion of PE1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We will go through PE1 </a:t>
            </a:r>
            <a:r>
              <a:rPr lang="en-GB" sz="2800" smtClean="0"/>
              <a:t>questions now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340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181064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Based on the following parking rate table, calculate the parking fee given </a:t>
            </a:r>
            <a:r>
              <a:rPr lang="en-GB" dirty="0" smtClean="0">
                <a:solidFill>
                  <a:srgbClr val="0000FF"/>
                </a:solidFill>
              </a:rPr>
              <a:t>day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00FF"/>
                </a:solidFill>
              </a:rPr>
              <a:t>time-in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00FF"/>
                </a:solidFill>
              </a:rPr>
              <a:t>time-out</a:t>
            </a:r>
            <a:r>
              <a:rPr lang="en-GB" dirty="0" smtClean="0"/>
              <a:t>.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>
                <a:solidFill>
                  <a:srgbClr val="0000FF"/>
                </a:solidFill>
              </a:rPr>
              <a:t>Day</a:t>
            </a:r>
            <a:r>
              <a:rPr lang="en-GB" dirty="0" smtClean="0"/>
              <a:t>: an integer between 1 (Monday)</a:t>
            </a:r>
            <a:r>
              <a:rPr lang="ja-JP" altLang="en-US" dirty="0" smtClean="0"/>
              <a:t>　</a:t>
            </a:r>
            <a:r>
              <a:rPr lang="en-GB" dirty="0" smtClean="0"/>
              <a:t>and 7</a:t>
            </a:r>
            <a:r>
              <a:rPr lang="en-US" dirty="0" smtClean="0"/>
              <a:t> </a:t>
            </a:r>
            <a:r>
              <a:rPr lang="en-US" altLang="zh-CN" dirty="0" smtClean="0"/>
              <a:t>(Sunday)</a:t>
            </a:r>
            <a:endParaRPr lang="en-GB" dirty="0" smtClean="0"/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>
                <a:solidFill>
                  <a:srgbClr val="0000FF"/>
                </a:solidFill>
              </a:rPr>
              <a:t>Time-in</a:t>
            </a:r>
            <a:r>
              <a:rPr lang="en-GB" smtClean="0"/>
              <a:t>/</a:t>
            </a:r>
            <a:r>
              <a:rPr lang="en-GB" smtClean="0">
                <a:solidFill>
                  <a:srgbClr val="0000FF"/>
                </a:solidFill>
              </a:rPr>
              <a:t>time-ou</a:t>
            </a:r>
            <a:r>
              <a:rPr lang="en-GB" smtClean="0"/>
              <a:t>t</a:t>
            </a:r>
            <a:r>
              <a:rPr lang="en-GB" dirty="0" smtClean="0"/>
              <a:t>: an </a:t>
            </a:r>
            <a:r>
              <a:rPr lang="en-US" altLang="zh-CN" dirty="0" smtClean="0"/>
              <a:t>integer representing time </a:t>
            </a:r>
            <a:r>
              <a:rPr lang="en-GB" dirty="0" smtClean="0"/>
              <a:t>in 24-hr format.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Task Statement (1/12)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06198"/>
              </p:ext>
            </p:extLst>
          </p:nvPr>
        </p:nvGraphicFramePr>
        <p:xfrm>
          <a:off x="967209" y="2909088"/>
          <a:ext cx="7806677" cy="15645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417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Weekday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Saturday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Sunday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417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4am ~ 7am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</a:t>
                      </a:r>
                      <a:r>
                        <a:rPr lang="en-US" sz="1800" dirty="0" smtClean="0">
                          <a:effectLst/>
                        </a:rPr>
                        <a:t>2.00</a:t>
                      </a:r>
                      <a:r>
                        <a:rPr lang="en-US" sz="1800" baseline="0" dirty="0" smtClean="0">
                          <a:effectLst/>
                        </a:rPr>
                        <a:t> / </a:t>
                      </a:r>
                      <a:r>
                        <a:rPr lang="en-US" sz="1800" baseline="0" dirty="0" err="1" smtClean="0">
                          <a:effectLst/>
                        </a:rPr>
                        <a:t>hr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$2.50 </a:t>
                      </a:r>
                      <a:r>
                        <a:rPr lang="en-US" sz="1800" dirty="0" smtClean="0">
                          <a:effectLst/>
                        </a:rPr>
                        <a:t>/ </a:t>
                      </a:r>
                      <a:r>
                        <a:rPr lang="en-US" sz="1800" dirty="0" err="1" smtClean="0">
                          <a:effectLst/>
                        </a:rPr>
                        <a:t>hr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$</a:t>
                      </a:r>
                      <a:r>
                        <a:rPr lang="en-US" sz="1800" dirty="0" smtClean="0">
                          <a:effectLst/>
                        </a:rPr>
                        <a:t>5.00 / entry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17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7am ~ 6pm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$1.20 </a:t>
                      </a:r>
                      <a:r>
                        <a:rPr lang="en-US" sz="1800" dirty="0" smtClean="0">
                          <a:effectLst/>
                        </a:rPr>
                        <a:t>/ 30 </a:t>
                      </a:r>
                      <a:r>
                        <a:rPr lang="en-US" sz="1800" dirty="0" err="1" smtClean="0">
                          <a:effectLst/>
                        </a:rPr>
                        <a:t>mins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$1.50 </a:t>
                      </a:r>
                      <a:r>
                        <a:rPr lang="en-US" sz="1800" dirty="0" smtClean="0">
                          <a:effectLst/>
                        </a:rPr>
                        <a:t>/ 30 </a:t>
                      </a:r>
                      <a:r>
                        <a:rPr lang="en-US" sz="1800" dirty="0" err="1" smtClean="0">
                          <a:effectLst/>
                        </a:rPr>
                        <a:t>mins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13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6pm ~ midnight 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$5.00 </a:t>
                      </a:r>
                      <a:r>
                        <a:rPr lang="en-US" sz="1800" dirty="0" smtClean="0">
                          <a:effectLst/>
                        </a:rPr>
                        <a:t>/ </a:t>
                      </a:r>
                      <a:r>
                        <a:rPr lang="en-US" sz="1800" dirty="0">
                          <a:effectLst/>
                        </a:rPr>
                        <a:t>entry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$7.00 </a:t>
                      </a:r>
                      <a:r>
                        <a:rPr lang="en-US" sz="1800" dirty="0" smtClean="0">
                          <a:effectLst/>
                        </a:rPr>
                        <a:t>/ </a:t>
                      </a:r>
                      <a:r>
                        <a:rPr lang="en-US" sz="1800" dirty="0">
                          <a:effectLst/>
                        </a:rPr>
                        <a:t>entry</a:t>
                      </a:r>
                      <a:endParaRPr lang="en-SG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6850" y="4602319"/>
            <a:ext cx="7581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sz="2000" dirty="0"/>
              <a:t>Grace period: 10 minutes</a:t>
            </a:r>
            <a:endParaRPr lang="en-SG" sz="2000" dirty="0">
              <a:solidFill>
                <a:srgbClr val="0000FF"/>
              </a:solidFill>
            </a:endParaRPr>
          </a:p>
          <a:p>
            <a:pPr marL="73152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sz="2000" dirty="0"/>
              <a:t>Surcharge for parking for more than 10 hours</a:t>
            </a:r>
          </a:p>
          <a:p>
            <a:pPr marL="1005840" lvl="2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W</a:t>
            </a:r>
            <a:r>
              <a:rPr lang="en-US" dirty="0" err="1" smtClean="0"/>
              <a:t>eekdays</a:t>
            </a:r>
            <a:r>
              <a:rPr lang="en-US" dirty="0" smtClean="0"/>
              <a:t>: </a:t>
            </a:r>
            <a:r>
              <a:rPr lang="en-SG" dirty="0"/>
              <a:t>10</a:t>
            </a:r>
            <a:r>
              <a:rPr lang="en-SG" dirty="0" smtClean="0"/>
              <a:t>%, Saturday</a:t>
            </a:r>
            <a:r>
              <a:rPr lang="en-SG" dirty="0"/>
              <a:t>: 20</a:t>
            </a:r>
            <a:r>
              <a:rPr lang="en-SG" dirty="0" smtClean="0"/>
              <a:t>%, </a:t>
            </a:r>
            <a:r>
              <a:rPr lang="en-SG" dirty="0" smtClean="0">
                <a:sym typeface="Wingdings" pitchFamily="2" charset="2"/>
              </a:rPr>
              <a:t>Sunday</a:t>
            </a:r>
            <a:r>
              <a:rPr lang="en-SG" dirty="0">
                <a:sym typeface="Wingdings" pitchFamily="2" charset="2"/>
              </a:rPr>
              <a:t>: </a:t>
            </a:r>
            <a:r>
              <a:rPr lang="en-SG" dirty="0" smtClean="0">
                <a:sym typeface="Wingdings" pitchFamily="2" charset="2"/>
              </a:rPr>
              <a:t>0%</a:t>
            </a:r>
            <a:endParaRPr lang="en-SG" dirty="0"/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Additional fee for exiting after 10pm on any day: $</a:t>
            </a:r>
            <a:r>
              <a:rPr lang="en-US" sz="2000" dirty="0" smtClean="0"/>
              <a:t>3.00</a:t>
            </a:r>
          </a:p>
          <a:p>
            <a:pPr marL="984250" lvl="1" indent="-441325" algn="just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Surcharge </a:t>
            </a:r>
            <a:r>
              <a:rPr lang="en-US" sz="2000" dirty="0"/>
              <a:t>is not applicable on this fee</a:t>
            </a:r>
            <a:r>
              <a:rPr lang="en-US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7766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8"/>
            <a:ext cx="8149998" cy="201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/>
              <a:t>Example 1: Tuesday, 4:29am to 7:50am.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4:29am </a:t>
            </a:r>
            <a:r>
              <a:rPr lang="en-SG" dirty="0"/>
              <a:t>to 7am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3 * 1-hour </a:t>
            </a:r>
            <a:r>
              <a:rPr lang="en-SG" dirty="0"/>
              <a:t>slots: $2.00 * 3 = $6.00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7am </a:t>
            </a:r>
            <a:r>
              <a:rPr lang="en-SG" dirty="0"/>
              <a:t>to 7:50am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 </a:t>
            </a:r>
            <a:r>
              <a:rPr lang="en-SG" dirty="0"/>
              <a:t>2 </a:t>
            </a:r>
            <a:r>
              <a:rPr lang="en-SG" dirty="0" smtClean="0"/>
              <a:t>* 30-minute </a:t>
            </a:r>
            <a:r>
              <a:rPr lang="en-SG" dirty="0"/>
              <a:t>slots: $1.20 * 2 = $2.40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Total </a:t>
            </a:r>
            <a:r>
              <a:rPr lang="en-SG" dirty="0"/>
              <a:t>fee = $6.00 + $2.40 = $8.40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Examples (2/12)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27175"/>
              </p:ext>
            </p:extLst>
          </p:nvPr>
        </p:nvGraphicFramePr>
        <p:xfrm>
          <a:off x="774608" y="3557411"/>
          <a:ext cx="7806677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4am ~ 7am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2.00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/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$2.50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 err="1" smtClean="0">
                          <a:effectLst/>
                        </a:rPr>
                        <a:t>hr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smtClean="0">
                          <a:effectLst/>
                        </a:rPr>
                        <a:t>5.00 / 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7am ~ 6pm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$1.20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$1.50 </a:t>
                      </a:r>
                      <a:r>
                        <a:rPr lang="en-US" sz="2000" dirty="0" smtClean="0"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effectLst/>
                        </a:rPr>
                        <a:t>mins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6pm ~ midnight 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3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8"/>
            <a:ext cx="8149998" cy="251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/>
              <a:t>Example </a:t>
            </a:r>
            <a:r>
              <a:rPr lang="en-SG" dirty="0" smtClean="0"/>
              <a:t>2: </a:t>
            </a:r>
            <a:r>
              <a:rPr lang="en-US" dirty="0"/>
              <a:t>Saturday, 7:01am to 7:49pm.</a:t>
            </a:r>
            <a:endParaRPr lang="en-SG" dirty="0"/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7:01am </a:t>
            </a:r>
            <a:r>
              <a:rPr lang="en-SG" dirty="0"/>
              <a:t>to 6pm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22 * 30-minute </a:t>
            </a:r>
            <a:r>
              <a:rPr lang="en-SG" dirty="0"/>
              <a:t>slots: $1.50 * 22 = $33.00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6pm </a:t>
            </a:r>
            <a:r>
              <a:rPr lang="en-SG" dirty="0"/>
              <a:t>to 7:49pm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one </a:t>
            </a:r>
            <a:r>
              <a:rPr lang="en-SG" dirty="0"/>
              <a:t>entry: $7.00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Surcharge: </a:t>
            </a:r>
            <a:r>
              <a:rPr lang="en-SG" dirty="0"/>
              <a:t>($33.00 + $7.00) * 20% = $8.00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Total </a:t>
            </a:r>
            <a:r>
              <a:rPr lang="en-SG" dirty="0"/>
              <a:t>fee = $33.00 + $7.00 + $8.00 = $48.00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</a:t>
            </a:r>
            <a:r>
              <a:rPr lang="en-GB" sz="3600">
                <a:solidFill>
                  <a:srgbClr val="0000FF"/>
                </a:solidFill>
              </a:rPr>
              <a:t>Examples</a:t>
            </a:r>
            <a:r>
              <a:rPr lang="en-GB" sz="3600" smtClean="0">
                <a:solidFill>
                  <a:srgbClr val="0000FF"/>
                </a:solidFill>
              </a:rPr>
              <a:t> (3/12)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99724"/>
              </p:ext>
            </p:extLst>
          </p:nvPr>
        </p:nvGraphicFramePr>
        <p:xfrm>
          <a:off x="774608" y="3899043"/>
          <a:ext cx="7806677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Weekday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4am ~ 7am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$2.50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smtClean="0">
                          <a:effectLst/>
                        </a:rPr>
                        <a:t>5.00 / 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7am ~ 6pm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$1.20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$1.50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6pm ~ midnight 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$5.00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entry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$7.00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/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entry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6850" y="5215247"/>
            <a:ext cx="7581481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sz="2000" dirty="0" smtClean="0"/>
              <a:t>Surcharge </a:t>
            </a:r>
            <a:r>
              <a:rPr lang="en-SG" sz="2000" dirty="0"/>
              <a:t>for parking for more than 10 hours</a:t>
            </a:r>
          </a:p>
          <a:p>
            <a:pPr marL="1005840" lvl="2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W</a:t>
            </a:r>
            <a:r>
              <a:rPr lang="en-US" dirty="0" err="1" smtClean="0"/>
              <a:t>eekdays</a:t>
            </a:r>
            <a:r>
              <a:rPr lang="en-US" dirty="0" smtClean="0"/>
              <a:t>: </a:t>
            </a:r>
            <a:r>
              <a:rPr lang="en-SG" dirty="0"/>
              <a:t>10</a:t>
            </a:r>
            <a:r>
              <a:rPr lang="en-SG" dirty="0" smtClean="0"/>
              <a:t>%, </a:t>
            </a:r>
            <a:r>
              <a:rPr lang="en-SG" dirty="0" smtClean="0">
                <a:solidFill>
                  <a:srgbClr val="FF0000"/>
                </a:solidFill>
              </a:rPr>
              <a:t>Saturday</a:t>
            </a:r>
            <a:r>
              <a:rPr lang="en-SG" dirty="0">
                <a:solidFill>
                  <a:srgbClr val="FF0000"/>
                </a:solidFill>
              </a:rPr>
              <a:t>: 20</a:t>
            </a:r>
            <a:r>
              <a:rPr lang="en-SG" dirty="0" smtClean="0">
                <a:solidFill>
                  <a:srgbClr val="FF0000"/>
                </a:solidFill>
              </a:rPr>
              <a:t>%</a:t>
            </a:r>
            <a:r>
              <a:rPr lang="en-SG" dirty="0" smtClean="0"/>
              <a:t>,</a:t>
            </a:r>
            <a:r>
              <a:rPr lang="en-SG" dirty="0" smtClean="0">
                <a:solidFill>
                  <a:srgbClr val="FF0000"/>
                </a:solidFill>
              </a:rPr>
              <a:t> </a:t>
            </a:r>
            <a:r>
              <a:rPr lang="en-SG" dirty="0" smtClean="0">
                <a:sym typeface="Wingdings" pitchFamily="2" charset="2"/>
              </a:rPr>
              <a:t>Sunday</a:t>
            </a:r>
            <a:r>
              <a:rPr lang="en-SG" dirty="0">
                <a:sym typeface="Wingdings" pitchFamily="2" charset="2"/>
              </a:rPr>
              <a:t>: </a:t>
            </a:r>
            <a:r>
              <a:rPr lang="en-SG" dirty="0" smtClean="0">
                <a:sym typeface="Wingdings" pitchFamily="2" charset="2"/>
              </a:rPr>
              <a:t>0%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838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9"/>
            <a:ext cx="8149998" cy="204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/>
              <a:t>Example 3: Sunday, 3pm to 10:01pm.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3pm </a:t>
            </a:r>
            <a:r>
              <a:rPr lang="en-SG" dirty="0"/>
              <a:t>to 10:01pm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one </a:t>
            </a:r>
            <a:r>
              <a:rPr lang="en-SG" dirty="0"/>
              <a:t>entry: $5.00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Additional fee: </a:t>
            </a:r>
            <a:r>
              <a:rPr lang="en-SG" dirty="0"/>
              <a:t>$3.00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Total </a:t>
            </a:r>
            <a:r>
              <a:rPr lang="en-SG" dirty="0"/>
              <a:t>fee = $5.00 + $3.00 = $8.00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</a:t>
            </a:r>
            <a:r>
              <a:rPr lang="en-GB" sz="3600">
                <a:solidFill>
                  <a:srgbClr val="0000FF"/>
                </a:solidFill>
              </a:rPr>
              <a:t>Examples</a:t>
            </a:r>
            <a:r>
              <a:rPr lang="en-GB" sz="3600" smtClean="0">
                <a:solidFill>
                  <a:srgbClr val="0000FF"/>
                </a:solidFill>
              </a:rPr>
              <a:t> (4/12)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3116"/>
              </p:ext>
            </p:extLst>
          </p:nvPr>
        </p:nvGraphicFramePr>
        <p:xfrm>
          <a:off x="774608" y="3557411"/>
          <a:ext cx="7806677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4am ~ 7am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$2.50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 err="1" smtClean="0">
                          <a:effectLst/>
                        </a:rPr>
                        <a:t>hr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5.00 / entry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7am ~ 6pm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$1.20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$1.50 </a:t>
                      </a:r>
                      <a:r>
                        <a:rPr lang="en-US" sz="2000" dirty="0" smtClean="0"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effectLst/>
                        </a:rPr>
                        <a:t>mins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6pm ~ midnight 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6850" y="4903759"/>
            <a:ext cx="758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Additional </a:t>
            </a:r>
            <a:r>
              <a:rPr lang="en-US" sz="2000" dirty="0"/>
              <a:t>fee for exiting after 10pm on any day: </a:t>
            </a:r>
            <a:r>
              <a:rPr lang="en-US" sz="2000" dirty="0">
                <a:solidFill>
                  <a:srgbClr val="FF0000"/>
                </a:solidFill>
              </a:rPr>
              <a:t>$</a:t>
            </a:r>
            <a:r>
              <a:rPr lang="en-US" sz="2000" dirty="0" smtClean="0">
                <a:solidFill>
                  <a:srgbClr val="FF0000"/>
                </a:solidFill>
              </a:rPr>
              <a:t>3.00</a:t>
            </a:r>
          </a:p>
        </p:txBody>
      </p:sp>
    </p:spTree>
    <p:extLst>
      <p:ext uri="{BB962C8B-B14F-4D97-AF65-F5344CB8AC3E}">
        <p14:creationId xmlns:p14="http://schemas.microsoft.com/office/powerpoint/2010/main" val="1868403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8"/>
            <a:ext cx="8149998" cy="148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/>
              <a:t>Example 4: Thursday, 11:49pm to 11:59pm.</a:t>
            </a:r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Grace period: no charge</a:t>
            </a:r>
            <a:endParaRPr lang="en-SG" dirty="0"/>
          </a:p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Total </a:t>
            </a:r>
            <a:r>
              <a:rPr lang="en-SG" dirty="0"/>
              <a:t>fee = $0.00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</a:t>
            </a:r>
            <a:r>
              <a:rPr lang="en-GB" sz="3600">
                <a:solidFill>
                  <a:srgbClr val="0000FF"/>
                </a:solidFill>
              </a:rPr>
              <a:t>Examples</a:t>
            </a:r>
            <a:r>
              <a:rPr lang="en-GB" sz="3600" smtClean="0">
                <a:solidFill>
                  <a:srgbClr val="0000FF"/>
                </a:solidFill>
              </a:rPr>
              <a:t> (5/12)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33384"/>
              </p:ext>
            </p:extLst>
          </p:nvPr>
        </p:nvGraphicFramePr>
        <p:xfrm>
          <a:off x="774608" y="3014819"/>
          <a:ext cx="7806677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Weekday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4am ~ 7am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$2.50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 err="1" smtClean="0">
                          <a:effectLst/>
                        </a:rPr>
                        <a:t>hr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smtClean="0">
                          <a:effectLst/>
                        </a:rPr>
                        <a:t>5.00 / 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7am ~ 6pm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$1.20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$1.50 </a:t>
                      </a:r>
                      <a:r>
                        <a:rPr lang="en-US" sz="2000" dirty="0" smtClean="0"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effectLst/>
                        </a:rPr>
                        <a:t>mins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6pm ~ midnight 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$5.00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entry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76562" y="4341071"/>
            <a:ext cx="758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sz="2000" dirty="0">
                <a:solidFill>
                  <a:srgbClr val="FF0000"/>
                </a:solidFill>
              </a:rPr>
              <a:t>Grace period: 10 </a:t>
            </a:r>
            <a:r>
              <a:rPr lang="en-SG" sz="2000" dirty="0" smtClean="0">
                <a:solidFill>
                  <a:srgbClr val="FF0000"/>
                </a:solidFill>
              </a:rPr>
              <a:t>minutes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76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8"/>
            <a:ext cx="8149998" cy="251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/>
              <a:t>Example 5: Monday, 12pm to 10:01pm.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12pm </a:t>
            </a:r>
            <a:r>
              <a:rPr lang="en-SG" dirty="0"/>
              <a:t>to </a:t>
            </a:r>
            <a:r>
              <a:rPr lang="en-SG" dirty="0" smtClean="0"/>
              <a:t>6pm </a:t>
            </a:r>
            <a:r>
              <a:rPr lang="en-SG" dirty="0" smtClean="0">
                <a:sym typeface="Wingdings" pitchFamily="2" charset="2"/>
              </a:rPr>
              <a:t> </a:t>
            </a:r>
            <a:r>
              <a:rPr lang="en-SG" dirty="0" smtClean="0"/>
              <a:t>12 * 30-minute </a:t>
            </a:r>
            <a:r>
              <a:rPr lang="en-SG" dirty="0"/>
              <a:t>slots: $1.20 * 12 = $14.40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6pm </a:t>
            </a:r>
            <a:r>
              <a:rPr lang="en-SG" dirty="0"/>
              <a:t>to 10:01pm </a:t>
            </a:r>
            <a:r>
              <a:rPr lang="en-SG" dirty="0" smtClean="0">
                <a:sym typeface="Wingdings" pitchFamily="2" charset="2"/>
              </a:rPr>
              <a:t> o</a:t>
            </a:r>
            <a:r>
              <a:rPr lang="en-SG" dirty="0" smtClean="0"/>
              <a:t>ne </a:t>
            </a:r>
            <a:r>
              <a:rPr lang="en-SG" dirty="0"/>
              <a:t>entry: $5.00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Surcharge: </a:t>
            </a:r>
            <a:r>
              <a:rPr lang="en-SG" dirty="0"/>
              <a:t>($14.40 + $5.00) * 10% = $1.94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Additional fee: </a:t>
            </a:r>
            <a:r>
              <a:rPr lang="en-SG" dirty="0"/>
              <a:t>$3.00</a:t>
            </a:r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Total </a:t>
            </a:r>
            <a:r>
              <a:rPr lang="en-SG" dirty="0"/>
              <a:t>fee = $14.40 + $5.00 + $1.94 + $3.00 = $24.34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</a:t>
            </a:r>
            <a:r>
              <a:rPr lang="en-GB" sz="3600">
                <a:solidFill>
                  <a:srgbClr val="0000FF"/>
                </a:solidFill>
              </a:rPr>
              <a:t>Examples</a:t>
            </a:r>
            <a:r>
              <a:rPr lang="en-GB" sz="3600" smtClean="0">
                <a:solidFill>
                  <a:srgbClr val="0000FF"/>
                </a:solidFill>
              </a:rPr>
              <a:t> (6/12)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65458"/>
              </p:ext>
            </p:extLst>
          </p:nvPr>
        </p:nvGraphicFramePr>
        <p:xfrm>
          <a:off x="795548" y="3838755"/>
          <a:ext cx="7806677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587"/>
                <a:gridCol w="2210637"/>
                <a:gridCol w="2029767"/>
                <a:gridCol w="1597686"/>
              </a:tblGrid>
              <a:tr h="23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Weekday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Saturday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EB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4am ~ 7am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/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endParaRPr lang="en-S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$2.50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 err="1" smtClean="0">
                          <a:effectLst/>
                        </a:rPr>
                        <a:t>hr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smtClean="0">
                          <a:effectLst/>
                        </a:rPr>
                        <a:t>5.00 / 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7am ~ 6pm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$1.20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</a:rPr>
                        <a:t>mins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$1.50 </a:t>
                      </a:r>
                      <a:r>
                        <a:rPr lang="en-US" sz="2000" dirty="0" smtClean="0">
                          <a:effectLst/>
                        </a:rPr>
                        <a:t>/ 30 </a:t>
                      </a:r>
                      <a:r>
                        <a:rPr lang="en-US" sz="2000" dirty="0" err="1" smtClean="0">
                          <a:effectLst/>
                        </a:rPr>
                        <a:t>mins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6pm ~ midnight 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$5.00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/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entry</a:t>
                      </a:r>
                      <a:endParaRPr lang="en-SG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$7.00 </a:t>
                      </a:r>
                      <a:r>
                        <a:rPr lang="en-US" sz="2000" dirty="0" smtClean="0">
                          <a:effectLst/>
                        </a:rPr>
                        <a:t>/ </a:t>
                      </a:r>
                      <a:r>
                        <a:rPr lang="en-US" sz="2000" dirty="0">
                          <a:effectLst/>
                        </a:rPr>
                        <a:t>entry</a:t>
                      </a:r>
                      <a:endParaRPr lang="en-SG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6850" y="5257562"/>
            <a:ext cx="758148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sz="2000" dirty="0" smtClean="0"/>
              <a:t>Surcharge </a:t>
            </a:r>
            <a:r>
              <a:rPr lang="en-SG" sz="2000" dirty="0"/>
              <a:t>for parking for more than 10 hours</a:t>
            </a:r>
          </a:p>
          <a:p>
            <a:pPr marL="1005840" lvl="2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>
                <a:solidFill>
                  <a:srgbClr val="FF0000"/>
                </a:solidFill>
              </a:rPr>
              <a:t>W</a:t>
            </a:r>
            <a:r>
              <a:rPr lang="en-US" dirty="0" err="1" smtClean="0">
                <a:solidFill>
                  <a:srgbClr val="FF0000"/>
                </a:solidFill>
              </a:rPr>
              <a:t>eekdays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SG" dirty="0">
                <a:solidFill>
                  <a:srgbClr val="FF0000"/>
                </a:solidFill>
              </a:rPr>
              <a:t>10</a:t>
            </a:r>
            <a:r>
              <a:rPr lang="en-SG" dirty="0" smtClean="0">
                <a:solidFill>
                  <a:srgbClr val="FF0000"/>
                </a:solidFill>
              </a:rPr>
              <a:t>%</a:t>
            </a:r>
            <a:r>
              <a:rPr lang="en-SG" dirty="0" smtClean="0"/>
              <a:t>, Saturday</a:t>
            </a:r>
            <a:r>
              <a:rPr lang="en-SG" dirty="0"/>
              <a:t>: 20</a:t>
            </a:r>
            <a:r>
              <a:rPr lang="en-SG" dirty="0" smtClean="0"/>
              <a:t>%, </a:t>
            </a:r>
            <a:r>
              <a:rPr lang="en-SG" dirty="0" smtClean="0">
                <a:sym typeface="Wingdings" pitchFamily="2" charset="2"/>
              </a:rPr>
              <a:t>Sunday</a:t>
            </a:r>
            <a:r>
              <a:rPr lang="en-SG" dirty="0">
                <a:sym typeface="Wingdings" pitchFamily="2" charset="2"/>
              </a:rPr>
              <a:t>: </a:t>
            </a:r>
            <a:r>
              <a:rPr lang="en-SG" dirty="0" smtClean="0">
                <a:sym typeface="Wingdings" pitchFamily="2" charset="2"/>
              </a:rPr>
              <a:t>0%</a:t>
            </a:r>
            <a:endParaRPr lang="en-SG" dirty="0"/>
          </a:p>
          <a:p>
            <a:pPr marL="731520" lvl="1" indent="-45720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Additional fee for exiting after 10pm on any day: </a:t>
            </a:r>
            <a:r>
              <a:rPr lang="en-US" sz="2000">
                <a:solidFill>
                  <a:srgbClr val="FF0000"/>
                </a:solidFill>
              </a:rPr>
              <a:t>$</a:t>
            </a:r>
            <a:r>
              <a:rPr lang="en-US" sz="2000" smtClean="0">
                <a:solidFill>
                  <a:srgbClr val="FF0000"/>
                </a:solidFill>
              </a:rPr>
              <a:t>3.00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4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184223"/>
            <a:ext cx="8149998" cy="44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This problem is similar to the </a:t>
            </a:r>
            <a:r>
              <a:rPr lang="en-US" dirty="0" smtClean="0">
                <a:solidFill>
                  <a:srgbClr val="0000FF"/>
                </a:solidFill>
              </a:rPr>
              <a:t>Taxi </a:t>
            </a:r>
            <a:r>
              <a:rPr lang="en-US" smtClean="0">
                <a:solidFill>
                  <a:srgbClr val="0000FF"/>
                </a:solidFill>
              </a:rPr>
              <a:t>Fare </a:t>
            </a:r>
            <a:r>
              <a:rPr lang="en-US" smtClean="0"/>
              <a:t>problem (Practice Exercise #6)</a:t>
            </a:r>
            <a:endParaRPr lang="en-US" sz="6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As described in that exercise, time-in (</a:t>
            </a:r>
            <a:r>
              <a:rPr lang="en-US" i="1" dirty="0" err="1" smtClean="0"/>
              <a:t>timeIn</a:t>
            </a:r>
            <a:r>
              <a:rPr lang="en-US" dirty="0" smtClean="0"/>
              <a:t>) should be converted to minutes </a:t>
            </a:r>
            <a:r>
              <a:rPr lang="en-US" smtClean="0"/>
              <a:t>since 0:00, using </a:t>
            </a:r>
            <a:r>
              <a:rPr lang="en-US" dirty="0" smtClean="0"/>
              <a:t>the formula: </a:t>
            </a:r>
          </a:p>
          <a:p>
            <a:pPr marL="73152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i="1" dirty="0" err="1" smtClean="0"/>
              <a:t>timeIn</a:t>
            </a:r>
            <a:r>
              <a:rPr lang="en-US" i="1" dirty="0" smtClean="0"/>
              <a:t> = </a:t>
            </a:r>
            <a:r>
              <a:rPr lang="en-US" i="1" dirty="0" err="1" smtClean="0"/>
              <a:t>timeIn</a:t>
            </a:r>
            <a:r>
              <a:rPr lang="en-US" dirty="0" smtClean="0"/>
              <a:t> / 100 * 60 + </a:t>
            </a:r>
            <a:r>
              <a:rPr lang="en-US" i="1" dirty="0" err="1" smtClean="0"/>
              <a:t>timeIn</a:t>
            </a:r>
            <a:r>
              <a:rPr lang="en-US" dirty="0" smtClean="0"/>
              <a:t> % 100</a:t>
            </a:r>
          </a:p>
          <a:p>
            <a:pPr marL="73152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We can do the same for </a:t>
            </a:r>
            <a:r>
              <a:rPr lang="en-US" i="1" dirty="0" smtClean="0"/>
              <a:t>time-out (</a:t>
            </a:r>
            <a:r>
              <a:rPr lang="en-US" i="1" err="1" smtClean="0"/>
              <a:t>timeOut</a:t>
            </a:r>
            <a:r>
              <a:rPr lang="en-US" i="1" smtClean="0"/>
              <a:t>)</a:t>
            </a:r>
            <a:endParaRPr lang="en-US" i="1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After the conversion, it is straightforward to check for the grace period</a:t>
            </a:r>
          </a:p>
          <a:p>
            <a:pPr marL="73152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if (</a:t>
            </a:r>
            <a:r>
              <a:rPr lang="en-US" i="1" dirty="0" err="1" smtClean="0"/>
              <a:t>timeOut</a:t>
            </a:r>
            <a:r>
              <a:rPr lang="en-US" dirty="0" smtClean="0"/>
              <a:t> –</a:t>
            </a:r>
            <a:r>
              <a:rPr lang="en-US" i="1" dirty="0" smtClean="0"/>
              <a:t> </a:t>
            </a:r>
            <a:r>
              <a:rPr lang="en-US" i="1" dirty="0" err="1" smtClean="0"/>
              <a:t>timeIn</a:t>
            </a:r>
            <a:r>
              <a:rPr lang="en-US" dirty="0" smtClean="0"/>
              <a:t> &lt;= 10) </a:t>
            </a:r>
            <a:r>
              <a:rPr lang="en-US" dirty="0" err="1" smtClean="0"/>
              <a:t>totalFee</a:t>
            </a:r>
            <a:r>
              <a:rPr lang="en-US" dirty="0" smtClean="0"/>
              <a:t> </a:t>
            </a:r>
            <a:r>
              <a:rPr lang="en-US" smtClean="0">
                <a:sym typeface="Wingdings" pitchFamily="2" charset="2"/>
              </a:rPr>
              <a:t> 0</a:t>
            </a: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Grace Period (7/12)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7469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Week </a:t>
            </a:r>
            <a:r>
              <a:rPr lang="en-GB" sz="3600" dirty="0">
                <a:solidFill>
                  <a:srgbClr val="0000FF"/>
                </a:solidFill>
              </a:rPr>
              <a:t>7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439056"/>
            <a:ext cx="7663132" cy="3702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Revision (or materials that were earlier skipped due to lack of time)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Unit #7: Testing and Debugging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Taking Stock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Discussion of PE1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Surveys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328468"/>
            <a:ext cx="8149998" cy="517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Otherwise, </a:t>
            </a:r>
            <a:r>
              <a:rPr lang="en-US" err="1" smtClean="0"/>
              <a:t>totalFee</a:t>
            </a:r>
            <a:r>
              <a:rPr lang="en-US" smtClean="0"/>
              <a:t> </a:t>
            </a:r>
            <a:r>
              <a:rPr lang="en-US"/>
              <a:t>=</a:t>
            </a:r>
            <a:r>
              <a:rPr lang="en-US" smtClean="0"/>
              <a:t> </a:t>
            </a:r>
            <a:r>
              <a:rPr lang="en-US" dirty="0" err="1" smtClean="0"/>
              <a:t>baseFee</a:t>
            </a:r>
            <a:r>
              <a:rPr lang="en-US" dirty="0" smtClean="0"/>
              <a:t> + surcharge (if any) + </a:t>
            </a:r>
            <a:r>
              <a:rPr lang="en-US" dirty="0" err="1" smtClean="0"/>
              <a:t>additionalFee</a:t>
            </a:r>
            <a:r>
              <a:rPr lang="en-US" dirty="0" smtClean="0"/>
              <a:t> (if </a:t>
            </a:r>
            <a:r>
              <a:rPr lang="en-US" smtClean="0"/>
              <a:t>any)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err="1" smtClean="0"/>
              <a:t>baseFee</a:t>
            </a:r>
            <a:endParaRPr lang="en-US" dirty="0" smtClean="0"/>
          </a:p>
          <a:p>
            <a:pPr marL="860425" lvl="1" indent="-182563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(day == 7) </a:t>
            </a:r>
            <a:r>
              <a:rPr lang="en-US" err="1" smtClean="0"/>
              <a:t>baseFee</a:t>
            </a:r>
            <a:r>
              <a:rPr lang="en-US" smtClean="0"/>
              <a:t> </a:t>
            </a:r>
            <a:r>
              <a:rPr lang="en-US" smtClean="0">
                <a:sym typeface="Wingdings" panose="05000000000000000000" pitchFamily="2" charset="2"/>
              </a:rPr>
              <a:t></a:t>
            </a:r>
            <a:r>
              <a:rPr lang="en-US" smtClean="0"/>
              <a:t> </a:t>
            </a:r>
            <a:r>
              <a:rPr lang="en-US" dirty="0" smtClean="0"/>
              <a:t>5.00 </a:t>
            </a:r>
            <a:r>
              <a:rPr lang="en-US" dirty="0" smtClean="0">
                <a:solidFill>
                  <a:srgbClr val="006600"/>
                </a:solidFill>
              </a:rPr>
              <a:t>// Flat rate for Sunday</a:t>
            </a:r>
          </a:p>
          <a:p>
            <a:pPr marL="860425" lvl="1" indent="-182563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else </a:t>
            </a:r>
            <a:r>
              <a:rPr lang="en-US" dirty="0" err="1" smtClean="0"/>
              <a:t>baseFee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period1Fee</a:t>
            </a:r>
            <a:r>
              <a:rPr lang="en-US" dirty="0" smtClean="0"/>
              <a:t> + period2Fee + period3Fee</a:t>
            </a:r>
          </a:p>
          <a:p>
            <a:pPr marL="860425" lvl="1" indent="-182563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period 1: 4am to 7am</a:t>
            </a:r>
          </a:p>
          <a:p>
            <a:pPr marL="860425" lvl="1" indent="-182563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period 2: 7am to 6pm</a:t>
            </a:r>
          </a:p>
          <a:p>
            <a:pPr marL="860425" lvl="1" indent="-182563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period 3: 6pm to midnight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Base Fee (8/12)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18113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4808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period1Fee (4am to 7am)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</a:t>
            </a:r>
            <a:r>
              <a:rPr lang="en-US" dirty="0" err="1" smtClean="0"/>
              <a:t>timeIn</a:t>
            </a:r>
            <a:r>
              <a:rPr lang="en-US" dirty="0" smtClean="0"/>
              <a:t> &lt; 420) 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if (day == 6) period1Fee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ceil ( (min(</a:t>
            </a:r>
            <a:r>
              <a:rPr lang="en-US" dirty="0" err="1">
                <a:sym typeface="Wingdings" pitchFamily="2" charset="2"/>
              </a:rPr>
              <a:t>timeOut</a:t>
            </a:r>
            <a:r>
              <a:rPr lang="en-US" dirty="0">
                <a:sym typeface="Wingdings" pitchFamily="2" charset="2"/>
              </a:rPr>
              <a:t>, 420) – </a:t>
            </a:r>
            <a:r>
              <a:rPr lang="en-US" dirty="0" err="1">
                <a:sym typeface="Wingdings" pitchFamily="2" charset="2"/>
              </a:rPr>
              <a:t>timeIn</a:t>
            </a:r>
            <a:r>
              <a:rPr lang="en-US" dirty="0">
                <a:sym typeface="Wingdings" pitchFamily="2" charset="2"/>
              </a:rPr>
              <a:t>) / </a:t>
            </a:r>
            <a:r>
              <a:rPr lang="en-US" dirty="0" smtClean="0">
                <a:sym typeface="Wingdings" pitchFamily="2" charset="2"/>
              </a:rPr>
              <a:t>	60</a:t>
            </a:r>
            <a:r>
              <a:rPr lang="en-US" dirty="0">
                <a:sym typeface="Wingdings" pitchFamily="2" charset="2"/>
              </a:rPr>
              <a:t>) * 2.50 </a:t>
            </a:r>
            <a:r>
              <a:rPr lang="en-US" dirty="0">
                <a:solidFill>
                  <a:srgbClr val="006600"/>
                </a:solidFill>
                <a:sym typeface="Wingdings" pitchFamily="2" charset="2"/>
              </a:rPr>
              <a:t>// Saturday</a:t>
            </a:r>
            <a:endParaRPr lang="en-US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    else period1Fee  </a:t>
            </a:r>
            <a:r>
              <a:rPr lang="en-US" dirty="0">
                <a:sym typeface="Wingdings" pitchFamily="2" charset="2"/>
              </a:rPr>
              <a:t>ceil ( (min(</a:t>
            </a:r>
            <a:r>
              <a:rPr lang="en-US" dirty="0" err="1">
                <a:sym typeface="Wingdings" pitchFamily="2" charset="2"/>
              </a:rPr>
              <a:t>timeOut</a:t>
            </a:r>
            <a:r>
              <a:rPr lang="en-US" dirty="0">
                <a:sym typeface="Wingdings" pitchFamily="2" charset="2"/>
              </a:rPr>
              <a:t>, 420) – </a:t>
            </a:r>
            <a:r>
              <a:rPr lang="en-US" dirty="0" err="1">
                <a:sym typeface="Wingdings" pitchFamily="2" charset="2"/>
              </a:rPr>
              <a:t>timeIn</a:t>
            </a:r>
            <a:r>
              <a:rPr lang="en-US" dirty="0">
                <a:sym typeface="Wingdings" pitchFamily="2" charset="2"/>
              </a:rPr>
              <a:t>) / 60) * </a:t>
            </a:r>
            <a:r>
              <a:rPr lang="en-US" dirty="0" smtClean="0">
                <a:sym typeface="Wingdings" pitchFamily="2" charset="2"/>
              </a:rPr>
              <a:t>2.00  	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//  Weekdays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else  period1Fee  0</a:t>
            </a:r>
          </a:p>
          <a:p>
            <a:pPr marL="630238" lvl="1" indent="-3556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>
                <a:tab pos="630238" algn="l"/>
              </a:tabLst>
            </a:pPr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err="1" smtClean="0">
                <a:sym typeface="Wingdings" pitchFamily="2" charset="2"/>
              </a:rPr>
              <a:t>timeIn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is </a:t>
            </a:r>
            <a:r>
              <a:rPr lang="en-US" dirty="0" smtClean="0">
                <a:sym typeface="Wingdings" pitchFamily="2" charset="2"/>
              </a:rPr>
              <a:t>before 7am, period1Fee is charged </a:t>
            </a:r>
            <a:r>
              <a:rPr lang="en-US" dirty="0">
                <a:sym typeface="Wingdings" pitchFamily="2" charset="2"/>
              </a:rPr>
              <a:t>based </a:t>
            </a:r>
            <a:r>
              <a:rPr lang="en-US" dirty="0" smtClean="0">
                <a:sym typeface="Wingdings" pitchFamily="2" charset="2"/>
              </a:rPr>
              <a:t>on </a:t>
            </a:r>
            <a:r>
              <a:rPr lang="en-US" i="1" dirty="0" smtClean="0">
                <a:sym typeface="Wingdings" pitchFamily="2" charset="2"/>
              </a:rPr>
              <a:t>day</a:t>
            </a:r>
            <a:r>
              <a:rPr lang="en-US" dirty="0" smtClean="0">
                <a:sym typeface="Wingdings" pitchFamily="2" charset="2"/>
              </a:rPr>
              <a:t> and the number of 60-minute slots chargeable.</a:t>
            </a:r>
            <a:endParaRPr lang="en-US" i="1" dirty="0" smtClean="0">
              <a:sym typeface="Wingdings" pitchFamily="2" charset="2"/>
            </a:endParaRPr>
          </a:p>
          <a:p>
            <a:pPr marL="630238" lvl="1" indent="-3556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Here 420 is </a:t>
            </a:r>
            <a:r>
              <a:rPr lang="en-US" dirty="0">
                <a:sym typeface="Wingdings" pitchFamily="2" charset="2"/>
              </a:rPr>
              <a:t>converted from </a:t>
            </a:r>
            <a:r>
              <a:rPr lang="en-US" dirty="0" smtClean="0">
                <a:sym typeface="Wingdings" pitchFamily="2" charset="2"/>
              </a:rPr>
              <a:t>7am </a:t>
            </a:r>
            <a:r>
              <a:rPr lang="en-US" dirty="0">
                <a:sym typeface="Wingdings" pitchFamily="2" charset="2"/>
              </a:rPr>
              <a:t>(i.e., </a:t>
            </a:r>
            <a:r>
              <a:rPr lang="en-US" dirty="0" smtClean="0">
                <a:sym typeface="Wingdings" pitchFamily="2" charset="2"/>
              </a:rPr>
              <a:t>700 </a:t>
            </a:r>
            <a:r>
              <a:rPr lang="en-US" dirty="0">
                <a:sym typeface="Wingdings" pitchFamily="2" charset="2"/>
              </a:rPr>
              <a:t>in 24-hr format).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 smtClean="0"/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4 – 7am (9/12)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47657" y="2201621"/>
            <a:ext cx="901840" cy="40751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47656" y="1272103"/>
            <a:ext cx="318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 err="1" smtClean="0">
                <a:solidFill>
                  <a:srgbClr val="C00000"/>
                </a:solidFill>
              </a:rPr>
              <a:t>timeOut</a:t>
            </a:r>
            <a:r>
              <a:rPr lang="en-US" dirty="0" smtClean="0">
                <a:solidFill>
                  <a:srgbClr val="C00000"/>
                </a:solidFill>
              </a:rPr>
              <a:t> is later than 7am, we take 7am as the cut-off for calculating period1Fee.</a:t>
            </a:r>
            <a:endParaRPr lang="en-SG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7" idx="1"/>
          </p:cNvCxnSpPr>
          <p:nvPr/>
        </p:nvCxnSpPr>
        <p:spPr>
          <a:xfrm flipH="1" flipV="1">
            <a:off x="3788229" y="3882952"/>
            <a:ext cx="1225898" cy="5635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4127" y="4123333"/>
            <a:ext cx="39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ceil rounds up the calculated number of 60-min slots to an integer.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2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480868"/>
            <a:ext cx="8149998" cy="5251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600" dirty="0" smtClean="0"/>
              <a:t>period2Fee (7am to 6pm)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</a:t>
            </a:r>
            <a:r>
              <a:rPr lang="en-US" dirty="0" err="1" smtClean="0"/>
              <a:t>timeIn</a:t>
            </a:r>
            <a:r>
              <a:rPr lang="en-US" dirty="0" smtClean="0"/>
              <a:t> &lt;= 1440 &amp;&amp; </a:t>
            </a:r>
            <a:r>
              <a:rPr lang="en-US" dirty="0" err="1" smtClean="0"/>
              <a:t>timeOut</a:t>
            </a:r>
            <a:r>
              <a:rPr lang="en-US" dirty="0" smtClean="0"/>
              <a:t> &gt;= 420) 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if (day == 6) period2Fee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ceil ( </a:t>
            </a:r>
            <a:r>
              <a:rPr lang="en-US" dirty="0" smtClean="0">
                <a:sym typeface="Wingdings" pitchFamily="2" charset="2"/>
              </a:rPr>
              <a:t>(min(</a:t>
            </a:r>
            <a:r>
              <a:rPr lang="en-US" dirty="0" err="1" smtClean="0">
                <a:sym typeface="Wingdings" pitchFamily="2" charset="2"/>
              </a:rPr>
              <a:t>TimeOut</a:t>
            </a:r>
            <a:r>
              <a:rPr lang="en-US" dirty="0" smtClean="0">
                <a:sym typeface="Wingdings" pitchFamily="2" charset="2"/>
              </a:rPr>
              <a:t>, 1440) - max(</a:t>
            </a:r>
            <a:r>
              <a:rPr lang="en-US" dirty="0" err="1" smtClean="0">
                <a:sym typeface="Wingdings" pitchFamily="2" charset="2"/>
              </a:rPr>
              <a:t>timeIn</a:t>
            </a:r>
            <a:r>
              <a:rPr lang="en-US" dirty="0" smtClean="0">
                <a:sym typeface="Wingdings" pitchFamily="2" charset="2"/>
              </a:rPr>
              <a:t>,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420) ) </a:t>
            </a:r>
            <a:r>
              <a:rPr lang="en-US" dirty="0">
                <a:sym typeface="Wingdings" pitchFamily="2" charset="2"/>
              </a:rPr>
              <a:t>/ </a:t>
            </a:r>
            <a:r>
              <a:rPr lang="en-US" dirty="0" smtClean="0">
                <a:sym typeface="Wingdings" pitchFamily="2" charset="2"/>
              </a:rPr>
              <a:t>30</a:t>
            </a:r>
            <a:r>
              <a:rPr lang="en-US" dirty="0">
                <a:sym typeface="Wingdings" pitchFamily="2" charset="2"/>
              </a:rPr>
              <a:t>) * </a:t>
            </a:r>
            <a:r>
              <a:rPr lang="en-US" dirty="0" smtClean="0">
                <a:sym typeface="Wingdings" pitchFamily="2" charset="2"/>
              </a:rPr>
              <a:t>1.50 </a:t>
            </a:r>
            <a:r>
              <a:rPr lang="en-US" dirty="0">
                <a:solidFill>
                  <a:srgbClr val="006600"/>
                </a:solidFill>
                <a:sym typeface="Wingdings" pitchFamily="2" charset="2"/>
              </a:rPr>
              <a:t>// Saturday</a:t>
            </a:r>
            <a:endParaRPr lang="en-US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    else period2Fee  </a:t>
            </a:r>
            <a:r>
              <a:rPr lang="en-US" dirty="0">
                <a:sym typeface="Wingdings" pitchFamily="2" charset="2"/>
              </a:rPr>
              <a:t>ceil ( (min(</a:t>
            </a:r>
            <a:r>
              <a:rPr lang="en-US" dirty="0" err="1">
                <a:sym typeface="Wingdings" pitchFamily="2" charset="2"/>
              </a:rPr>
              <a:t>TimeOut</a:t>
            </a:r>
            <a:r>
              <a:rPr lang="en-US" dirty="0">
                <a:sym typeface="Wingdings" pitchFamily="2" charset="2"/>
              </a:rPr>
              <a:t>, 1440) - max(</a:t>
            </a:r>
            <a:r>
              <a:rPr lang="en-US" dirty="0" err="1">
                <a:sym typeface="Wingdings" pitchFamily="2" charset="2"/>
              </a:rPr>
              <a:t>timeIn</a:t>
            </a:r>
            <a:r>
              <a:rPr lang="en-US" dirty="0">
                <a:sym typeface="Wingdings" pitchFamily="2" charset="2"/>
              </a:rPr>
              <a:t>, 420) ) /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30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* 1.20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// Weekdays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else  period2Fee  0</a:t>
            </a:r>
          </a:p>
          <a:p>
            <a:pPr marL="569913" lvl="1" indent="-295275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200" smtClean="0">
                <a:sym typeface="Wingdings" pitchFamily="2" charset="2"/>
              </a:rPr>
              <a:t>If </a:t>
            </a:r>
            <a:r>
              <a:rPr lang="en-US" sz="2200" i="1" dirty="0" err="1">
                <a:sym typeface="Wingdings" pitchFamily="2" charset="2"/>
              </a:rPr>
              <a:t>timeIn</a:t>
            </a:r>
            <a:r>
              <a:rPr lang="en-US" sz="2200" dirty="0">
                <a:sym typeface="Wingdings" pitchFamily="2" charset="2"/>
              </a:rPr>
              <a:t> is before </a:t>
            </a:r>
            <a:r>
              <a:rPr lang="en-US" sz="2200" dirty="0" smtClean="0">
                <a:sym typeface="Wingdings" pitchFamily="2" charset="2"/>
              </a:rPr>
              <a:t>6pm and </a:t>
            </a:r>
            <a:r>
              <a:rPr lang="en-US" sz="2200" i="1" dirty="0" err="1" smtClean="0">
                <a:sym typeface="Wingdings" pitchFamily="2" charset="2"/>
              </a:rPr>
              <a:t>timeOut</a:t>
            </a:r>
            <a:r>
              <a:rPr lang="en-US" sz="2200" i="1" dirty="0" smtClean="0"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is after 7am, period2Fee </a:t>
            </a:r>
            <a:r>
              <a:rPr lang="en-US" sz="2200" dirty="0">
                <a:sym typeface="Wingdings" pitchFamily="2" charset="2"/>
              </a:rPr>
              <a:t>is charged based on </a:t>
            </a:r>
            <a:r>
              <a:rPr lang="en-US" sz="2200" i="1" dirty="0">
                <a:sym typeface="Wingdings" pitchFamily="2" charset="2"/>
              </a:rPr>
              <a:t>day</a:t>
            </a:r>
            <a:r>
              <a:rPr lang="en-US" sz="2200" dirty="0">
                <a:sym typeface="Wingdings" pitchFamily="2" charset="2"/>
              </a:rPr>
              <a:t> and the number of </a:t>
            </a:r>
            <a:r>
              <a:rPr lang="en-US" sz="2200" dirty="0" smtClean="0">
                <a:sym typeface="Wingdings" pitchFamily="2" charset="2"/>
              </a:rPr>
              <a:t>30-minute </a:t>
            </a:r>
            <a:r>
              <a:rPr lang="en-US" sz="2200" dirty="0">
                <a:sym typeface="Wingdings" pitchFamily="2" charset="2"/>
              </a:rPr>
              <a:t>slots chargeable.</a:t>
            </a:r>
            <a:endParaRPr lang="en-US" sz="2200" i="1" dirty="0">
              <a:sym typeface="Wingdings" pitchFamily="2" charset="2"/>
            </a:endParaRPr>
          </a:p>
          <a:p>
            <a:pPr marL="509588" lvl="1" indent="-23495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200" smtClean="0">
                <a:sym typeface="Wingdings" pitchFamily="2" charset="2"/>
              </a:rPr>
              <a:t>Here </a:t>
            </a:r>
            <a:r>
              <a:rPr lang="en-US" sz="2200" dirty="0" smtClean="0">
                <a:sym typeface="Wingdings" pitchFamily="2" charset="2"/>
              </a:rPr>
              <a:t>420 </a:t>
            </a:r>
            <a:r>
              <a:rPr lang="en-US" sz="2200" dirty="0">
                <a:sym typeface="Wingdings" pitchFamily="2" charset="2"/>
              </a:rPr>
              <a:t>is converted from </a:t>
            </a:r>
            <a:r>
              <a:rPr lang="en-US" sz="2200" dirty="0" smtClean="0">
                <a:sym typeface="Wingdings" pitchFamily="2" charset="2"/>
              </a:rPr>
              <a:t>7am </a:t>
            </a:r>
            <a:r>
              <a:rPr lang="en-US" sz="2200" dirty="0">
                <a:sym typeface="Wingdings" pitchFamily="2" charset="2"/>
              </a:rPr>
              <a:t>(i.e., 7</a:t>
            </a:r>
            <a:r>
              <a:rPr lang="en-US" sz="2200" dirty="0" smtClean="0">
                <a:sym typeface="Wingdings" pitchFamily="2" charset="2"/>
              </a:rPr>
              <a:t>00 </a:t>
            </a:r>
            <a:r>
              <a:rPr lang="en-US" sz="2200" dirty="0">
                <a:sym typeface="Wingdings" pitchFamily="2" charset="2"/>
              </a:rPr>
              <a:t>in 24-hr format</a:t>
            </a:r>
            <a:r>
              <a:rPr lang="en-US" sz="2200" dirty="0" smtClean="0">
                <a:sym typeface="Wingdings" pitchFamily="2" charset="2"/>
              </a:rPr>
              <a:t>), while 1440 is </a:t>
            </a:r>
            <a:r>
              <a:rPr lang="en-US" sz="2200" dirty="0">
                <a:sym typeface="Wingdings" pitchFamily="2" charset="2"/>
              </a:rPr>
              <a:t>converted from </a:t>
            </a:r>
            <a:r>
              <a:rPr lang="en-US" sz="2200" dirty="0" smtClean="0">
                <a:sym typeface="Wingdings" pitchFamily="2" charset="2"/>
              </a:rPr>
              <a:t>6pm </a:t>
            </a:r>
            <a:r>
              <a:rPr lang="en-US" sz="2200" dirty="0">
                <a:sym typeface="Wingdings" pitchFamily="2" charset="2"/>
              </a:rPr>
              <a:t>(i.e., </a:t>
            </a:r>
            <a:r>
              <a:rPr lang="en-US" sz="2200" dirty="0" smtClean="0">
                <a:sym typeface="Wingdings" pitchFamily="2" charset="2"/>
              </a:rPr>
              <a:t>1800 </a:t>
            </a:r>
            <a:r>
              <a:rPr lang="en-US" sz="2200" dirty="0">
                <a:sym typeface="Wingdings" pitchFamily="2" charset="2"/>
              </a:rPr>
              <a:t>in 24-hr format).</a:t>
            </a:r>
            <a:endParaRPr lang="en-US" sz="2200" dirty="0"/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 smtClean="0"/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</a:t>
            </a:r>
            <a:r>
              <a:rPr lang="en-GB" sz="3600">
                <a:solidFill>
                  <a:srgbClr val="0000FF"/>
                </a:solidFill>
              </a:rPr>
              <a:t>Fee: </a:t>
            </a:r>
            <a:r>
              <a:rPr lang="en-GB" sz="3600" smtClean="0">
                <a:solidFill>
                  <a:srgbClr val="0000FF"/>
                </a:solidFill>
              </a:rPr>
              <a:t>7am – 6pm (10/12)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05529" y="975037"/>
            <a:ext cx="358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take 6pm as the cut-off for ending point and 7am as the cut-off for the starting point for calculating period2Fee</a:t>
            </a:r>
            <a:endParaRPr lang="en-SG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>
            <a:stCxn id="10" idx="2"/>
          </p:cNvCxnSpPr>
          <p:nvPr/>
        </p:nvCxnSpPr>
        <p:spPr>
          <a:xfrm flipH="1">
            <a:off x="7003700" y="2175366"/>
            <a:ext cx="95460" cy="45819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93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4808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period3Fee (6pm to midnight)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</a:t>
            </a:r>
            <a:r>
              <a:rPr lang="en-US" dirty="0" err="1" smtClean="0"/>
              <a:t>timeOut</a:t>
            </a:r>
            <a:r>
              <a:rPr lang="en-US" dirty="0" smtClean="0"/>
              <a:t> &gt; 1440) 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if (day == 6) period3Fee </a:t>
            </a:r>
            <a:r>
              <a:rPr lang="en-US" dirty="0" smtClean="0">
                <a:sym typeface="Wingdings" pitchFamily="2" charset="2"/>
              </a:rPr>
              <a:t> 7.00 </a:t>
            </a:r>
            <a:r>
              <a:rPr lang="en-US" dirty="0">
                <a:solidFill>
                  <a:srgbClr val="006600"/>
                </a:solidFill>
                <a:sym typeface="Wingdings" pitchFamily="2" charset="2"/>
              </a:rPr>
              <a:t>// Saturday</a:t>
            </a:r>
            <a:endParaRPr lang="en-US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    else period3Fee  5.00 </a:t>
            </a:r>
            <a:r>
              <a:rPr lang="en-US" dirty="0">
                <a:solidFill>
                  <a:srgbClr val="006600"/>
                </a:solidFill>
                <a:sym typeface="Wingdings" pitchFamily="2" charset="2"/>
              </a:rPr>
              <a:t>//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	Weekdays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else  period3Fee  0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If </a:t>
            </a:r>
            <a:r>
              <a:rPr lang="en-US" dirty="0" err="1" smtClean="0">
                <a:sym typeface="Wingdings" pitchFamily="2" charset="2"/>
              </a:rPr>
              <a:t>timeOut</a:t>
            </a:r>
            <a:r>
              <a:rPr lang="en-US" dirty="0" smtClean="0">
                <a:sym typeface="Wingdings" pitchFamily="2" charset="2"/>
              </a:rPr>
              <a:t> is after 6pm,a per-entry fee is charged based on </a:t>
            </a:r>
            <a:r>
              <a:rPr lang="en-US" i="1" dirty="0" smtClean="0">
                <a:sym typeface="Wingdings" pitchFamily="2" charset="2"/>
              </a:rPr>
              <a:t>day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 Here 1440 </a:t>
            </a:r>
            <a:r>
              <a:rPr lang="en-US" dirty="0">
                <a:sym typeface="Wingdings" pitchFamily="2" charset="2"/>
              </a:rPr>
              <a:t>is converted from </a:t>
            </a:r>
            <a:r>
              <a:rPr lang="en-US" dirty="0" smtClean="0">
                <a:sym typeface="Wingdings" pitchFamily="2" charset="2"/>
              </a:rPr>
              <a:t>6pm (i.e</a:t>
            </a:r>
            <a:r>
              <a:rPr lang="en-US" dirty="0">
                <a:sym typeface="Wingdings" pitchFamily="2" charset="2"/>
              </a:rPr>
              <a:t>., </a:t>
            </a:r>
            <a:r>
              <a:rPr lang="en-US" dirty="0" smtClean="0">
                <a:sym typeface="Wingdings" pitchFamily="2" charset="2"/>
              </a:rPr>
              <a:t>1800 </a:t>
            </a:r>
            <a:r>
              <a:rPr lang="en-US" dirty="0">
                <a:sym typeface="Wingdings" pitchFamily="2" charset="2"/>
              </a:rPr>
              <a:t>in 24-hr format</a:t>
            </a:r>
            <a:r>
              <a:rPr lang="en-US" dirty="0" smtClean="0">
                <a:sym typeface="Wingdings" pitchFamily="2" charset="2"/>
              </a:rPr>
              <a:t>).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 smtClean="0"/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</a:t>
            </a:r>
            <a:r>
              <a:rPr lang="en-GB" sz="3600">
                <a:solidFill>
                  <a:srgbClr val="0000FF"/>
                </a:solidFill>
              </a:rPr>
              <a:t>Fee: </a:t>
            </a:r>
            <a:r>
              <a:rPr lang="en-GB" sz="3600" smtClean="0">
                <a:solidFill>
                  <a:srgbClr val="0000FF"/>
                </a:solidFill>
              </a:rPr>
              <a:t>6pm – midnight (11/12)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740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3888" y="1480868"/>
            <a:ext cx="829904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surcharge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</a:t>
            </a:r>
            <a:r>
              <a:rPr lang="en-US" i="1" dirty="0" smtClean="0"/>
              <a:t>day</a:t>
            </a:r>
            <a:r>
              <a:rPr lang="en-US" dirty="0" smtClean="0"/>
              <a:t> &gt;= 1 &amp;&amp; </a:t>
            </a:r>
            <a:r>
              <a:rPr lang="en-US" i="1" dirty="0" smtClean="0"/>
              <a:t>day</a:t>
            </a:r>
            <a:r>
              <a:rPr lang="en-US" dirty="0" smtClean="0"/>
              <a:t> &lt;= 5) </a:t>
            </a:r>
            <a:r>
              <a:rPr lang="en-US" i="1" dirty="0" smtClean="0"/>
              <a:t>surcharge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i="1" dirty="0" err="1" smtClean="0"/>
              <a:t>baseFee</a:t>
            </a:r>
            <a:r>
              <a:rPr lang="en-US" dirty="0" smtClean="0"/>
              <a:t> * 0.1 </a:t>
            </a:r>
            <a:r>
              <a:rPr lang="en-US" dirty="0" smtClean="0">
                <a:solidFill>
                  <a:srgbClr val="006600"/>
                </a:solidFill>
              </a:rPr>
              <a:t>// Weekday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else if </a:t>
            </a:r>
            <a:r>
              <a:rPr lang="en-US" dirty="0"/>
              <a:t>(</a:t>
            </a:r>
            <a:r>
              <a:rPr lang="en-US" i="1" dirty="0"/>
              <a:t>day</a:t>
            </a:r>
            <a:r>
              <a:rPr lang="en-US" dirty="0"/>
              <a:t> =</a:t>
            </a:r>
            <a:r>
              <a:rPr lang="en-US" dirty="0" smtClean="0"/>
              <a:t>= 6) </a:t>
            </a:r>
            <a:r>
              <a:rPr lang="en-US" i="1" dirty="0"/>
              <a:t>surcharge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i="1" dirty="0" err="1"/>
              <a:t>baseFee</a:t>
            </a:r>
            <a:r>
              <a:rPr lang="en-US" dirty="0"/>
              <a:t> * </a:t>
            </a:r>
            <a:r>
              <a:rPr lang="en-US" dirty="0" smtClean="0"/>
              <a:t>0.2 </a:t>
            </a:r>
            <a:r>
              <a:rPr lang="en-US" dirty="0" smtClean="0">
                <a:solidFill>
                  <a:srgbClr val="006600"/>
                </a:solidFill>
              </a:rPr>
              <a:t>// Saturday</a:t>
            </a:r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else</a:t>
            </a:r>
            <a:r>
              <a:rPr lang="en-US" i="1" dirty="0" smtClean="0"/>
              <a:t> surcharge </a:t>
            </a:r>
            <a:r>
              <a:rPr lang="en-US" dirty="0" smtClean="0">
                <a:sym typeface="Wingdings" pitchFamily="2" charset="2"/>
              </a:rPr>
              <a:t> 0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// Sunday</a:t>
            </a:r>
            <a:endParaRPr lang="en-US" dirty="0" smtClean="0">
              <a:solidFill>
                <a:srgbClr val="006600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err="1" smtClean="0"/>
              <a:t>additionalFee</a:t>
            </a:r>
            <a:endParaRPr lang="en-US" dirty="0" smtClean="0"/>
          </a:p>
          <a:p>
            <a:pPr marL="274320" lvl="1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if (</a:t>
            </a:r>
            <a:r>
              <a:rPr lang="en-US" i="1" dirty="0" err="1" smtClean="0"/>
              <a:t>timeOut</a:t>
            </a:r>
            <a:r>
              <a:rPr lang="en-US" i="1" dirty="0" smtClean="0"/>
              <a:t> </a:t>
            </a:r>
            <a:r>
              <a:rPr lang="en-US" dirty="0" smtClean="0"/>
              <a:t>&gt; 1320)</a:t>
            </a:r>
            <a:r>
              <a:rPr lang="en-US" i="1" dirty="0" smtClean="0"/>
              <a:t> </a:t>
            </a:r>
            <a:r>
              <a:rPr lang="en-US" i="1" dirty="0" err="1" smtClean="0"/>
              <a:t>additionalFee</a:t>
            </a:r>
            <a:r>
              <a:rPr lang="en-US" i="1" dirty="0" smtClean="0"/>
              <a:t> </a:t>
            </a:r>
            <a:r>
              <a:rPr lang="en-US" dirty="0" smtClean="0">
                <a:sym typeface="Wingdings" pitchFamily="2" charset="2"/>
              </a:rPr>
              <a:t> 3.00</a:t>
            </a:r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Here 1320 is converted from 10pm (i.e., 2200 in 24-hr format).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3600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Q1. </a:t>
            </a:r>
            <a:r>
              <a:rPr lang="en-GB" sz="3600" smtClean="0">
                <a:solidFill>
                  <a:srgbClr val="0000FF"/>
                </a:solidFill>
              </a:rPr>
              <a:t>Parking Fee: Surchage/Additional Fee </a:t>
            </a:r>
            <a:r>
              <a:rPr lang="en-GB" sz="2700" smtClean="0">
                <a:solidFill>
                  <a:srgbClr val="0000FF"/>
                </a:solidFill>
              </a:rPr>
              <a:t>(12/12)</a:t>
            </a:r>
            <a:endParaRPr lang="en-GB" sz="27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9948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Q2. </a:t>
            </a:r>
            <a:r>
              <a:rPr lang="en-GB" sz="3600" smtClean="0">
                <a:solidFill>
                  <a:srgbClr val="0000FF"/>
                </a:solidFill>
              </a:rPr>
              <a:t>Happy Numbers: Task Statement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7"/>
            <a:ext cx="8290676" cy="444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For </a:t>
            </a:r>
            <a:r>
              <a:rPr lang="en-SG" dirty="0"/>
              <a:t>a positive integer S, if we sum up the squares of all </a:t>
            </a:r>
            <a:r>
              <a:rPr lang="en-SG" dirty="0" smtClean="0"/>
              <a:t>digits </a:t>
            </a:r>
            <a:r>
              <a:rPr lang="en-SG" dirty="0"/>
              <a:t>in S, we get another (possibly different) integer S1</a:t>
            </a:r>
            <a:r>
              <a:rPr lang="en-SG"/>
              <a:t>. </a:t>
            </a:r>
            <a:endParaRPr lang="en-SG" sz="105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We </a:t>
            </a:r>
            <a:r>
              <a:rPr lang="en-SG" dirty="0"/>
              <a:t>can </a:t>
            </a:r>
            <a:r>
              <a:rPr lang="en-SG" dirty="0" smtClean="0"/>
              <a:t>always repeat </a:t>
            </a:r>
            <a:r>
              <a:rPr lang="en-SG" dirty="0"/>
              <a:t>this process </a:t>
            </a:r>
            <a:r>
              <a:rPr lang="en-SG" dirty="0" smtClean="0"/>
              <a:t>to </a:t>
            </a:r>
            <a:r>
              <a:rPr lang="en-SG" dirty="0"/>
              <a:t>get more integers. </a:t>
            </a:r>
            <a:endParaRPr lang="en-SG" dirty="0" smtClean="0"/>
          </a:p>
          <a:p>
            <a:pPr marL="914400" lvl="1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Example: 3 </a:t>
            </a:r>
            <a:r>
              <a:rPr lang="en-US" dirty="0" smtClean="0">
                <a:sym typeface="Wingdings" pitchFamily="2" charset="2"/>
              </a:rPr>
              <a:t> 3*3 = 9  9*9 = 81  8*8 + 1*1 = </a:t>
            </a:r>
            <a:r>
              <a:rPr lang="en-US" smtClean="0">
                <a:sym typeface="Wingdings" pitchFamily="2" charset="2"/>
              </a:rPr>
              <a:t>65  … </a:t>
            </a:r>
            <a:endParaRPr lang="en-US" sz="1000" dirty="0" smtClean="0"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The </a:t>
            </a:r>
            <a:r>
              <a:rPr lang="en-SG" dirty="0"/>
              <a:t>integers generated in this way always eventually reach one </a:t>
            </a:r>
            <a:r>
              <a:rPr lang="en-SG"/>
              <a:t>of </a:t>
            </a:r>
            <a:r>
              <a:rPr lang="en-SG" smtClean="0"/>
              <a:t>these </a:t>
            </a:r>
            <a:r>
              <a:rPr lang="en-SG"/>
              <a:t>10 </a:t>
            </a:r>
            <a:r>
              <a:rPr lang="en-SG" smtClean="0"/>
              <a:t>numbers:</a:t>
            </a:r>
            <a:endParaRPr lang="en-SG" dirty="0" smtClean="0"/>
          </a:p>
          <a:p>
            <a:pPr marL="914400" lvl="1" indent="-34448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0</a:t>
            </a:r>
            <a:r>
              <a:rPr lang="en-SG" dirty="0"/>
              <a:t>, 1, 4, 16, 20, 37, 42, 58, 89, or 145</a:t>
            </a:r>
            <a:r>
              <a:rPr lang="en-SG" smtClean="0"/>
              <a:t>. 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64288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Q2. </a:t>
            </a:r>
            <a:r>
              <a:rPr lang="en-GB" sz="3600" smtClean="0">
                <a:solidFill>
                  <a:srgbClr val="0000FF"/>
                </a:solidFill>
              </a:rPr>
              <a:t>Happy </a:t>
            </a:r>
            <a:r>
              <a:rPr lang="en-GB" sz="3600">
                <a:solidFill>
                  <a:srgbClr val="0000FF"/>
                </a:solidFill>
              </a:rPr>
              <a:t>Numbers: Task Statement </a:t>
            </a:r>
            <a:r>
              <a:rPr lang="en-GB" sz="3600" smtClean="0">
                <a:solidFill>
                  <a:srgbClr val="0000FF"/>
                </a:solidFill>
              </a:rPr>
              <a:t>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24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SG" dirty="0" smtClean="0"/>
              <a:t>A positive integer S is said to be </a:t>
            </a:r>
            <a:r>
              <a:rPr lang="en-SG" dirty="0" smtClean="0">
                <a:solidFill>
                  <a:srgbClr val="0000FF"/>
                </a:solidFill>
              </a:rPr>
              <a:t>happy</a:t>
            </a:r>
            <a:r>
              <a:rPr lang="en-SG" dirty="0" smtClean="0"/>
              <a:t> if one of the integers generated this way is 1.</a:t>
            </a:r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Examples:</a:t>
            </a:r>
          </a:p>
          <a:p>
            <a:pPr marL="1005840" lvl="2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7 is a happy number since 7 </a:t>
            </a:r>
            <a:r>
              <a:rPr lang="en-US" dirty="0" smtClean="0">
                <a:sym typeface="Wingdings" pitchFamily="2" charset="2"/>
              </a:rPr>
              <a:t> 7*7 = 49  4*4 + 9*9 = 97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 9*9 + 7 *7 = 130  1*1 + 3*3 + 0*0 = 10  1*1 + 0*0  1 (which is one of the 10 terminating numbers)</a:t>
            </a:r>
          </a:p>
          <a:p>
            <a:pPr marL="1005840" lvl="2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>
                <a:sym typeface="Wingdings" pitchFamily="2" charset="2"/>
              </a:rPr>
              <a:t>is not a happy number since </a:t>
            </a:r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5*5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25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2*2 </a:t>
            </a:r>
            <a:r>
              <a:rPr lang="en-US" dirty="0">
                <a:sym typeface="Wingdings" pitchFamily="2" charset="2"/>
              </a:rPr>
              <a:t>+ </a:t>
            </a:r>
            <a:r>
              <a:rPr lang="en-US" dirty="0" smtClean="0">
                <a:sym typeface="Wingdings" pitchFamily="2" charset="2"/>
              </a:rPr>
              <a:t>5*5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29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2*2 </a:t>
            </a:r>
            <a:r>
              <a:rPr lang="en-US" dirty="0">
                <a:sym typeface="Wingdings" pitchFamily="2" charset="2"/>
              </a:rPr>
              <a:t>+ </a:t>
            </a:r>
            <a:r>
              <a:rPr lang="en-US" dirty="0" smtClean="0">
                <a:sym typeface="Wingdings" pitchFamily="2" charset="2"/>
              </a:rPr>
              <a:t>9*9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85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8*8 </a:t>
            </a:r>
            <a:r>
              <a:rPr lang="en-US" dirty="0">
                <a:sym typeface="Wingdings" pitchFamily="2" charset="2"/>
              </a:rPr>
              <a:t>+ </a:t>
            </a:r>
            <a:r>
              <a:rPr lang="en-US" dirty="0" smtClean="0">
                <a:sym typeface="Wingdings" pitchFamily="2" charset="2"/>
              </a:rPr>
              <a:t>5*5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89 (which is one of the 10 terminating numbers)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Given two ranges, compute and compare the number of happy numbers in them.</a:t>
            </a:r>
            <a:endParaRPr lang="en-GB" sz="1300" dirty="0" smtClean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300" dirty="0" smtClean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300" dirty="0" smtClean="0"/>
          </a:p>
        </p:txBody>
      </p:sp>
    </p:spTree>
    <p:extLst>
      <p:ext uri="{BB962C8B-B14F-4D97-AF65-F5344CB8AC3E}">
        <p14:creationId xmlns:p14="http://schemas.microsoft.com/office/powerpoint/2010/main" val="1605236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Q2. </a:t>
            </a:r>
            <a:r>
              <a:rPr lang="en-GB" sz="3600" smtClean="0">
                <a:solidFill>
                  <a:srgbClr val="0000FF"/>
                </a:solidFill>
              </a:rPr>
              <a:t>Happy Numbers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This problem is similar to the </a:t>
            </a:r>
            <a:r>
              <a:rPr lang="en-US" dirty="0" smtClean="0">
                <a:solidFill>
                  <a:srgbClr val="0000FF"/>
                </a:solidFill>
              </a:rPr>
              <a:t>square-free numbers </a:t>
            </a:r>
            <a:r>
              <a:rPr lang="en-US" dirty="0" smtClean="0"/>
              <a:t>exercise (Lab #2 </a:t>
            </a:r>
            <a:r>
              <a:rPr lang="en-US" smtClean="0"/>
              <a:t>Ex2)</a:t>
            </a: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The only difference is that now we are checking for happy numbers instead of square-free integers</a:t>
            </a:r>
            <a:r>
              <a:rPr lang="en-US" smtClean="0"/>
              <a:t>. </a:t>
            </a: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Therefore, all you need is to replace </a:t>
            </a:r>
            <a:r>
              <a:rPr lang="en-US" dirty="0" err="1" smtClean="0">
                <a:solidFill>
                  <a:srgbClr val="0000FF"/>
                </a:solidFill>
              </a:rPr>
              <a:t>is_square_free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in your program for Lab #2 Ex2 with </a:t>
            </a:r>
            <a:r>
              <a:rPr lang="en-US" dirty="0" err="1" smtClean="0">
                <a:solidFill>
                  <a:srgbClr val="0000FF"/>
                </a:solidFill>
              </a:rPr>
              <a:t>isHappyNumber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endParaRPr lang="en-SG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804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Q2. </a:t>
            </a:r>
            <a:r>
              <a:rPr lang="en-GB" sz="3600" smtClean="0">
                <a:solidFill>
                  <a:srgbClr val="0000FF"/>
                </a:solidFill>
              </a:rPr>
              <a:t>Happy Numbers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7"/>
            <a:ext cx="8391158" cy="544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How to write </a:t>
            </a:r>
            <a:r>
              <a:rPr lang="en-US" err="1" smtClean="0"/>
              <a:t>isHappyNumber</a:t>
            </a:r>
            <a:r>
              <a:rPr lang="en-US" smtClean="0"/>
              <a:t>()?</a:t>
            </a:r>
            <a:endParaRPr lang="en-US" sz="100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Key observations: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100" dirty="0" smtClean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100" dirty="0"/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We can stop generating numbers once the generated number is one of 0, 1, 4, 16, 20, 37, 42, 58, 89 or 145. </a:t>
            </a:r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If the generated number is 1, the original number is happy, otherwise it is not.</a:t>
            </a:r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8581"/>
              </p:ext>
            </p:extLst>
          </p:nvPr>
        </p:nvGraphicFramePr>
        <p:xfrm>
          <a:off x="1211512" y="2463296"/>
          <a:ext cx="6363957" cy="202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88678"/>
                <a:gridCol w="3175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one of</a:t>
                      </a:r>
                      <a:r>
                        <a:rPr lang="en-US" baseline="0" dirty="0" smtClean="0"/>
                        <a:t> the numbers generated is…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numbers generated</a:t>
                      </a:r>
                      <a:r>
                        <a:rPr lang="en-US" baseline="0" dirty="0" smtClean="0"/>
                        <a:t> afterwards are…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4, 16, 20, 37, 42,</a:t>
                      </a:r>
                      <a:r>
                        <a:rPr lang="en-US" baseline="0" dirty="0" smtClean="0"/>
                        <a:t> 58, 89, 145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4, 16, 20, 37, 42,</a:t>
                      </a:r>
                      <a:r>
                        <a:rPr lang="en-US" baseline="0" dirty="0" smtClean="0"/>
                        <a:t> 58, 89, 145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6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Q2. </a:t>
            </a:r>
            <a:r>
              <a:rPr lang="en-GB" sz="3600" smtClean="0">
                <a:solidFill>
                  <a:srgbClr val="0000FF"/>
                </a:solidFill>
              </a:rPr>
              <a:t>Happy Numbers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502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Algorithm </a:t>
            </a:r>
            <a:endParaRPr lang="en-US" sz="400" dirty="0" smtClean="0"/>
          </a:p>
          <a:p>
            <a:pPr marL="27432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</a:t>
            </a:r>
          </a:p>
          <a:p>
            <a:pPr marL="731520" lvl="1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1642" y="1889094"/>
            <a:ext cx="6843712" cy="2210634"/>
          </a:xfrm>
          <a:prstGeom prst="rect">
            <a:avLst/>
          </a:prstGeom>
          <a:solidFill>
            <a:srgbClr val="FFFFCC"/>
          </a:solidFill>
          <a:ln w="25400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sz="2000" dirty="0" err="1" smtClean="0"/>
              <a:t>isHappyNumber</a:t>
            </a:r>
            <a:r>
              <a:rPr lang="en-US" sz="2000" dirty="0" smtClean="0"/>
              <a:t>(</a:t>
            </a:r>
            <a:r>
              <a:rPr lang="en-US" sz="2000" i="1" dirty="0" err="1" smtClean="0"/>
              <a:t>num</a:t>
            </a:r>
            <a:r>
              <a:rPr lang="en-US" sz="2000" dirty="0" smtClean="0"/>
              <a:t>){</a:t>
            </a:r>
          </a:p>
          <a:p>
            <a:pPr marL="1588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   while (</a:t>
            </a:r>
            <a:r>
              <a:rPr lang="en-US" i="1" dirty="0" err="1" smtClean="0"/>
              <a:t>num</a:t>
            </a:r>
            <a:r>
              <a:rPr lang="en-US" dirty="0" smtClean="0"/>
              <a:t> is not 0, 1, 4, 16, 20, 37, 42, 58, 89 or 145) </a:t>
            </a:r>
          </a:p>
          <a:p>
            <a:pPr marL="1588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i="1" dirty="0" err="1" smtClean="0"/>
              <a:t>num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sumOfDigitSquares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num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1588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smtClean="0"/>
              <a:t>        return (</a:t>
            </a:r>
            <a:r>
              <a:rPr lang="en-US" i="1" smtClean="0"/>
              <a:t>num </a:t>
            </a:r>
            <a:r>
              <a:rPr lang="en-US" smtClean="0"/>
              <a:t>== 1)</a:t>
            </a:r>
            <a:endParaRPr lang="en-US" dirty="0" smtClean="0"/>
          </a:p>
          <a:p>
            <a:pPr marL="1588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02152" y="3315958"/>
            <a:ext cx="5265481" cy="3386294"/>
          </a:xfrm>
          <a:prstGeom prst="rect">
            <a:avLst/>
          </a:prstGeom>
          <a:solidFill>
            <a:srgbClr val="FFFFCC"/>
          </a:solidFill>
          <a:ln w="25400">
            <a:solidFill>
              <a:srgbClr val="FF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err="1" smtClean="0"/>
              <a:t>sumOfDigitSquares</a:t>
            </a:r>
            <a:r>
              <a:rPr lang="en-US" dirty="0" smtClean="0"/>
              <a:t>(</a:t>
            </a:r>
            <a:r>
              <a:rPr lang="en-US" i="1" dirty="0" err="1" smtClean="0"/>
              <a:t>num</a:t>
            </a:r>
            <a:r>
              <a:rPr lang="en-US" dirty="0" smtClean="0"/>
              <a:t>) {</a:t>
            </a:r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</a:t>
            </a:r>
            <a:r>
              <a:rPr lang="en-US" i="1" dirty="0" smtClean="0"/>
              <a:t>sum </a:t>
            </a:r>
            <a:r>
              <a:rPr lang="en-US" dirty="0" smtClean="0">
                <a:sym typeface="Wingdings" pitchFamily="2" charset="2"/>
              </a:rPr>
              <a:t> 0</a:t>
            </a:r>
            <a:endParaRPr lang="en-US" dirty="0"/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while (</a:t>
            </a:r>
            <a:r>
              <a:rPr lang="en-US" i="1" dirty="0" err="1" smtClean="0"/>
              <a:t>num</a:t>
            </a:r>
            <a:r>
              <a:rPr lang="en-US" i="1" dirty="0" smtClean="0"/>
              <a:t> </a:t>
            </a:r>
            <a:r>
              <a:rPr lang="en-US" dirty="0" smtClean="0"/>
              <a:t>&gt;</a:t>
            </a:r>
            <a:r>
              <a:rPr lang="en-US" i="1" dirty="0" smtClean="0"/>
              <a:t> </a:t>
            </a:r>
            <a:r>
              <a:rPr lang="en-US" dirty="0" smtClean="0"/>
              <a:t>0) {</a:t>
            </a:r>
            <a:endParaRPr lang="en-US" dirty="0"/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sum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i="1" dirty="0" smtClean="0">
                <a:sym typeface="Wingdings" pitchFamily="2" charset="2"/>
              </a:rPr>
              <a:t> sum</a:t>
            </a:r>
            <a:r>
              <a:rPr lang="en-US" dirty="0" smtClean="0">
                <a:sym typeface="Wingdings" pitchFamily="2" charset="2"/>
              </a:rPr>
              <a:t> + (</a:t>
            </a:r>
            <a:r>
              <a:rPr lang="en-US" i="1" dirty="0" err="1" smtClean="0">
                <a:sym typeface="Wingdings" pitchFamily="2" charset="2"/>
              </a:rPr>
              <a:t>num</a:t>
            </a:r>
            <a:r>
              <a:rPr lang="en-US" dirty="0" smtClean="0">
                <a:sym typeface="Wingdings" pitchFamily="2" charset="2"/>
              </a:rPr>
              <a:t> % 10)*(</a:t>
            </a:r>
            <a:r>
              <a:rPr lang="en-US" i="1" dirty="0" err="1">
                <a:sym typeface="Wingdings" pitchFamily="2" charset="2"/>
              </a:rPr>
              <a:t>num</a:t>
            </a:r>
            <a:r>
              <a:rPr lang="en-US" dirty="0">
                <a:sym typeface="Wingdings" pitchFamily="2" charset="2"/>
              </a:rPr>
              <a:t> % </a:t>
            </a:r>
            <a:r>
              <a:rPr lang="en-US" dirty="0" smtClean="0">
                <a:sym typeface="Wingdings" pitchFamily="2" charset="2"/>
              </a:rPr>
              <a:t>10)</a:t>
            </a:r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i="1" dirty="0" smtClean="0">
                <a:sym typeface="Wingdings" pitchFamily="2" charset="2"/>
              </a:rPr>
              <a:t>        </a:t>
            </a:r>
            <a:r>
              <a:rPr lang="en-US" i="1" dirty="0" err="1" smtClean="0">
                <a:sym typeface="Wingdings" pitchFamily="2" charset="2"/>
              </a:rPr>
              <a:t>num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i="1" dirty="0" err="1" smtClean="0">
                <a:sym typeface="Wingdings" pitchFamily="2" charset="2"/>
              </a:rPr>
              <a:t>num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/ 10</a:t>
            </a:r>
            <a:endParaRPr lang="en-US" dirty="0">
              <a:sym typeface="Wingdings" pitchFamily="2" charset="2"/>
            </a:endParaRPr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 }</a:t>
            </a:r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    return </a:t>
            </a:r>
            <a:r>
              <a:rPr lang="en-US" i="1" dirty="0" smtClean="0"/>
              <a:t>sum</a:t>
            </a:r>
          </a:p>
          <a:p>
            <a:pPr marL="0" lvl="1" indent="0">
              <a:lnSpc>
                <a:spcPct val="114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85217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Testing and Debugging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439056"/>
            <a:ext cx="7663132" cy="3702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 will go through Unit #7 Testing and Debugging now</a:t>
            </a:r>
          </a:p>
        </p:txBody>
      </p:sp>
    </p:spTree>
    <p:extLst>
      <p:ext uri="{BB962C8B-B14F-4D97-AF65-F5344CB8AC3E}">
        <p14:creationId xmlns:p14="http://schemas.microsoft.com/office/powerpoint/2010/main" val="116153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Surveys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8" y="1328468"/>
            <a:ext cx="8149998" cy="399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Please do the IVLE surveys now</a:t>
            </a:r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Very important for us to know your needs and how you are doing</a:t>
            </a:r>
            <a:endParaRPr lang="en-GB" dirty="0"/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There are 3 surveys</a:t>
            </a:r>
          </a:p>
          <a:p>
            <a:pPr marL="969963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</a:pPr>
            <a:r>
              <a:rPr lang="en-GB" dirty="0" smtClean="0"/>
              <a:t>For all CS1010 students – everybody must do</a:t>
            </a:r>
          </a:p>
          <a:p>
            <a:pPr marL="969963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</a:pPr>
            <a:r>
              <a:rPr lang="en-GB" dirty="0" smtClean="0"/>
              <a:t>Only for those who have attended the “Introduction to Programming” workshop in July</a:t>
            </a:r>
          </a:p>
          <a:p>
            <a:pPr marL="969963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</a:pPr>
            <a:r>
              <a:rPr lang="en-GB" dirty="0" smtClean="0"/>
              <a:t>Only for those who have attended the “Refresher Workshop for Polytechnic Graduates” workshop in July</a:t>
            </a:r>
          </a:p>
        </p:txBody>
      </p:sp>
    </p:spTree>
    <p:extLst>
      <p:ext uri="{BB962C8B-B14F-4D97-AF65-F5344CB8AC3E}">
        <p14:creationId xmlns:p14="http://schemas.microsoft.com/office/powerpoint/2010/main" val="3685782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Week7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C00000"/>
                </a:solidFill>
              </a:rPr>
              <a:t>Deadline for Lab #3</a:t>
            </a: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Deadline: </a:t>
            </a:r>
            <a:r>
              <a:rPr lang="en-US" sz="2400" dirty="0" smtClean="0"/>
              <a:t>4 October </a:t>
            </a:r>
            <a:r>
              <a:rPr lang="en-US" sz="2400" dirty="0"/>
              <a:t>2014, Saturday, </a:t>
            </a:r>
            <a:r>
              <a:rPr lang="en-US" sz="2400" dirty="0" smtClean="0"/>
              <a:t>9am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Courier New" pitchFamily="49" charset="0"/>
              </a:rPr>
              <a:t>Continue to do </a:t>
            </a:r>
            <a:r>
              <a:rPr lang="en-US" sz="2800" dirty="0">
                <a:cs typeface="Courier New" pitchFamily="49" charset="0"/>
              </a:rPr>
              <a:t>practice exercises on </a:t>
            </a:r>
            <a:r>
              <a:rPr lang="en-US" sz="2800" dirty="0" smtClean="0">
                <a:cs typeface="Courier New" pitchFamily="49" charset="0"/>
              </a:rPr>
              <a:t>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Week7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90808303540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(AY2014/5 Semester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Week7 -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Taking Stock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439056"/>
            <a:ext cx="7663132" cy="3702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We are mid-way in the semester!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Let’s take stock of what you have learned so far</a:t>
            </a:r>
          </a:p>
        </p:txBody>
      </p:sp>
    </p:spTree>
    <p:extLst>
      <p:ext uri="{BB962C8B-B14F-4D97-AF65-F5344CB8AC3E}">
        <p14:creationId xmlns:p14="http://schemas.microsoft.com/office/powerpoint/2010/main" val="2916821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Topics in C covered so far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Week7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Oval 1"/>
          <p:cNvSpPr/>
          <p:nvPr/>
        </p:nvSpPr>
        <p:spPr>
          <a:xfrm>
            <a:off x="718458" y="1184989"/>
            <a:ext cx="7753738" cy="5439746"/>
          </a:xfrm>
          <a:prstGeom prst="ellipse">
            <a:avLst/>
          </a:prstGeom>
          <a:solidFill>
            <a:srgbClr val="FDE139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1709062" y="2146041"/>
            <a:ext cx="2820949" cy="3834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Data types </a:t>
            </a:r>
            <a:r>
              <a:rPr lang="en-GB" sz="1500" dirty="0" smtClean="0"/>
              <a:t>(</a:t>
            </a:r>
            <a:r>
              <a:rPr lang="en-GB" sz="1500" dirty="0" err="1" smtClean="0"/>
              <a:t>int</a:t>
            </a:r>
            <a:r>
              <a:rPr lang="en-GB" sz="15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Arithmetic operations </a:t>
            </a:r>
            <a:r>
              <a:rPr lang="en-GB" sz="1500" dirty="0" smtClean="0"/>
              <a:t>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Input/output functions </a:t>
            </a:r>
            <a:r>
              <a:rPr lang="en-GB" sz="1500" dirty="0" smtClean="0"/>
              <a:t>(</a:t>
            </a:r>
            <a:r>
              <a:rPr lang="en-GB" sz="1500" dirty="0" err="1" smtClean="0"/>
              <a:t>scanf</a:t>
            </a:r>
            <a:r>
              <a:rPr lang="en-GB" sz="1500" dirty="0" smtClean="0"/>
              <a:t>(), </a:t>
            </a:r>
            <a:r>
              <a:rPr lang="en-GB" sz="1500" dirty="0" err="1" smtClean="0"/>
              <a:t>printf</a:t>
            </a:r>
            <a:r>
              <a:rPr lang="en-GB" sz="15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err="1" smtClean="0">
                <a:solidFill>
                  <a:srgbClr val="C00000"/>
                </a:solidFill>
              </a:rPr>
              <a:t>Preprocessor</a:t>
            </a:r>
            <a:r>
              <a:rPr lang="en-GB" sz="22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#define</a:t>
            </a:r>
          </a:p>
        </p:txBody>
      </p:sp>
      <p:sp>
        <p:nvSpPr>
          <p:cNvPr id="8" name="[Rectangle 3]"/>
          <p:cNvSpPr txBox="1">
            <a:spLocks noChangeArrowheads="1"/>
          </p:cNvSpPr>
          <p:nvPr/>
        </p:nvSpPr>
        <p:spPr>
          <a:xfrm>
            <a:off x="4464697" y="1646852"/>
            <a:ext cx="3102430" cy="4833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Relational operators</a:t>
            </a:r>
            <a:r>
              <a:rPr lang="en-GB" sz="1200" dirty="0" smtClean="0"/>
              <a:t>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Logical operators </a:t>
            </a:r>
            <a:r>
              <a:rPr lang="en-GB" sz="1200" dirty="0" smtClean="0"/>
              <a:t>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Conditional operator </a:t>
            </a:r>
            <a:r>
              <a:rPr lang="en-GB" sz="1200" dirty="0" smtClean="0"/>
              <a:t>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Integer as </a:t>
            </a:r>
            <a:r>
              <a:rPr lang="en-GB" sz="1400" dirty="0" err="1" smtClean="0"/>
              <a:t>boolean</a:t>
            </a:r>
            <a:endParaRPr lang="en-GB" sz="140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while, do-while, for</a:t>
            </a:r>
            <a:endParaRPr lang="en-GB" sz="1600" dirty="0" smtClean="0"/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49080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Description and Objectives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Week7 -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91931090"/>
              </p:ext>
            </p:extLst>
          </p:nvPr>
        </p:nvGraphicFramePr>
        <p:xfrm>
          <a:off x="1143000" y="1295400"/>
          <a:ext cx="7162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6262254" y="4405746"/>
            <a:ext cx="1819563" cy="1717963"/>
          </a:xfrm>
          <a:prstGeom prst="ellipse">
            <a:avLst/>
          </a:prstGeom>
          <a:solidFill>
            <a:srgbClr val="AAAAAA">
              <a:alpha val="30000"/>
            </a:srgbClr>
          </a:solidFill>
          <a:ln w="26425" cap="flat" cmpd="sng" algn="ctr">
            <a:solidFill>
              <a:srgbClr val="000000"/>
            </a:solidFill>
            <a:prstDash val="solid"/>
            <a:headEnd type="none" w="med" len="med"/>
            <a:tailEnd type="stealth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89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Skills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smtClean="0"/>
              <a:t>(AY2014/5 </a:t>
            </a:r>
            <a:r>
              <a:rPr lang="en-US" dirty="0" smtClean="0"/>
              <a:t>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Week7 -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838200" y="1295400"/>
            <a:ext cx="4572000" cy="4960938"/>
            <a:chOff x="528" y="816"/>
            <a:chExt cx="2880" cy="3125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28" y="816"/>
              <a:ext cx="2880" cy="1968"/>
            </a:xfrm>
            <a:prstGeom prst="downArrowCallout">
              <a:avLst>
                <a:gd name="adj1" fmla="val 36585"/>
                <a:gd name="adj2" fmla="val 36585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5400000" scaled="1"/>
            </a:gra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720" y="1008"/>
              <a:ext cx="2496" cy="970"/>
              <a:chOff x="720" y="1008"/>
              <a:chExt cx="2496" cy="970"/>
            </a:xfrm>
          </p:grpSpPr>
          <p:pic>
            <p:nvPicPr>
              <p:cNvPr id="13" name="Picture 7" descr="Saw%20-%20Hack%20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12" y="1056"/>
                <a:ext cx="568" cy="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1" descr="Chisel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88" y="1008"/>
                <a:ext cx="466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5" descr="Drill%20-%20Electric%20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40" y="1440"/>
                <a:ext cx="576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9" descr="Hardware%20Symbol%20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20" y="1440"/>
                <a:ext cx="76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Picture 23" descr="At%20Work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6" y="3120"/>
              <a:ext cx="900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0" descr="lb01p02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28" y="2064"/>
              <a:ext cx="49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85294096"/>
              </p:ext>
            </p:extLst>
          </p:nvPr>
        </p:nvGraphicFramePr>
        <p:xfrm>
          <a:off x="5715000" y="1447800"/>
          <a:ext cx="26146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652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90808351326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Topics in C covered so far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Oval 1"/>
          <p:cNvSpPr/>
          <p:nvPr/>
        </p:nvSpPr>
        <p:spPr>
          <a:xfrm>
            <a:off x="718458" y="1184989"/>
            <a:ext cx="7753738" cy="5439746"/>
          </a:xfrm>
          <a:prstGeom prst="ellipse">
            <a:avLst/>
          </a:prstGeom>
          <a:solidFill>
            <a:srgbClr val="FDE139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1709062" y="2146041"/>
            <a:ext cx="2820949" cy="3834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Data types </a:t>
            </a:r>
            <a:r>
              <a:rPr lang="en-GB" sz="1500" dirty="0" smtClean="0"/>
              <a:t>(</a:t>
            </a:r>
            <a:r>
              <a:rPr lang="en-GB" sz="1500" dirty="0" err="1" smtClean="0"/>
              <a:t>int</a:t>
            </a:r>
            <a:r>
              <a:rPr lang="en-GB" sz="15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Arithmetic operations </a:t>
            </a:r>
            <a:r>
              <a:rPr lang="en-GB" sz="1500" dirty="0" smtClean="0"/>
              <a:t>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Input/output functions </a:t>
            </a:r>
            <a:r>
              <a:rPr lang="en-GB" sz="1500" dirty="0" smtClean="0"/>
              <a:t>(</a:t>
            </a:r>
            <a:r>
              <a:rPr lang="en-GB" sz="1500" dirty="0" err="1" smtClean="0"/>
              <a:t>scanf</a:t>
            </a:r>
            <a:r>
              <a:rPr lang="en-GB" sz="1500" dirty="0" smtClean="0"/>
              <a:t>(), </a:t>
            </a:r>
            <a:r>
              <a:rPr lang="en-GB" sz="1500" dirty="0" err="1" smtClean="0"/>
              <a:t>printf</a:t>
            </a:r>
            <a:r>
              <a:rPr lang="en-GB" sz="15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err="1" smtClean="0">
                <a:solidFill>
                  <a:srgbClr val="C00000"/>
                </a:solidFill>
              </a:rPr>
              <a:t>Preprocessor</a:t>
            </a:r>
            <a:r>
              <a:rPr lang="en-GB" sz="22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#define</a:t>
            </a:r>
          </a:p>
        </p:txBody>
      </p:sp>
      <p:sp>
        <p:nvSpPr>
          <p:cNvPr id="8" name="[Rectangle 3]"/>
          <p:cNvSpPr txBox="1">
            <a:spLocks noChangeArrowheads="1"/>
          </p:cNvSpPr>
          <p:nvPr/>
        </p:nvSpPr>
        <p:spPr>
          <a:xfrm>
            <a:off x="4464697" y="1646852"/>
            <a:ext cx="3102430" cy="4833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Relational operators</a:t>
            </a:r>
            <a:r>
              <a:rPr lang="en-GB" sz="1200" dirty="0" smtClean="0"/>
              <a:t>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Logical operators </a:t>
            </a:r>
            <a:r>
              <a:rPr lang="en-GB" sz="1200" dirty="0" smtClean="0"/>
              <a:t>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Conditional operator </a:t>
            </a:r>
            <a:r>
              <a:rPr lang="en-GB" sz="1200" dirty="0" smtClean="0"/>
              <a:t>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Integer as </a:t>
            </a:r>
            <a:r>
              <a:rPr lang="en-GB" sz="1400" dirty="0" err="1" smtClean="0"/>
              <a:t>boolean</a:t>
            </a:r>
            <a:endParaRPr lang="en-GB" sz="140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while, do-while, for</a:t>
            </a:r>
            <a:endParaRPr lang="en-GB" sz="1600" dirty="0" smtClean="0"/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03250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90808351323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Topics in C covered so far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Week7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" name="Oval 1"/>
          <p:cNvSpPr>
            <a:spLocks/>
          </p:cNvSpPr>
          <p:nvPr/>
        </p:nvSpPr>
        <p:spPr>
          <a:xfrm>
            <a:off x="718458" y="1184989"/>
            <a:ext cx="7753738" cy="5439746"/>
          </a:xfrm>
          <a:prstGeom prst="ellipse">
            <a:avLst/>
          </a:prstGeom>
          <a:solidFill>
            <a:srgbClr val="FDE139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1709062" y="2146041"/>
            <a:ext cx="2820949" cy="3834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Data types </a:t>
            </a:r>
            <a:r>
              <a:rPr lang="en-GB" sz="1500" dirty="0" smtClean="0"/>
              <a:t>(</a:t>
            </a:r>
            <a:r>
              <a:rPr lang="en-GB" sz="1500" dirty="0" err="1" smtClean="0"/>
              <a:t>int</a:t>
            </a:r>
            <a:r>
              <a:rPr lang="en-GB" sz="15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Arithmetic operations </a:t>
            </a:r>
            <a:r>
              <a:rPr lang="en-GB" sz="1500" dirty="0" smtClean="0"/>
              <a:t>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Input/output functions </a:t>
            </a:r>
            <a:r>
              <a:rPr lang="en-GB" sz="1500" dirty="0" smtClean="0"/>
              <a:t>(</a:t>
            </a:r>
            <a:r>
              <a:rPr lang="en-GB" sz="1500" dirty="0" err="1" smtClean="0"/>
              <a:t>scanf</a:t>
            </a:r>
            <a:r>
              <a:rPr lang="en-GB" sz="1500" dirty="0" smtClean="0"/>
              <a:t>(), </a:t>
            </a:r>
            <a:r>
              <a:rPr lang="en-GB" sz="1500" dirty="0" err="1" smtClean="0"/>
              <a:t>printf</a:t>
            </a:r>
            <a:r>
              <a:rPr lang="en-GB" sz="15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200" dirty="0" err="1" smtClean="0">
                <a:solidFill>
                  <a:srgbClr val="C00000"/>
                </a:solidFill>
              </a:rPr>
              <a:t>Preprocessor</a:t>
            </a:r>
            <a:r>
              <a:rPr lang="en-GB" sz="22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#define</a:t>
            </a:r>
          </a:p>
        </p:txBody>
      </p:sp>
      <p:sp>
        <p:nvSpPr>
          <p:cNvPr id="8" name="[Rectangle 3]"/>
          <p:cNvSpPr txBox="1">
            <a:spLocks noChangeArrowheads="1"/>
          </p:cNvSpPr>
          <p:nvPr/>
        </p:nvSpPr>
        <p:spPr>
          <a:xfrm>
            <a:off x="4464697" y="1646852"/>
            <a:ext cx="3102430" cy="4833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Relational operators</a:t>
            </a:r>
            <a:r>
              <a:rPr lang="en-GB" sz="1200" dirty="0" smtClean="0"/>
              <a:t>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Logical operators </a:t>
            </a:r>
            <a:r>
              <a:rPr lang="en-GB" sz="1200" dirty="0" smtClean="0"/>
              <a:t>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Conditional operator </a:t>
            </a:r>
            <a:r>
              <a:rPr lang="en-GB" sz="1200" dirty="0" smtClean="0"/>
              <a:t>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Integer as </a:t>
            </a:r>
            <a:r>
              <a:rPr lang="en-GB" sz="1400" dirty="0" err="1" smtClean="0"/>
              <a:t>boolean</a:t>
            </a:r>
            <a:endParaRPr lang="en-GB" sz="140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400" dirty="0" smtClean="0"/>
              <a:t>while, do-while, for</a:t>
            </a:r>
            <a:endParaRPr lang="en-GB" sz="1600" dirty="0" smtClean="0"/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6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1636925" y="2092546"/>
            <a:ext cx="2693384" cy="354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Data types (</a:t>
            </a:r>
            <a:r>
              <a:rPr lang="en-GB" sz="1975" dirty="0" err="1" smtClean="0"/>
              <a:t>int</a:t>
            </a:r>
            <a:r>
              <a:rPr lang="en-GB" sz="197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Input/output functions (</a:t>
            </a:r>
            <a:r>
              <a:rPr lang="en-GB" sz="1975" dirty="0" err="1" smtClean="0"/>
              <a:t>scanf</a:t>
            </a:r>
            <a:r>
              <a:rPr lang="en-GB" sz="1975" dirty="0" smtClean="0"/>
              <a:t>(), </a:t>
            </a:r>
            <a:r>
              <a:rPr lang="en-GB" sz="1975" dirty="0" err="1" smtClean="0"/>
              <a:t>printf</a:t>
            </a:r>
            <a:r>
              <a:rPr lang="en-GB" sz="197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err="1" smtClean="0">
                <a:solidFill>
                  <a:srgbClr val="C00000"/>
                </a:solidFill>
              </a:rPr>
              <a:t>Preprocessor</a:t>
            </a:r>
            <a:r>
              <a:rPr lang="en-GB" sz="197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#define</a:t>
            </a:r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1564790" y="2039050"/>
            <a:ext cx="2565819" cy="325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Data types (</a:t>
            </a:r>
            <a:r>
              <a:rPr lang="en-GB" sz="1950" dirty="0" err="1" smtClean="0"/>
              <a:t>int</a:t>
            </a:r>
            <a:r>
              <a:rPr lang="en-GB" sz="195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Input/output functions (</a:t>
            </a:r>
            <a:r>
              <a:rPr lang="en-GB" sz="1950" dirty="0" err="1" smtClean="0"/>
              <a:t>scanf</a:t>
            </a:r>
            <a:r>
              <a:rPr lang="en-GB" sz="1950" dirty="0" smtClean="0"/>
              <a:t>(), </a:t>
            </a:r>
            <a:r>
              <a:rPr lang="en-GB" sz="1950" dirty="0" err="1" smtClean="0"/>
              <a:t>printf</a:t>
            </a:r>
            <a:r>
              <a:rPr lang="en-GB" sz="195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err="1" smtClean="0">
                <a:solidFill>
                  <a:srgbClr val="C00000"/>
                </a:solidFill>
              </a:rPr>
              <a:t>Preprocessor</a:t>
            </a:r>
            <a:r>
              <a:rPr lang="en-GB" sz="195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#define</a:t>
            </a:r>
          </a:p>
        </p:txBody>
      </p:sp>
      <p:sp>
        <p:nvSpPr>
          <p:cNvPr id="13" name="[Rectangle 3]"/>
          <p:cNvSpPr txBox="1">
            <a:spLocks noChangeArrowheads="1"/>
          </p:cNvSpPr>
          <p:nvPr/>
        </p:nvSpPr>
        <p:spPr>
          <a:xfrm>
            <a:off x="1492653" y="1985554"/>
            <a:ext cx="2438254" cy="2966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Data types (</a:t>
            </a:r>
            <a:r>
              <a:rPr lang="en-GB" sz="1925" dirty="0" err="1" smtClean="0"/>
              <a:t>int</a:t>
            </a:r>
            <a:r>
              <a:rPr lang="en-GB" sz="192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Input/output functions (</a:t>
            </a:r>
            <a:r>
              <a:rPr lang="en-GB" sz="1925" dirty="0" err="1" smtClean="0"/>
              <a:t>scanf</a:t>
            </a:r>
            <a:r>
              <a:rPr lang="en-GB" sz="1925" dirty="0" smtClean="0"/>
              <a:t>(), </a:t>
            </a:r>
            <a:r>
              <a:rPr lang="en-GB" sz="1925" dirty="0" err="1" smtClean="0"/>
              <a:t>printf</a:t>
            </a:r>
            <a:r>
              <a:rPr lang="en-GB" sz="192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err="1" smtClean="0">
                <a:solidFill>
                  <a:srgbClr val="C00000"/>
                </a:solidFill>
              </a:rPr>
              <a:t>Preprocessor</a:t>
            </a:r>
            <a:r>
              <a:rPr lang="en-GB" sz="192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#define</a:t>
            </a:r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>
          <a:xfrm>
            <a:off x="1420517" y="1932059"/>
            <a:ext cx="2310689" cy="267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Data types (</a:t>
            </a:r>
            <a:r>
              <a:rPr lang="en-GB" sz="1900" dirty="0" err="1" smtClean="0"/>
              <a:t>int</a:t>
            </a:r>
            <a:r>
              <a:rPr lang="en-GB" sz="19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Input/output functions (</a:t>
            </a:r>
            <a:r>
              <a:rPr lang="en-GB" sz="1900" dirty="0" err="1" smtClean="0"/>
              <a:t>scanf</a:t>
            </a:r>
            <a:r>
              <a:rPr lang="en-GB" sz="1900" dirty="0" smtClean="0"/>
              <a:t>(),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err="1" smtClean="0">
                <a:solidFill>
                  <a:srgbClr val="C00000"/>
                </a:solidFill>
              </a:rPr>
              <a:t>Preprocessor</a:t>
            </a:r>
            <a:r>
              <a:rPr lang="en-GB" sz="19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#define</a:t>
            </a:r>
          </a:p>
        </p:txBody>
      </p:sp>
      <p:sp>
        <p:nvSpPr>
          <p:cNvPr id="15" name="[Rectangle 3]"/>
          <p:cNvSpPr txBox="1">
            <a:spLocks noChangeArrowheads="1"/>
          </p:cNvSpPr>
          <p:nvPr/>
        </p:nvSpPr>
        <p:spPr>
          <a:xfrm>
            <a:off x="1348381" y="1878563"/>
            <a:ext cx="2183124" cy="2386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Data types (</a:t>
            </a:r>
            <a:r>
              <a:rPr lang="en-GB" sz="1875" dirty="0" err="1" smtClean="0"/>
              <a:t>int</a:t>
            </a:r>
            <a:r>
              <a:rPr lang="en-GB" sz="187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Input/output functions (</a:t>
            </a:r>
            <a:r>
              <a:rPr lang="en-GB" sz="1875" dirty="0" err="1" smtClean="0"/>
              <a:t>scanf</a:t>
            </a:r>
            <a:r>
              <a:rPr lang="en-GB" sz="1875" dirty="0" smtClean="0"/>
              <a:t>(), </a:t>
            </a:r>
            <a:r>
              <a:rPr lang="en-GB" sz="1875" dirty="0" err="1" smtClean="0"/>
              <a:t>printf</a:t>
            </a:r>
            <a:r>
              <a:rPr lang="en-GB" sz="187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err="1" smtClean="0">
                <a:solidFill>
                  <a:srgbClr val="C00000"/>
                </a:solidFill>
              </a:rPr>
              <a:t>Preprocessor</a:t>
            </a:r>
            <a:r>
              <a:rPr lang="en-GB" sz="187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#define</a:t>
            </a:r>
          </a:p>
        </p:txBody>
      </p:sp>
      <p:sp>
        <p:nvSpPr>
          <p:cNvPr id="16" name="[Rectangle 3]"/>
          <p:cNvSpPr txBox="1">
            <a:spLocks noChangeArrowheads="1"/>
          </p:cNvSpPr>
          <p:nvPr/>
        </p:nvSpPr>
        <p:spPr>
          <a:xfrm>
            <a:off x="1276245" y="1825068"/>
            <a:ext cx="2055559" cy="2097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Data types (</a:t>
            </a:r>
            <a:r>
              <a:rPr lang="en-GB" sz="1850" dirty="0" err="1" smtClean="0"/>
              <a:t>int</a:t>
            </a:r>
            <a:r>
              <a:rPr lang="en-GB" sz="185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Input/output functions (</a:t>
            </a:r>
            <a:r>
              <a:rPr lang="en-GB" sz="1850" dirty="0" err="1" smtClean="0"/>
              <a:t>scanf</a:t>
            </a:r>
            <a:r>
              <a:rPr lang="en-GB" sz="1850" dirty="0" smtClean="0"/>
              <a:t>(), </a:t>
            </a:r>
            <a:r>
              <a:rPr lang="en-GB" sz="1850" dirty="0" err="1" smtClean="0"/>
              <a:t>printf</a:t>
            </a:r>
            <a:r>
              <a:rPr lang="en-GB" sz="185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err="1" smtClean="0">
                <a:solidFill>
                  <a:srgbClr val="C00000"/>
                </a:solidFill>
              </a:rPr>
              <a:t>Preprocessor</a:t>
            </a:r>
            <a:r>
              <a:rPr lang="en-GB" sz="185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#define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>
          <a:xfrm>
            <a:off x="1204108" y="1771572"/>
            <a:ext cx="1927994" cy="180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Data types (</a:t>
            </a:r>
            <a:r>
              <a:rPr lang="en-GB" sz="1825" dirty="0" err="1" smtClean="0"/>
              <a:t>int</a:t>
            </a:r>
            <a:r>
              <a:rPr lang="en-GB" sz="182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Input/output functions (</a:t>
            </a:r>
            <a:r>
              <a:rPr lang="en-GB" sz="1825" dirty="0" err="1" smtClean="0"/>
              <a:t>scanf</a:t>
            </a:r>
            <a:r>
              <a:rPr lang="en-GB" sz="1825" dirty="0" smtClean="0"/>
              <a:t>(), </a:t>
            </a:r>
            <a:r>
              <a:rPr lang="en-GB" sz="1825" dirty="0" err="1" smtClean="0"/>
              <a:t>printf</a:t>
            </a:r>
            <a:r>
              <a:rPr lang="en-GB" sz="182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err="1" smtClean="0">
                <a:solidFill>
                  <a:srgbClr val="C00000"/>
                </a:solidFill>
              </a:rPr>
              <a:t>Preprocessor</a:t>
            </a:r>
            <a:r>
              <a:rPr lang="en-GB" sz="182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#define</a:t>
            </a:r>
          </a:p>
        </p:txBody>
      </p:sp>
      <p:sp>
        <p:nvSpPr>
          <p:cNvPr id="18" name="[Rectangle 3]"/>
          <p:cNvSpPr txBox="1">
            <a:spLocks noChangeArrowheads="1"/>
          </p:cNvSpPr>
          <p:nvPr/>
        </p:nvSpPr>
        <p:spPr>
          <a:xfrm>
            <a:off x="1131973" y="1718076"/>
            <a:ext cx="1800429" cy="1517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Data types (</a:t>
            </a:r>
            <a:r>
              <a:rPr lang="en-GB" sz="1800" dirty="0" err="1" smtClean="0"/>
              <a:t>int</a:t>
            </a:r>
            <a:r>
              <a:rPr lang="en-GB" sz="18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Input/output functions (</a:t>
            </a:r>
            <a:r>
              <a:rPr lang="en-GB" sz="1800" dirty="0" err="1" smtClean="0"/>
              <a:t>scanf</a:t>
            </a:r>
            <a:r>
              <a:rPr lang="en-GB" sz="1800" dirty="0" smtClean="0"/>
              <a:t>(), </a:t>
            </a:r>
            <a:r>
              <a:rPr lang="en-GB" sz="1800" dirty="0" err="1" smtClean="0"/>
              <a:t>printf</a:t>
            </a:r>
            <a:r>
              <a:rPr lang="en-GB" sz="18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err="1" smtClean="0">
                <a:solidFill>
                  <a:srgbClr val="C00000"/>
                </a:solidFill>
              </a:rPr>
              <a:t>Preprocessor</a:t>
            </a:r>
            <a:r>
              <a:rPr lang="en-GB" sz="18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#define</a:t>
            </a:r>
          </a:p>
        </p:txBody>
      </p:sp>
      <p:sp>
        <p:nvSpPr>
          <p:cNvPr id="19" name="[Rectangle 3]"/>
          <p:cNvSpPr txBox="1">
            <a:spLocks noChangeArrowheads="1"/>
          </p:cNvSpPr>
          <p:nvPr/>
        </p:nvSpPr>
        <p:spPr>
          <a:xfrm>
            <a:off x="1059836" y="1664582"/>
            <a:ext cx="1672864" cy="122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Data types (</a:t>
            </a:r>
            <a:r>
              <a:rPr lang="en-GB" sz="1775" dirty="0" err="1" smtClean="0"/>
              <a:t>int</a:t>
            </a:r>
            <a:r>
              <a:rPr lang="en-GB" sz="177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Input/output functions (</a:t>
            </a:r>
            <a:r>
              <a:rPr lang="en-GB" sz="1775" dirty="0" err="1" smtClean="0"/>
              <a:t>scanf</a:t>
            </a:r>
            <a:r>
              <a:rPr lang="en-GB" sz="1775" dirty="0" smtClean="0"/>
              <a:t>(), </a:t>
            </a:r>
            <a:r>
              <a:rPr lang="en-GB" sz="1775" dirty="0" err="1" smtClean="0"/>
              <a:t>printf</a:t>
            </a:r>
            <a:r>
              <a:rPr lang="en-GB" sz="177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err="1" smtClean="0">
                <a:solidFill>
                  <a:srgbClr val="C00000"/>
                </a:solidFill>
              </a:rPr>
              <a:t>Preprocessor</a:t>
            </a:r>
            <a:r>
              <a:rPr lang="en-GB" sz="177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#define</a:t>
            </a:r>
          </a:p>
        </p:txBody>
      </p:sp>
      <p:sp>
        <p:nvSpPr>
          <p:cNvPr id="20" name="[Rectangle 3]"/>
          <p:cNvSpPr txBox="1">
            <a:spLocks noChangeArrowheads="1"/>
          </p:cNvSpPr>
          <p:nvPr/>
        </p:nvSpPr>
        <p:spPr>
          <a:xfrm>
            <a:off x="987700" y="1611086"/>
            <a:ext cx="1545299" cy="938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Data types (</a:t>
            </a:r>
            <a:r>
              <a:rPr lang="en-GB" sz="1750" dirty="0" err="1" smtClean="0"/>
              <a:t>int</a:t>
            </a:r>
            <a:r>
              <a:rPr lang="en-GB" sz="175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Input/output functions (</a:t>
            </a:r>
            <a:r>
              <a:rPr lang="en-GB" sz="1750" dirty="0" err="1" smtClean="0"/>
              <a:t>scanf</a:t>
            </a:r>
            <a:r>
              <a:rPr lang="en-GB" sz="1750" dirty="0" smtClean="0"/>
              <a:t>(), </a:t>
            </a:r>
            <a:r>
              <a:rPr lang="en-GB" sz="1750" dirty="0" err="1" smtClean="0"/>
              <a:t>printf</a:t>
            </a:r>
            <a:r>
              <a:rPr lang="en-GB" sz="175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err="1" smtClean="0">
                <a:solidFill>
                  <a:srgbClr val="C00000"/>
                </a:solidFill>
              </a:rPr>
              <a:t>Preprocessor</a:t>
            </a:r>
            <a:r>
              <a:rPr lang="en-GB" sz="175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#define</a:t>
            </a:r>
          </a:p>
        </p:txBody>
      </p:sp>
      <p:sp>
        <p:nvSpPr>
          <p:cNvPr id="21" name="[Rectangle 3]"/>
          <p:cNvSpPr txBox="1">
            <a:spLocks noChangeArrowheads="1"/>
          </p:cNvSpPr>
          <p:nvPr/>
        </p:nvSpPr>
        <p:spPr>
          <a:xfrm>
            <a:off x="915564" y="1557590"/>
            <a:ext cx="1417734" cy="649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Data types (</a:t>
            </a:r>
            <a:r>
              <a:rPr lang="en-GB" sz="1725" dirty="0" err="1" smtClean="0"/>
              <a:t>int</a:t>
            </a:r>
            <a:r>
              <a:rPr lang="en-GB" sz="1725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Input/output functions (</a:t>
            </a:r>
            <a:r>
              <a:rPr lang="en-GB" sz="1725" dirty="0" err="1" smtClean="0"/>
              <a:t>scanf</a:t>
            </a:r>
            <a:r>
              <a:rPr lang="en-GB" sz="1725" dirty="0" smtClean="0"/>
              <a:t>(), </a:t>
            </a:r>
            <a:r>
              <a:rPr lang="en-GB" sz="1725" dirty="0" err="1" smtClean="0"/>
              <a:t>printf</a:t>
            </a:r>
            <a:r>
              <a:rPr lang="en-GB" sz="1725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err="1" smtClean="0">
                <a:solidFill>
                  <a:srgbClr val="C00000"/>
                </a:solidFill>
              </a:rPr>
              <a:t>Preprocessor</a:t>
            </a:r>
            <a:r>
              <a:rPr lang="en-GB" sz="1725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#define</a:t>
            </a:r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843428" y="1504095"/>
            <a:ext cx="1290169" cy="35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>
                <a:solidFill>
                  <a:srgbClr val="C00000"/>
                </a:solidFill>
              </a:rPr>
              <a:t>Basic C program structure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main() function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Variable declarations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Data types (</a:t>
            </a:r>
            <a:r>
              <a:rPr lang="en-GB" sz="1700" dirty="0" err="1" smtClean="0"/>
              <a:t>int</a:t>
            </a:r>
            <a:r>
              <a:rPr lang="en-GB" sz="1700" dirty="0" smtClean="0"/>
              <a:t>, float, double, char)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Arithmetic operations (+,-,*,/,%)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Input/output functions (</a:t>
            </a:r>
            <a:r>
              <a:rPr lang="en-GB" sz="1700" dirty="0" err="1" smtClean="0"/>
              <a:t>scanf</a:t>
            </a:r>
            <a:r>
              <a:rPr lang="en-GB" sz="1700" dirty="0" smtClean="0"/>
              <a:t>(), </a:t>
            </a:r>
            <a:r>
              <a:rPr lang="en-GB" sz="1700" dirty="0" err="1" smtClean="0"/>
              <a:t>printf</a:t>
            </a:r>
            <a:r>
              <a:rPr lang="en-GB" sz="1700" dirty="0" smtClean="0"/>
              <a:t>())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err="1" smtClean="0">
                <a:solidFill>
                  <a:srgbClr val="C00000"/>
                </a:solidFill>
              </a:rPr>
              <a:t>Preprocessor</a:t>
            </a:r>
            <a:r>
              <a:rPr lang="en-GB" sz="1700" dirty="0" smtClean="0">
                <a:solidFill>
                  <a:srgbClr val="C00000"/>
                </a:solidFill>
              </a:rPr>
              <a:t> directives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#include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#define</a:t>
            </a:r>
          </a:p>
        </p:txBody>
      </p:sp>
      <p:sp>
        <p:nvSpPr>
          <p:cNvPr id="24" name="[Rectangle 3]"/>
          <p:cNvSpPr txBox="1">
            <a:spLocks noChangeArrowheads="1"/>
          </p:cNvSpPr>
          <p:nvPr/>
        </p:nvSpPr>
        <p:spPr>
          <a:xfrm>
            <a:off x="4162925" y="1634955"/>
            <a:ext cx="2951408" cy="4460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Integer as </a:t>
            </a:r>
            <a:r>
              <a:rPr lang="en-GB" sz="1975" dirty="0" err="1" smtClean="0"/>
              <a:t>boolean</a:t>
            </a:r>
            <a:endParaRPr lang="en-GB" sz="197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7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25" name="[Rectangle 3]"/>
          <p:cNvSpPr txBox="1">
            <a:spLocks noChangeArrowheads="1"/>
          </p:cNvSpPr>
          <p:nvPr/>
        </p:nvSpPr>
        <p:spPr>
          <a:xfrm>
            <a:off x="3861152" y="1623059"/>
            <a:ext cx="2800386" cy="408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Integer as </a:t>
            </a:r>
            <a:r>
              <a:rPr lang="en-GB" sz="1950" dirty="0" err="1" smtClean="0"/>
              <a:t>boolean</a:t>
            </a:r>
            <a:endParaRPr lang="en-GB" sz="195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5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26" name="[Rectangle 3]"/>
          <p:cNvSpPr txBox="1">
            <a:spLocks noChangeArrowheads="1"/>
          </p:cNvSpPr>
          <p:nvPr/>
        </p:nvSpPr>
        <p:spPr>
          <a:xfrm>
            <a:off x="3559380" y="1611163"/>
            <a:ext cx="2649365" cy="3714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Integer as </a:t>
            </a:r>
            <a:r>
              <a:rPr lang="en-GB" sz="1925" dirty="0" err="1" smtClean="0"/>
              <a:t>boolean</a:t>
            </a:r>
            <a:endParaRPr lang="en-GB" sz="192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2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27" name="[Rectangle 3]"/>
          <p:cNvSpPr txBox="1">
            <a:spLocks noChangeArrowheads="1"/>
          </p:cNvSpPr>
          <p:nvPr/>
        </p:nvSpPr>
        <p:spPr>
          <a:xfrm>
            <a:off x="3257608" y="1599266"/>
            <a:ext cx="2498343" cy="3341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Integer as </a:t>
            </a:r>
            <a:r>
              <a:rPr lang="en-GB" sz="1900" dirty="0" err="1" smtClean="0"/>
              <a:t>boolean</a:t>
            </a:r>
            <a:endParaRPr lang="en-GB" sz="190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90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28" name="[Rectangle 3]"/>
          <p:cNvSpPr txBox="1">
            <a:spLocks noChangeArrowheads="1"/>
          </p:cNvSpPr>
          <p:nvPr/>
        </p:nvSpPr>
        <p:spPr>
          <a:xfrm>
            <a:off x="2955836" y="1587369"/>
            <a:ext cx="2347321" cy="296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Integer as </a:t>
            </a:r>
            <a:r>
              <a:rPr lang="en-GB" sz="1875" dirty="0" err="1" smtClean="0"/>
              <a:t>boolean</a:t>
            </a:r>
            <a:endParaRPr lang="en-GB" sz="187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7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29" name="[Rectangle 3]"/>
          <p:cNvSpPr txBox="1">
            <a:spLocks noChangeArrowheads="1"/>
          </p:cNvSpPr>
          <p:nvPr/>
        </p:nvSpPr>
        <p:spPr>
          <a:xfrm>
            <a:off x="2654063" y="1575473"/>
            <a:ext cx="2196299" cy="2596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Integer as </a:t>
            </a:r>
            <a:r>
              <a:rPr lang="en-GB" sz="1850" dirty="0" err="1" smtClean="0"/>
              <a:t>boolean</a:t>
            </a:r>
            <a:endParaRPr lang="en-GB" sz="185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5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0" name="[Rectangle 3]"/>
          <p:cNvSpPr txBox="1">
            <a:spLocks noChangeArrowheads="1"/>
          </p:cNvSpPr>
          <p:nvPr/>
        </p:nvSpPr>
        <p:spPr>
          <a:xfrm>
            <a:off x="2352290" y="1563576"/>
            <a:ext cx="2045278" cy="2223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Integer as </a:t>
            </a:r>
            <a:r>
              <a:rPr lang="en-GB" sz="1825" dirty="0" err="1" smtClean="0"/>
              <a:t>boolean</a:t>
            </a:r>
            <a:endParaRPr lang="en-GB" sz="182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2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1" name="[Rectangle 3]"/>
          <p:cNvSpPr txBox="1">
            <a:spLocks noChangeArrowheads="1"/>
          </p:cNvSpPr>
          <p:nvPr/>
        </p:nvSpPr>
        <p:spPr>
          <a:xfrm>
            <a:off x="2050518" y="1551680"/>
            <a:ext cx="1894256" cy="18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Integer as </a:t>
            </a:r>
            <a:r>
              <a:rPr lang="en-GB" dirty="0" err="1" smtClean="0"/>
              <a:t>boolean</a:t>
            </a:r>
            <a:endParaRPr lang="en-GB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2" name="[Rectangle 3]"/>
          <p:cNvSpPr txBox="1">
            <a:spLocks noChangeArrowheads="1"/>
          </p:cNvSpPr>
          <p:nvPr/>
        </p:nvSpPr>
        <p:spPr>
          <a:xfrm>
            <a:off x="1748745" y="1539783"/>
            <a:ext cx="1743234" cy="1477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Integer as </a:t>
            </a:r>
            <a:r>
              <a:rPr lang="en-GB" sz="1775" dirty="0" err="1" smtClean="0"/>
              <a:t>boolean</a:t>
            </a:r>
            <a:endParaRPr lang="en-GB" sz="177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7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3" name="[Rectangle 3]"/>
          <p:cNvSpPr txBox="1">
            <a:spLocks noChangeArrowheads="1"/>
          </p:cNvSpPr>
          <p:nvPr/>
        </p:nvSpPr>
        <p:spPr>
          <a:xfrm>
            <a:off x="1446973" y="1527888"/>
            <a:ext cx="1592213" cy="11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Integer as </a:t>
            </a:r>
            <a:r>
              <a:rPr lang="en-GB" sz="1750" dirty="0" err="1" smtClean="0"/>
              <a:t>boolean</a:t>
            </a:r>
            <a:endParaRPr lang="en-GB" sz="175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50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4" name="[Rectangle 3]"/>
          <p:cNvSpPr txBox="1">
            <a:spLocks noChangeArrowheads="1"/>
          </p:cNvSpPr>
          <p:nvPr/>
        </p:nvSpPr>
        <p:spPr>
          <a:xfrm>
            <a:off x="1145201" y="1515991"/>
            <a:ext cx="1441191" cy="73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Integer as </a:t>
            </a:r>
            <a:r>
              <a:rPr lang="en-GB" sz="1725" dirty="0" err="1" smtClean="0"/>
              <a:t>boolean</a:t>
            </a:r>
            <a:endParaRPr lang="en-GB" sz="1725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25" dirty="0" smtClean="0">
                <a:solidFill>
                  <a:srgbClr val="C00000"/>
                </a:solidFill>
              </a:rPr>
              <a:t>Arrays</a:t>
            </a:r>
          </a:p>
        </p:txBody>
      </p:sp>
      <p:sp>
        <p:nvSpPr>
          <p:cNvPr id="35" name="[Rectangle 3]"/>
          <p:cNvSpPr txBox="1">
            <a:spLocks noChangeArrowheads="1"/>
          </p:cNvSpPr>
          <p:nvPr/>
        </p:nvSpPr>
        <p:spPr>
          <a:xfrm>
            <a:off x="843428" y="1504095"/>
            <a:ext cx="1290169" cy="35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>
                <a:solidFill>
                  <a:srgbClr val="C00000"/>
                </a:solidFill>
              </a:rPr>
              <a:t>Control structures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Sequential statements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Selection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Relational operators (&lt;, &lt;=, &gt;, &gt;=, ==, !=)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Logical operators (&amp;&amp;, ||, !)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Conditional operator (? :)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Integer as </a:t>
            </a:r>
            <a:r>
              <a:rPr lang="en-GB" sz="1700" dirty="0" err="1" smtClean="0"/>
              <a:t>boolean</a:t>
            </a:r>
            <a:endParaRPr lang="en-GB" sz="1700" dirty="0" smtClean="0"/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if, if-else, switch</a:t>
            </a:r>
          </a:p>
          <a:p>
            <a:pPr marL="576263" lvl="1" indent="-3032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Repetition statements</a:t>
            </a:r>
          </a:p>
          <a:p>
            <a:pPr marL="900113" lvl="2" indent="-2143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while, do-while, for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>
                <a:solidFill>
                  <a:srgbClr val="C00000"/>
                </a:solidFill>
              </a:rPr>
              <a:t>Functions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Return type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Parameters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Function prototypes</a:t>
            </a:r>
          </a:p>
          <a:p>
            <a:pPr marL="576263" lvl="1" indent="-303213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/>
              <a:t>Scope of variables/parameters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>
                <a:solidFill>
                  <a:srgbClr val="C00000"/>
                </a:solidFill>
              </a:rPr>
              <a:t>Pointers</a:t>
            </a:r>
          </a:p>
          <a:p>
            <a:pPr marL="228600" indent="-2286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700" dirty="0" smtClean="0">
                <a:solidFill>
                  <a:srgbClr val="C00000"/>
                </a:solidFill>
              </a:rPr>
              <a:t>Arrays</a:t>
            </a:r>
          </a:p>
        </p:txBody>
      </p:sp>
      <p:pic>
        <p:nvPicPr>
          <p:cNvPr id="3" name="PPIndicator20140908083513280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9479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98827 -0.1501633 -0.1698827 -0.1501633 -0.3397653 -0.3003266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9863" y="24274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/>
      <p:bldP spid="8" grpId="0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14976</TotalTime>
  <Words>3599</Words>
  <Application>Microsoft Office PowerPoint</Application>
  <PresentationFormat>On-screen Show (4:3)</PresentationFormat>
  <Paragraphs>840</Paragraphs>
  <Slides>33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http://www.comp.nus.edu.sg/~cs1010/</vt:lpstr>
      <vt:lpstr>Week 7</vt:lpstr>
      <vt:lpstr>Testing and Debugging</vt:lpstr>
      <vt:lpstr>Taking Stock</vt:lpstr>
      <vt:lpstr>Topics in C covered so far</vt:lpstr>
      <vt:lpstr>Description and Objectives</vt:lpstr>
      <vt:lpstr>Skills</vt:lpstr>
      <vt:lpstr>Topics in C covered so far</vt:lpstr>
      <vt:lpstr>Topics in C covered so far</vt:lpstr>
      <vt:lpstr>So, what else did you learn besides C?</vt:lpstr>
      <vt:lpstr>What Lies Ahead?</vt:lpstr>
      <vt:lpstr>Discussion of PE1</vt:lpstr>
      <vt:lpstr>Q1. Parking Fee: Task Statement (1/12)</vt:lpstr>
      <vt:lpstr>Q1. Parking Fee: Examples (2/12)</vt:lpstr>
      <vt:lpstr>Q1. Parking Fee: Examples (3/12)</vt:lpstr>
      <vt:lpstr>Q1. Parking Fee: Examples (4/12)</vt:lpstr>
      <vt:lpstr>Q1. Parking Fee: Examples (5/12)</vt:lpstr>
      <vt:lpstr>Q1. Parking Fee: Examples (6/12)</vt:lpstr>
      <vt:lpstr>Q1. Parking Fee: Grace Period (7/12)</vt:lpstr>
      <vt:lpstr>Q1. Parking Fee: Base Fee (8/12)</vt:lpstr>
      <vt:lpstr>Q1. Parking Fee: 4 – 7am (9/12)</vt:lpstr>
      <vt:lpstr>Q1. Parking Fee: 7am – 6pm (10/12)</vt:lpstr>
      <vt:lpstr>Q1. Parking Fee: 6pm – midnight (11/12)</vt:lpstr>
      <vt:lpstr>Q1. Parking Fee: Surchage/Additional Fee (12/12)</vt:lpstr>
      <vt:lpstr>Q2. Happy Numbers: Task Statement (1/5)</vt:lpstr>
      <vt:lpstr>Q2. Happy Numbers: Task Statement (2/5)</vt:lpstr>
      <vt:lpstr>Q2. Happy Numbers (3/5)</vt:lpstr>
      <vt:lpstr>Q2. Happy Numbers (4/5)</vt:lpstr>
      <vt:lpstr>Q2. Happy Numbers (5/5)</vt:lpstr>
      <vt:lpstr>Surveys</vt:lpstr>
      <vt:lpstr>Things-To-Do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1476</cp:revision>
  <cp:lastPrinted>2014-06-20T04:24:53Z</cp:lastPrinted>
  <dcterms:created xsi:type="dcterms:W3CDTF">1998-09-05T15:03:32Z</dcterms:created>
  <dcterms:modified xsi:type="dcterms:W3CDTF">2014-10-03T09:25:20Z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