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8" r:id="rId3"/>
    <p:sldId id="605" r:id="rId4"/>
    <p:sldId id="588" r:id="rId5"/>
    <p:sldId id="596" r:id="rId6"/>
    <p:sldId id="597" r:id="rId7"/>
    <p:sldId id="598" r:id="rId8"/>
    <p:sldId id="599" r:id="rId9"/>
    <p:sldId id="600" r:id="rId10"/>
    <p:sldId id="601" r:id="rId11"/>
    <p:sldId id="557" r:id="rId12"/>
    <p:sldId id="603" r:id="rId13"/>
    <p:sldId id="604" r:id="rId14"/>
    <p:sldId id="602" r:id="rId15"/>
    <p:sldId id="509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3333FF"/>
    <a:srgbClr val="FFFF66"/>
    <a:srgbClr val="F7F1EF"/>
    <a:srgbClr val="EBFFFF"/>
    <a:srgbClr val="E7FFE7"/>
    <a:srgbClr val="E1FFE1"/>
    <a:srgbClr val="00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86195" autoAdjust="0"/>
  </p:normalViewPr>
  <p:slideViewPr>
    <p:cSldViewPr snapToGrid="0">
      <p:cViewPr varScale="1">
        <p:scale>
          <a:sx n="96" d="100"/>
          <a:sy n="96" d="100"/>
        </p:scale>
        <p:origin x="-10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coordinates of the centroid are ( (x1+x2+x3)/3, (y1+y2+y3)/3).</a:t>
            </a:r>
          </a:p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exercise is so simple, so I intend to let them go back to find out the formula themselves.</a:t>
            </a:r>
          </a:p>
          <a:p>
            <a:pPr marL="231595" indent="-231595">
              <a:buFont typeface="+mj-lt"/>
              <a:buAutoNum type="arabicPeriod"/>
            </a:pPr>
            <a:r>
              <a:rPr lang="en-US" dirty="0" smtClean="0"/>
              <a:t>But if you want</a:t>
            </a:r>
            <a:r>
              <a:rPr lang="en-US" baseline="0" dirty="0" smtClean="0"/>
              <a:t> to tell your students, it’s up to you.</a:t>
            </a:r>
          </a:p>
          <a:p>
            <a:pPr marL="231595" indent="-231595">
              <a:buFont typeface="+mj-lt"/>
              <a:buAutoNum type="arabicPeriod"/>
            </a:pPr>
            <a:r>
              <a:rPr lang="en-US" baseline="0" dirty="0" smtClean="0"/>
              <a:t>This exercise can also be revisited later when we cover structure -- putting x- and y-coordinate into a single structure.</a:t>
            </a:r>
            <a:endParaRPr lang="en-SG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coordinates of the centroid are ( (x1+x2+x3)/3, (y1+y2+y3)/3).</a:t>
            </a:r>
          </a:p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exercise is so simple, so I intend to let them go back to find out the formula themselves.</a:t>
            </a:r>
          </a:p>
          <a:p>
            <a:pPr marL="231595" indent="-231595">
              <a:buFont typeface="+mj-lt"/>
              <a:buAutoNum type="arabicPeriod"/>
            </a:pPr>
            <a:r>
              <a:rPr lang="en-US" dirty="0" smtClean="0"/>
              <a:t>But if you want</a:t>
            </a:r>
            <a:r>
              <a:rPr lang="en-US" baseline="0" dirty="0" smtClean="0"/>
              <a:t> to tell your students, it’s up to you.</a:t>
            </a:r>
          </a:p>
          <a:p>
            <a:pPr marL="231595" indent="-231595">
              <a:buFont typeface="+mj-lt"/>
              <a:buAutoNum type="arabicPeriod"/>
            </a:pPr>
            <a:r>
              <a:rPr lang="en-US" baseline="0" dirty="0" smtClean="0"/>
              <a:t>This exercise can also be revisited later when we cover structure -- putting x- and y-coordinate into a single structure.</a:t>
            </a:r>
            <a:endParaRPr lang="en-SG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Week8 -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ect/prog/2014/week8_for_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#4: Triangle Centroid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30490"/>
            <a:ext cx="5219700" cy="385660"/>
          </a:xfrm>
        </p:spPr>
        <p:txBody>
          <a:bodyPr>
            <a:normAutofit lnSpcReduction="10000"/>
          </a:bodyPr>
          <a:lstStyle/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Sample runs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714" y="1850990"/>
            <a:ext cx="7218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1st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2nd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0 1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3rd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1 1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(0.33, 0.67)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1360" y="3401116"/>
            <a:ext cx="7218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1st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4.8 12.7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2nd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-12.3 8.2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3rd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-5.6 15.3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(-4.37, 12.07)</a:t>
            </a:r>
          </a:p>
        </p:txBody>
      </p:sp>
    </p:spTree>
    <p:extLst>
      <p:ext uri="{BB962C8B-B14F-4D97-AF65-F5344CB8AC3E}">
        <p14:creationId xmlns:p14="http://schemas.microsoft.com/office/powerpoint/2010/main" val="4056857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Exercise </a:t>
            </a:r>
            <a:r>
              <a:rPr lang="en-GB" sz="3600" smtClean="0">
                <a:solidFill>
                  <a:srgbClr val="0000FF"/>
                </a:solidFill>
              </a:rPr>
              <a:t>#5: Reverse Array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7" y="1328468"/>
            <a:ext cx="8434517" cy="529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smtClean="0"/>
              <a:t>Given the program </a:t>
            </a:r>
            <a:r>
              <a:rPr lang="en-US" sz="2600" smtClean="0">
                <a:solidFill>
                  <a:srgbClr val="0000FF"/>
                </a:solidFill>
              </a:rPr>
              <a:t>Week8_ReverseArray.c </a:t>
            </a:r>
            <a:r>
              <a:rPr lang="en-US" sz="2600" smtClean="0"/>
              <a:t>to read values into an integer array, reverse the array, and print the array after reversal.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smtClean="0"/>
              <a:t>Modify the program such that it reads from a text file “</a:t>
            </a:r>
            <a:r>
              <a:rPr lang="en-US" sz="2600" smtClean="0">
                <a:solidFill>
                  <a:srgbClr val="0000FF"/>
                </a:solidFill>
              </a:rPr>
              <a:t>array.in</a:t>
            </a:r>
            <a:r>
              <a:rPr lang="en-US" sz="2600" smtClean="0"/>
              <a:t>” and writes to a text file “</a:t>
            </a:r>
            <a:r>
              <a:rPr lang="en-US" sz="2600" smtClean="0">
                <a:solidFill>
                  <a:srgbClr val="0000FF"/>
                </a:solidFill>
              </a:rPr>
              <a:t>array.out</a:t>
            </a:r>
            <a:r>
              <a:rPr lang="en-US" sz="260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Exercise </a:t>
            </a:r>
            <a:r>
              <a:rPr lang="en-GB" sz="3600" smtClean="0">
                <a:solidFill>
                  <a:srgbClr val="0000FF"/>
                </a:solidFill>
              </a:rPr>
              <a:t>#5: Reverse Array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[TextBox 7]"/>
          <p:cNvSpPr txBox="1"/>
          <p:nvPr/>
        </p:nvSpPr>
        <p:spPr>
          <a:xfrm>
            <a:off x="206596" y="1272972"/>
            <a:ext cx="4782499" cy="44627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MAX_SIZE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reverseArray(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array[MAX_SIZE], size;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size = scanArray(array);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reverseArray(array, 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reversing: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printArray(array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4018" y="1118197"/>
            <a:ext cx="275219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Week8_ReverseArray.c</a:t>
            </a:r>
            <a:endParaRPr lang="en-US"/>
          </a:p>
        </p:txBody>
      </p:sp>
      <p:sp>
        <p:nvSpPr>
          <p:cNvPr id="9" name="[TextBox 7]"/>
          <p:cNvSpPr txBox="1"/>
          <p:nvPr/>
        </p:nvSpPr>
        <p:spPr>
          <a:xfrm>
            <a:off x="4603110" y="2885203"/>
            <a:ext cx="4348386" cy="30162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Reverse the array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reverseArray(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 </a:t>
            </a:r>
            <a:endParaRPr 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i, temp;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i&lt;size/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temp = arr[i];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arr[i] = arr[size-i-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arr[size-i-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44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Exercise </a:t>
            </a:r>
            <a:r>
              <a:rPr lang="en-GB" sz="3600" smtClean="0">
                <a:solidFill>
                  <a:srgbClr val="0000FF"/>
                </a:solidFill>
              </a:rPr>
              <a:t>#5: Reverse Array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[TextBox 7]"/>
          <p:cNvSpPr txBox="1"/>
          <p:nvPr/>
        </p:nvSpPr>
        <p:spPr>
          <a:xfrm>
            <a:off x="206596" y="1487529"/>
            <a:ext cx="6531088" cy="437042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elements into array </a:t>
            </a:r>
            <a:r>
              <a:rPr lang="en-US" sz="2000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elements read.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scanArray(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size, i;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size of array (&lt;=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MAX_SIZE);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4018" y="1118197"/>
            <a:ext cx="275219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Week8_ReverseArray.c</a:t>
            </a:r>
            <a:endParaRPr lang="en-US"/>
          </a:p>
        </p:txBody>
      </p:sp>
      <p:sp>
        <p:nvSpPr>
          <p:cNvPr id="9" name="[TextBox 7]"/>
          <p:cNvSpPr txBox="1"/>
          <p:nvPr/>
        </p:nvSpPr>
        <p:spPr>
          <a:xfrm>
            <a:off x="4458974" y="3412216"/>
            <a:ext cx="4557420" cy="30162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array</a:t>
            </a:r>
            <a:endParaRPr lang="en-US" sz="2000"/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printArray(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arr[], </a:t>
            </a: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arr[i]);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375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Exercise </a:t>
            </a:r>
            <a:r>
              <a:rPr lang="en-GB" sz="3600" dirty="0" smtClean="0">
                <a:solidFill>
                  <a:srgbClr val="0000FF"/>
                </a:solidFill>
              </a:rPr>
              <a:t>#6: Trimming Blanks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7" y="1328468"/>
            <a:ext cx="8434517" cy="529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/>
              <a:t>Write a program </a:t>
            </a:r>
            <a:r>
              <a:rPr lang="en-US" sz="2600" dirty="0" err="1" smtClean="0">
                <a:solidFill>
                  <a:srgbClr val="0000FF"/>
                </a:solidFill>
              </a:rPr>
              <a:t>TrimBlanks.c</a:t>
            </a:r>
            <a:r>
              <a:rPr lang="en-US" sz="2600" dirty="0" smtClean="0"/>
              <a:t> </a:t>
            </a:r>
            <a:r>
              <a:rPr lang="en-US" sz="2600" dirty="0"/>
              <a:t>that contains a function</a:t>
            </a:r>
            <a:br>
              <a:rPr lang="en-US" sz="2600" dirty="0"/>
            </a:br>
            <a:r>
              <a:rPr lang="en-US" sz="2200" dirty="0"/>
              <a:t>	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trimBlanks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that takes an input text file and produces a new text file that is a duplicate copy of the input file except that each sequence of consecutive blank characters is replaced by a single blank character.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722313" algn="l"/>
              </a:tabLst>
            </a:pPr>
            <a:r>
              <a:rPr lang="en-US" dirty="0"/>
              <a:t>The function returns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there is an error; otherwise, it returns the number of blank characters trimmed.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722313" algn="l"/>
              </a:tabLst>
            </a:pPr>
            <a:r>
              <a:rPr lang="en-US" dirty="0"/>
              <a:t>An incomplete program </a:t>
            </a:r>
            <a:r>
              <a:rPr lang="en-US" dirty="0" smtClean="0">
                <a:solidFill>
                  <a:srgbClr val="0000FF"/>
                </a:solidFill>
              </a:rPr>
              <a:t>Week8_TrimBlanks.c</a:t>
            </a:r>
            <a:r>
              <a:rPr lang="en-US" dirty="0" smtClean="0"/>
              <a:t> </a:t>
            </a:r>
            <a:r>
              <a:rPr lang="en-US" dirty="0"/>
              <a:t>is given. A test input file </a:t>
            </a:r>
            <a:r>
              <a:rPr lang="en-US" dirty="0">
                <a:solidFill>
                  <a:srgbClr val="0000FF"/>
                </a:solidFill>
              </a:rPr>
              <a:t>trimblanks.in</a:t>
            </a:r>
            <a:r>
              <a:rPr lang="en-US" dirty="0"/>
              <a:t> is also given.</a:t>
            </a:r>
          </a:p>
        </p:txBody>
      </p:sp>
    </p:spTree>
    <p:extLst>
      <p:ext uri="{BB962C8B-B14F-4D97-AF65-F5344CB8AC3E}">
        <p14:creationId xmlns:p14="http://schemas.microsoft.com/office/powerpoint/2010/main" val="458820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Week8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Mid-Semester Test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11 October </a:t>
            </a:r>
            <a:r>
              <a:rPr lang="en-US" sz="2400" dirty="0"/>
              <a:t>2014, Saturday, </a:t>
            </a:r>
            <a:r>
              <a:rPr lang="en-US" sz="2400" dirty="0" smtClean="0"/>
              <a:t>9:30 am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SR1 and SR3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Check CS1010 “Term Tests” web page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Continue to do </a:t>
            </a:r>
            <a:r>
              <a:rPr lang="en-US" sz="2800" dirty="0">
                <a:cs typeface="Courier New" pitchFamily="49" charset="0"/>
              </a:rPr>
              <a:t>practice exercises on </a:t>
            </a:r>
            <a:r>
              <a:rPr lang="en-US" sz="2800" dirty="0" smtClean="0">
                <a:cs typeface="Courier New" pitchFamily="49" charset="0"/>
              </a:rPr>
              <a:t>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Week8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Week 8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439056"/>
            <a:ext cx="7663132" cy="489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C00000"/>
                </a:solidFill>
              </a:rPr>
              <a:t>Unit #14: Functions with Pointer Parameters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#1: Tracing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#2: Complete a Program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#3: Volume and Surface Area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#4: Triangle Centroid </a:t>
            </a:r>
          </a:p>
          <a:p>
            <a:pPr marL="352425" indent="-352425" fontAlgn="auto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C00000"/>
                </a:solidFill>
              </a:rPr>
              <a:t>Unit #15: File Processing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#5: Reverse Array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#6: Trimming Blanks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8 Programs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3953" y="1224366"/>
            <a:ext cx="8446575" cy="51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Download the programs from this web page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dirty="0" smtClean="0">
                <a:hlinkClick r:id="rId3"/>
              </a:rPr>
              <a:t>http://www.comp.nus.edu.sg/~cs1010/lect/prog/2014/week8_for_students</a:t>
            </a:r>
            <a:endParaRPr lang="en-GB" sz="1800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The files are:</a:t>
            </a:r>
          </a:p>
          <a:p>
            <a:pPr marL="626745" lvl="1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array.in</a:t>
            </a:r>
          </a:p>
          <a:p>
            <a:pPr marL="626745" lvl="1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trimblanks.in</a:t>
            </a:r>
          </a:p>
          <a:p>
            <a:pPr marL="626745" lvl="1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Week8_MaxAve_Incomplete.c</a:t>
            </a:r>
          </a:p>
          <a:p>
            <a:pPr marL="626745" lvl="1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Week8_ReverseArray.c</a:t>
            </a:r>
          </a:p>
          <a:p>
            <a:pPr marL="626745" lvl="1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Week8_Trace.c</a:t>
            </a:r>
            <a:endParaRPr lang="en-GB" dirty="0" smtClean="0"/>
          </a:p>
          <a:p>
            <a:pPr marL="626745" lvl="1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Week8_TrimBlanks.c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You may also copy the above files directly into your </a:t>
            </a:r>
            <a:r>
              <a:rPr lang="en-GB" dirty="0" err="1" smtClean="0"/>
              <a:t>sunfire</a:t>
            </a:r>
            <a:r>
              <a:rPr lang="en-GB" dirty="0" smtClean="0"/>
              <a:t> account using the following UNIX command, where xxx is the name of one of the above files: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~cs1010/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lect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/2014/week8_for_students/xxx .</a:t>
            </a:r>
          </a:p>
        </p:txBody>
      </p:sp>
    </p:spTree>
    <p:extLst>
      <p:ext uri="{BB962C8B-B14F-4D97-AF65-F5344CB8AC3E}">
        <p14:creationId xmlns:p14="http://schemas.microsoft.com/office/powerpoint/2010/main" val="1445649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#1: Tracing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157667"/>
            <a:ext cx="7663132" cy="402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dirty="0"/>
              <a:t>Trace the </a:t>
            </a:r>
            <a:r>
              <a:rPr lang="en-GB" sz="1800" dirty="0" smtClean="0"/>
              <a:t>program </a:t>
            </a:r>
            <a:r>
              <a:rPr lang="en-GB" sz="1800" dirty="0" smtClean="0">
                <a:solidFill>
                  <a:srgbClr val="3333FF"/>
                </a:solidFill>
              </a:rPr>
              <a:t>Week8_Trace.c</a:t>
            </a:r>
            <a:r>
              <a:rPr lang="en-GB" sz="1800" dirty="0" smtClean="0"/>
              <a:t> </a:t>
            </a:r>
            <a:r>
              <a:rPr lang="en-GB" sz="1800" u="sng" dirty="0"/>
              <a:t>manually</a:t>
            </a:r>
            <a:r>
              <a:rPr lang="en-GB" sz="1800" dirty="0"/>
              <a:t>. What are the </a:t>
            </a:r>
            <a:r>
              <a:rPr lang="en-GB" sz="1800" dirty="0" smtClean="0"/>
              <a:t>outputs?</a:t>
            </a:r>
          </a:p>
        </p:txBody>
      </p:sp>
      <p:sp>
        <p:nvSpPr>
          <p:cNvPr id="8" name="[TextBox 7]"/>
          <p:cNvSpPr txBox="1"/>
          <p:nvPr/>
        </p:nvSpPr>
        <p:spPr>
          <a:xfrm>
            <a:off x="206596" y="3278235"/>
            <a:ext cx="6832917" cy="33547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*,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7.1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 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22.3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c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d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b,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d);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"&amp;a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&amp;b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&amp;a, &amp;b);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f(c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d, &amp;a, &amp;b);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"After returning from function f: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c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f\n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b, c, d);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1950" algn="l"/>
                <a:tab pos="722313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5374" y="2700385"/>
            <a:ext cx="4880138" cy="18158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Ins="45720">
            <a:spAutoFit/>
          </a:bodyPr>
          <a:lstStyle/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w,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*y,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*z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 =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3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x =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3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y =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</a:t>
            </a:r>
            <a:r>
              <a:rPr lang="en-US" sz="13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z =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13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w, x, y, z);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w;</a:t>
            </a: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x;</a:t>
            </a: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*y *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*z;</a:t>
            </a:r>
          </a:p>
          <a:p>
            <a:pPr>
              <a:tabLst>
                <a:tab pos="279400" algn="l"/>
                <a:tab pos="573088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868" y="1560623"/>
            <a:ext cx="5578475" cy="11699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 = 5, b = 7.100000, c = 12, d = 22.300000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&amp;a = ffbff74c, &amp;b = ffbff740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 = 12, x = 22.300000, y = ffbff74c, z = ffbff740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After returning from function f: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 = 20, b = 35.500000, c = 12, d = 22.300000</a:t>
            </a:r>
          </a:p>
        </p:txBody>
      </p:sp>
    </p:spTree>
    <p:extLst>
      <p:ext uri="{BB962C8B-B14F-4D97-AF65-F5344CB8AC3E}">
        <p14:creationId xmlns:p14="http://schemas.microsoft.com/office/powerpoint/2010/main" val="1161533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#2: Complete a Program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157666"/>
            <a:ext cx="7663132" cy="67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smtClean="0"/>
              <a:t>Complete </a:t>
            </a:r>
            <a:r>
              <a:rPr lang="en-US" sz="1800" dirty="0"/>
              <a:t>this </a:t>
            </a:r>
            <a:r>
              <a:rPr lang="en-US" sz="1800" dirty="0" smtClean="0">
                <a:solidFill>
                  <a:srgbClr val="3333FF"/>
                </a:solidFill>
              </a:rPr>
              <a:t>Unit14_MaxAve_Incomplete.c</a:t>
            </a:r>
            <a:r>
              <a:rPr lang="en-US" sz="1800" dirty="0" smtClean="0"/>
              <a:t> </a:t>
            </a:r>
            <a:r>
              <a:rPr lang="en-US" sz="1800" dirty="0"/>
              <a:t>program that computes the maximum and average of 3 integers in a single </a:t>
            </a:r>
            <a:r>
              <a:rPr lang="en-US" sz="1800" dirty="0" smtClean="0"/>
              <a:t>function.</a:t>
            </a:r>
            <a:endParaRPr lang="en-GB" sz="18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3953" y="2046548"/>
            <a:ext cx="7756250" cy="4194687"/>
            <a:chOff x="3193946" y="1527497"/>
            <a:chExt cx="7756250" cy="4194687"/>
          </a:xfrm>
        </p:grpSpPr>
        <p:sp>
          <p:nvSpPr>
            <p:cNvPr id="14" name="TextBox 13"/>
            <p:cNvSpPr txBox="1"/>
            <p:nvPr/>
          </p:nvSpPr>
          <p:spPr>
            <a:xfrm>
              <a:off x="3193946" y="1527497"/>
              <a:ext cx="7438225" cy="403956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num1, num2, num3;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&amp;num1, &amp;num2, &amp;num3);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     );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",     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8018" y="5352852"/>
              <a:ext cx="338217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Week8_MaxAve_Incomplete.c</a:t>
              </a:r>
              <a:endParaRPr lang="en-S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66653" y="3108961"/>
            <a:ext cx="171123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max;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5279" y="4503307"/>
            <a:ext cx="672841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max_and_average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(num1, num2, num3, &amp;max,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302" y="2021689"/>
            <a:ext cx="10077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4264" y="2037611"/>
            <a:ext cx="25111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1004" y="4819480"/>
            <a:ext cx="7347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0825" y="5108358"/>
            <a:ext cx="7347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09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#2: Complete a Program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157666"/>
            <a:ext cx="7663132" cy="67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smtClean="0"/>
              <a:t>Complete </a:t>
            </a:r>
            <a:r>
              <a:rPr lang="en-US" sz="1800" dirty="0"/>
              <a:t>this </a:t>
            </a:r>
            <a:r>
              <a:rPr lang="en-US" sz="1800" dirty="0" smtClean="0">
                <a:solidFill>
                  <a:srgbClr val="3333FF"/>
                </a:solidFill>
              </a:rPr>
              <a:t>Unit14_MaxAve_Incomplete.c</a:t>
            </a:r>
            <a:r>
              <a:rPr lang="en-US" sz="1800" dirty="0" smtClean="0"/>
              <a:t> </a:t>
            </a:r>
            <a:r>
              <a:rPr lang="en-US" sz="1800" dirty="0"/>
              <a:t>program that computes the maximum and average of 3 integers in a single </a:t>
            </a:r>
            <a:r>
              <a:rPr lang="en-US" sz="1800" dirty="0" smtClean="0"/>
              <a:t>function.</a:t>
            </a:r>
            <a:endParaRPr lang="en-GB" sz="18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901337" y="2407955"/>
            <a:ext cx="7579035" cy="3657010"/>
            <a:chOff x="901337" y="2407955"/>
            <a:chExt cx="7579035" cy="3657010"/>
          </a:xfrm>
        </p:grpSpPr>
        <p:sp>
          <p:nvSpPr>
            <p:cNvPr id="23" name="TextBox 22"/>
            <p:cNvSpPr txBox="1"/>
            <p:nvPr/>
          </p:nvSpPr>
          <p:spPr>
            <a:xfrm>
              <a:off x="901337" y="2407955"/>
              <a:ext cx="7419703" cy="347018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n3,  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30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8194" y="5695633"/>
              <a:ext cx="338217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Week8_MaxAve_Incomplete.c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43905" y="2376532"/>
            <a:ext cx="10077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9363" y="2651761"/>
            <a:ext cx="414891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avePtr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5289" y="3336422"/>
            <a:ext cx="4146645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  <a:tab pos="1077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n1;</a:t>
            </a:r>
          </a:p>
          <a:p>
            <a:pPr>
              <a:tabLst>
                <a:tab pos="355600" algn="l"/>
                <a:tab pos="723900" algn="l"/>
                <a:tab pos="10779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(n2 &gt;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  <a:tab pos="1077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n2;</a:t>
            </a:r>
          </a:p>
          <a:p>
            <a:pPr>
              <a:tabLst>
                <a:tab pos="355600" algn="l"/>
                <a:tab pos="723900" algn="l"/>
                <a:tab pos="10779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(n3 &gt;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  <a:tab pos="1077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n3;</a:t>
            </a:r>
          </a:p>
          <a:p>
            <a:pPr>
              <a:tabLst>
                <a:tab pos="355600" algn="l"/>
                <a:tab pos="723900" algn="l"/>
                <a:tab pos="1077913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7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avePtr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(n1+n2+n3)/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8083" y="1903994"/>
            <a:ext cx="1855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(continued…)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489307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#3: Volume, Surface Area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229600" cy="1467741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Write a program to read the length, width and depth (all integers) of a </a:t>
            </a:r>
            <a:r>
              <a:rPr lang="en-US" dirty="0" err="1" smtClean="0">
                <a:solidFill>
                  <a:schemeClr val="tx1"/>
                </a:solidFill>
              </a:rPr>
              <a:t>cuboid</a:t>
            </a:r>
            <a:r>
              <a:rPr lang="en-US" dirty="0" smtClean="0">
                <a:solidFill>
                  <a:schemeClr val="tx1"/>
                </a:solidFill>
              </a:rPr>
              <a:t> and compute (1) its volume, and (2) its surface area.</a:t>
            </a:r>
          </a:p>
        </p:txBody>
      </p:sp>
      <p:grpSp>
        <p:nvGrpSpPr>
          <p:cNvPr id="15" name="Group 11"/>
          <p:cNvGrpSpPr/>
          <p:nvPr/>
        </p:nvGrpSpPr>
        <p:grpSpPr>
          <a:xfrm>
            <a:off x="6458666" y="2379413"/>
            <a:ext cx="2452875" cy="1633788"/>
            <a:chOff x="4601992" y="4707467"/>
            <a:chExt cx="2585980" cy="1722445"/>
          </a:xfrm>
        </p:grpSpPr>
        <p:sp>
          <p:nvSpPr>
            <p:cNvPr id="16" name="Cube 15"/>
            <p:cNvSpPr/>
            <p:nvPr/>
          </p:nvSpPr>
          <p:spPr bwMode="auto">
            <a:xfrm>
              <a:off x="4978400" y="4707467"/>
              <a:ext cx="2156178" cy="1422400"/>
            </a:xfrm>
            <a:prstGeom prst="cube">
              <a:avLst>
                <a:gd name="adj" fmla="val 32937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9645" y="6084712"/>
              <a:ext cx="1095022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length</a:t>
              </a:r>
              <a:endParaRPr lang="en-SG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739448">
              <a:off x="6654245" y="5835190"/>
              <a:ext cx="722253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width</a:t>
              </a:r>
              <a:endParaRPr lang="en-SG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357515" y="5506322"/>
              <a:ext cx="834154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depth</a:t>
              </a:r>
              <a:endParaRPr lang="en-SG" sz="1600" dirty="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2476500"/>
            <a:ext cx="6286500" cy="41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are to write 2 versions and compare them: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Week8_Cuboid_v1.c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Include 2 functions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volume(…)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surface_area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compute the volume and surface area of the cuboid separately.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Week8_Cuboid_v2.c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 single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volume_and_surface_area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compute both the volume and surface area of the cuboid.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There should be </a:t>
            </a:r>
            <a:r>
              <a:rPr lang="en-US" sz="2000" u="sng" kern="0" dirty="0" smtClean="0">
                <a:latin typeface="+mn-lt"/>
                <a:cs typeface="+mn-cs"/>
              </a:rPr>
              <a:t>no </a:t>
            </a:r>
            <a:r>
              <a:rPr lang="en-US" sz="2000" u="sng" kern="0" dirty="0" err="1" smtClean="0">
                <a:latin typeface="+mn-lt"/>
                <a:cs typeface="+mn-cs"/>
              </a:rPr>
              <a:t>printf</a:t>
            </a:r>
            <a:r>
              <a:rPr lang="en-US" sz="2000" u="sng" kern="0" dirty="0" smtClean="0">
                <a:latin typeface="+mn-lt"/>
                <a:cs typeface="+mn-cs"/>
              </a:rPr>
              <a:t>() statement </a:t>
            </a:r>
            <a:r>
              <a:rPr lang="en-US" sz="2000" kern="0" dirty="0" smtClean="0">
                <a:latin typeface="+mn-lt"/>
                <a:cs typeface="+mn-cs"/>
              </a:rPr>
              <a:t>in your functions (apart from the main() function).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918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#3: Volume, Surface Area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90"/>
            <a:ext cx="8229600" cy="629308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Sample runs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714" y="1850990"/>
            <a:ext cx="72188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length, width and depth: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6 3 10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Volume = 180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Surface area = 216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222" y="3217593"/>
            <a:ext cx="72188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length, width and depth: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15 14 12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Volume = 2520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Surface area = 1116</a:t>
            </a:r>
          </a:p>
        </p:txBody>
      </p:sp>
    </p:spTree>
    <p:extLst>
      <p:ext uri="{BB962C8B-B14F-4D97-AF65-F5344CB8AC3E}">
        <p14:creationId xmlns:p14="http://schemas.microsoft.com/office/powerpoint/2010/main" val="2186474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#4: Triangle Centroid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5219700" cy="2084211"/>
          </a:xfrm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In a triangle, a </a:t>
            </a:r>
            <a:r>
              <a:rPr lang="en-US" sz="2000" dirty="0" smtClean="0">
                <a:solidFill>
                  <a:srgbClr val="3333FF"/>
                </a:solidFill>
              </a:rPr>
              <a:t>median</a:t>
            </a:r>
            <a:r>
              <a:rPr lang="en-US" sz="2000" dirty="0" smtClean="0">
                <a:solidFill>
                  <a:schemeClr val="tx1"/>
                </a:solidFill>
              </a:rPr>
              <a:t> is a line that connects a vertex to the midpoint of its opposite side. (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blue dotted lines)</a:t>
            </a:r>
          </a:p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intersection of the 3 medians is called the </a:t>
            </a:r>
            <a:r>
              <a:rPr lang="en-US" sz="2000" dirty="0" err="1" smtClean="0">
                <a:solidFill>
                  <a:srgbClr val="3333FF"/>
                </a:solidFill>
              </a:rPr>
              <a:t>centroid</a:t>
            </a:r>
            <a:r>
              <a:rPr lang="en-US" sz="2000" dirty="0" smtClean="0">
                <a:solidFill>
                  <a:schemeClr val="tx1"/>
                </a:solidFill>
              </a:rPr>
              <a:t>. (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point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11700" y="1155700"/>
            <a:ext cx="4152901" cy="2284035"/>
            <a:chOff x="3291668" y="2603500"/>
            <a:chExt cx="4504841" cy="2477597"/>
          </a:xfrm>
        </p:grpSpPr>
        <p:sp>
          <p:nvSpPr>
            <p:cNvPr id="15" name="Isosceles Triangle 14"/>
            <p:cNvSpPr/>
            <p:nvPr/>
          </p:nvSpPr>
          <p:spPr bwMode="auto">
            <a:xfrm>
              <a:off x="3873500" y="2946400"/>
              <a:ext cx="3403600" cy="1765300"/>
            </a:xfrm>
            <a:prstGeom prst="triangle">
              <a:avLst>
                <a:gd name="adj" fmla="val 23529"/>
              </a:avLst>
            </a:prstGeom>
            <a:solidFill>
              <a:srgbClr val="FFFF99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>
              <a:stCxn id="15" idx="0"/>
            </p:cNvCxnSpPr>
            <p:nvPr/>
          </p:nvCxnSpPr>
          <p:spPr bwMode="auto">
            <a:xfrm>
              <a:off x="4674333" y="2946400"/>
              <a:ext cx="875567" cy="175260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5" idx="2"/>
              <a:endCxn id="15" idx="5"/>
            </p:cNvCxnSpPr>
            <p:nvPr/>
          </p:nvCxnSpPr>
          <p:spPr bwMode="auto">
            <a:xfrm flipV="1">
              <a:off x="3873500" y="3829050"/>
              <a:ext cx="2102217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15" idx="4"/>
              <a:endCxn id="15" idx="1"/>
            </p:cNvCxnSpPr>
            <p:nvPr/>
          </p:nvCxnSpPr>
          <p:spPr bwMode="auto">
            <a:xfrm flipH="1" flipV="1">
              <a:off x="4273917" y="3829050"/>
              <a:ext cx="3003183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152900" y="2603500"/>
              <a:ext cx="116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P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1668" y="4713852"/>
              <a:ext cx="1113295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Q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8183" y="4699000"/>
              <a:ext cx="1088326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R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3500" y="3733800"/>
              <a:ext cx="5207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</a:rPr>
                <a:t>G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194300" y="4076700"/>
              <a:ext cx="114300" cy="101600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7200" y="3677265"/>
            <a:ext cx="8153400" cy="27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program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Week8_Centroid.c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read in the coordinates (of type float) of 3 vertices of a triangle and compute the coordinates of its centroid.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Your program should have a function </a:t>
            </a:r>
            <a:r>
              <a:rPr lang="en-US" sz="2000" kern="0" dirty="0" err="1" smtClean="0">
                <a:solidFill>
                  <a:srgbClr val="0000FF"/>
                </a:solidFill>
                <a:latin typeface="+mn-lt"/>
                <a:cs typeface="+mn-cs"/>
              </a:rPr>
              <a:t>centroid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(…)</a:t>
            </a:r>
            <a:r>
              <a:rPr lang="en-US" sz="2000" kern="0" dirty="0" smtClean="0">
                <a:latin typeface="+mn-lt"/>
                <a:cs typeface="+mn-cs"/>
              </a:rPr>
              <a:t>.</a:t>
            </a:r>
          </a:p>
          <a:p>
            <a:pPr marL="800100" lvl="1" indent="-342900" eaLnBrk="0" hangingPunct="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should be 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</a:t>
            </a:r>
            <a:r>
              <a:rPr kumimoji="0" lang="en-US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statement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function.</a:t>
            </a:r>
          </a:p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If you can’t complete in class, continue to do it at home.</a:t>
            </a:r>
          </a:p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This exercise is mounted on </a:t>
            </a:r>
            <a:r>
              <a:rPr lang="en-US" sz="2000" dirty="0" err="1" smtClean="0">
                <a:solidFill>
                  <a:srgbClr val="C00000"/>
                </a:solidFill>
              </a:rPr>
              <a:t>CodeCrunch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068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15075</TotalTime>
  <Words>1295</Words>
  <Application>Microsoft Office PowerPoint</Application>
  <PresentationFormat>On-screen Show (4:3)</PresentationFormat>
  <Paragraphs>285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http://www.comp.nus.edu.sg/~cs1010/</vt:lpstr>
      <vt:lpstr>Week 8</vt:lpstr>
      <vt:lpstr>Week 8 Programs</vt:lpstr>
      <vt:lpstr>Exercise #1: Tracing</vt:lpstr>
      <vt:lpstr>Exercise #2: Complete a Program (1/2)</vt:lpstr>
      <vt:lpstr>Exercise #2: Complete a Program (2/2)</vt:lpstr>
      <vt:lpstr>Exercise #3: Volume, Surface Area (1/2)</vt:lpstr>
      <vt:lpstr>Exercise #3: Volume, Surface Area (2/2)</vt:lpstr>
      <vt:lpstr>Exercise #4: Triangle Centroid (1/2)</vt:lpstr>
      <vt:lpstr>Exercise #4: Triangle Centroid (2/2)</vt:lpstr>
      <vt:lpstr>Exercise #5: Reverse Array (1/3)</vt:lpstr>
      <vt:lpstr>Exercise #5: Reverse Array (2/3)</vt:lpstr>
      <vt:lpstr>Exercise #5: Reverse Array (3/3)</vt:lpstr>
      <vt:lpstr>Exercise #6: Trimming Blanks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1476</cp:revision>
  <cp:lastPrinted>2014-06-20T04:24:53Z</cp:lastPrinted>
  <dcterms:created xsi:type="dcterms:W3CDTF">1998-09-05T15:03:32Z</dcterms:created>
  <dcterms:modified xsi:type="dcterms:W3CDTF">2014-10-08T05:38:50Z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