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78A8D-9BB7-41FA-9D26-1247AF72431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0BCB0-EB23-46A1-A08D-8FACB3447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1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3A64-FF78-403D-B065-26FEF413FB88}" type="datetime1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4469-8AF1-4A5E-8C0E-1B6D9C42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3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0765-FCE3-48DD-BD91-BD91E028E24B}" type="datetime1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4469-8AF1-4A5E-8C0E-1B6D9C42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1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4CC5-98F6-4C34-982C-F2BF9A722FCC}" type="datetime1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4469-8AF1-4A5E-8C0E-1B6D9C42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2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E2AA-7416-411E-B7C3-8EF97D3D1900}" type="datetime1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4469-8AF1-4A5E-8C0E-1B6D9C42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9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CF56-D7E4-4231-8345-3355A7880A8C}" type="datetime1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4469-8AF1-4A5E-8C0E-1B6D9C42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B9AF-066F-4645-BD90-4B1CC5E61B0D}" type="datetime1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4469-8AF1-4A5E-8C0E-1B6D9C42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2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724D-C370-4C97-B611-F0E0080EAC09}" type="datetime1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4469-8AF1-4A5E-8C0E-1B6D9C42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FD0A-5AAA-430F-87C9-0473CD29ED41}" type="datetime1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4469-8AF1-4A5E-8C0E-1B6D9C42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4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E08A-5D76-4A23-B6BA-8C4FF5D140E5}" type="datetime1">
              <a:rPr lang="en-US" smtClean="0"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4469-8AF1-4A5E-8C0E-1B6D9C42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CA43-EE11-4274-81D4-F4D9E0D7F446}" type="datetime1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4469-8AF1-4A5E-8C0E-1B6D9C42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0498-6195-49F7-9012-AB825B0B41DB}" type="datetime1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4469-8AF1-4A5E-8C0E-1B6D9C42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BF42E-37F1-4C35-BCEE-4FCAF80D2792}" type="datetime1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4469-8AF1-4A5E-8C0E-1B6D9C42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3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Clarifications on Strings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 received a number of queries</a:t>
            </a:r>
          </a:p>
          <a:p>
            <a:r>
              <a:rPr lang="en-US" smtClean="0"/>
              <a:t>Here are some explanations. For more details, please surf the </a:t>
            </a:r>
            <a:r>
              <a:rPr lang="en-US" smtClean="0"/>
              <a:t>Internet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4469-8AF1-4A5E-8C0E-1B6D9C421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965"/>
            <a:ext cx="8229600" cy="868362"/>
          </a:xfrm>
        </p:spPr>
        <p:txBody>
          <a:bodyPr/>
          <a:lstStyle/>
          <a:p>
            <a:pPr algn="l"/>
            <a:r>
              <a:rPr lang="en-US" smtClean="0"/>
              <a:t>What’s the difference?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4740" y="996847"/>
            <a:ext cx="6100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string1[6] = "apple";</a:t>
            </a:r>
          </a:p>
          <a:p>
            <a:r>
              <a:rPr lang="en-US" sz="2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*string2 = "apple";</a:t>
            </a:r>
            <a:endParaRPr lang="en-US" sz="28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15297" y="2103231"/>
            <a:ext cx="6589078" cy="849049"/>
            <a:chOff x="715297" y="2676582"/>
            <a:chExt cx="6589078" cy="849049"/>
          </a:xfrm>
        </p:grpSpPr>
        <p:sp>
          <p:nvSpPr>
            <p:cNvPr id="7" name="Rectangle 6"/>
            <p:cNvSpPr/>
            <p:nvPr/>
          </p:nvSpPr>
          <p:spPr>
            <a:xfrm>
              <a:off x="1945924" y="2927699"/>
              <a:ext cx="738441" cy="47940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5297" y="2676582"/>
              <a:ext cx="1285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  <a:cs typeface="Courier New" panose="02070309020205020404" pitchFamily="49" charset="0"/>
                </a:rPr>
                <a:t>string1</a:t>
              </a:r>
              <a:endParaRPr lang="en-US" sz="2400">
                <a:latin typeface="+mj-lt"/>
                <a:cs typeface="Courier New" panose="02070309020205020404" pitchFamily="49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826421" y="2927698"/>
              <a:ext cx="3477954" cy="597933"/>
              <a:chOff x="3826421" y="2927698"/>
              <a:chExt cx="3477954" cy="597933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826421" y="2927699"/>
                <a:ext cx="579659" cy="597932"/>
                <a:chOff x="2468340" y="3962400"/>
                <a:chExt cx="579659" cy="59793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2468340" y="3962400"/>
                  <a:ext cx="579659" cy="5979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477342" y="4030533"/>
                  <a:ext cx="5706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24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4406080" y="2927699"/>
                <a:ext cx="579659" cy="597932"/>
                <a:chOff x="2468340" y="3962400"/>
                <a:chExt cx="579659" cy="597932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468340" y="3962400"/>
                  <a:ext cx="579659" cy="5979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477342" y="4030533"/>
                  <a:ext cx="5706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</a:t>
                  </a: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4985739" y="2927699"/>
                <a:ext cx="579659" cy="597932"/>
                <a:chOff x="2468340" y="3962400"/>
                <a:chExt cx="579659" cy="597932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2468340" y="3962400"/>
                  <a:ext cx="579659" cy="5979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2477342" y="4030533"/>
                  <a:ext cx="5706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</a:t>
                  </a: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5565398" y="2927699"/>
                <a:ext cx="579659" cy="597932"/>
                <a:chOff x="2468340" y="3962400"/>
                <a:chExt cx="579659" cy="597932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2468340" y="3962400"/>
                  <a:ext cx="579659" cy="5979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2477342" y="4030533"/>
                  <a:ext cx="5706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</a:t>
                  </a: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145057" y="2927698"/>
                <a:ext cx="579659" cy="597932"/>
                <a:chOff x="2468340" y="3962400"/>
                <a:chExt cx="579659" cy="597932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468340" y="3962400"/>
                  <a:ext cx="579659" cy="5979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477342" y="4030533"/>
                  <a:ext cx="5706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724716" y="2927699"/>
                <a:ext cx="579659" cy="597932"/>
                <a:chOff x="2468340" y="3962400"/>
                <a:chExt cx="579659" cy="597932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468340" y="3962400"/>
                  <a:ext cx="579659" cy="5979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477342" y="4030533"/>
                  <a:ext cx="5706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endParaRPr lang="en-US" sz="24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  <p:cxnSp>
          <p:nvCxnSpPr>
            <p:cNvPr id="64" name="Straight Arrow Connector 63"/>
            <p:cNvCxnSpPr/>
            <p:nvPr/>
          </p:nvCxnSpPr>
          <p:spPr>
            <a:xfrm>
              <a:off x="2315144" y="3138247"/>
              <a:ext cx="13424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15297" y="4601076"/>
            <a:ext cx="6589078" cy="849049"/>
            <a:chOff x="715297" y="4774484"/>
            <a:chExt cx="6589078" cy="849049"/>
          </a:xfrm>
        </p:grpSpPr>
        <p:sp>
          <p:nvSpPr>
            <p:cNvPr id="66" name="Rectangle 65"/>
            <p:cNvSpPr/>
            <p:nvPr/>
          </p:nvSpPr>
          <p:spPr>
            <a:xfrm>
              <a:off x="1945924" y="5025601"/>
              <a:ext cx="738441" cy="479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5297" y="4774484"/>
              <a:ext cx="1285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  <a:cs typeface="Courier New" panose="02070309020205020404" pitchFamily="49" charset="0"/>
                </a:rPr>
                <a:t>string</a:t>
              </a:r>
              <a:r>
                <a:rPr lang="en-US" sz="2400">
                  <a:latin typeface="+mj-lt"/>
                  <a:cs typeface="Courier New" panose="02070309020205020404" pitchFamily="49" charset="0"/>
                </a:rPr>
                <a:t>2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826421" y="5025600"/>
              <a:ext cx="3477954" cy="597933"/>
              <a:chOff x="3826421" y="2927698"/>
              <a:chExt cx="3477954" cy="597933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3826421" y="2927699"/>
                <a:ext cx="579659" cy="597932"/>
                <a:chOff x="2468340" y="3962400"/>
                <a:chExt cx="579659" cy="597932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468340" y="3962400"/>
                  <a:ext cx="579659" cy="5979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477342" y="4030533"/>
                  <a:ext cx="5706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24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4406080" y="2927699"/>
                <a:ext cx="579659" cy="597932"/>
                <a:chOff x="2468340" y="3962400"/>
                <a:chExt cx="579659" cy="597932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2468340" y="3962400"/>
                  <a:ext cx="579659" cy="5979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477342" y="4030533"/>
                  <a:ext cx="5706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4985739" y="2927699"/>
                <a:ext cx="579659" cy="597932"/>
                <a:chOff x="2468340" y="3962400"/>
                <a:chExt cx="579659" cy="597932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468340" y="3962400"/>
                  <a:ext cx="579659" cy="5979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2477342" y="4030533"/>
                  <a:ext cx="5706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5565398" y="2927699"/>
                <a:ext cx="579659" cy="597932"/>
                <a:chOff x="2468340" y="3962400"/>
                <a:chExt cx="579659" cy="597932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2468340" y="3962400"/>
                  <a:ext cx="579659" cy="5979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2477342" y="4030533"/>
                  <a:ext cx="5706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</a:t>
                  </a: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6145057" y="2927698"/>
                <a:ext cx="579659" cy="597932"/>
                <a:chOff x="2468340" y="3962400"/>
                <a:chExt cx="579659" cy="597932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468340" y="3962400"/>
                  <a:ext cx="579659" cy="5979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2477342" y="4030533"/>
                  <a:ext cx="5706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6724716" y="2927699"/>
                <a:ext cx="579659" cy="597932"/>
                <a:chOff x="2468340" y="3962400"/>
                <a:chExt cx="579659" cy="597932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2468340" y="3962400"/>
                  <a:ext cx="579659" cy="5979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77342" y="4030533"/>
                  <a:ext cx="5706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endParaRPr lang="en-US" sz="24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  <p:cxnSp>
          <p:nvCxnSpPr>
            <p:cNvPr id="87" name="Straight Arrow Connector 86"/>
            <p:cNvCxnSpPr/>
            <p:nvPr/>
          </p:nvCxnSpPr>
          <p:spPr>
            <a:xfrm>
              <a:off x="2315144" y="5236149"/>
              <a:ext cx="13424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533400" y="43434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715296" y="2833754"/>
            <a:ext cx="7590504" cy="1454503"/>
            <a:chOff x="715296" y="2833754"/>
            <a:chExt cx="7590504" cy="1454503"/>
          </a:xfrm>
        </p:grpSpPr>
        <p:sp>
          <p:nvSpPr>
            <p:cNvPr id="92" name="TextBox 91"/>
            <p:cNvSpPr txBox="1"/>
            <p:nvPr/>
          </p:nvSpPr>
          <p:spPr>
            <a:xfrm>
              <a:off x="715296" y="3272594"/>
              <a:ext cx="75905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srgbClr val="002060"/>
                  </a:solidFill>
                </a:rPr>
                <a:t>The value inside this box, which is the address of the location that contains ‘a’, </a:t>
              </a:r>
              <a:r>
                <a:rPr lang="en-US" sz="2000" u="sng" smtClean="0">
                  <a:solidFill>
                    <a:srgbClr val="C00000"/>
                  </a:solidFill>
                </a:rPr>
                <a:t>cannot</a:t>
              </a:r>
              <a:r>
                <a:rPr lang="en-US" sz="2000" smtClean="0">
                  <a:solidFill>
                    <a:srgbClr val="002060"/>
                  </a:solidFill>
                </a:rPr>
                <a:t> be changed. For ease of reference, we shall call string1 a “constant” pointer/address.</a:t>
              </a:r>
              <a:endParaRPr lang="en-US" sz="2000">
                <a:solidFill>
                  <a:srgbClr val="002060"/>
                </a:solidFill>
              </a:endParaRPr>
            </a:p>
          </p:txBody>
        </p:sp>
        <p:cxnSp>
          <p:nvCxnSpPr>
            <p:cNvPr id="94" name="Straight Arrow Connector 93"/>
            <p:cNvCxnSpPr>
              <a:endCxn id="7" idx="2"/>
            </p:cNvCxnSpPr>
            <p:nvPr/>
          </p:nvCxnSpPr>
          <p:spPr>
            <a:xfrm flipV="1">
              <a:off x="2315144" y="2833754"/>
              <a:ext cx="1" cy="43884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4267201" y="961394"/>
            <a:ext cx="4648199" cy="1392954"/>
            <a:chOff x="4267201" y="961394"/>
            <a:chExt cx="4648199" cy="1392954"/>
          </a:xfrm>
        </p:grpSpPr>
        <p:sp>
          <p:nvSpPr>
            <p:cNvPr id="119" name="TextBox 118"/>
            <p:cNvSpPr txBox="1"/>
            <p:nvPr/>
          </p:nvSpPr>
          <p:spPr>
            <a:xfrm>
              <a:off x="6523285" y="961394"/>
              <a:ext cx="23921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srgbClr val="002060"/>
                  </a:solidFill>
                </a:rPr>
                <a:t>The characters inside the array can be changed.</a:t>
              </a:r>
              <a:endParaRPr lang="en-US" sz="2000">
                <a:solidFill>
                  <a:srgbClr val="002060"/>
                </a:solidFill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H="1">
              <a:off x="4267201" y="1620052"/>
              <a:ext cx="2256084" cy="714011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>
              <a:off x="4700411" y="1620052"/>
              <a:ext cx="1822874" cy="714011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52" idx="0"/>
            </p:cNvCxnSpPr>
            <p:nvPr/>
          </p:nvCxnSpPr>
          <p:spPr>
            <a:xfrm flipH="1">
              <a:off x="5275569" y="1828800"/>
              <a:ext cx="1247716" cy="525548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>
              <a:off x="5859728" y="1977057"/>
              <a:ext cx="663557" cy="357006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endCxn id="58" idx="0"/>
            </p:cNvCxnSpPr>
            <p:nvPr/>
          </p:nvCxnSpPr>
          <p:spPr>
            <a:xfrm flipH="1">
              <a:off x="6434887" y="1977057"/>
              <a:ext cx="420177" cy="37729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61" idx="0"/>
            </p:cNvCxnSpPr>
            <p:nvPr/>
          </p:nvCxnSpPr>
          <p:spPr>
            <a:xfrm flipH="1">
              <a:off x="7014546" y="1950954"/>
              <a:ext cx="4500" cy="40339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334740" y="5303390"/>
            <a:ext cx="4081301" cy="1427273"/>
            <a:chOff x="334740" y="5303390"/>
            <a:chExt cx="4081301" cy="1427273"/>
          </a:xfrm>
        </p:grpSpPr>
        <p:sp>
          <p:nvSpPr>
            <p:cNvPr id="139" name="TextBox 138"/>
            <p:cNvSpPr txBox="1"/>
            <p:nvPr/>
          </p:nvSpPr>
          <p:spPr>
            <a:xfrm>
              <a:off x="334740" y="5715000"/>
              <a:ext cx="40813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rgbClr val="002060"/>
                  </a:solidFill>
                </a:rPr>
                <a:t>s</a:t>
              </a:r>
              <a:r>
                <a:rPr lang="en-US" sz="2000" smtClean="0">
                  <a:solidFill>
                    <a:srgbClr val="002060"/>
                  </a:solidFill>
                </a:rPr>
                <a:t>tring2 is a pointer whose value </a:t>
              </a:r>
              <a:r>
                <a:rPr lang="en-US" sz="2000" u="sng" smtClean="0">
                  <a:solidFill>
                    <a:srgbClr val="002060"/>
                  </a:solidFill>
                </a:rPr>
                <a:t>can</a:t>
              </a:r>
              <a:r>
                <a:rPr lang="en-US" sz="2000" smtClean="0">
                  <a:solidFill>
                    <a:srgbClr val="002060"/>
                  </a:solidFill>
                </a:rPr>
                <a:t> be changed. That is, it can point to a different location.</a:t>
              </a:r>
              <a:endParaRPr lang="en-US" sz="2000">
                <a:solidFill>
                  <a:srgbClr val="002060"/>
                </a:solidFill>
              </a:endParaRPr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 flipV="1">
              <a:off x="1357860" y="5303390"/>
              <a:ext cx="470940" cy="43884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4814413" y="5522810"/>
            <a:ext cx="4081301" cy="1235083"/>
            <a:chOff x="4814413" y="5522810"/>
            <a:chExt cx="4081301" cy="1235083"/>
          </a:xfrm>
        </p:grpSpPr>
        <p:cxnSp>
          <p:nvCxnSpPr>
            <p:cNvPr id="142" name="Straight Arrow Connector 141"/>
            <p:cNvCxnSpPr/>
            <p:nvPr/>
          </p:nvCxnSpPr>
          <p:spPr>
            <a:xfrm flipH="1" flipV="1">
              <a:off x="5286524" y="5522810"/>
              <a:ext cx="359548" cy="21942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4814413" y="5742230"/>
              <a:ext cx="40813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srgbClr val="002060"/>
                  </a:solidFill>
                </a:rPr>
                <a:t>However, this string literal is residing in read-only memory, so its contents </a:t>
              </a:r>
              <a:r>
                <a:rPr lang="en-US" sz="2000" u="sng" smtClean="0">
                  <a:solidFill>
                    <a:srgbClr val="C00000"/>
                  </a:solidFill>
                </a:rPr>
                <a:t>cannot</a:t>
              </a:r>
              <a:r>
                <a:rPr lang="en-US" sz="2000" smtClean="0">
                  <a:solidFill>
                    <a:srgbClr val="002060"/>
                  </a:solidFill>
                </a:rPr>
                <a:t> be changed.</a:t>
              </a:r>
              <a:endParaRPr lang="en-US" sz="2000">
                <a:solidFill>
                  <a:srgbClr val="002060"/>
                </a:solidFill>
              </a:endParaRPr>
            </a:p>
          </p:txBody>
        </p:sp>
      </p:grpSp>
      <p:sp>
        <p:nvSpPr>
          <p:cNvPr id="150" name="Slide Number Placeholder 1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4469-8AF1-4A5E-8C0E-1B6D9C4213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2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965"/>
            <a:ext cx="8229600" cy="868362"/>
          </a:xfrm>
        </p:spPr>
        <p:txBody>
          <a:bodyPr/>
          <a:lstStyle/>
          <a:p>
            <a:pPr algn="l"/>
            <a:r>
              <a:rPr lang="en-US" smtClean="0"/>
              <a:t>Example #1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4469-8AF1-4A5E-8C0E-1B6D9C4213A4}" type="slidenum">
              <a:rPr lang="en-US" smtClean="0"/>
              <a:t>3</a:t>
            </a:fld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34740" y="996847"/>
            <a:ext cx="6100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word1[5] = "good";</a:t>
            </a:r>
          </a:p>
          <a:p>
            <a:r>
              <a:rPr lang="en-US" sz="2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word2[4] = "bye";</a:t>
            </a:r>
            <a:endParaRPr lang="en-US" sz="28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768995" y="1871716"/>
            <a:ext cx="1237264" cy="630946"/>
            <a:chOff x="4857079" y="1977477"/>
            <a:chExt cx="1237264" cy="630946"/>
          </a:xfrm>
        </p:grpSpPr>
        <p:sp>
          <p:nvSpPr>
            <p:cNvPr id="95" name="Rectangle 94"/>
            <p:cNvSpPr/>
            <p:nvPr/>
          </p:nvSpPr>
          <p:spPr>
            <a:xfrm>
              <a:off x="5713343" y="2241086"/>
              <a:ext cx="381000" cy="3673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857079" y="1977477"/>
              <a:ext cx="880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+mj-lt"/>
                  <a:cs typeface="Courier New" panose="02070309020205020404" pitchFamily="49" charset="0"/>
                </a:rPr>
                <a:t>word1</a:t>
              </a:r>
              <a:endParaRPr lang="en-US" sz="2000">
                <a:latin typeface="+mj-lt"/>
                <a:cs typeface="Courier New" panose="02070309020205020404" pitchFamily="49" charset="0"/>
              </a:endParaRPr>
            </a:p>
          </p:txBody>
        </p:sp>
      </p:grpSp>
      <p:cxnSp>
        <p:nvCxnSpPr>
          <p:cNvPr id="99" name="Straight Arrow Connector 98"/>
          <p:cNvCxnSpPr/>
          <p:nvPr/>
        </p:nvCxnSpPr>
        <p:spPr>
          <a:xfrm>
            <a:off x="5786385" y="2337297"/>
            <a:ext cx="82947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615859" y="2102549"/>
            <a:ext cx="1996840" cy="400114"/>
            <a:chOff x="6703943" y="2208310"/>
            <a:chExt cx="1996840" cy="400114"/>
          </a:xfrm>
        </p:grpSpPr>
        <p:grpSp>
          <p:nvGrpSpPr>
            <p:cNvPr id="9" name="Group 8"/>
            <p:cNvGrpSpPr/>
            <p:nvPr/>
          </p:nvGrpSpPr>
          <p:grpSpPr>
            <a:xfrm>
              <a:off x="6703943" y="2208312"/>
              <a:ext cx="381001" cy="400111"/>
              <a:chOff x="4191000" y="2306480"/>
              <a:chExt cx="381001" cy="40011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4191000" y="2306481"/>
                <a:ext cx="38100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200003" y="2306480"/>
                <a:ext cx="371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089861" y="2208313"/>
              <a:ext cx="381001" cy="400111"/>
              <a:chOff x="4191000" y="2306480"/>
              <a:chExt cx="381001" cy="400111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4191000" y="2306481"/>
                <a:ext cx="38100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200003" y="2306480"/>
                <a:ext cx="371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</a:t>
                </a: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7846948" y="2208310"/>
              <a:ext cx="381001" cy="400111"/>
              <a:chOff x="4191000" y="2306480"/>
              <a:chExt cx="381001" cy="400111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4191000" y="2306481"/>
                <a:ext cx="38100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200003" y="2306480"/>
                <a:ext cx="371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7465947" y="2208311"/>
              <a:ext cx="381001" cy="400111"/>
              <a:chOff x="4191000" y="2306480"/>
              <a:chExt cx="381001" cy="400111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4191000" y="2306481"/>
                <a:ext cx="38100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200003" y="2306480"/>
                <a:ext cx="371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143614" y="2208310"/>
              <a:ext cx="557169" cy="400111"/>
              <a:chOff x="6434885" y="2322866"/>
              <a:chExt cx="557169" cy="400111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6522969" y="2322867"/>
                <a:ext cx="38100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434885" y="2322866"/>
                <a:ext cx="5571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\0</a:t>
                </a:r>
                <a:endParaRPr lang="en-US" sz="16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777998" y="2525424"/>
            <a:ext cx="3479042" cy="630947"/>
            <a:chOff x="4866082" y="2631185"/>
            <a:chExt cx="3479042" cy="630947"/>
          </a:xfrm>
        </p:grpSpPr>
        <p:sp>
          <p:nvSpPr>
            <p:cNvPr id="143" name="Rectangle 142"/>
            <p:cNvSpPr/>
            <p:nvPr/>
          </p:nvSpPr>
          <p:spPr>
            <a:xfrm>
              <a:off x="5722346" y="2894794"/>
              <a:ext cx="381000" cy="3673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866082" y="2631185"/>
              <a:ext cx="880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+mj-lt"/>
                  <a:cs typeface="Courier New" panose="02070309020205020404" pitchFamily="49" charset="0"/>
                </a:rPr>
                <a:t>word</a:t>
              </a:r>
              <a:r>
                <a:rPr lang="en-US" sz="2000">
                  <a:latin typeface="+mj-lt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5883472" y="3096766"/>
              <a:ext cx="82947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6712946" y="2862018"/>
              <a:ext cx="1632178" cy="400114"/>
              <a:chOff x="6712946" y="2862018"/>
              <a:chExt cx="1632178" cy="400114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6712946" y="2862020"/>
                <a:ext cx="381001" cy="400111"/>
                <a:chOff x="4191000" y="2306480"/>
                <a:chExt cx="381001" cy="400111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4191000" y="2306481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4200003" y="2306480"/>
                  <a:ext cx="37199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</a:t>
                  </a:r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7098864" y="2862021"/>
                <a:ext cx="381001" cy="400111"/>
                <a:chOff x="4191000" y="2306480"/>
                <a:chExt cx="381001" cy="400111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4191000" y="2306481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4200003" y="2306480"/>
                  <a:ext cx="37199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y</a:t>
                  </a:r>
                  <a:endParaRPr lang="en-US" sz="20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7474950" y="2862019"/>
                <a:ext cx="381001" cy="400111"/>
                <a:chOff x="4191000" y="2306480"/>
                <a:chExt cx="381001" cy="400111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4191000" y="2306481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4200003" y="2306480"/>
                  <a:ext cx="37199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20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7787955" y="2862018"/>
                <a:ext cx="557169" cy="400111"/>
                <a:chOff x="6434885" y="2322866"/>
                <a:chExt cx="557169" cy="400111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6522969" y="2322867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6434885" y="2322866"/>
                  <a:ext cx="55716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endParaRPr lang="en-US" sz="16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65" name="TextBox 164"/>
          <p:cNvSpPr txBox="1"/>
          <p:nvPr/>
        </p:nvSpPr>
        <p:spPr>
          <a:xfrm>
            <a:off x="474851" y="2208314"/>
            <a:ext cx="3703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word1 = word2;</a:t>
            </a:r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5795388" y="2430156"/>
            <a:ext cx="796153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82225" y="3091718"/>
            <a:ext cx="5392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2060"/>
                </a:solidFill>
              </a:rPr>
              <a:t>Attempt to change the value of constant pointer word1! </a:t>
            </a:r>
            <a:r>
              <a:rPr lang="en-US" sz="2400" smtClean="0">
                <a:solidFill>
                  <a:srgbClr val="FF0000"/>
                </a:solidFill>
              </a:rPr>
              <a:t>Not allowed!</a:t>
            </a:r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533400" y="3944838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97754" y="4267200"/>
            <a:ext cx="470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strcpy(word1, word2);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709941" y="4832692"/>
            <a:ext cx="3843704" cy="630947"/>
            <a:chOff x="4802527" y="4832692"/>
            <a:chExt cx="3843704" cy="630947"/>
          </a:xfrm>
        </p:grpSpPr>
        <p:grpSp>
          <p:nvGrpSpPr>
            <p:cNvPr id="171" name="Group 170"/>
            <p:cNvGrpSpPr/>
            <p:nvPr/>
          </p:nvGrpSpPr>
          <p:grpSpPr>
            <a:xfrm>
              <a:off x="4802527" y="4832692"/>
              <a:ext cx="1237264" cy="630946"/>
              <a:chOff x="4857079" y="1977477"/>
              <a:chExt cx="1237264" cy="630946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5713343" y="2241086"/>
                <a:ext cx="381000" cy="36733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857079" y="1977477"/>
                <a:ext cx="8808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mtClean="0">
                    <a:latin typeface="+mj-lt"/>
                    <a:cs typeface="Courier New" panose="02070309020205020404" pitchFamily="49" charset="0"/>
                  </a:rPr>
                  <a:t>word1</a:t>
                </a:r>
                <a:endParaRPr lang="en-US" sz="2000">
                  <a:latin typeface="+mj-lt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74" name="Straight Arrow Connector 173"/>
            <p:cNvCxnSpPr/>
            <p:nvPr/>
          </p:nvCxnSpPr>
          <p:spPr>
            <a:xfrm>
              <a:off x="5819917" y="5298273"/>
              <a:ext cx="82947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>
              <a:off x="6649391" y="5063525"/>
              <a:ext cx="1996840" cy="400114"/>
              <a:chOff x="6703943" y="2208310"/>
              <a:chExt cx="1996840" cy="400114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6703943" y="2208312"/>
                <a:ext cx="381001" cy="400111"/>
                <a:chOff x="4191000" y="2306480"/>
                <a:chExt cx="381001" cy="400111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4191000" y="2306481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4200003" y="2306480"/>
                  <a:ext cx="37199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g</a:t>
                  </a:r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7089861" y="2208313"/>
                <a:ext cx="381001" cy="400111"/>
                <a:chOff x="4191000" y="2306480"/>
                <a:chExt cx="381001" cy="400111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>
                  <a:off x="4191000" y="2306481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4200003" y="2306480"/>
                  <a:ext cx="37199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o</a:t>
                  </a: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7846948" y="2208310"/>
                <a:ext cx="381001" cy="400111"/>
                <a:chOff x="4191000" y="2306480"/>
                <a:chExt cx="381001" cy="400111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>
                  <a:off x="4191000" y="2306481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4200003" y="2306480"/>
                  <a:ext cx="37199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</a:p>
              </p:txBody>
            </p:sp>
          </p:grpSp>
          <p:grpSp>
            <p:nvGrpSpPr>
              <p:cNvPr id="179" name="Group 178"/>
              <p:cNvGrpSpPr/>
              <p:nvPr/>
            </p:nvGrpSpPr>
            <p:grpSpPr>
              <a:xfrm>
                <a:off x="7465947" y="2208311"/>
                <a:ext cx="381001" cy="400111"/>
                <a:chOff x="4191000" y="2306480"/>
                <a:chExt cx="381001" cy="400111"/>
              </a:xfrm>
            </p:grpSpPr>
            <p:sp>
              <p:nvSpPr>
                <p:cNvPr id="183" name="Rectangle 182"/>
                <p:cNvSpPr/>
                <p:nvPr/>
              </p:nvSpPr>
              <p:spPr>
                <a:xfrm>
                  <a:off x="4191000" y="2306481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4200003" y="2306480"/>
                  <a:ext cx="37199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o</a:t>
                  </a: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8143614" y="2208310"/>
                <a:ext cx="557169" cy="400111"/>
                <a:chOff x="6434885" y="2322866"/>
                <a:chExt cx="557169" cy="400111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6522969" y="2322867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6434885" y="2322866"/>
                  <a:ext cx="55716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endParaRPr lang="en-US" sz="16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91" name="Group 190"/>
          <p:cNvGrpSpPr/>
          <p:nvPr/>
        </p:nvGrpSpPr>
        <p:grpSpPr>
          <a:xfrm>
            <a:off x="4718944" y="5486400"/>
            <a:ext cx="3479042" cy="630947"/>
            <a:chOff x="4866082" y="2631185"/>
            <a:chExt cx="3479042" cy="630947"/>
          </a:xfrm>
        </p:grpSpPr>
        <p:sp>
          <p:nvSpPr>
            <p:cNvPr id="192" name="Rectangle 191"/>
            <p:cNvSpPr/>
            <p:nvPr/>
          </p:nvSpPr>
          <p:spPr>
            <a:xfrm>
              <a:off x="5722346" y="2894794"/>
              <a:ext cx="381000" cy="3673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866082" y="2631185"/>
              <a:ext cx="880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+mj-lt"/>
                  <a:cs typeface="Courier New" panose="02070309020205020404" pitchFamily="49" charset="0"/>
                </a:rPr>
                <a:t>word</a:t>
              </a:r>
              <a:r>
                <a:rPr lang="en-US" sz="2000">
                  <a:latin typeface="+mj-lt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>
              <a:off x="5883472" y="3096766"/>
              <a:ext cx="82947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6712946" y="2862018"/>
              <a:ext cx="1632178" cy="400114"/>
              <a:chOff x="6712946" y="2862018"/>
              <a:chExt cx="1632178" cy="400114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6712946" y="2862020"/>
                <a:ext cx="381001" cy="400111"/>
                <a:chOff x="4191000" y="2306480"/>
                <a:chExt cx="381001" cy="400111"/>
              </a:xfrm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4191000" y="2306481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4200003" y="2306480"/>
                  <a:ext cx="37199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</a:t>
                  </a: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7098864" y="2862021"/>
                <a:ext cx="381001" cy="400111"/>
                <a:chOff x="4191000" y="2306480"/>
                <a:chExt cx="381001" cy="400111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4191000" y="2306481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4200003" y="2306480"/>
                  <a:ext cx="37199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y</a:t>
                  </a:r>
                  <a:endParaRPr lang="en-US" sz="20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7474950" y="2862019"/>
                <a:ext cx="381001" cy="400111"/>
                <a:chOff x="4191000" y="2306480"/>
                <a:chExt cx="381001" cy="400111"/>
              </a:xfrm>
            </p:grpSpPr>
            <p:sp>
              <p:nvSpPr>
                <p:cNvPr id="202" name="Rectangle 201"/>
                <p:cNvSpPr/>
                <p:nvPr/>
              </p:nvSpPr>
              <p:spPr>
                <a:xfrm>
                  <a:off x="4191000" y="2306481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4200003" y="2306480"/>
                  <a:ext cx="37199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20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7787955" y="2862018"/>
                <a:ext cx="557169" cy="400111"/>
                <a:chOff x="6434885" y="2322866"/>
                <a:chExt cx="557169" cy="400111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6522969" y="2322867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6434885" y="2322866"/>
                  <a:ext cx="55716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endParaRPr lang="en-US" sz="16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7" name="TextBox 16"/>
          <p:cNvSpPr txBox="1"/>
          <p:nvPr/>
        </p:nvSpPr>
        <p:spPr>
          <a:xfrm>
            <a:off x="5915940" y="2217370"/>
            <a:ext cx="555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srgbClr val="FF0000"/>
                </a:solidFill>
                <a:latin typeface="Times New Roman"/>
                <a:cs typeface="Times New Roman"/>
              </a:rPr>
              <a:t>×</a:t>
            </a:r>
            <a:endParaRPr lang="en-US" sz="4400" b="1">
              <a:solidFill>
                <a:srgbClr val="FF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578801" y="5037216"/>
            <a:ext cx="1979123" cy="438859"/>
            <a:chOff x="1731403" y="5459509"/>
            <a:chExt cx="1979123" cy="438859"/>
          </a:xfrm>
        </p:grpSpPr>
        <p:grpSp>
          <p:nvGrpSpPr>
            <p:cNvPr id="23" name="Group 22"/>
            <p:cNvGrpSpPr/>
            <p:nvPr/>
          </p:nvGrpSpPr>
          <p:grpSpPr>
            <a:xfrm>
              <a:off x="1731403" y="5485372"/>
              <a:ext cx="381001" cy="412996"/>
              <a:chOff x="1731403" y="5485372"/>
              <a:chExt cx="381001" cy="4129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731403" y="5485372"/>
                <a:ext cx="381001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740406" y="5498258"/>
                <a:ext cx="371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endParaRPr lang="en-US" sz="20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153357" y="5486400"/>
              <a:ext cx="557169" cy="400110"/>
              <a:chOff x="4178711" y="5812550"/>
              <a:chExt cx="557169" cy="400110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4262818" y="5812550"/>
                <a:ext cx="381001" cy="40011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4178711" y="5812550"/>
                <a:ext cx="5571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\0</a:t>
                </a:r>
                <a:endParaRPr lang="en-US" sz="16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2793401" y="5486400"/>
              <a:ext cx="557169" cy="400110"/>
              <a:chOff x="4178711" y="5812550"/>
              <a:chExt cx="557169" cy="40011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4262818" y="5812550"/>
                <a:ext cx="381001" cy="40011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4178711" y="5812550"/>
                <a:ext cx="5571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\0</a:t>
                </a:r>
                <a:endParaRPr lang="en-US" sz="16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112092" y="5459509"/>
              <a:ext cx="381312" cy="429562"/>
              <a:chOff x="2112092" y="5459509"/>
              <a:chExt cx="381312" cy="429562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2112403" y="5488961"/>
                <a:ext cx="381001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2112092" y="5459509"/>
                <a:ext cx="371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endParaRPr lang="en-US" sz="20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484090" y="5488961"/>
              <a:ext cx="390315" cy="400110"/>
              <a:chOff x="2484090" y="5488961"/>
              <a:chExt cx="390315" cy="400110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2493404" y="5488961"/>
                <a:ext cx="381001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2484090" y="5488961"/>
                <a:ext cx="371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sz="20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37" name="TextBox 236"/>
          <p:cNvSpPr txBox="1"/>
          <p:nvPr/>
        </p:nvSpPr>
        <p:spPr>
          <a:xfrm>
            <a:off x="395718" y="5071228"/>
            <a:ext cx="4023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2060"/>
                </a:solidFill>
              </a:rPr>
              <a:t>word1 is not changed. Characters in array word1 are changed. </a:t>
            </a:r>
            <a:r>
              <a:rPr lang="en-US" sz="2400" smtClean="0">
                <a:solidFill>
                  <a:srgbClr val="FF0000"/>
                </a:solidFill>
              </a:rPr>
              <a:t>Allowed!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2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8" grpId="0"/>
      <p:bldP spid="170" grpId="0"/>
      <p:bldP spid="17" grpId="0"/>
      <p:bldP spid="2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965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smtClean="0"/>
              <a:t>Example #2 (Week 10 Discussion Q5)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4469-8AF1-4A5E-8C0E-1B6D9C4213A4}" type="slidenum">
              <a:rPr lang="en-US" smtClean="0"/>
              <a:t>4</a:t>
            </a:fld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34740" y="996847"/>
            <a:ext cx="6100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*fruit1 = "apple";</a:t>
            </a:r>
          </a:p>
          <a:p>
            <a:r>
              <a:rPr lang="en-US" sz="2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*str1 = "yes";</a:t>
            </a:r>
            <a:endParaRPr lang="en-US" sz="28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819889" y="1593661"/>
            <a:ext cx="1105247" cy="629090"/>
            <a:chOff x="4989096" y="1979333"/>
            <a:chExt cx="1105247" cy="629090"/>
          </a:xfrm>
        </p:grpSpPr>
        <p:sp>
          <p:nvSpPr>
            <p:cNvPr id="95" name="Rectangle 94"/>
            <p:cNvSpPr/>
            <p:nvPr/>
          </p:nvSpPr>
          <p:spPr>
            <a:xfrm>
              <a:off x="5713343" y="2241086"/>
              <a:ext cx="381000" cy="367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89096" y="1979333"/>
              <a:ext cx="880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+mj-lt"/>
                  <a:cs typeface="Courier New" panose="02070309020205020404" pitchFamily="49" charset="0"/>
                </a:rPr>
                <a:t>fruit1</a:t>
              </a:r>
              <a:endParaRPr lang="en-US" sz="2000">
                <a:latin typeface="+mj-lt"/>
                <a:cs typeface="Courier New" panose="02070309020205020404" pitchFamily="49" charset="0"/>
              </a:endParaRPr>
            </a:p>
          </p:txBody>
        </p:sp>
      </p:grpSp>
      <p:cxnSp>
        <p:nvCxnSpPr>
          <p:cNvPr id="99" name="Straight Arrow Connector 98"/>
          <p:cNvCxnSpPr/>
          <p:nvPr/>
        </p:nvCxnSpPr>
        <p:spPr>
          <a:xfrm>
            <a:off x="5705262" y="2057386"/>
            <a:ext cx="82947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953000" y="2208711"/>
            <a:ext cx="3190534" cy="630947"/>
            <a:chOff x="5154590" y="2631185"/>
            <a:chExt cx="3190534" cy="630947"/>
          </a:xfrm>
        </p:grpSpPr>
        <p:sp>
          <p:nvSpPr>
            <p:cNvPr id="143" name="Rectangle 142"/>
            <p:cNvSpPr/>
            <p:nvPr/>
          </p:nvSpPr>
          <p:spPr>
            <a:xfrm>
              <a:off x="5722346" y="2894794"/>
              <a:ext cx="381000" cy="3673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154590" y="2631185"/>
              <a:ext cx="592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+mj-lt"/>
                  <a:cs typeface="Courier New" panose="02070309020205020404" pitchFamily="49" charset="0"/>
                </a:rPr>
                <a:t>str1</a:t>
              </a:r>
              <a:endParaRPr lang="en-US" sz="2000"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5883472" y="3096766"/>
              <a:ext cx="82947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6712946" y="2862018"/>
              <a:ext cx="1632178" cy="400114"/>
              <a:chOff x="6712946" y="2862018"/>
              <a:chExt cx="1632178" cy="400114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6712946" y="2862020"/>
                <a:ext cx="381001" cy="400111"/>
                <a:chOff x="4191000" y="2306480"/>
                <a:chExt cx="381001" cy="400111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4191000" y="2306481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4200003" y="2306480"/>
                  <a:ext cx="371998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</a:t>
                  </a:r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7098864" y="2862021"/>
                <a:ext cx="381001" cy="400111"/>
                <a:chOff x="4191000" y="2306480"/>
                <a:chExt cx="381001" cy="400111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4191000" y="2306481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4200003" y="2306480"/>
                  <a:ext cx="371998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y</a:t>
                  </a:r>
                  <a:endParaRPr lang="en-US" sz="20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7474950" y="2862019"/>
                <a:ext cx="381001" cy="400111"/>
                <a:chOff x="4191000" y="2306480"/>
                <a:chExt cx="381001" cy="400111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4191000" y="2306481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4200003" y="2306480"/>
                  <a:ext cx="371998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20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7787955" y="2862018"/>
                <a:ext cx="557169" cy="400111"/>
                <a:chOff x="6434885" y="2322866"/>
                <a:chExt cx="557169" cy="400111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6522969" y="2322867"/>
                  <a:ext cx="381001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6434885" y="2322866"/>
                  <a:ext cx="55716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endParaRPr lang="en-US" sz="16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65" name="TextBox 164"/>
          <p:cNvSpPr txBox="1"/>
          <p:nvPr/>
        </p:nvSpPr>
        <p:spPr>
          <a:xfrm>
            <a:off x="334740" y="2075687"/>
            <a:ext cx="3703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fruit1 = str1;</a:t>
            </a:r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5714265" y="2150245"/>
            <a:ext cx="796153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83677" y="2604659"/>
            <a:ext cx="485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f</a:t>
            </a:r>
            <a:r>
              <a:rPr lang="en-US" sz="2400" smtClean="0">
                <a:solidFill>
                  <a:srgbClr val="002060"/>
                </a:solidFill>
              </a:rPr>
              <a:t>ruit1 now points to “bye”. </a:t>
            </a: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 smtClean="0">
                <a:solidFill>
                  <a:srgbClr val="FF0000"/>
                </a:solidFill>
              </a:rPr>
              <a:t>llowed!</a:t>
            </a:r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334740" y="3200400"/>
            <a:ext cx="847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34740" y="4322060"/>
            <a:ext cx="470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strcpy(fruit2, str2);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395718" y="4953942"/>
            <a:ext cx="4023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2060"/>
                </a:solidFill>
              </a:rPr>
              <a:t>Pink boxes “apple” are in read-only memory; cannot overwrite them with “bye”. </a:t>
            </a:r>
            <a:r>
              <a:rPr lang="en-US" sz="2400" smtClean="0">
                <a:solidFill>
                  <a:srgbClr val="FF0000"/>
                </a:solidFill>
              </a:rPr>
              <a:t>Not allowed!</a:t>
            </a:r>
            <a:endParaRPr lang="en-US" sz="240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34736" y="1822638"/>
            <a:ext cx="2374549" cy="400115"/>
            <a:chOff x="6534736" y="2102549"/>
            <a:chExt cx="2374549" cy="400115"/>
          </a:xfrm>
        </p:grpSpPr>
        <p:grpSp>
          <p:nvGrpSpPr>
            <p:cNvPr id="9" name="Group 8"/>
            <p:cNvGrpSpPr/>
            <p:nvPr/>
          </p:nvGrpSpPr>
          <p:grpSpPr>
            <a:xfrm>
              <a:off x="6534736" y="2102551"/>
              <a:ext cx="381001" cy="400111"/>
              <a:chOff x="4191000" y="2306480"/>
              <a:chExt cx="381001" cy="40011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4191000" y="2306481"/>
                <a:ext cx="38100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200003" y="2306480"/>
                <a:ext cx="371998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sz="20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6920654" y="2102552"/>
              <a:ext cx="381001" cy="400111"/>
              <a:chOff x="4191000" y="2306480"/>
              <a:chExt cx="381001" cy="400111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4191000" y="2306481"/>
                <a:ext cx="38100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200003" y="2306480"/>
                <a:ext cx="371998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8055450" y="2102549"/>
              <a:ext cx="381001" cy="400111"/>
              <a:chOff x="4191000" y="2306480"/>
              <a:chExt cx="381001" cy="400111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4191000" y="2306481"/>
                <a:ext cx="381001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200003" y="2306480"/>
                <a:ext cx="371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sz="20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7296740" y="2102550"/>
              <a:ext cx="381001" cy="400111"/>
              <a:chOff x="4191000" y="2306480"/>
              <a:chExt cx="381001" cy="400111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4191000" y="2306481"/>
                <a:ext cx="38100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200003" y="2306480"/>
                <a:ext cx="371998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  <a:endParaRPr lang="en-US" sz="20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352116" y="2102549"/>
              <a:ext cx="557169" cy="400111"/>
              <a:chOff x="6434885" y="2322866"/>
              <a:chExt cx="557169" cy="400111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6522969" y="2322867"/>
                <a:ext cx="381001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434885" y="2322866"/>
                <a:ext cx="5571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\0</a:t>
                </a:r>
                <a:endParaRPr lang="en-US" sz="16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7668221" y="2102553"/>
              <a:ext cx="381001" cy="400111"/>
              <a:chOff x="4191000" y="2306480"/>
              <a:chExt cx="381001" cy="400111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191000" y="2306481"/>
                <a:ext cx="38100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200003" y="2306480"/>
                <a:ext cx="371998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endParaRPr lang="en-US" sz="20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810886" y="4519138"/>
            <a:ext cx="4084868" cy="1217075"/>
            <a:chOff x="4810886" y="4519138"/>
            <a:chExt cx="4084868" cy="1217075"/>
          </a:xfrm>
        </p:grpSpPr>
        <p:grpSp>
          <p:nvGrpSpPr>
            <p:cNvPr id="107" name="Group 106"/>
            <p:cNvGrpSpPr/>
            <p:nvPr/>
          </p:nvGrpSpPr>
          <p:grpSpPr>
            <a:xfrm>
              <a:off x="4810886" y="4519138"/>
              <a:ext cx="1100719" cy="600168"/>
              <a:chOff x="4993624" y="2008255"/>
              <a:chExt cx="1100719" cy="600168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5713343" y="2241086"/>
                <a:ext cx="381000" cy="3673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993624" y="2008255"/>
                <a:ext cx="8808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mtClean="0">
                    <a:latin typeface="+mj-lt"/>
                    <a:cs typeface="Courier New" panose="02070309020205020404" pitchFamily="49" charset="0"/>
                  </a:rPr>
                  <a:t>fruit2</a:t>
                </a:r>
                <a:endParaRPr lang="en-US" sz="2000">
                  <a:latin typeface="+mj-lt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10" name="Straight Arrow Connector 109"/>
            <p:cNvCxnSpPr/>
            <p:nvPr/>
          </p:nvCxnSpPr>
          <p:spPr>
            <a:xfrm>
              <a:off x="5691731" y="4953941"/>
              <a:ext cx="82947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/>
            <p:cNvGrpSpPr/>
            <p:nvPr/>
          </p:nvGrpSpPr>
          <p:grpSpPr>
            <a:xfrm>
              <a:off x="4939469" y="5105266"/>
              <a:ext cx="3190534" cy="630947"/>
              <a:chOff x="5154590" y="2631185"/>
              <a:chExt cx="3190534" cy="630947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5722346" y="2894794"/>
                <a:ext cx="381000" cy="3673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154590" y="2631185"/>
                <a:ext cx="5923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mtClean="0">
                    <a:latin typeface="+mj-lt"/>
                    <a:cs typeface="Courier New" panose="02070309020205020404" pitchFamily="49" charset="0"/>
                  </a:rPr>
                  <a:t>str2</a:t>
                </a:r>
                <a:endParaRPr lang="en-US" sz="2000">
                  <a:latin typeface="+mj-lt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5883472" y="3096766"/>
                <a:ext cx="829474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Group 114"/>
              <p:cNvGrpSpPr/>
              <p:nvPr/>
            </p:nvGrpSpPr>
            <p:grpSpPr>
              <a:xfrm>
                <a:off x="6712946" y="2862018"/>
                <a:ext cx="1632178" cy="400114"/>
                <a:chOff x="6712946" y="2862018"/>
                <a:chExt cx="1632178" cy="400114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6712946" y="2862020"/>
                  <a:ext cx="381001" cy="400111"/>
                  <a:chOff x="4191000" y="2306480"/>
                  <a:chExt cx="381001" cy="400111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4191000" y="2306481"/>
                    <a:ext cx="381001" cy="4001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200003" y="2306480"/>
                    <a:ext cx="371998" cy="40011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7098864" y="2862021"/>
                  <a:ext cx="381001" cy="400111"/>
                  <a:chOff x="4191000" y="2306480"/>
                  <a:chExt cx="381001" cy="400111"/>
                </a:xfrm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4191000" y="2306481"/>
                    <a:ext cx="381001" cy="4001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4200003" y="2306480"/>
                    <a:ext cx="371998" cy="40011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y</a:t>
                    </a:r>
                    <a:endParaRPr lang="en-US" sz="2000" b="1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7474950" y="2862019"/>
                  <a:ext cx="381001" cy="400111"/>
                  <a:chOff x="4191000" y="2306480"/>
                  <a:chExt cx="381001" cy="400111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4191000" y="2306481"/>
                    <a:ext cx="381001" cy="4001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4200003" y="2306480"/>
                    <a:ext cx="371998" cy="40011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e</a:t>
                    </a:r>
                    <a:endParaRPr lang="en-US" sz="2000" b="1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7787955" y="2862018"/>
                  <a:ext cx="557169" cy="400111"/>
                  <a:chOff x="6434885" y="2322866"/>
                  <a:chExt cx="557169" cy="400111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6522969" y="2322867"/>
                    <a:ext cx="381001" cy="40011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6434885" y="2322866"/>
                    <a:ext cx="55716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\0</a:t>
                    </a:r>
                    <a:endParaRPr lang="en-US" sz="1600" b="1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grpSp>
          <p:nvGrpSpPr>
            <p:cNvPr id="142" name="Group 141"/>
            <p:cNvGrpSpPr/>
            <p:nvPr/>
          </p:nvGrpSpPr>
          <p:grpSpPr>
            <a:xfrm>
              <a:off x="6521205" y="4719193"/>
              <a:ext cx="2374549" cy="400115"/>
              <a:chOff x="6534736" y="2102549"/>
              <a:chExt cx="2374549" cy="400115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6534736" y="2102551"/>
                <a:ext cx="381001" cy="400111"/>
                <a:chOff x="4191000" y="2306480"/>
                <a:chExt cx="381001" cy="400111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4191000" y="2306481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TextBox 216"/>
                <p:cNvSpPr txBox="1"/>
                <p:nvPr/>
              </p:nvSpPr>
              <p:spPr>
                <a:xfrm>
                  <a:off x="4200003" y="2306480"/>
                  <a:ext cx="371998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20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6920654" y="2102552"/>
                <a:ext cx="381001" cy="400111"/>
                <a:chOff x="4191000" y="2306480"/>
                <a:chExt cx="381001" cy="400111"/>
              </a:xfrm>
            </p:grpSpPr>
            <p:sp>
              <p:nvSpPr>
                <p:cNvPr id="214" name="Rectangle 213"/>
                <p:cNvSpPr/>
                <p:nvPr/>
              </p:nvSpPr>
              <p:spPr>
                <a:xfrm>
                  <a:off x="4191000" y="2306481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4200003" y="2306480"/>
                  <a:ext cx="371998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</a:t>
                  </a:r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8055450" y="2102549"/>
                <a:ext cx="381001" cy="400111"/>
                <a:chOff x="4191000" y="2306480"/>
                <a:chExt cx="381001" cy="400111"/>
              </a:xfrm>
            </p:grpSpPr>
            <p:sp>
              <p:nvSpPr>
                <p:cNvPr id="212" name="Rectangle 211"/>
                <p:cNvSpPr/>
                <p:nvPr/>
              </p:nvSpPr>
              <p:spPr>
                <a:xfrm>
                  <a:off x="4191000" y="2306481"/>
                  <a:ext cx="381001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4200003" y="2306480"/>
                  <a:ext cx="37199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20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7296740" y="2102550"/>
                <a:ext cx="381001" cy="400111"/>
                <a:chOff x="4191000" y="2306480"/>
                <a:chExt cx="381001" cy="400111"/>
              </a:xfrm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4191000" y="2306481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4200003" y="2306480"/>
                  <a:ext cx="371998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</a:t>
                  </a:r>
                  <a:endParaRPr lang="en-US" sz="20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8352116" y="2102549"/>
                <a:ext cx="557169" cy="400111"/>
                <a:chOff x="6434885" y="2322866"/>
                <a:chExt cx="557169" cy="400111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6522969" y="2322867"/>
                  <a:ext cx="381001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6434885" y="2322866"/>
                  <a:ext cx="55716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endParaRPr lang="en-US" sz="16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7668221" y="2102553"/>
                <a:ext cx="381001" cy="400111"/>
                <a:chOff x="4191000" y="2306480"/>
                <a:chExt cx="381001" cy="400111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4191000" y="2306481"/>
                  <a:ext cx="381001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4200003" y="2306480"/>
                  <a:ext cx="371998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</a:t>
                  </a:r>
                  <a:endParaRPr lang="en-US" sz="20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18" name="TextBox 217"/>
          <p:cNvSpPr txBox="1"/>
          <p:nvPr/>
        </p:nvSpPr>
        <p:spPr>
          <a:xfrm>
            <a:off x="334740" y="3367953"/>
            <a:ext cx="6100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*fruit2 = "apple";</a:t>
            </a:r>
          </a:p>
          <a:p>
            <a:r>
              <a:rPr lang="en-US" sz="2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*str2 = "yes";</a:t>
            </a:r>
            <a:endParaRPr lang="en-US" sz="28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03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8" grpId="0"/>
      <p:bldP spid="170" grpId="0"/>
      <p:bldP spid="237" grpId="0"/>
      <p:bldP spid="2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334</Words>
  <Application>Microsoft Office PowerPoint</Application>
  <PresentationFormat>On-screen Show (4:3)</PresentationFormat>
  <Paragraphs>96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Clarifications on Strings</vt:lpstr>
      <vt:lpstr>What’s the difference?</vt:lpstr>
      <vt:lpstr>Example #1</vt:lpstr>
      <vt:lpstr>Example #2 (Week 10 Discussion Q5)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Clarifications on strings</dc:title>
  <dc:creator>Aaron Tan</dc:creator>
  <cp:lastModifiedBy>Aaron Tan</cp:lastModifiedBy>
  <cp:revision>14</cp:revision>
  <dcterms:created xsi:type="dcterms:W3CDTF">2013-10-27T04:49:51Z</dcterms:created>
  <dcterms:modified xsi:type="dcterms:W3CDTF">2014-10-17T13:41:05Z</dcterms:modified>
</cp:coreProperties>
</file>