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1"/>
  </p:sldMasterIdLst>
  <p:notesMasterIdLst>
    <p:notesMasterId r:id="rId46"/>
  </p:notesMasterIdLst>
  <p:handoutMasterIdLst>
    <p:handoutMasterId r:id="rId47"/>
  </p:handoutMasterIdLst>
  <p:sldIdLst>
    <p:sldId id="256" r:id="rId2"/>
    <p:sldId id="288" r:id="rId3"/>
    <p:sldId id="432" r:id="rId4"/>
    <p:sldId id="437" r:id="rId5"/>
    <p:sldId id="456" r:id="rId6"/>
    <p:sldId id="438" r:id="rId7"/>
    <p:sldId id="431" r:id="rId8"/>
    <p:sldId id="434" r:id="rId9"/>
    <p:sldId id="375" r:id="rId10"/>
    <p:sldId id="376" r:id="rId11"/>
    <p:sldId id="377" r:id="rId12"/>
    <p:sldId id="435" r:id="rId13"/>
    <p:sldId id="439" r:id="rId14"/>
    <p:sldId id="378" r:id="rId15"/>
    <p:sldId id="429" r:id="rId16"/>
    <p:sldId id="386" r:id="rId17"/>
    <p:sldId id="387" r:id="rId18"/>
    <p:sldId id="457" r:id="rId19"/>
    <p:sldId id="447" r:id="rId20"/>
    <p:sldId id="446" r:id="rId21"/>
    <p:sldId id="448" r:id="rId22"/>
    <p:sldId id="451" r:id="rId23"/>
    <p:sldId id="452" r:id="rId24"/>
    <p:sldId id="454" r:id="rId25"/>
    <p:sldId id="453" r:id="rId26"/>
    <p:sldId id="390" r:id="rId27"/>
    <p:sldId id="391" r:id="rId28"/>
    <p:sldId id="392" r:id="rId29"/>
    <p:sldId id="393" r:id="rId30"/>
    <p:sldId id="394" r:id="rId31"/>
    <p:sldId id="395" r:id="rId32"/>
    <p:sldId id="396" r:id="rId33"/>
    <p:sldId id="397" r:id="rId34"/>
    <p:sldId id="398" r:id="rId35"/>
    <p:sldId id="445" r:id="rId36"/>
    <p:sldId id="353" r:id="rId37"/>
    <p:sldId id="354" r:id="rId38"/>
    <p:sldId id="355" r:id="rId39"/>
    <p:sldId id="356" r:id="rId40"/>
    <p:sldId id="357" r:id="rId41"/>
    <p:sldId id="358" r:id="rId42"/>
    <p:sldId id="406" r:id="rId43"/>
    <p:sldId id="459" r:id="rId44"/>
    <p:sldId id="430" r:id="rId45"/>
  </p:sldIdLst>
  <p:sldSz cx="9906000" cy="6858000" type="A4"/>
  <p:notesSz cx="6796088" cy="9926638"/>
  <p:defaultTextStyle>
    <a:defPPr>
      <a:defRPr lang="en-NZ"/>
    </a:defPPr>
    <a:lvl1pPr algn="ctr" rtl="0" fontAlgn="base">
      <a:spcBef>
        <a:spcPct val="0"/>
      </a:spcBef>
      <a:spcAft>
        <a:spcPct val="0"/>
      </a:spcAft>
      <a:defRPr sz="1400" kern="1200">
        <a:solidFill>
          <a:schemeClr val="tx1"/>
        </a:solidFill>
        <a:latin typeface="Tahoma" pitchFamily="34" charset="0"/>
        <a:ea typeface="+mn-ea"/>
        <a:cs typeface="+mn-cs"/>
      </a:defRPr>
    </a:lvl1pPr>
    <a:lvl2pPr marL="457200" algn="ctr" rtl="0" fontAlgn="base">
      <a:spcBef>
        <a:spcPct val="0"/>
      </a:spcBef>
      <a:spcAft>
        <a:spcPct val="0"/>
      </a:spcAft>
      <a:defRPr sz="1400" kern="1200">
        <a:solidFill>
          <a:schemeClr val="tx1"/>
        </a:solidFill>
        <a:latin typeface="Tahoma" pitchFamily="34" charset="0"/>
        <a:ea typeface="+mn-ea"/>
        <a:cs typeface="+mn-cs"/>
      </a:defRPr>
    </a:lvl2pPr>
    <a:lvl3pPr marL="914400" algn="ctr" rtl="0" fontAlgn="base">
      <a:spcBef>
        <a:spcPct val="0"/>
      </a:spcBef>
      <a:spcAft>
        <a:spcPct val="0"/>
      </a:spcAft>
      <a:defRPr sz="1400" kern="1200">
        <a:solidFill>
          <a:schemeClr val="tx1"/>
        </a:solidFill>
        <a:latin typeface="Tahoma" pitchFamily="34" charset="0"/>
        <a:ea typeface="+mn-ea"/>
        <a:cs typeface="+mn-cs"/>
      </a:defRPr>
    </a:lvl3pPr>
    <a:lvl4pPr marL="1371600" algn="ctr" rtl="0" fontAlgn="base">
      <a:spcBef>
        <a:spcPct val="0"/>
      </a:spcBef>
      <a:spcAft>
        <a:spcPct val="0"/>
      </a:spcAft>
      <a:defRPr sz="1400" kern="1200">
        <a:solidFill>
          <a:schemeClr val="tx1"/>
        </a:solidFill>
        <a:latin typeface="Tahoma" pitchFamily="34" charset="0"/>
        <a:ea typeface="+mn-ea"/>
        <a:cs typeface="+mn-cs"/>
      </a:defRPr>
    </a:lvl4pPr>
    <a:lvl5pPr marL="1828800" algn="ctr" rtl="0" fontAlgn="base">
      <a:spcBef>
        <a:spcPct val="0"/>
      </a:spcBef>
      <a:spcAft>
        <a:spcPct val="0"/>
      </a:spcAft>
      <a:defRPr sz="1400" kern="1200">
        <a:solidFill>
          <a:schemeClr val="tx1"/>
        </a:solidFill>
        <a:latin typeface="Tahoma" pitchFamily="34" charset="0"/>
        <a:ea typeface="+mn-ea"/>
        <a:cs typeface="+mn-cs"/>
      </a:defRPr>
    </a:lvl5pPr>
    <a:lvl6pPr marL="2286000" algn="l" defTabSz="914400" rtl="0" eaLnBrk="1" latinLnBrk="0" hangingPunct="1">
      <a:defRPr sz="1400" kern="1200">
        <a:solidFill>
          <a:schemeClr val="tx1"/>
        </a:solidFill>
        <a:latin typeface="Tahoma" pitchFamily="34" charset="0"/>
        <a:ea typeface="+mn-ea"/>
        <a:cs typeface="+mn-cs"/>
      </a:defRPr>
    </a:lvl6pPr>
    <a:lvl7pPr marL="2743200" algn="l" defTabSz="914400" rtl="0" eaLnBrk="1" latinLnBrk="0" hangingPunct="1">
      <a:defRPr sz="1400" kern="1200">
        <a:solidFill>
          <a:schemeClr val="tx1"/>
        </a:solidFill>
        <a:latin typeface="Tahoma" pitchFamily="34" charset="0"/>
        <a:ea typeface="+mn-ea"/>
        <a:cs typeface="+mn-cs"/>
      </a:defRPr>
    </a:lvl7pPr>
    <a:lvl8pPr marL="3200400" algn="l" defTabSz="914400" rtl="0" eaLnBrk="1" latinLnBrk="0" hangingPunct="1">
      <a:defRPr sz="1400" kern="1200">
        <a:solidFill>
          <a:schemeClr val="tx1"/>
        </a:solidFill>
        <a:latin typeface="Tahoma" pitchFamily="34" charset="0"/>
        <a:ea typeface="+mn-ea"/>
        <a:cs typeface="+mn-cs"/>
      </a:defRPr>
    </a:lvl8pPr>
    <a:lvl9pPr marL="3657600" algn="l" defTabSz="914400" rtl="0" eaLnBrk="1" latinLnBrk="0" hangingPunct="1">
      <a:defRPr sz="1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04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41" autoAdjust="0"/>
    <p:restoredTop sz="85698" autoAdjust="0"/>
  </p:normalViewPr>
  <p:slideViewPr>
    <p:cSldViewPr>
      <p:cViewPr varScale="1">
        <p:scale>
          <a:sx n="99" d="100"/>
          <a:sy n="99" d="100"/>
        </p:scale>
        <p:origin x="240" y="7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1" d="100"/>
        <a:sy n="81" d="100"/>
      </p:scale>
      <p:origin x="0" y="-56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1"/>
            <a:ext cx="2945174" cy="494177"/>
          </a:xfrm>
          <a:prstGeom prst="rect">
            <a:avLst/>
          </a:prstGeom>
          <a:noFill/>
          <a:ln w="9525">
            <a:noFill/>
            <a:miter lim="800000"/>
            <a:headEnd/>
            <a:tailEnd/>
          </a:ln>
          <a:effectLst/>
        </p:spPr>
        <p:txBody>
          <a:bodyPr vert="horz" wrap="square" lIns="92255" tIns="46126" rIns="92255" bIns="46126" numCol="1" anchor="t" anchorCtr="0" compatLnSpc="1">
            <a:prstTxWarp prst="textNoShape">
              <a:avLst/>
            </a:prstTxWarp>
          </a:bodyPr>
          <a:lstStyle>
            <a:lvl1pPr algn="l" defTabSz="922035">
              <a:spcBef>
                <a:spcPct val="20000"/>
              </a:spcBef>
              <a:buFontTx/>
              <a:buChar char="•"/>
              <a:defRPr sz="1300" b="1">
                <a:latin typeface="Times New Roman" pitchFamily="18" charset="0"/>
              </a:defRPr>
            </a:lvl1pPr>
          </a:lstStyle>
          <a:p>
            <a:endParaRPr lang="en-NZ" dirty="0"/>
          </a:p>
        </p:txBody>
      </p:sp>
      <p:sp>
        <p:nvSpPr>
          <p:cNvPr id="37891" name="Rectangle 3"/>
          <p:cNvSpPr>
            <a:spLocks noGrp="1" noChangeArrowheads="1"/>
          </p:cNvSpPr>
          <p:nvPr>
            <p:ph type="dt" sz="quarter" idx="1"/>
          </p:nvPr>
        </p:nvSpPr>
        <p:spPr bwMode="auto">
          <a:xfrm>
            <a:off x="3850916" y="1"/>
            <a:ext cx="2945174" cy="494177"/>
          </a:xfrm>
          <a:prstGeom prst="rect">
            <a:avLst/>
          </a:prstGeom>
          <a:noFill/>
          <a:ln w="9525">
            <a:noFill/>
            <a:miter lim="800000"/>
            <a:headEnd/>
            <a:tailEnd/>
          </a:ln>
          <a:effectLst/>
        </p:spPr>
        <p:txBody>
          <a:bodyPr vert="horz" wrap="square" lIns="92255" tIns="46126" rIns="92255" bIns="46126" numCol="1" anchor="t" anchorCtr="0" compatLnSpc="1">
            <a:prstTxWarp prst="textNoShape">
              <a:avLst/>
            </a:prstTxWarp>
          </a:bodyPr>
          <a:lstStyle>
            <a:lvl1pPr algn="r" defTabSz="922035">
              <a:spcBef>
                <a:spcPct val="20000"/>
              </a:spcBef>
              <a:buFontTx/>
              <a:buChar char="•"/>
              <a:defRPr sz="1300" b="1">
                <a:latin typeface="Times New Roman" pitchFamily="18" charset="0"/>
              </a:defRPr>
            </a:lvl1pPr>
          </a:lstStyle>
          <a:p>
            <a:endParaRPr lang="en-NZ" dirty="0"/>
          </a:p>
        </p:txBody>
      </p:sp>
      <p:sp>
        <p:nvSpPr>
          <p:cNvPr id="37892" name="Rectangle 4"/>
          <p:cNvSpPr>
            <a:spLocks noGrp="1" noChangeArrowheads="1"/>
          </p:cNvSpPr>
          <p:nvPr>
            <p:ph type="ftr" sz="quarter" idx="2"/>
          </p:nvPr>
        </p:nvSpPr>
        <p:spPr bwMode="auto">
          <a:xfrm>
            <a:off x="0" y="9432463"/>
            <a:ext cx="2945174" cy="494176"/>
          </a:xfrm>
          <a:prstGeom prst="rect">
            <a:avLst/>
          </a:prstGeom>
          <a:noFill/>
          <a:ln w="9525">
            <a:noFill/>
            <a:miter lim="800000"/>
            <a:headEnd/>
            <a:tailEnd/>
          </a:ln>
          <a:effectLst/>
        </p:spPr>
        <p:txBody>
          <a:bodyPr vert="horz" wrap="square" lIns="92255" tIns="46126" rIns="92255" bIns="46126" numCol="1" anchor="b" anchorCtr="0" compatLnSpc="1">
            <a:prstTxWarp prst="textNoShape">
              <a:avLst/>
            </a:prstTxWarp>
          </a:bodyPr>
          <a:lstStyle>
            <a:lvl1pPr algn="l" defTabSz="922035">
              <a:spcBef>
                <a:spcPct val="20000"/>
              </a:spcBef>
              <a:buFontTx/>
              <a:buChar char="•"/>
              <a:defRPr sz="1300" b="1">
                <a:latin typeface="Times New Roman" pitchFamily="18" charset="0"/>
              </a:defRPr>
            </a:lvl1pPr>
          </a:lstStyle>
          <a:p>
            <a:endParaRPr lang="en-NZ" dirty="0"/>
          </a:p>
        </p:txBody>
      </p:sp>
      <p:sp>
        <p:nvSpPr>
          <p:cNvPr id="37893" name="Rectangle 5"/>
          <p:cNvSpPr>
            <a:spLocks noGrp="1" noChangeArrowheads="1"/>
          </p:cNvSpPr>
          <p:nvPr>
            <p:ph type="sldNum" sz="quarter" idx="3"/>
          </p:nvPr>
        </p:nvSpPr>
        <p:spPr bwMode="auto">
          <a:xfrm>
            <a:off x="3850916" y="9432463"/>
            <a:ext cx="2945174" cy="494176"/>
          </a:xfrm>
          <a:prstGeom prst="rect">
            <a:avLst/>
          </a:prstGeom>
          <a:noFill/>
          <a:ln w="9525">
            <a:noFill/>
            <a:miter lim="800000"/>
            <a:headEnd/>
            <a:tailEnd/>
          </a:ln>
          <a:effectLst/>
        </p:spPr>
        <p:txBody>
          <a:bodyPr vert="horz" wrap="square" lIns="92255" tIns="46126" rIns="92255" bIns="46126" numCol="1" anchor="b" anchorCtr="0" compatLnSpc="1">
            <a:prstTxWarp prst="textNoShape">
              <a:avLst/>
            </a:prstTxWarp>
          </a:bodyPr>
          <a:lstStyle>
            <a:lvl1pPr algn="r" defTabSz="922035">
              <a:spcBef>
                <a:spcPct val="20000"/>
              </a:spcBef>
              <a:buFontTx/>
              <a:buChar char="•"/>
              <a:defRPr sz="1300" b="1">
                <a:latin typeface="Times New Roman" pitchFamily="18" charset="0"/>
              </a:defRPr>
            </a:lvl1pPr>
          </a:lstStyle>
          <a:p>
            <a:fld id="{0C741521-4A33-40CB-A3C8-9F255B07B84F}" type="slidenum">
              <a:rPr lang="en-NZ"/>
              <a:pPr/>
              <a:t>‹#›</a:t>
            </a:fld>
            <a:endParaRPr lang="en-NZ" dirty="0"/>
          </a:p>
        </p:txBody>
      </p:sp>
    </p:spTree>
    <p:extLst>
      <p:ext uri="{BB962C8B-B14F-4D97-AF65-F5344CB8AC3E}">
        <p14:creationId xmlns:p14="http://schemas.microsoft.com/office/powerpoint/2010/main" val="33852288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
            <a:ext cx="2945174" cy="494177"/>
          </a:xfrm>
          <a:prstGeom prst="rect">
            <a:avLst/>
          </a:prstGeom>
          <a:noFill/>
          <a:ln w="9525">
            <a:noFill/>
            <a:miter lim="800000"/>
            <a:headEnd/>
            <a:tailEnd/>
          </a:ln>
          <a:effectLst/>
        </p:spPr>
        <p:txBody>
          <a:bodyPr vert="horz" wrap="square" lIns="92255" tIns="46126" rIns="92255" bIns="46126" numCol="1" anchor="t" anchorCtr="0" compatLnSpc="1">
            <a:prstTxWarp prst="textNoShape">
              <a:avLst/>
            </a:prstTxWarp>
          </a:bodyPr>
          <a:lstStyle>
            <a:lvl1pPr algn="l" defTabSz="922035">
              <a:defRPr sz="1300">
                <a:latin typeface="Times New Roman" pitchFamily="18" charset="0"/>
              </a:defRPr>
            </a:lvl1pPr>
          </a:lstStyle>
          <a:p>
            <a:endParaRPr lang="en-NZ" dirty="0"/>
          </a:p>
        </p:txBody>
      </p:sp>
      <p:sp>
        <p:nvSpPr>
          <p:cNvPr id="4099" name="Rectangle 3"/>
          <p:cNvSpPr>
            <a:spLocks noGrp="1" noChangeArrowheads="1"/>
          </p:cNvSpPr>
          <p:nvPr>
            <p:ph type="dt" idx="1"/>
          </p:nvPr>
        </p:nvSpPr>
        <p:spPr bwMode="auto">
          <a:xfrm>
            <a:off x="3850916" y="1"/>
            <a:ext cx="2945174" cy="494177"/>
          </a:xfrm>
          <a:prstGeom prst="rect">
            <a:avLst/>
          </a:prstGeom>
          <a:noFill/>
          <a:ln w="9525">
            <a:noFill/>
            <a:miter lim="800000"/>
            <a:headEnd/>
            <a:tailEnd/>
          </a:ln>
          <a:effectLst/>
        </p:spPr>
        <p:txBody>
          <a:bodyPr vert="horz" wrap="square" lIns="92255" tIns="46126" rIns="92255" bIns="46126" numCol="1" anchor="t" anchorCtr="0" compatLnSpc="1">
            <a:prstTxWarp prst="textNoShape">
              <a:avLst/>
            </a:prstTxWarp>
          </a:bodyPr>
          <a:lstStyle>
            <a:lvl1pPr algn="r" defTabSz="922035">
              <a:defRPr sz="1300">
                <a:latin typeface="Times New Roman" pitchFamily="18" charset="0"/>
              </a:defRPr>
            </a:lvl1pPr>
          </a:lstStyle>
          <a:p>
            <a:endParaRPr lang="en-NZ" dirty="0"/>
          </a:p>
        </p:txBody>
      </p:sp>
      <p:sp>
        <p:nvSpPr>
          <p:cNvPr id="4100" name="Rectangle 4"/>
          <p:cNvSpPr>
            <a:spLocks noGrp="1" noRot="1" noChangeAspect="1" noChangeArrowheads="1" noTextEdit="1"/>
          </p:cNvSpPr>
          <p:nvPr>
            <p:ph type="sldImg" idx="2"/>
          </p:nvPr>
        </p:nvSpPr>
        <p:spPr bwMode="auto">
          <a:xfrm>
            <a:off x="708025" y="744538"/>
            <a:ext cx="5380038" cy="3725862"/>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05740" y="4715464"/>
            <a:ext cx="4984608" cy="4466063"/>
          </a:xfrm>
          <a:prstGeom prst="rect">
            <a:avLst/>
          </a:prstGeom>
          <a:noFill/>
          <a:ln w="9525">
            <a:noFill/>
            <a:miter lim="800000"/>
            <a:headEnd/>
            <a:tailEnd/>
          </a:ln>
          <a:effectLst/>
        </p:spPr>
        <p:txBody>
          <a:bodyPr vert="horz" wrap="square" lIns="92255" tIns="46126" rIns="92255" bIns="46126" numCol="1" anchor="t" anchorCtr="0" compatLnSpc="1">
            <a:prstTxWarp prst="textNoShape">
              <a:avLst/>
            </a:prstTxWarp>
          </a:bodyPr>
          <a:lstStyle/>
          <a:p>
            <a:pPr lvl="0"/>
            <a:r>
              <a:rPr lang="en-NZ" smtClean="0"/>
              <a:t>Click to edit Master text styles</a:t>
            </a:r>
          </a:p>
          <a:p>
            <a:pPr lvl="1"/>
            <a:r>
              <a:rPr lang="en-NZ" smtClean="0"/>
              <a:t>Second level</a:t>
            </a:r>
          </a:p>
          <a:p>
            <a:pPr lvl="2"/>
            <a:r>
              <a:rPr lang="en-NZ" smtClean="0"/>
              <a:t>Third level</a:t>
            </a:r>
          </a:p>
          <a:p>
            <a:pPr lvl="3"/>
            <a:r>
              <a:rPr lang="en-NZ" smtClean="0"/>
              <a:t>Fourth level</a:t>
            </a:r>
          </a:p>
          <a:p>
            <a:pPr lvl="4"/>
            <a:r>
              <a:rPr lang="en-NZ" smtClean="0"/>
              <a:t>Fifth level</a:t>
            </a:r>
          </a:p>
        </p:txBody>
      </p:sp>
      <p:sp>
        <p:nvSpPr>
          <p:cNvPr id="4102" name="Rectangle 6"/>
          <p:cNvSpPr>
            <a:spLocks noGrp="1" noChangeArrowheads="1"/>
          </p:cNvSpPr>
          <p:nvPr>
            <p:ph type="ftr" sz="quarter" idx="4"/>
          </p:nvPr>
        </p:nvSpPr>
        <p:spPr bwMode="auto">
          <a:xfrm>
            <a:off x="0" y="9432463"/>
            <a:ext cx="2945174" cy="494176"/>
          </a:xfrm>
          <a:prstGeom prst="rect">
            <a:avLst/>
          </a:prstGeom>
          <a:noFill/>
          <a:ln w="9525">
            <a:noFill/>
            <a:miter lim="800000"/>
            <a:headEnd/>
            <a:tailEnd/>
          </a:ln>
          <a:effectLst/>
        </p:spPr>
        <p:txBody>
          <a:bodyPr vert="horz" wrap="square" lIns="92255" tIns="46126" rIns="92255" bIns="46126" numCol="1" anchor="b" anchorCtr="0" compatLnSpc="1">
            <a:prstTxWarp prst="textNoShape">
              <a:avLst/>
            </a:prstTxWarp>
          </a:bodyPr>
          <a:lstStyle>
            <a:lvl1pPr algn="l" defTabSz="922035">
              <a:defRPr sz="1300">
                <a:latin typeface="Times New Roman" pitchFamily="18" charset="0"/>
              </a:defRPr>
            </a:lvl1pPr>
          </a:lstStyle>
          <a:p>
            <a:endParaRPr lang="en-NZ" dirty="0"/>
          </a:p>
        </p:txBody>
      </p:sp>
      <p:sp>
        <p:nvSpPr>
          <p:cNvPr id="4103" name="Rectangle 7"/>
          <p:cNvSpPr>
            <a:spLocks noGrp="1" noChangeArrowheads="1"/>
          </p:cNvSpPr>
          <p:nvPr>
            <p:ph type="sldNum" sz="quarter" idx="5"/>
          </p:nvPr>
        </p:nvSpPr>
        <p:spPr bwMode="auto">
          <a:xfrm>
            <a:off x="3850916" y="9432463"/>
            <a:ext cx="2945174" cy="494176"/>
          </a:xfrm>
          <a:prstGeom prst="rect">
            <a:avLst/>
          </a:prstGeom>
          <a:noFill/>
          <a:ln w="9525">
            <a:noFill/>
            <a:miter lim="800000"/>
            <a:headEnd/>
            <a:tailEnd/>
          </a:ln>
          <a:effectLst/>
        </p:spPr>
        <p:txBody>
          <a:bodyPr vert="horz" wrap="square" lIns="92255" tIns="46126" rIns="92255" bIns="46126" numCol="1" anchor="b" anchorCtr="0" compatLnSpc="1">
            <a:prstTxWarp prst="textNoShape">
              <a:avLst/>
            </a:prstTxWarp>
          </a:bodyPr>
          <a:lstStyle>
            <a:lvl1pPr algn="r" defTabSz="922035">
              <a:defRPr sz="1300">
                <a:latin typeface="Times New Roman" pitchFamily="18" charset="0"/>
              </a:defRPr>
            </a:lvl1pPr>
          </a:lstStyle>
          <a:p>
            <a:fld id="{015F5D31-D609-4875-A03F-8218D830ED8B}" type="slidenum">
              <a:rPr lang="en-NZ"/>
              <a:pPr/>
              <a:t>‹#›</a:t>
            </a:fld>
            <a:endParaRPr lang="en-NZ" dirty="0"/>
          </a:p>
        </p:txBody>
      </p:sp>
    </p:spTree>
    <p:extLst>
      <p:ext uri="{BB962C8B-B14F-4D97-AF65-F5344CB8AC3E}">
        <p14:creationId xmlns:p14="http://schemas.microsoft.com/office/powerpoint/2010/main" val="265795936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32A0A1-3295-4191-8003-405EB50D1542}" type="slidenum">
              <a:rPr lang="en-NZ"/>
              <a:pPr/>
              <a:t>1</a:t>
            </a:fld>
            <a:endParaRPr lang="en-NZ" dirty="0"/>
          </a:p>
        </p:txBody>
      </p:sp>
      <p:sp>
        <p:nvSpPr>
          <p:cNvPr id="50178" name="Rectangle 2"/>
          <p:cNvSpPr>
            <a:spLocks noGrp="1" noRot="1" noChangeAspect="1" noChangeArrowheads="1" noTextEdit="1"/>
          </p:cNvSpPr>
          <p:nvPr>
            <p:ph type="sldImg"/>
          </p:nvPr>
        </p:nvSpPr>
        <p:spPr>
          <a:xfrm>
            <a:off x="708025" y="744538"/>
            <a:ext cx="5380038" cy="3725862"/>
          </a:xfrm>
          <a:ln/>
        </p:spPr>
      </p:sp>
      <p:sp>
        <p:nvSpPr>
          <p:cNvPr id="501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74287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5F5D31-D609-4875-A03F-8218D830ED8B}" type="slidenum">
              <a:rPr lang="en-NZ" smtClean="0"/>
              <a:pPr/>
              <a:t>44</a:t>
            </a:fld>
            <a:endParaRPr lang="en-NZ" dirty="0"/>
          </a:p>
        </p:txBody>
      </p:sp>
    </p:spTree>
    <p:extLst>
      <p:ext uri="{BB962C8B-B14F-4D97-AF65-F5344CB8AC3E}">
        <p14:creationId xmlns:p14="http://schemas.microsoft.com/office/powerpoint/2010/main" val="2434870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5F5D31-D609-4875-A03F-8218D830ED8B}" type="slidenum">
              <a:rPr lang="en-NZ" smtClean="0"/>
              <a:pPr/>
              <a:t>9</a:t>
            </a:fld>
            <a:endParaRPr lang="en-NZ" dirty="0"/>
          </a:p>
        </p:txBody>
      </p:sp>
    </p:spTree>
    <p:extLst>
      <p:ext uri="{BB962C8B-B14F-4D97-AF65-F5344CB8AC3E}">
        <p14:creationId xmlns:p14="http://schemas.microsoft.com/office/powerpoint/2010/main" val="102991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5F5D31-D609-4875-A03F-8218D830ED8B}" type="slidenum">
              <a:rPr lang="en-NZ" smtClean="0"/>
              <a:pPr/>
              <a:t>11</a:t>
            </a:fld>
            <a:endParaRPr lang="en-NZ" dirty="0"/>
          </a:p>
        </p:txBody>
      </p:sp>
    </p:spTree>
    <p:extLst>
      <p:ext uri="{BB962C8B-B14F-4D97-AF65-F5344CB8AC3E}">
        <p14:creationId xmlns:p14="http://schemas.microsoft.com/office/powerpoint/2010/main" val="381500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5F5D31-D609-4875-A03F-8218D830ED8B}" type="slidenum">
              <a:rPr lang="en-NZ" smtClean="0"/>
              <a:pPr/>
              <a:t>18</a:t>
            </a:fld>
            <a:endParaRPr lang="en-NZ" dirty="0"/>
          </a:p>
        </p:txBody>
      </p:sp>
    </p:spTree>
    <p:extLst>
      <p:ext uri="{BB962C8B-B14F-4D97-AF65-F5344CB8AC3E}">
        <p14:creationId xmlns:p14="http://schemas.microsoft.com/office/powerpoint/2010/main" val="1646180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5F5D31-D609-4875-A03F-8218D830ED8B}" type="slidenum">
              <a:rPr lang="en-NZ" smtClean="0"/>
              <a:pPr/>
              <a:t>26</a:t>
            </a:fld>
            <a:endParaRPr lang="en-NZ" dirty="0"/>
          </a:p>
        </p:txBody>
      </p:sp>
    </p:spTree>
    <p:extLst>
      <p:ext uri="{BB962C8B-B14F-4D97-AF65-F5344CB8AC3E}">
        <p14:creationId xmlns:p14="http://schemas.microsoft.com/office/powerpoint/2010/main" val="2352450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5F5D31-D609-4875-A03F-8218D830ED8B}" type="slidenum">
              <a:rPr lang="en-NZ" smtClean="0"/>
              <a:pPr/>
              <a:t>27</a:t>
            </a:fld>
            <a:endParaRPr lang="en-NZ" dirty="0"/>
          </a:p>
        </p:txBody>
      </p:sp>
    </p:spTree>
    <p:extLst>
      <p:ext uri="{BB962C8B-B14F-4D97-AF65-F5344CB8AC3E}">
        <p14:creationId xmlns:p14="http://schemas.microsoft.com/office/powerpoint/2010/main" val="2495590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5F5D31-D609-4875-A03F-8218D830ED8B}" type="slidenum">
              <a:rPr lang="en-NZ" smtClean="0"/>
              <a:pPr/>
              <a:t>35</a:t>
            </a:fld>
            <a:endParaRPr lang="en-NZ" dirty="0"/>
          </a:p>
        </p:txBody>
      </p:sp>
    </p:spTree>
    <p:extLst>
      <p:ext uri="{BB962C8B-B14F-4D97-AF65-F5344CB8AC3E}">
        <p14:creationId xmlns:p14="http://schemas.microsoft.com/office/powerpoint/2010/main" val="4286148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015F5D31-D609-4875-A03F-8218D830ED8B}" type="slidenum">
              <a:rPr lang="en-NZ" smtClean="0"/>
              <a:pPr/>
              <a:t>42</a:t>
            </a:fld>
            <a:endParaRPr lang="en-NZ" dirty="0"/>
          </a:p>
        </p:txBody>
      </p:sp>
    </p:spTree>
    <p:extLst>
      <p:ext uri="{BB962C8B-B14F-4D97-AF65-F5344CB8AC3E}">
        <p14:creationId xmlns:p14="http://schemas.microsoft.com/office/powerpoint/2010/main" val="1881721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5F5D31-D609-4875-A03F-8218D830ED8B}" type="slidenum">
              <a:rPr lang="en-NZ" smtClean="0"/>
              <a:pPr/>
              <a:t>43</a:t>
            </a:fld>
            <a:endParaRPr lang="en-NZ" dirty="0"/>
          </a:p>
        </p:txBody>
      </p:sp>
    </p:spTree>
    <p:extLst>
      <p:ext uri="{BB962C8B-B14F-4D97-AF65-F5344CB8AC3E}">
        <p14:creationId xmlns:p14="http://schemas.microsoft.com/office/powerpoint/2010/main" val="17599429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320800" y="3886200"/>
            <a:ext cx="74295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320800" y="5124450"/>
            <a:ext cx="74295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934200" y="6355080"/>
            <a:ext cx="2476500" cy="365760"/>
          </a:xfrm>
        </p:spPr>
        <p:txBody>
          <a:bodyPr/>
          <a:lstStyle>
            <a:lvl1pPr>
              <a:defRPr sz="1400"/>
            </a:lvl1pPr>
          </a:lstStyle>
          <a:p>
            <a:r>
              <a:rPr lang="en-US" smtClean="0"/>
              <a:t>Lecture06</a:t>
            </a:r>
            <a:endParaRPr lang="en-NZ" dirty="0"/>
          </a:p>
        </p:txBody>
      </p:sp>
      <p:sp>
        <p:nvSpPr>
          <p:cNvPr id="17" name="Footer Placeholder 16"/>
          <p:cNvSpPr>
            <a:spLocks noGrp="1"/>
          </p:cNvSpPr>
          <p:nvPr>
            <p:ph type="ftr" sz="quarter" idx="11"/>
          </p:nvPr>
        </p:nvSpPr>
        <p:spPr>
          <a:xfrm>
            <a:off x="3140202" y="6355080"/>
            <a:ext cx="3764280" cy="365760"/>
          </a:xfrm>
        </p:spPr>
        <p:txBody>
          <a:bodyPr/>
          <a:lstStyle/>
          <a:p>
            <a:r>
              <a:rPr lang="en-NZ" dirty="0" smtClean="0"/>
              <a:t>COMPSCI105</a:t>
            </a:r>
            <a:endParaRPr lang="en-NZ" dirty="0"/>
          </a:p>
        </p:txBody>
      </p:sp>
      <p:sp>
        <p:nvSpPr>
          <p:cNvPr id="29" name="Slide Number Placeholder 28"/>
          <p:cNvSpPr>
            <a:spLocks noGrp="1"/>
          </p:cNvSpPr>
          <p:nvPr>
            <p:ph type="sldNum" sz="quarter" idx="12"/>
          </p:nvPr>
        </p:nvSpPr>
        <p:spPr>
          <a:xfrm>
            <a:off x="1317498" y="6355080"/>
            <a:ext cx="1320800" cy="365760"/>
          </a:xfrm>
        </p:spPr>
        <p:txBody>
          <a:bodyPr/>
          <a:lstStyle/>
          <a:p>
            <a:fld id="{EF451CEC-180C-48BD-BC42-5E2F6BF56289}" type="slidenum">
              <a:rPr lang="en-NZ" smtClean="0"/>
              <a:pPr/>
              <a:t>‹#›</a:t>
            </a:fld>
            <a:endParaRPr lang="en-NZ" dirty="0"/>
          </a:p>
        </p:txBody>
      </p:sp>
      <p:sp>
        <p:nvSpPr>
          <p:cNvPr id="21" name="Rectangle 20"/>
          <p:cNvSpPr/>
          <p:nvPr/>
        </p:nvSpPr>
        <p:spPr>
          <a:xfrm>
            <a:off x="980281" y="3648075"/>
            <a:ext cx="79248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90600" y="5048250"/>
            <a:ext cx="79248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80281" y="3648075"/>
            <a:ext cx="24765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90600" y="5048250"/>
            <a:ext cx="24765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pic>
        <p:nvPicPr>
          <p:cNvPr id="59394" name="Picture 2"/>
          <p:cNvPicPr>
            <a:picLocks noChangeAspect="1" noChangeArrowheads="1"/>
          </p:cNvPicPr>
          <p:nvPr/>
        </p:nvPicPr>
        <p:blipFill>
          <a:blip r:embed="rId2" cstate="print"/>
          <a:srcRect/>
          <a:stretch>
            <a:fillRect/>
          </a:stretch>
        </p:blipFill>
        <p:spPr bwMode="auto">
          <a:xfrm>
            <a:off x="7842251" y="2286001"/>
            <a:ext cx="1090348" cy="1262063"/>
          </a:xfrm>
          <a:prstGeom prst="rect">
            <a:avLst/>
          </a:prstGeom>
          <a:noFill/>
          <a:ln w="9525">
            <a:noFill/>
            <a:miter lim="800000"/>
            <a:headEnd/>
            <a:tailEnd/>
          </a:ln>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Lecture06</a:t>
            </a:r>
            <a:endParaRPr lang="en-NZ" dirty="0"/>
          </a:p>
        </p:txBody>
      </p:sp>
      <p:sp>
        <p:nvSpPr>
          <p:cNvPr id="5" name="Footer Placeholder 4"/>
          <p:cNvSpPr>
            <a:spLocks noGrp="1"/>
          </p:cNvSpPr>
          <p:nvPr>
            <p:ph type="ftr" sz="quarter" idx="11"/>
          </p:nvPr>
        </p:nvSpPr>
        <p:spPr/>
        <p:txBody>
          <a:bodyPr/>
          <a:lstStyle/>
          <a:p>
            <a:r>
              <a:rPr lang="en-NZ" dirty="0" smtClean="0"/>
              <a:t>COMPSCI105</a:t>
            </a:r>
            <a:endParaRPr lang="en-NZ" dirty="0"/>
          </a:p>
        </p:txBody>
      </p:sp>
      <p:sp>
        <p:nvSpPr>
          <p:cNvPr id="6" name="Slide Number Placeholder 5"/>
          <p:cNvSpPr>
            <a:spLocks noGrp="1"/>
          </p:cNvSpPr>
          <p:nvPr>
            <p:ph type="sldNum" sz="quarter" idx="12"/>
          </p:nvPr>
        </p:nvSpPr>
        <p:spPr/>
        <p:txBody>
          <a:bodyPr/>
          <a:lstStyle/>
          <a:p>
            <a:fld id="{C80CE966-B2DA-4E69-8B67-6107F8F82A2F}" type="slidenum">
              <a:rPr lang="en-NZ" smtClean="0"/>
              <a:pPr/>
              <a:t>‹#›</a:t>
            </a:fld>
            <a:endParaRPr lang="en-NZ"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95300" y="274639"/>
            <a:ext cx="652145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Lecture06</a:t>
            </a:r>
            <a:endParaRPr lang="en-NZ" dirty="0"/>
          </a:p>
        </p:txBody>
      </p:sp>
      <p:sp>
        <p:nvSpPr>
          <p:cNvPr id="5" name="Footer Placeholder 4"/>
          <p:cNvSpPr>
            <a:spLocks noGrp="1"/>
          </p:cNvSpPr>
          <p:nvPr>
            <p:ph type="ftr" sz="quarter" idx="11"/>
          </p:nvPr>
        </p:nvSpPr>
        <p:spPr/>
        <p:txBody>
          <a:bodyPr/>
          <a:lstStyle/>
          <a:p>
            <a:r>
              <a:rPr lang="en-NZ" dirty="0" smtClean="0"/>
              <a:t>COMPSCI105</a:t>
            </a:r>
            <a:endParaRPr lang="en-NZ" dirty="0"/>
          </a:p>
        </p:txBody>
      </p:sp>
      <p:sp>
        <p:nvSpPr>
          <p:cNvPr id="6" name="Slide Number Placeholder 5"/>
          <p:cNvSpPr>
            <a:spLocks noGrp="1"/>
          </p:cNvSpPr>
          <p:nvPr>
            <p:ph type="sldNum" sz="quarter" idx="12"/>
          </p:nvPr>
        </p:nvSpPr>
        <p:spPr/>
        <p:txBody>
          <a:bodyPr/>
          <a:lstStyle/>
          <a:p>
            <a:fld id="{184475D5-549F-47C6-9B66-D5D109770117}" type="slidenum">
              <a:rPr lang="en-NZ" smtClean="0"/>
              <a:pPr/>
              <a:t>‹#›</a:t>
            </a:fld>
            <a:endParaRPr lang="en-NZ" dirty="0"/>
          </a:p>
        </p:txBody>
      </p:sp>
      <p:sp>
        <p:nvSpPr>
          <p:cNvPr id="7" name="Straight Connector 6"/>
          <p:cNvSpPr>
            <a:spLocks noChangeShapeType="1"/>
          </p:cNvSpPr>
          <p:nvPr/>
        </p:nvSpPr>
        <p:spPr bwMode="auto">
          <a:xfrm>
            <a:off x="495300" y="6353175"/>
            <a:ext cx="89154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61978" y="6462462"/>
            <a:ext cx="190849" cy="13034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4175914"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08050" y="152400"/>
            <a:ext cx="8730399" cy="990600"/>
          </a:xfrm>
        </p:spPr>
        <p:txBody>
          <a:bodyPr/>
          <a:lstStyle/>
          <a:p>
            <a:r>
              <a:rPr kumimoji="0" lang="en-US" smtClean="0"/>
              <a:t>Click to edit Master title style</a:t>
            </a:r>
            <a:endParaRPr kumimoji="0" lang="en-US" dirty="0"/>
          </a:p>
        </p:txBody>
      </p:sp>
      <p:sp>
        <p:nvSpPr>
          <p:cNvPr id="4" name="Date Placeholder 3"/>
          <p:cNvSpPr>
            <a:spLocks noGrp="1"/>
          </p:cNvSpPr>
          <p:nvPr>
            <p:ph type="dt" sz="half" idx="10"/>
          </p:nvPr>
        </p:nvSpPr>
        <p:spPr>
          <a:xfrm>
            <a:off x="7215000" y="6356350"/>
            <a:ext cx="2479802" cy="365760"/>
          </a:xfrm>
        </p:spPr>
        <p:txBody>
          <a:bodyPr/>
          <a:lstStyle>
            <a:lvl1pPr algn="r">
              <a:defRPr/>
            </a:lvl1pPr>
          </a:lstStyle>
          <a:p>
            <a:r>
              <a:rPr lang="en-US" smtClean="0"/>
              <a:t>Lecture06</a:t>
            </a:r>
            <a:endParaRPr lang="en-NZ" dirty="0"/>
          </a:p>
        </p:txBody>
      </p:sp>
      <p:sp>
        <p:nvSpPr>
          <p:cNvPr id="5" name="Footer Placeholder 4"/>
          <p:cNvSpPr>
            <a:spLocks noGrp="1"/>
          </p:cNvSpPr>
          <p:nvPr>
            <p:ph type="ftr" sz="quarter" idx="11"/>
          </p:nvPr>
        </p:nvSpPr>
        <p:spPr/>
        <p:txBody>
          <a:bodyPr/>
          <a:lstStyle>
            <a:lvl1pPr algn="ctr">
              <a:defRPr/>
            </a:lvl1pPr>
          </a:lstStyle>
          <a:p>
            <a:r>
              <a:rPr lang="en-NZ" dirty="0" smtClean="0"/>
              <a:t>COMPSCI105</a:t>
            </a:r>
            <a:endParaRPr lang="en-NZ" dirty="0"/>
          </a:p>
        </p:txBody>
      </p:sp>
      <p:sp>
        <p:nvSpPr>
          <p:cNvPr id="6" name="Slide Number Placeholder 5"/>
          <p:cNvSpPr>
            <a:spLocks noGrp="1"/>
          </p:cNvSpPr>
          <p:nvPr>
            <p:ph type="sldNum" sz="quarter" idx="12"/>
          </p:nvPr>
        </p:nvSpPr>
        <p:spPr>
          <a:xfrm>
            <a:off x="195000" y="6356350"/>
            <a:ext cx="2146300" cy="365760"/>
          </a:xfrm>
        </p:spPr>
        <p:txBody>
          <a:bodyPr/>
          <a:lstStyle/>
          <a:p>
            <a:fld id="{989A6582-9796-409F-A1EA-A094F915F976}" type="slidenum">
              <a:rPr lang="en-NZ" smtClean="0"/>
              <a:pPr/>
              <a:t>‹#›</a:t>
            </a:fld>
            <a:endParaRPr lang="en-NZ" dirty="0"/>
          </a:p>
        </p:txBody>
      </p:sp>
      <p:sp>
        <p:nvSpPr>
          <p:cNvPr id="8" name="Content Placeholder 7"/>
          <p:cNvSpPr>
            <a:spLocks noGrp="1"/>
          </p:cNvSpPr>
          <p:nvPr>
            <p:ph sz="quarter" idx="1"/>
          </p:nvPr>
        </p:nvSpPr>
        <p:spPr>
          <a:xfrm>
            <a:off x="165100" y="1219200"/>
            <a:ext cx="9493250" cy="5105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60418" name="Picture 2"/>
          <p:cNvPicPr>
            <a:picLocks noChangeAspect="1" noChangeArrowheads="1"/>
          </p:cNvPicPr>
          <p:nvPr/>
        </p:nvPicPr>
        <p:blipFill>
          <a:blip r:embed="rId2" cstate="print"/>
          <a:srcRect/>
          <a:stretch>
            <a:fillRect/>
          </a:stretch>
        </p:blipFill>
        <p:spPr bwMode="auto">
          <a:xfrm>
            <a:off x="165100" y="228600"/>
            <a:ext cx="724154" cy="838199"/>
          </a:xfrm>
          <a:prstGeom prst="rect">
            <a:avLst/>
          </a:prstGeom>
          <a:noFill/>
          <a:ln w="9525">
            <a:noFill/>
            <a:miter lim="800000"/>
            <a:headEnd/>
            <a:tailEnd/>
          </a:ln>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320800" y="2971800"/>
            <a:ext cx="74295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403350" y="4267200"/>
            <a:ext cx="734695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934200" y="6355080"/>
            <a:ext cx="2476500" cy="365760"/>
          </a:xfrm>
        </p:spPr>
        <p:txBody>
          <a:bodyPr/>
          <a:lstStyle/>
          <a:p>
            <a:r>
              <a:rPr lang="en-US" smtClean="0"/>
              <a:t>Lecture06</a:t>
            </a:r>
            <a:endParaRPr lang="en-NZ" dirty="0"/>
          </a:p>
        </p:txBody>
      </p:sp>
      <p:sp>
        <p:nvSpPr>
          <p:cNvPr id="5" name="Footer Placeholder 4"/>
          <p:cNvSpPr>
            <a:spLocks noGrp="1"/>
          </p:cNvSpPr>
          <p:nvPr>
            <p:ph type="ftr" sz="quarter" idx="11"/>
          </p:nvPr>
        </p:nvSpPr>
        <p:spPr>
          <a:xfrm>
            <a:off x="3140202" y="6355080"/>
            <a:ext cx="3764280" cy="365760"/>
          </a:xfrm>
        </p:spPr>
        <p:txBody>
          <a:bodyPr/>
          <a:lstStyle/>
          <a:p>
            <a:r>
              <a:rPr lang="en-NZ" dirty="0" smtClean="0"/>
              <a:t>COMPSCI105</a:t>
            </a:r>
            <a:endParaRPr lang="en-NZ" dirty="0"/>
          </a:p>
        </p:txBody>
      </p:sp>
      <p:sp>
        <p:nvSpPr>
          <p:cNvPr id="6" name="Slide Number Placeholder 5"/>
          <p:cNvSpPr>
            <a:spLocks noGrp="1"/>
          </p:cNvSpPr>
          <p:nvPr>
            <p:ph type="sldNum" sz="quarter" idx="12"/>
          </p:nvPr>
        </p:nvSpPr>
        <p:spPr>
          <a:xfrm>
            <a:off x="1159002" y="6355080"/>
            <a:ext cx="1647698" cy="365760"/>
          </a:xfrm>
        </p:spPr>
        <p:txBody>
          <a:bodyPr/>
          <a:lstStyle/>
          <a:p>
            <a:fld id="{C57045F2-9057-4CE4-96BB-25774CECCA1C}" type="slidenum">
              <a:rPr lang="en-NZ" smtClean="0"/>
              <a:pPr/>
              <a:t>‹#›</a:t>
            </a:fld>
            <a:endParaRPr lang="en-NZ" dirty="0"/>
          </a:p>
        </p:txBody>
      </p:sp>
      <p:sp>
        <p:nvSpPr>
          <p:cNvPr id="7" name="Rectangle 6"/>
          <p:cNvSpPr/>
          <p:nvPr/>
        </p:nvSpPr>
        <p:spPr>
          <a:xfrm>
            <a:off x="990600" y="2819400"/>
            <a:ext cx="79248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90600" y="2819400"/>
            <a:ext cx="24765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28659" y="228600"/>
            <a:ext cx="8482041" cy="914400"/>
          </a:xfrm>
        </p:spPr>
        <p:txBody>
          <a:bodyPr/>
          <a:lstStyle/>
          <a:p>
            <a:r>
              <a:rPr kumimoji="0" lang="en-US" smtClean="0"/>
              <a:t>Click to edit Master title style</a:t>
            </a:r>
            <a:endParaRPr kumimoji="0" lang="en-US" dirty="0"/>
          </a:p>
        </p:txBody>
      </p:sp>
      <p:sp>
        <p:nvSpPr>
          <p:cNvPr id="5" name="Date Placeholder 4"/>
          <p:cNvSpPr>
            <a:spLocks noGrp="1"/>
          </p:cNvSpPr>
          <p:nvPr>
            <p:ph type="dt" sz="half" idx="10"/>
          </p:nvPr>
        </p:nvSpPr>
        <p:spPr/>
        <p:txBody>
          <a:bodyPr/>
          <a:lstStyle/>
          <a:p>
            <a:r>
              <a:rPr lang="en-US" smtClean="0"/>
              <a:t>Lecture06</a:t>
            </a:r>
            <a:endParaRPr lang="en-NZ" dirty="0"/>
          </a:p>
        </p:txBody>
      </p:sp>
      <p:sp>
        <p:nvSpPr>
          <p:cNvPr id="6" name="Footer Placeholder 5"/>
          <p:cNvSpPr>
            <a:spLocks noGrp="1"/>
          </p:cNvSpPr>
          <p:nvPr>
            <p:ph type="ftr" sz="quarter" idx="11"/>
          </p:nvPr>
        </p:nvSpPr>
        <p:spPr/>
        <p:txBody>
          <a:bodyPr/>
          <a:lstStyle/>
          <a:p>
            <a:r>
              <a:rPr lang="en-NZ" dirty="0" smtClean="0"/>
              <a:t>COMPSCI105</a:t>
            </a:r>
            <a:endParaRPr lang="en-NZ" dirty="0"/>
          </a:p>
        </p:txBody>
      </p:sp>
      <p:sp>
        <p:nvSpPr>
          <p:cNvPr id="7" name="Slide Number Placeholder 6"/>
          <p:cNvSpPr>
            <a:spLocks noGrp="1"/>
          </p:cNvSpPr>
          <p:nvPr>
            <p:ph type="sldNum" sz="quarter" idx="12"/>
          </p:nvPr>
        </p:nvSpPr>
        <p:spPr/>
        <p:txBody>
          <a:bodyPr/>
          <a:lstStyle/>
          <a:p>
            <a:fld id="{352F3FC3-8E9D-4E7A-B408-86DA62033C65}" type="slidenum">
              <a:rPr lang="en-NZ" smtClean="0"/>
              <a:pPr/>
              <a:t>‹#›</a:t>
            </a:fld>
            <a:endParaRPr lang="en-NZ" dirty="0"/>
          </a:p>
        </p:txBody>
      </p:sp>
      <p:sp>
        <p:nvSpPr>
          <p:cNvPr id="9" name="Content Placeholder 8"/>
          <p:cNvSpPr>
            <a:spLocks noGrp="1"/>
          </p:cNvSpPr>
          <p:nvPr>
            <p:ph sz="quarter" idx="1"/>
          </p:nvPr>
        </p:nvSpPr>
        <p:spPr>
          <a:xfrm>
            <a:off x="495300" y="1219200"/>
            <a:ext cx="4378452"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018215" y="1216152"/>
            <a:ext cx="4378452"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8" name="Picture 2"/>
          <p:cNvPicPr>
            <a:picLocks noChangeAspect="1" noChangeArrowheads="1"/>
          </p:cNvPicPr>
          <p:nvPr/>
        </p:nvPicPr>
        <p:blipFill>
          <a:blip r:embed="rId2" cstate="print"/>
          <a:srcRect/>
          <a:stretch>
            <a:fillRect/>
          </a:stretch>
        </p:blipFill>
        <p:spPr bwMode="auto">
          <a:xfrm>
            <a:off x="165100" y="228600"/>
            <a:ext cx="724154" cy="838199"/>
          </a:xfrm>
          <a:prstGeom prst="rect">
            <a:avLst/>
          </a:prstGeom>
          <a:noFill/>
          <a:ln w="9525">
            <a:noFill/>
            <a:miter lim="800000"/>
            <a:headEnd/>
            <a:tailEnd/>
          </a:ln>
          <a:effec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28600"/>
            <a:ext cx="89154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95300" y="1285875"/>
            <a:ext cx="4376870"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035550" y="1295400"/>
            <a:ext cx="4378590"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r>
              <a:rPr lang="en-US" smtClean="0"/>
              <a:t>Lecture06</a:t>
            </a:r>
            <a:endParaRPr lang="en-NZ" dirty="0"/>
          </a:p>
        </p:txBody>
      </p:sp>
      <p:sp>
        <p:nvSpPr>
          <p:cNvPr id="8" name="Footer Placeholder 7"/>
          <p:cNvSpPr>
            <a:spLocks noGrp="1"/>
          </p:cNvSpPr>
          <p:nvPr>
            <p:ph type="ftr" sz="quarter" idx="11"/>
          </p:nvPr>
        </p:nvSpPr>
        <p:spPr/>
        <p:txBody>
          <a:bodyPr/>
          <a:lstStyle/>
          <a:p>
            <a:r>
              <a:rPr lang="en-NZ" dirty="0" smtClean="0"/>
              <a:t>COMPSCI105</a:t>
            </a:r>
            <a:endParaRPr lang="en-NZ" dirty="0"/>
          </a:p>
        </p:txBody>
      </p:sp>
      <p:sp>
        <p:nvSpPr>
          <p:cNvPr id="9" name="Slide Number Placeholder 8"/>
          <p:cNvSpPr>
            <a:spLocks noGrp="1"/>
          </p:cNvSpPr>
          <p:nvPr>
            <p:ph type="sldNum" sz="quarter" idx="12"/>
          </p:nvPr>
        </p:nvSpPr>
        <p:spPr/>
        <p:txBody>
          <a:bodyPr/>
          <a:lstStyle/>
          <a:p>
            <a:fld id="{AB872DE6-9BD8-4B82-A187-796DAF58579B}" type="slidenum">
              <a:rPr lang="en-NZ" smtClean="0"/>
              <a:pPr/>
              <a:t>‹#›</a:t>
            </a:fld>
            <a:endParaRPr lang="en-NZ" dirty="0"/>
          </a:p>
        </p:txBody>
      </p:sp>
      <p:sp>
        <p:nvSpPr>
          <p:cNvPr id="11" name="Content Placeholder 10"/>
          <p:cNvSpPr>
            <a:spLocks noGrp="1"/>
          </p:cNvSpPr>
          <p:nvPr>
            <p:ph sz="quarter" idx="2"/>
          </p:nvPr>
        </p:nvSpPr>
        <p:spPr>
          <a:xfrm>
            <a:off x="495300" y="2133600"/>
            <a:ext cx="437515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035550" y="2133600"/>
            <a:ext cx="437515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28600"/>
            <a:ext cx="89154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Lecture06</a:t>
            </a:r>
            <a:endParaRPr lang="en-NZ" dirty="0"/>
          </a:p>
        </p:txBody>
      </p:sp>
      <p:sp>
        <p:nvSpPr>
          <p:cNvPr id="4" name="Footer Placeholder 3"/>
          <p:cNvSpPr>
            <a:spLocks noGrp="1"/>
          </p:cNvSpPr>
          <p:nvPr>
            <p:ph type="ftr" sz="quarter" idx="11"/>
          </p:nvPr>
        </p:nvSpPr>
        <p:spPr/>
        <p:txBody>
          <a:bodyPr/>
          <a:lstStyle/>
          <a:p>
            <a:r>
              <a:rPr lang="en-NZ" dirty="0" smtClean="0"/>
              <a:t>COMPSCI105</a:t>
            </a:r>
            <a:endParaRPr lang="en-NZ" dirty="0"/>
          </a:p>
        </p:txBody>
      </p:sp>
      <p:sp>
        <p:nvSpPr>
          <p:cNvPr id="5" name="Slide Number Placeholder 4"/>
          <p:cNvSpPr>
            <a:spLocks noGrp="1"/>
          </p:cNvSpPr>
          <p:nvPr>
            <p:ph type="sldNum" sz="quarter" idx="12"/>
          </p:nvPr>
        </p:nvSpPr>
        <p:spPr/>
        <p:txBody>
          <a:bodyPr/>
          <a:lstStyle/>
          <a:p>
            <a:fld id="{ECC76CDF-CC11-4CD0-9F56-4BFA992A39BF}" type="slidenum">
              <a:rPr lang="en-NZ" smtClean="0"/>
              <a:pPr/>
              <a:t>‹#›</a:t>
            </a:fld>
            <a:endParaRPr lang="en-NZ" dirty="0"/>
          </a:p>
        </p:txBody>
      </p:sp>
      <p:sp>
        <p:nvSpPr>
          <p:cNvPr id="6" name="Isosceles Triangle 5"/>
          <p:cNvSpPr>
            <a:spLocks noChangeAspect="1"/>
          </p:cNvSpPr>
          <p:nvPr/>
        </p:nvSpPr>
        <p:spPr>
          <a:xfrm rot="5400000">
            <a:off x="461978" y="6462462"/>
            <a:ext cx="190849" cy="13034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Lecture06</a:t>
            </a:r>
            <a:endParaRPr lang="en-NZ" dirty="0"/>
          </a:p>
        </p:txBody>
      </p:sp>
      <p:sp>
        <p:nvSpPr>
          <p:cNvPr id="3" name="Footer Placeholder 2"/>
          <p:cNvSpPr>
            <a:spLocks noGrp="1"/>
          </p:cNvSpPr>
          <p:nvPr>
            <p:ph type="ftr" sz="quarter" idx="11"/>
          </p:nvPr>
        </p:nvSpPr>
        <p:spPr/>
        <p:txBody>
          <a:bodyPr/>
          <a:lstStyle/>
          <a:p>
            <a:r>
              <a:rPr lang="en-NZ" dirty="0" smtClean="0"/>
              <a:t>COMPSCI105</a:t>
            </a:r>
            <a:endParaRPr lang="en-NZ" dirty="0"/>
          </a:p>
        </p:txBody>
      </p:sp>
      <p:sp>
        <p:nvSpPr>
          <p:cNvPr id="4" name="Slide Number Placeholder 3"/>
          <p:cNvSpPr>
            <a:spLocks noGrp="1"/>
          </p:cNvSpPr>
          <p:nvPr>
            <p:ph type="sldNum" sz="quarter" idx="12"/>
          </p:nvPr>
        </p:nvSpPr>
        <p:spPr/>
        <p:txBody>
          <a:bodyPr/>
          <a:lstStyle/>
          <a:p>
            <a:fld id="{108D20B8-80F2-4BF1-92C4-015A56B0D5D5}" type="slidenum">
              <a:rPr lang="en-NZ" smtClean="0"/>
              <a:pPr/>
              <a:t>‹#›</a:t>
            </a:fld>
            <a:endParaRPr lang="en-NZ" dirty="0"/>
          </a:p>
        </p:txBody>
      </p:sp>
      <p:sp>
        <p:nvSpPr>
          <p:cNvPr id="5" name="Straight Connector 4"/>
          <p:cNvSpPr>
            <a:spLocks noChangeShapeType="1"/>
          </p:cNvSpPr>
          <p:nvPr/>
        </p:nvSpPr>
        <p:spPr bwMode="auto">
          <a:xfrm>
            <a:off x="495300" y="6353175"/>
            <a:ext cx="89154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Isosceles Triangle 5"/>
          <p:cNvSpPr>
            <a:spLocks noChangeAspect="1"/>
          </p:cNvSpPr>
          <p:nvPr/>
        </p:nvSpPr>
        <p:spPr>
          <a:xfrm rot="5400000">
            <a:off x="461978" y="6462462"/>
            <a:ext cx="190849" cy="13034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1650" y="304800"/>
            <a:ext cx="272415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1650" y="1219201"/>
            <a:ext cx="272415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Lecture06</a:t>
            </a:r>
            <a:endParaRPr lang="en-NZ" dirty="0"/>
          </a:p>
        </p:txBody>
      </p:sp>
      <p:sp>
        <p:nvSpPr>
          <p:cNvPr id="6" name="Footer Placeholder 5"/>
          <p:cNvSpPr>
            <a:spLocks noGrp="1"/>
          </p:cNvSpPr>
          <p:nvPr>
            <p:ph type="ftr" sz="quarter" idx="11"/>
          </p:nvPr>
        </p:nvSpPr>
        <p:spPr/>
        <p:txBody>
          <a:bodyPr/>
          <a:lstStyle/>
          <a:p>
            <a:r>
              <a:rPr lang="en-NZ" dirty="0" smtClean="0"/>
              <a:t>COMPSCI105</a:t>
            </a:r>
            <a:endParaRPr lang="en-NZ" dirty="0"/>
          </a:p>
        </p:txBody>
      </p:sp>
      <p:sp>
        <p:nvSpPr>
          <p:cNvPr id="7" name="Slide Number Placeholder 6"/>
          <p:cNvSpPr>
            <a:spLocks noGrp="1"/>
          </p:cNvSpPr>
          <p:nvPr>
            <p:ph type="sldNum" sz="quarter" idx="12"/>
          </p:nvPr>
        </p:nvSpPr>
        <p:spPr/>
        <p:txBody>
          <a:bodyPr/>
          <a:lstStyle/>
          <a:p>
            <a:fld id="{556A84A4-8DFB-4C82-A896-9F664FE21787}" type="slidenum">
              <a:rPr lang="en-NZ" smtClean="0"/>
              <a:pPr/>
              <a:t>‹#›</a:t>
            </a:fld>
            <a:endParaRPr lang="en-NZ" dirty="0"/>
          </a:p>
        </p:txBody>
      </p:sp>
      <p:sp>
        <p:nvSpPr>
          <p:cNvPr id="8" name="Straight Connector 7"/>
          <p:cNvSpPr>
            <a:spLocks noChangeShapeType="1"/>
          </p:cNvSpPr>
          <p:nvPr/>
        </p:nvSpPr>
        <p:spPr bwMode="auto">
          <a:xfrm>
            <a:off x="495300" y="6353175"/>
            <a:ext cx="89154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675492"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61978" y="6462462"/>
            <a:ext cx="190849" cy="13034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30200" y="304800"/>
            <a:ext cx="619125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95300" y="500856"/>
            <a:ext cx="89154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95300" y="1905000"/>
            <a:ext cx="89154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95300" y="1219200"/>
            <a:ext cx="89154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Lecture06</a:t>
            </a:r>
            <a:endParaRPr lang="en-NZ" dirty="0"/>
          </a:p>
        </p:txBody>
      </p:sp>
      <p:sp>
        <p:nvSpPr>
          <p:cNvPr id="6" name="Footer Placeholder 5"/>
          <p:cNvSpPr>
            <a:spLocks noGrp="1"/>
          </p:cNvSpPr>
          <p:nvPr>
            <p:ph type="ftr" sz="quarter" idx="11"/>
          </p:nvPr>
        </p:nvSpPr>
        <p:spPr/>
        <p:txBody>
          <a:bodyPr/>
          <a:lstStyle/>
          <a:p>
            <a:r>
              <a:rPr lang="en-NZ" dirty="0" smtClean="0"/>
              <a:t>COMPSCI105</a:t>
            </a:r>
            <a:endParaRPr lang="en-NZ" dirty="0"/>
          </a:p>
        </p:txBody>
      </p:sp>
      <p:sp>
        <p:nvSpPr>
          <p:cNvPr id="7" name="Slide Number Placeholder 6"/>
          <p:cNvSpPr>
            <a:spLocks noGrp="1"/>
          </p:cNvSpPr>
          <p:nvPr>
            <p:ph type="sldNum" sz="quarter" idx="12"/>
          </p:nvPr>
        </p:nvSpPr>
        <p:spPr/>
        <p:txBody>
          <a:bodyPr/>
          <a:lstStyle/>
          <a:p>
            <a:fld id="{119D2B2A-4F34-4E85-BD8E-2A1F3F19299D}" type="slidenum">
              <a:rPr lang="en-NZ" smtClean="0"/>
              <a:pPr/>
              <a:t>‹#›</a:t>
            </a:fld>
            <a:endParaRPr lang="en-NZ" dirty="0"/>
          </a:p>
        </p:txBody>
      </p:sp>
      <p:sp>
        <p:nvSpPr>
          <p:cNvPr id="8" name="Straight Connector 7"/>
          <p:cNvSpPr>
            <a:spLocks noChangeShapeType="1"/>
          </p:cNvSpPr>
          <p:nvPr/>
        </p:nvSpPr>
        <p:spPr bwMode="auto">
          <a:xfrm>
            <a:off x="495300" y="6353175"/>
            <a:ext cx="89154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61978" y="6462462"/>
            <a:ext cx="190849" cy="13034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95300" y="500856"/>
            <a:ext cx="19812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928659" y="152400"/>
            <a:ext cx="8482041" cy="990600"/>
          </a:xfrm>
          <a:prstGeom prst="rect">
            <a:avLst/>
          </a:prstGeom>
        </p:spPr>
        <p:txBody>
          <a:bodyPr vert="horz" anchor="b" anchorCtr="0">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95300" y="1219200"/>
            <a:ext cx="89154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7215000" y="6356350"/>
            <a:ext cx="2479802" cy="365760"/>
          </a:xfrm>
          <a:prstGeom prst="rect">
            <a:avLst/>
          </a:prstGeom>
        </p:spPr>
        <p:txBody>
          <a:bodyPr vert="horz"/>
          <a:lstStyle>
            <a:lvl1pPr algn="r" eaLnBrk="1" latinLnBrk="0" hangingPunct="1">
              <a:defRPr kumimoji="0" sz="1400">
                <a:solidFill>
                  <a:schemeClr val="tx2"/>
                </a:solidFill>
              </a:defRPr>
            </a:lvl1pPr>
          </a:lstStyle>
          <a:p>
            <a:r>
              <a:rPr lang="en-US" smtClean="0"/>
              <a:t>Lecture06</a:t>
            </a:r>
            <a:endParaRPr lang="en-NZ" dirty="0"/>
          </a:p>
        </p:txBody>
      </p:sp>
      <p:sp>
        <p:nvSpPr>
          <p:cNvPr id="3" name="Footer Placeholder 2"/>
          <p:cNvSpPr>
            <a:spLocks noGrp="1"/>
          </p:cNvSpPr>
          <p:nvPr>
            <p:ph type="ftr" sz="quarter" idx="3"/>
          </p:nvPr>
        </p:nvSpPr>
        <p:spPr>
          <a:xfrm>
            <a:off x="3140202" y="6356350"/>
            <a:ext cx="3797300" cy="365760"/>
          </a:xfrm>
          <a:prstGeom prst="rect">
            <a:avLst/>
          </a:prstGeom>
        </p:spPr>
        <p:txBody>
          <a:bodyPr vert="horz"/>
          <a:lstStyle>
            <a:lvl1pPr algn="ctr" eaLnBrk="1" latinLnBrk="0" hangingPunct="1">
              <a:defRPr kumimoji="0" sz="1400">
                <a:solidFill>
                  <a:schemeClr val="tx2"/>
                </a:solidFill>
              </a:defRPr>
            </a:lvl1pPr>
          </a:lstStyle>
          <a:p>
            <a:r>
              <a:rPr lang="en-NZ" dirty="0" smtClean="0"/>
              <a:t>COMPSCI105</a:t>
            </a:r>
            <a:endParaRPr lang="en-NZ" dirty="0"/>
          </a:p>
        </p:txBody>
      </p:sp>
      <p:sp>
        <p:nvSpPr>
          <p:cNvPr id="23" name="Slide Number Placeholder 22"/>
          <p:cNvSpPr>
            <a:spLocks noGrp="1"/>
          </p:cNvSpPr>
          <p:nvPr>
            <p:ph type="sldNum" sz="quarter" idx="4"/>
          </p:nvPr>
        </p:nvSpPr>
        <p:spPr>
          <a:xfrm>
            <a:off x="195000" y="6356350"/>
            <a:ext cx="2146300" cy="365760"/>
          </a:xfrm>
          <a:prstGeom prst="rect">
            <a:avLst/>
          </a:prstGeom>
        </p:spPr>
        <p:txBody>
          <a:bodyPr vert="horz"/>
          <a:lstStyle>
            <a:lvl1pPr algn="l" eaLnBrk="1" latinLnBrk="0" hangingPunct="1">
              <a:defRPr kumimoji="0" sz="1400">
                <a:solidFill>
                  <a:schemeClr val="tx2"/>
                </a:solidFill>
              </a:defRPr>
            </a:lvl1pPr>
          </a:lstStyle>
          <a:p>
            <a:fld id="{BB7AB5CE-884F-4AAD-BA76-283F9C884A0D}" type="slidenum">
              <a:rPr lang="en-NZ" smtClean="0"/>
              <a:pPr/>
              <a:t>‹#›</a:t>
            </a:fld>
            <a:endParaRPr lang="en-NZ" dirty="0"/>
          </a:p>
        </p:txBody>
      </p:sp>
      <p:sp>
        <p:nvSpPr>
          <p:cNvPr id="28" name="Straight Connector 27"/>
          <p:cNvSpPr>
            <a:spLocks noChangeShapeType="1"/>
          </p:cNvSpPr>
          <p:nvPr/>
        </p:nvSpPr>
        <p:spPr bwMode="auto">
          <a:xfrm>
            <a:off x="165100" y="6353175"/>
            <a:ext cx="93600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165100" y="1143000"/>
            <a:ext cx="93600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pic>
        <p:nvPicPr>
          <p:cNvPr id="9" name="Picture 2"/>
          <p:cNvPicPr>
            <a:picLocks noChangeAspect="1" noChangeArrowheads="1"/>
          </p:cNvPicPr>
          <p:nvPr/>
        </p:nvPicPr>
        <p:blipFill>
          <a:blip r:embed="rId13" cstate="print"/>
          <a:srcRect/>
          <a:stretch>
            <a:fillRect/>
          </a:stretch>
        </p:blipFill>
        <p:spPr bwMode="auto">
          <a:xfrm>
            <a:off x="165100" y="228600"/>
            <a:ext cx="724154" cy="838199"/>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ft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tutorialspoint.com/java/java_arrays.htm" TargetMode="External"/><Relationship Id="rId2" Type="http://schemas.openxmlformats.org/officeDocument/2006/relationships/hyperlink" Target="https://docs.oracle.com/javase/tutorial/java/nutsandbolts/arrays.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p:txBody>
          <a:bodyPr>
            <a:noAutofit/>
          </a:bodyPr>
          <a:lstStyle/>
          <a:p>
            <a:r>
              <a:rPr lang="en-NZ" altLang="zh-TW" dirty="0" smtClean="0">
                <a:ea typeface="新細明體" pitchFamily="18" charset="-120"/>
              </a:rPr>
              <a:t>CompSci 230</a:t>
            </a:r>
            <a:r>
              <a:rPr lang="en-NZ" dirty="0"/>
              <a:t> S2 </a:t>
            </a:r>
            <a:r>
              <a:rPr lang="en-NZ" dirty="0" smtClean="0"/>
              <a:t>2017</a:t>
            </a:r>
            <a:r>
              <a:rPr lang="en-NZ" altLang="zh-TW" dirty="0" smtClean="0">
                <a:ea typeface="新細明體" pitchFamily="18" charset="-120"/>
              </a:rPr>
              <a:t/>
            </a:r>
            <a:br>
              <a:rPr lang="en-NZ" altLang="zh-TW" dirty="0" smtClean="0">
                <a:ea typeface="新細明體" pitchFamily="18" charset="-120"/>
              </a:rPr>
            </a:br>
            <a:r>
              <a:rPr lang="en-US" altLang="en-US" dirty="0"/>
              <a:t>Programming Techniques</a:t>
            </a:r>
            <a:r>
              <a:rPr lang="en-US" altLang="en-US" dirty="0" smtClean="0"/>
              <a:t/>
            </a:r>
            <a:br>
              <a:rPr lang="en-US" altLang="en-US" dirty="0" smtClean="0"/>
            </a:br>
            <a:endParaRPr lang="en-US" dirty="0" smtClean="0">
              <a:ea typeface="新細明體" pitchFamily="18" charset="-120"/>
            </a:endParaRPr>
          </a:p>
        </p:txBody>
      </p:sp>
      <p:sp>
        <p:nvSpPr>
          <p:cNvPr id="2051" name="Rectangle 3" descr="Rectangle: Click to edit Master text styles&#10;Second level&#10;Third level&#10;Fourth level&#10;Fifth level"/>
          <p:cNvSpPr>
            <a:spLocks noGrp="1" noChangeArrowheads="1"/>
          </p:cNvSpPr>
          <p:nvPr>
            <p:ph type="subTitle" idx="1"/>
          </p:nvPr>
        </p:nvSpPr>
        <p:spPr>
          <a:xfrm>
            <a:off x="1320800" y="5052442"/>
            <a:ext cx="7429500" cy="680814"/>
          </a:xfrm>
        </p:spPr>
        <p:txBody>
          <a:bodyPr>
            <a:normAutofit/>
          </a:bodyPr>
          <a:lstStyle/>
          <a:p>
            <a:r>
              <a:rPr lang="en-NZ" smtClean="0"/>
              <a:t>Arrays</a:t>
            </a:r>
            <a:endParaRPr lang="en-NZ"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82650" y="173916"/>
            <a:ext cx="8058150" cy="990600"/>
          </a:xfrm>
        </p:spPr>
        <p:txBody>
          <a:bodyPr>
            <a:normAutofit fontScale="90000"/>
          </a:bodyPr>
          <a:lstStyle/>
          <a:p>
            <a:r>
              <a:rPr lang="en-US" altLang="en-US" dirty="0">
                <a:cs typeface="Times New Roman" panose="02020603050405020304" pitchFamily="18" charset="0"/>
              </a:rPr>
              <a:t>3.Arrays</a:t>
            </a:r>
            <a:r>
              <a:rPr lang="en-US" altLang="en-US" dirty="0" smtClean="0">
                <a:cs typeface="Times New Roman" panose="02020603050405020304" pitchFamily="18" charset="0"/>
              </a:rPr>
              <a:t/>
            </a:r>
            <a:br>
              <a:rPr lang="en-US" altLang="en-US" dirty="0" smtClean="0">
                <a:cs typeface="Times New Roman" panose="02020603050405020304" pitchFamily="18" charset="0"/>
              </a:rPr>
            </a:br>
            <a:r>
              <a:rPr lang="en-US" altLang="en-US" dirty="0" smtClean="0">
                <a:cs typeface="Times New Roman" panose="02020603050405020304" pitchFamily="18" charset="0"/>
              </a:rPr>
              <a:t>Creating Arrays </a:t>
            </a:r>
          </a:p>
        </p:txBody>
      </p:sp>
      <p:sp>
        <p:nvSpPr>
          <p:cNvPr id="16390" name="Rectangle 3" descr="Rectangle: Click to edit Master text styles&#10;Second level&#10;Third level&#10;Fourth level&#10;Fifth level"/>
          <p:cNvSpPr>
            <a:spLocks noGrp="1" noChangeArrowheads="1"/>
          </p:cNvSpPr>
          <p:nvPr>
            <p:ph sz="quarter" idx="1"/>
          </p:nvPr>
        </p:nvSpPr>
        <p:spPr/>
        <p:txBody>
          <a:bodyPr/>
          <a:lstStyle/>
          <a:p>
            <a:pPr eaLnBrk="1" hangingPunct="1">
              <a:lnSpc>
                <a:spcPct val="90000"/>
              </a:lnSpc>
            </a:pPr>
            <a:r>
              <a:rPr lang="en-US" altLang="en-US" sz="2000" dirty="0">
                <a:cs typeface="Times New Roman" panose="02020603050405020304" pitchFamily="18" charset="0"/>
              </a:rPr>
              <a:t>Combine declaration and creation</a:t>
            </a:r>
          </a:p>
          <a:p>
            <a:pPr lvl="1" eaLnBrk="1" hangingPunct="1">
              <a:lnSpc>
                <a:spcPct val="90000"/>
              </a:lnSpc>
            </a:pPr>
            <a:r>
              <a:rPr lang="en-US" altLang="en-US" sz="1800" dirty="0">
                <a:cs typeface="Times New Roman" panose="02020603050405020304" pitchFamily="18" charset="0"/>
              </a:rPr>
              <a:t>The first two steps of creating an array can be combined as one:</a:t>
            </a:r>
          </a:p>
          <a:p>
            <a:pPr lvl="1" eaLnBrk="1" hangingPunct="1">
              <a:lnSpc>
                <a:spcPct val="90000"/>
              </a:lnSpc>
            </a:pPr>
            <a:endParaRPr lang="en-US" altLang="en-US" sz="1800" dirty="0">
              <a:cs typeface="Times New Roman" panose="02020603050405020304" pitchFamily="18" charset="0"/>
            </a:endParaRPr>
          </a:p>
          <a:p>
            <a:pPr lvl="1" eaLnBrk="1" hangingPunct="1">
              <a:lnSpc>
                <a:spcPct val="90000"/>
              </a:lnSpc>
            </a:pPr>
            <a:endParaRPr lang="en-US" altLang="en-US" sz="1800" dirty="0">
              <a:cs typeface="Times New Roman" panose="02020603050405020304" pitchFamily="18" charset="0"/>
            </a:endParaRPr>
          </a:p>
          <a:p>
            <a:pPr eaLnBrk="1" hangingPunct="1">
              <a:lnSpc>
                <a:spcPct val="90000"/>
              </a:lnSpc>
            </a:pPr>
            <a:r>
              <a:rPr lang="en-US" altLang="en-US" sz="2000" dirty="0">
                <a:cs typeface="Times New Roman" panose="02020603050405020304" pitchFamily="18" charset="0"/>
              </a:rPr>
              <a:t>Combine declaration &amp; initialization</a:t>
            </a:r>
          </a:p>
          <a:p>
            <a:pPr lvl="1" eaLnBrk="1" hangingPunct="1">
              <a:lnSpc>
                <a:spcPct val="90000"/>
              </a:lnSpc>
            </a:pPr>
            <a:r>
              <a:rPr lang="en-US" altLang="en-US" sz="1800" dirty="0">
                <a:cs typeface="Times New Roman" panose="02020603050405020304" pitchFamily="18" charset="0"/>
              </a:rPr>
              <a:t>Array elements can be initialized in the declaration statement by putting a comma-separated list in braces</a:t>
            </a:r>
          </a:p>
          <a:p>
            <a:pPr lvl="1" eaLnBrk="1" hangingPunct="1">
              <a:lnSpc>
                <a:spcPct val="90000"/>
              </a:lnSpc>
            </a:pPr>
            <a:r>
              <a:rPr lang="en-US" altLang="en-US" sz="1800" dirty="0">
                <a:cs typeface="Times New Roman" panose="02020603050405020304" pitchFamily="18" charset="0"/>
              </a:rPr>
              <a:t>The length of an array is automatically determined when the values are explicitly initialized in the declaration</a:t>
            </a:r>
          </a:p>
          <a:p>
            <a:pPr lvl="1" eaLnBrk="1" hangingPunct="1">
              <a:lnSpc>
                <a:spcPct val="90000"/>
              </a:lnSpc>
              <a:buFont typeface="Wingdings 3" panose="05040102010807070707" pitchFamily="18" charset="2"/>
              <a:buNone/>
            </a:pPr>
            <a:endParaRPr lang="en-US" altLang="en-US" sz="1800" dirty="0">
              <a:cs typeface="Times New Roman" panose="02020603050405020304" pitchFamily="18" charset="0"/>
            </a:endParaRPr>
          </a:p>
          <a:p>
            <a:pPr eaLnBrk="1" hangingPunct="1">
              <a:lnSpc>
                <a:spcPct val="90000"/>
              </a:lnSpc>
            </a:pPr>
            <a:endParaRPr lang="en-US" altLang="en-US" sz="2000" dirty="0" smtClean="0">
              <a:cs typeface="Times New Roman" panose="02020603050405020304" pitchFamily="18" charset="0"/>
            </a:endParaRPr>
          </a:p>
          <a:p>
            <a:pPr eaLnBrk="1" hangingPunct="1">
              <a:lnSpc>
                <a:spcPct val="90000"/>
              </a:lnSpc>
            </a:pPr>
            <a:r>
              <a:rPr lang="en-US" altLang="en-US" sz="2000" dirty="0" smtClean="0">
                <a:cs typeface="Times New Roman" panose="02020603050405020304" pitchFamily="18" charset="0"/>
              </a:rPr>
              <a:t>The </a:t>
            </a:r>
            <a:r>
              <a:rPr lang="en-US" altLang="en-US" sz="2000" dirty="0">
                <a:cs typeface="Times New Roman" panose="02020603050405020304" pitchFamily="18" charset="0"/>
              </a:rPr>
              <a:t>memory space of an array can be allocated dynamically during the run-time of the program.</a:t>
            </a:r>
          </a:p>
          <a:p>
            <a:pPr lvl="1" eaLnBrk="1" hangingPunct="1">
              <a:lnSpc>
                <a:spcPct val="90000"/>
              </a:lnSpc>
            </a:pPr>
            <a:r>
              <a:rPr lang="en-US" altLang="en-US" sz="1800" dirty="0" smtClean="0">
                <a:cs typeface="Times New Roman" panose="02020603050405020304" pitchFamily="18" charset="0"/>
              </a:rPr>
              <a:t>If </a:t>
            </a:r>
            <a:r>
              <a:rPr lang="en-US" altLang="en-US" sz="1800" dirty="0">
                <a:cs typeface="Times New Roman" panose="02020603050405020304" pitchFamily="18" charset="0"/>
              </a:rPr>
              <a:t>the size is -1, it will lead to a run-time error</a:t>
            </a:r>
          </a:p>
          <a:p>
            <a:pPr lvl="2" eaLnBrk="1" hangingPunct="1">
              <a:lnSpc>
                <a:spcPct val="90000"/>
              </a:lnSpc>
            </a:pPr>
            <a:r>
              <a:rPr lang="en-US" altLang="en-US" sz="1600" dirty="0">
                <a:cs typeface="Times New Roman" panose="02020603050405020304" pitchFamily="18" charset="0"/>
              </a:rPr>
              <a:t>Note: The Java compiler will NOT indicate that something is wrong. </a:t>
            </a:r>
          </a:p>
        </p:txBody>
      </p:sp>
      <p:sp>
        <p:nvSpPr>
          <p:cNvPr id="16391" name="Rectangle 7"/>
          <p:cNvSpPr>
            <a:spLocks noChangeArrowheads="1"/>
          </p:cNvSpPr>
          <p:nvPr/>
        </p:nvSpPr>
        <p:spPr bwMode="auto">
          <a:xfrm>
            <a:off x="676275" y="4005508"/>
            <a:ext cx="4129088" cy="3175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double[] reading = {5.1, 3.02, 9.65};</a:t>
            </a:r>
          </a:p>
        </p:txBody>
      </p:sp>
      <p:sp>
        <p:nvSpPr>
          <p:cNvPr id="16392" name="Rectangle 8"/>
          <p:cNvSpPr>
            <a:spLocks noChangeArrowheads="1"/>
          </p:cNvSpPr>
          <p:nvPr/>
        </p:nvSpPr>
        <p:spPr bwMode="auto">
          <a:xfrm>
            <a:off x="1208089" y="1916113"/>
            <a:ext cx="3597275" cy="3175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courseMarks = new int[10];</a:t>
            </a:r>
          </a:p>
        </p:txBody>
      </p:sp>
      <p:sp>
        <p:nvSpPr>
          <p:cNvPr id="16393" name="Rectangle 10"/>
          <p:cNvSpPr>
            <a:spLocks noChangeArrowheads="1"/>
          </p:cNvSpPr>
          <p:nvPr/>
        </p:nvSpPr>
        <p:spPr bwMode="auto">
          <a:xfrm>
            <a:off x="1208089" y="6021388"/>
            <a:ext cx="3597275" cy="3175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courseMarks = new int[-1];</a:t>
            </a:r>
          </a:p>
        </p:txBody>
      </p:sp>
      <p:sp>
        <p:nvSpPr>
          <p:cNvPr id="3" name="Slide Number Placeholder 2"/>
          <p:cNvSpPr>
            <a:spLocks noGrp="1"/>
          </p:cNvSpPr>
          <p:nvPr>
            <p:ph type="sldNum" sz="quarter" idx="12"/>
          </p:nvPr>
        </p:nvSpPr>
        <p:spPr/>
        <p:txBody>
          <a:bodyPr/>
          <a:lstStyle/>
          <a:p>
            <a:fld id="{989A6582-9796-409F-A1EA-A094F915F976}" type="slidenum">
              <a:rPr lang="en-NZ" smtClean="0"/>
              <a:pPr/>
              <a:t>10</a:t>
            </a:fld>
            <a:endParaRPr lang="en-NZ" dirty="0"/>
          </a:p>
        </p:txBody>
      </p:sp>
      <p:pic>
        <p:nvPicPr>
          <p:cNvPr id="9" name="Picture 8"/>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589763" y="5858867"/>
            <a:ext cx="431201" cy="431201"/>
          </a:xfrm>
          <a:prstGeom prst="rect">
            <a:avLst/>
          </a:prstGeom>
        </p:spPr>
      </p:pic>
      <p:sp>
        <p:nvSpPr>
          <p:cNvPr id="10" name="Rectangle 30"/>
          <p:cNvSpPr>
            <a:spLocks noChangeArrowheads="1"/>
          </p:cNvSpPr>
          <p:nvPr/>
        </p:nvSpPr>
        <p:spPr bwMode="auto">
          <a:xfrm>
            <a:off x="4787392" y="3769269"/>
            <a:ext cx="4907410" cy="309958"/>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err="1"/>
              <a:t>int</a:t>
            </a:r>
            <a:r>
              <a:rPr lang="en-US" altLang="en-US" b="1" dirty="0"/>
              <a:t>[] </a:t>
            </a:r>
            <a:r>
              <a:rPr lang="en-US" altLang="en-US" b="1" dirty="0" err="1"/>
              <a:t>courseMarks</a:t>
            </a:r>
            <a:r>
              <a:rPr lang="en-US" altLang="en-US" b="1" dirty="0"/>
              <a:t> = new </a:t>
            </a:r>
            <a:r>
              <a:rPr lang="en-US" altLang="en-US" b="1" dirty="0" err="1" smtClean="0"/>
              <a:t>int</a:t>
            </a:r>
            <a:r>
              <a:rPr lang="en-US" altLang="en-US" b="1" dirty="0" smtClean="0"/>
              <a:t>[4]{</a:t>
            </a:r>
            <a:r>
              <a:rPr lang="en-US" altLang="en-US" b="1" dirty="0"/>
              <a:t>26,73,55,97};</a:t>
            </a:r>
          </a:p>
        </p:txBody>
      </p:sp>
      <p:pic>
        <p:nvPicPr>
          <p:cNvPr id="11" name="Picture 10"/>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659810" y="3989852"/>
            <a:ext cx="431201" cy="431201"/>
          </a:xfrm>
          <a:prstGeom prst="rect">
            <a:avLst/>
          </a:prstGeom>
        </p:spPr>
      </p:pic>
      <p:sp>
        <p:nvSpPr>
          <p:cNvPr id="4" name="Date Placeholder 3"/>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4082575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82650" y="151646"/>
            <a:ext cx="8058150" cy="990600"/>
          </a:xfrm>
        </p:spPr>
        <p:txBody>
          <a:bodyPr>
            <a:normAutofit fontScale="90000"/>
          </a:bodyPr>
          <a:lstStyle/>
          <a:p>
            <a:r>
              <a:rPr lang="en-US" altLang="en-US" dirty="0">
                <a:cs typeface="Times New Roman" panose="02020603050405020304" pitchFamily="18" charset="0"/>
              </a:rPr>
              <a:t>3.Arrays </a:t>
            </a:r>
            <a:r>
              <a:rPr lang="en-US" altLang="en-US" dirty="0" smtClean="0">
                <a:cs typeface="Times New Roman" panose="02020603050405020304" pitchFamily="18" charset="0"/>
              </a:rPr>
              <a:t/>
            </a:r>
            <a:br>
              <a:rPr lang="en-US" altLang="en-US" dirty="0" smtClean="0">
                <a:cs typeface="Times New Roman" panose="02020603050405020304" pitchFamily="18" charset="0"/>
              </a:rPr>
            </a:br>
            <a:r>
              <a:rPr lang="en-US" altLang="en-US" dirty="0" smtClean="0">
                <a:cs typeface="Times New Roman" panose="02020603050405020304" pitchFamily="18" charset="0"/>
              </a:rPr>
              <a:t>Using Arrays</a:t>
            </a:r>
          </a:p>
        </p:txBody>
      </p:sp>
      <p:sp>
        <p:nvSpPr>
          <p:cNvPr id="17414" name="Rectangle 3" descr="Rectangle: Click to edit Master text styles&#10;Second level&#10;Third level&#10;Fourth level&#10;Fifth level"/>
          <p:cNvSpPr>
            <a:spLocks noGrp="1" noChangeArrowheads="1"/>
          </p:cNvSpPr>
          <p:nvPr>
            <p:ph sz="quarter" idx="1"/>
          </p:nvPr>
        </p:nvSpPr>
        <p:spPr/>
        <p:txBody>
          <a:bodyPr/>
          <a:lstStyle/>
          <a:p>
            <a:pPr eaLnBrk="1" hangingPunct="1">
              <a:lnSpc>
                <a:spcPct val="80000"/>
              </a:lnSpc>
            </a:pPr>
            <a:r>
              <a:rPr lang="en-US" altLang="en-US" sz="2400" dirty="0"/>
              <a:t>Array processing is easily done in a loop</a:t>
            </a:r>
          </a:p>
          <a:p>
            <a:pPr lvl="1" eaLnBrk="1" hangingPunct="1">
              <a:lnSpc>
                <a:spcPct val="80000"/>
              </a:lnSpc>
            </a:pPr>
            <a:r>
              <a:rPr lang="en-US" altLang="en-US" sz="2000" dirty="0"/>
              <a:t>A for loop is commonly used to initialize array elements and print out all values</a:t>
            </a:r>
          </a:p>
          <a:p>
            <a:pPr eaLnBrk="1" hangingPunct="1">
              <a:lnSpc>
                <a:spcPct val="80000"/>
              </a:lnSpc>
            </a:pPr>
            <a:r>
              <a:rPr lang="en-US" altLang="en-US" sz="2400" dirty="0"/>
              <a:t>Initialization</a:t>
            </a:r>
          </a:p>
          <a:p>
            <a:pPr lvl="1" eaLnBrk="1" hangingPunct="1">
              <a:lnSpc>
                <a:spcPct val="80000"/>
              </a:lnSpc>
            </a:pPr>
            <a:endParaRPr lang="en-US" altLang="en-US" sz="2000" dirty="0"/>
          </a:p>
          <a:p>
            <a:pPr lvl="1" eaLnBrk="1" hangingPunct="1">
              <a:lnSpc>
                <a:spcPct val="80000"/>
              </a:lnSpc>
            </a:pPr>
            <a:r>
              <a:rPr lang="en-US" altLang="en-US" sz="2000" dirty="0"/>
              <a:t>Note: </a:t>
            </a:r>
          </a:p>
          <a:p>
            <a:pPr lvl="2" eaLnBrk="1" hangingPunct="1">
              <a:lnSpc>
                <a:spcPct val="80000"/>
              </a:lnSpc>
            </a:pPr>
            <a:r>
              <a:rPr lang="en-US" altLang="en-US" sz="1800" dirty="0"/>
              <a:t>The loop counter/array index goes from 0 to length-1</a:t>
            </a:r>
          </a:p>
          <a:p>
            <a:pPr lvl="2" eaLnBrk="1" hangingPunct="1">
              <a:lnSpc>
                <a:spcPct val="80000"/>
              </a:lnSpc>
            </a:pPr>
            <a:r>
              <a:rPr lang="en-US" altLang="en-US" sz="1800" dirty="0"/>
              <a:t>It counts through length=5 iterations using the zero-numbering of the array index</a:t>
            </a:r>
          </a:p>
          <a:p>
            <a:pPr eaLnBrk="1" hangingPunct="1">
              <a:lnSpc>
                <a:spcPct val="80000"/>
              </a:lnSpc>
            </a:pPr>
            <a:r>
              <a:rPr lang="en-US" altLang="en-US" sz="2400" dirty="0"/>
              <a:t>Printing</a:t>
            </a:r>
          </a:p>
          <a:p>
            <a:pPr eaLnBrk="1" hangingPunct="1">
              <a:lnSpc>
                <a:spcPct val="80000"/>
              </a:lnSpc>
            </a:pPr>
            <a:endParaRPr lang="en-US" altLang="en-US" sz="2400" dirty="0"/>
          </a:p>
          <a:p>
            <a:pPr eaLnBrk="1" hangingPunct="1">
              <a:lnSpc>
                <a:spcPct val="80000"/>
              </a:lnSpc>
            </a:pPr>
            <a:endParaRPr lang="en-US" altLang="en-US" sz="2400" dirty="0"/>
          </a:p>
          <a:p>
            <a:pPr eaLnBrk="1" hangingPunct="1">
              <a:lnSpc>
                <a:spcPct val="80000"/>
              </a:lnSpc>
            </a:pPr>
            <a:r>
              <a:rPr lang="en-US" altLang="en-US" sz="2400" dirty="0"/>
              <a:t>Using an index larger than length-1 causes a run time (not a compiler) </a:t>
            </a:r>
            <a:r>
              <a:rPr lang="en-US" altLang="en-US" sz="2400" dirty="0" smtClean="0"/>
              <a:t>error</a:t>
            </a:r>
            <a:endParaRPr lang="en-US" altLang="en-US" sz="2400" dirty="0"/>
          </a:p>
          <a:p>
            <a:pPr lvl="1" eaLnBrk="1" hangingPunct="1">
              <a:lnSpc>
                <a:spcPct val="80000"/>
              </a:lnSpc>
            </a:pPr>
            <a:r>
              <a:rPr lang="en-US" altLang="en-US" sz="2000" dirty="0"/>
              <a:t>An </a:t>
            </a:r>
            <a:r>
              <a:rPr lang="en-US" altLang="en-US" sz="1600" b="1" dirty="0" smtClean="0">
                <a:solidFill>
                  <a:schemeClr val="tx1"/>
                </a:solidFill>
                <a:latin typeface="Courier New" panose="02070309020205020404" pitchFamily="49" charset="0"/>
                <a:cs typeface="Courier New" panose="02070309020205020404" pitchFamily="49" charset="0"/>
              </a:rPr>
              <a:t>ArrayIndexOutOfBoundsException</a:t>
            </a:r>
            <a:r>
              <a:rPr lang="en-US" altLang="en-US" sz="2000" dirty="0" smtClean="0"/>
              <a:t> is </a:t>
            </a:r>
            <a:r>
              <a:rPr lang="en-US" altLang="en-US" sz="2000" dirty="0"/>
              <a:t>thrown</a:t>
            </a:r>
          </a:p>
        </p:txBody>
      </p:sp>
      <p:sp>
        <p:nvSpPr>
          <p:cNvPr id="17415" name="Rectangle 4"/>
          <p:cNvSpPr>
            <a:spLocks noChangeArrowheads="1"/>
          </p:cNvSpPr>
          <p:nvPr/>
        </p:nvSpPr>
        <p:spPr bwMode="auto">
          <a:xfrm>
            <a:off x="2072680" y="3634913"/>
            <a:ext cx="4235450" cy="74295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for (int i=0; i&lt;reading.length; i++) {</a:t>
            </a:r>
          </a:p>
          <a:p>
            <a:pPr algn="l" eaLnBrk="1" hangingPunct="1"/>
            <a:r>
              <a:rPr lang="en-US" altLang="en-US" b="1" dirty="0"/>
              <a:t>  System.out.println(reading[i]);</a:t>
            </a:r>
          </a:p>
          <a:p>
            <a:pPr algn="l" eaLnBrk="1" hangingPunct="1"/>
            <a:r>
              <a:rPr lang="en-US" altLang="en-US" b="1" dirty="0"/>
              <a:t>}</a:t>
            </a:r>
          </a:p>
        </p:txBody>
      </p:sp>
      <p:sp>
        <p:nvSpPr>
          <p:cNvPr id="17416" name="Rectangle 5"/>
          <p:cNvSpPr>
            <a:spLocks noChangeArrowheads="1"/>
          </p:cNvSpPr>
          <p:nvPr/>
        </p:nvSpPr>
        <p:spPr bwMode="auto">
          <a:xfrm>
            <a:off x="2921127" y="1867564"/>
            <a:ext cx="4235450" cy="95567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reading = new int[5];</a:t>
            </a:r>
          </a:p>
          <a:p>
            <a:pPr algn="l" eaLnBrk="1" hangingPunct="1"/>
            <a:r>
              <a:rPr lang="en-US" altLang="en-US" b="1" dirty="0"/>
              <a:t>for (int i=0; i&lt;reading.length; i++) {</a:t>
            </a:r>
          </a:p>
          <a:p>
            <a:pPr algn="l" eaLnBrk="1" hangingPunct="1"/>
            <a:r>
              <a:rPr lang="en-US" altLang="en-US" b="1" dirty="0"/>
              <a:t>  reading[i] = i;</a:t>
            </a:r>
          </a:p>
          <a:p>
            <a:pPr algn="l" eaLnBrk="1" hangingPunct="1"/>
            <a:r>
              <a:rPr lang="en-US" altLang="en-US" b="1" dirty="0"/>
              <a:t>}</a:t>
            </a:r>
          </a:p>
        </p:txBody>
      </p:sp>
      <p:sp>
        <p:nvSpPr>
          <p:cNvPr id="17417" name="Rectangle 6"/>
          <p:cNvSpPr>
            <a:spLocks noChangeArrowheads="1"/>
          </p:cNvSpPr>
          <p:nvPr/>
        </p:nvSpPr>
        <p:spPr bwMode="auto">
          <a:xfrm>
            <a:off x="5219701" y="5932488"/>
            <a:ext cx="3490913" cy="3175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System.out.println(reading[5]);</a:t>
            </a:r>
          </a:p>
        </p:txBody>
      </p:sp>
      <p:sp>
        <p:nvSpPr>
          <p:cNvPr id="17418" name="AutoShape 7"/>
          <p:cNvSpPr>
            <a:spLocks noChangeArrowheads="1"/>
          </p:cNvSpPr>
          <p:nvPr/>
        </p:nvSpPr>
        <p:spPr bwMode="auto">
          <a:xfrm>
            <a:off x="7524751" y="5429250"/>
            <a:ext cx="1368425" cy="433388"/>
          </a:xfrm>
          <a:prstGeom prst="wedgeRectCallout">
            <a:avLst>
              <a:gd name="adj1" fmla="val 15778"/>
              <a:gd name="adj2" fmla="val 70514"/>
            </a:avLst>
          </a:prstGeom>
          <a:noFill/>
          <a:ln w="12700" algn="ctr">
            <a:solidFill>
              <a:srgbClr val="800000"/>
            </a:solidFill>
            <a:miter lim="800000"/>
            <a:headEnd/>
            <a:tailEnd type="none" w="lg" len="med"/>
          </a:ln>
          <a:extLst>
            <a:ext uri="{909E8E84-426E-40DD-AFC4-6F175D3DCCD1}">
              <a14:hiddenFill xmlns:a14="http://schemas.microsoft.com/office/drawing/2010/main">
                <a:solidFill>
                  <a:schemeClr val="bg1"/>
                </a:solidFill>
              </a14:hiddenFill>
            </a:ext>
          </a:extLst>
        </p:spPr>
        <p:txBody>
          <a:bodyPr anchor="ct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eaLnBrk="1" hangingPunct="1"/>
            <a:r>
              <a:rPr lang="en-US" altLang="en-US" b="1" dirty="0">
                <a:latin typeface="Tahoma" panose="020B0604030504040204" pitchFamily="34" charset="0"/>
              </a:rPr>
              <a:t>Outside the valid range</a:t>
            </a:r>
            <a:endParaRPr lang="en-NZ" altLang="en-US" b="1" dirty="0">
              <a:latin typeface="Tahoma" panose="020B0604030504040204" pitchFamily="34" charset="0"/>
            </a:endParaRPr>
          </a:p>
        </p:txBody>
      </p:sp>
      <p:sp>
        <p:nvSpPr>
          <p:cNvPr id="3" name="Slide Number Placeholder 2"/>
          <p:cNvSpPr>
            <a:spLocks noGrp="1"/>
          </p:cNvSpPr>
          <p:nvPr>
            <p:ph type="sldNum" sz="quarter" idx="12"/>
          </p:nvPr>
        </p:nvSpPr>
        <p:spPr/>
        <p:txBody>
          <a:bodyPr/>
          <a:lstStyle/>
          <a:p>
            <a:fld id="{989A6582-9796-409F-A1EA-A094F915F976}" type="slidenum">
              <a:rPr lang="en-NZ" smtClean="0"/>
              <a:pPr/>
              <a:t>11</a:t>
            </a:fld>
            <a:endParaRPr lang="en-NZ" dirty="0"/>
          </a:p>
        </p:txBody>
      </p:sp>
      <p:sp>
        <p:nvSpPr>
          <p:cNvPr id="4" name="Date Placeholder 3"/>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1217778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cs typeface="Times New Roman" panose="02020603050405020304" pitchFamily="18" charset="0"/>
              </a:rPr>
              <a:t>3.Arrays</a:t>
            </a:r>
            <a:br>
              <a:rPr lang="en-US" altLang="en-US" dirty="0" smtClean="0">
                <a:cs typeface="Times New Roman" panose="02020603050405020304" pitchFamily="18" charset="0"/>
              </a:rPr>
            </a:br>
            <a:r>
              <a:rPr lang="en-US" altLang="en-US" dirty="0" smtClean="0">
                <a:cs typeface="Times New Roman" panose="02020603050405020304" pitchFamily="18" charset="0"/>
              </a:rPr>
              <a:t>Example 1</a:t>
            </a:r>
            <a:endParaRPr lang="en-NZ" dirty="0"/>
          </a:p>
        </p:txBody>
      </p:sp>
      <p:sp>
        <p:nvSpPr>
          <p:cNvPr id="4" name="Slide Number Placeholder 3"/>
          <p:cNvSpPr>
            <a:spLocks noGrp="1"/>
          </p:cNvSpPr>
          <p:nvPr>
            <p:ph type="sldNum" sz="quarter" idx="12"/>
          </p:nvPr>
        </p:nvSpPr>
        <p:spPr/>
        <p:txBody>
          <a:bodyPr/>
          <a:lstStyle/>
          <a:p>
            <a:fld id="{989A6582-9796-409F-A1EA-A094F915F976}" type="slidenum">
              <a:rPr lang="en-NZ" smtClean="0"/>
              <a:pPr/>
              <a:t>12</a:t>
            </a:fld>
            <a:endParaRPr lang="en-NZ" dirty="0"/>
          </a:p>
        </p:txBody>
      </p:sp>
      <p:sp>
        <p:nvSpPr>
          <p:cNvPr id="5" name="Content Placeholder 4"/>
          <p:cNvSpPr>
            <a:spLocks noGrp="1"/>
          </p:cNvSpPr>
          <p:nvPr>
            <p:ph sz="quarter" idx="1"/>
          </p:nvPr>
        </p:nvSpPr>
        <p:spPr/>
        <p:txBody>
          <a:bodyPr/>
          <a:lstStyle/>
          <a:p>
            <a:r>
              <a:rPr lang="en-NZ" dirty="0" smtClean="0"/>
              <a:t>Example 1:</a:t>
            </a:r>
          </a:p>
          <a:p>
            <a:pPr lvl="1"/>
            <a:r>
              <a:rPr lang="en-NZ" dirty="0" smtClean="0"/>
              <a:t>creates </a:t>
            </a:r>
            <a:r>
              <a:rPr lang="en-NZ" dirty="0"/>
              <a:t>a 10-element array and assigns to each element one of the even integers from 2 to 20 (2, 4, 6, …, 20).</a:t>
            </a:r>
          </a:p>
          <a:p>
            <a:pPr lvl="1"/>
            <a:r>
              <a:rPr lang="en-NZ" dirty="0" smtClean="0"/>
              <a:t>ARRAY_LENGTH: is </a:t>
            </a:r>
            <a:r>
              <a:rPr lang="en-NZ" dirty="0"/>
              <a:t>a constant.</a:t>
            </a:r>
          </a:p>
          <a:p>
            <a:pPr lvl="2"/>
            <a:r>
              <a:rPr lang="en-NZ" dirty="0"/>
              <a:t>Constant variables must be initialized before they’re used and cannot be modified thereafter</a:t>
            </a:r>
            <a:r>
              <a:rPr lang="en-NZ" dirty="0" smtClean="0"/>
              <a:t>.</a:t>
            </a:r>
            <a:endParaRPr lang="en-NZ" dirty="0"/>
          </a:p>
        </p:txBody>
      </p:sp>
      <p:sp>
        <p:nvSpPr>
          <p:cNvPr id="6" name="Rectangle 134"/>
          <p:cNvSpPr>
            <a:spLocks noChangeArrowheads="1"/>
          </p:cNvSpPr>
          <p:nvPr/>
        </p:nvSpPr>
        <p:spPr bwMode="auto">
          <a:xfrm>
            <a:off x="7113240" y="4582877"/>
            <a:ext cx="1577974" cy="1171732"/>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 </a:t>
            </a:r>
            <a:r>
              <a:rPr lang="en-US" altLang="en-US" sz="1400" b="1" dirty="0" smtClean="0">
                <a:latin typeface="Courier New" panose="02070309020205020404" pitchFamily="49" charset="0"/>
              </a:rPr>
              <a:t>   0       </a:t>
            </a:r>
            <a:r>
              <a:rPr lang="en-US" altLang="en-US" sz="1400" b="1" dirty="0">
                <a:latin typeface="Courier New" panose="02070309020205020404" pitchFamily="49" charset="0"/>
              </a:rPr>
              <a:t>2</a:t>
            </a:r>
          </a:p>
          <a:p>
            <a:pPr eaLnBrk="1" hangingPunct="1">
              <a:spcBef>
                <a:spcPct val="0"/>
              </a:spcBef>
              <a:buClrTx/>
              <a:buSzTx/>
              <a:buFontTx/>
              <a:buNone/>
            </a:pPr>
            <a:r>
              <a:rPr lang="en-US" altLang="en-US" sz="1400" b="1" dirty="0">
                <a:latin typeface="Courier New" panose="02070309020205020404" pitchFamily="49" charset="0"/>
              </a:rPr>
              <a:t>    1       4</a:t>
            </a:r>
          </a:p>
          <a:p>
            <a:pPr eaLnBrk="1" hangingPunct="1">
              <a:spcBef>
                <a:spcPct val="0"/>
              </a:spcBef>
              <a:buClrTx/>
              <a:buSzTx/>
              <a:buFontTx/>
              <a:buNone/>
            </a:pPr>
            <a:r>
              <a:rPr lang="en-US" altLang="en-US" sz="1400" b="1" dirty="0">
                <a:latin typeface="Courier New" panose="02070309020205020404" pitchFamily="49" charset="0"/>
              </a:rPr>
              <a:t>    2       6</a:t>
            </a:r>
          </a:p>
          <a:p>
            <a:pPr eaLnBrk="1" hangingPunct="1">
              <a:spcBef>
                <a:spcPct val="0"/>
              </a:spcBef>
              <a:buClrTx/>
              <a:buSzTx/>
              <a:buFontTx/>
              <a:buNone/>
            </a:pPr>
            <a:r>
              <a:rPr lang="en-US" altLang="en-US" sz="1400" b="1" dirty="0">
                <a:latin typeface="Courier New" panose="02070309020205020404" pitchFamily="49" charset="0"/>
              </a:rPr>
              <a:t>    3       8</a:t>
            </a:r>
          </a:p>
          <a:p>
            <a:pPr eaLnBrk="1" hangingPunct="1">
              <a:spcBef>
                <a:spcPct val="0"/>
              </a:spcBef>
              <a:buClrTx/>
              <a:buSzTx/>
              <a:buFontTx/>
              <a:buNone/>
            </a:pPr>
            <a:r>
              <a:rPr lang="en-US" altLang="en-US" sz="1400" b="1" dirty="0">
                <a:latin typeface="Courier New" panose="02070309020205020404" pitchFamily="49" charset="0"/>
              </a:rPr>
              <a:t>    4      </a:t>
            </a:r>
            <a:r>
              <a:rPr lang="en-US" altLang="en-US" sz="1400" b="1" dirty="0" smtClean="0">
                <a:latin typeface="Courier New" panose="02070309020205020404" pitchFamily="49" charset="0"/>
              </a:rPr>
              <a:t>10</a:t>
            </a:r>
            <a:endParaRPr lang="en-US" altLang="en-US" sz="1400" b="1" dirty="0">
              <a:latin typeface="Courier New" panose="02070309020205020404" pitchFamily="49" charset="0"/>
            </a:endParaRPr>
          </a:p>
        </p:txBody>
      </p:sp>
      <p:sp>
        <p:nvSpPr>
          <p:cNvPr id="7" name="Rectangle 136"/>
          <p:cNvSpPr>
            <a:spLocks noChangeArrowheads="1"/>
          </p:cNvSpPr>
          <p:nvPr/>
        </p:nvSpPr>
        <p:spPr bwMode="auto">
          <a:xfrm>
            <a:off x="632520" y="3613381"/>
            <a:ext cx="6303627" cy="1818063"/>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NZ" altLang="en-US" sz="1400" b="1" dirty="0">
                <a:latin typeface="Courier New" panose="02070309020205020404" pitchFamily="49" charset="0"/>
              </a:rPr>
              <a:t>final </a:t>
            </a:r>
            <a:r>
              <a:rPr lang="en-NZ" altLang="en-US" sz="1400" b="1" dirty="0" err="1">
                <a:latin typeface="Courier New" panose="02070309020205020404" pitchFamily="49" charset="0"/>
              </a:rPr>
              <a:t>int</a:t>
            </a:r>
            <a:r>
              <a:rPr lang="en-NZ" altLang="en-US" sz="1400" b="1" dirty="0">
                <a:latin typeface="Courier New" panose="02070309020205020404" pitchFamily="49" charset="0"/>
              </a:rPr>
              <a:t> ARRAY_LENGTH = </a:t>
            </a:r>
            <a:r>
              <a:rPr lang="en-NZ" altLang="en-US" sz="1400" b="1" dirty="0" smtClean="0">
                <a:latin typeface="Courier New" panose="02070309020205020404" pitchFamily="49" charset="0"/>
              </a:rPr>
              <a:t>5;</a:t>
            </a:r>
            <a:endParaRPr lang="en-NZ" altLang="en-US" sz="1400" b="1" dirty="0">
              <a:latin typeface="Courier New" panose="02070309020205020404" pitchFamily="49" charset="0"/>
            </a:endParaRPr>
          </a:p>
          <a:p>
            <a:pPr eaLnBrk="1" hangingPunct="1">
              <a:spcBef>
                <a:spcPct val="0"/>
              </a:spcBef>
              <a:buClrTx/>
              <a:buSzTx/>
              <a:buFontTx/>
              <a:buNone/>
            </a:pPr>
            <a:r>
              <a:rPr lang="en-NZ" altLang="en-US" sz="1400" b="1" dirty="0" err="1" smtClean="0">
                <a:latin typeface="Courier New" panose="02070309020205020404" pitchFamily="49" charset="0"/>
              </a:rPr>
              <a:t>int</a:t>
            </a:r>
            <a:r>
              <a:rPr lang="en-NZ" altLang="en-US" sz="1400" b="1" dirty="0">
                <a:latin typeface="Courier New" panose="02070309020205020404" pitchFamily="49" charset="0"/>
              </a:rPr>
              <a:t>[] array = new </a:t>
            </a:r>
            <a:r>
              <a:rPr lang="en-NZ" altLang="en-US" sz="1400" b="1" dirty="0" err="1">
                <a:latin typeface="Courier New" panose="02070309020205020404" pitchFamily="49" charset="0"/>
              </a:rPr>
              <a:t>int</a:t>
            </a:r>
            <a:r>
              <a:rPr lang="en-NZ" altLang="en-US" sz="1400" b="1" dirty="0">
                <a:latin typeface="Courier New" panose="02070309020205020404" pitchFamily="49" charset="0"/>
              </a:rPr>
              <a:t>[ARRAY_LENGTH];</a:t>
            </a:r>
          </a:p>
          <a:p>
            <a:pPr eaLnBrk="1" hangingPunct="1">
              <a:spcBef>
                <a:spcPct val="0"/>
              </a:spcBef>
              <a:buClrTx/>
              <a:buSzTx/>
              <a:buFontTx/>
              <a:buNone/>
            </a:pPr>
            <a:endParaRPr lang="en-NZ" altLang="en-US" sz="1400" b="1" dirty="0">
              <a:latin typeface="Courier New" panose="02070309020205020404" pitchFamily="49" charset="0"/>
            </a:endParaRPr>
          </a:p>
          <a:p>
            <a:pPr eaLnBrk="1" hangingPunct="1">
              <a:spcBef>
                <a:spcPct val="0"/>
              </a:spcBef>
              <a:buClrTx/>
              <a:buSzTx/>
              <a:buFontTx/>
              <a:buNone/>
            </a:pPr>
            <a:r>
              <a:rPr lang="en-NZ" altLang="en-US" sz="1400" b="1" dirty="0" smtClean="0">
                <a:latin typeface="Courier New" panose="02070309020205020404" pitchFamily="49" charset="0"/>
              </a:rPr>
              <a:t>for </a:t>
            </a:r>
            <a:r>
              <a:rPr lang="en-NZ" altLang="en-US" sz="1400" b="1" dirty="0">
                <a:latin typeface="Courier New" panose="02070309020205020404" pitchFamily="49" charset="0"/>
              </a:rPr>
              <a:t>(</a:t>
            </a:r>
            <a:r>
              <a:rPr lang="en-NZ" altLang="en-US" sz="1400" b="1" dirty="0" err="1">
                <a:latin typeface="Courier New" panose="02070309020205020404" pitchFamily="49" charset="0"/>
              </a:rPr>
              <a:t>int</a:t>
            </a:r>
            <a:r>
              <a:rPr lang="en-NZ" altLang="en-US" sz="1400" b="1" dirty="0">
                <a:latin typeface="Courier New" panose="02070309020205020404" pitchFamily="49" charset="0"/>
              </a:rPr>
              <a:t> counter=0; counter&lt;</a:t>
            </a:r>
            <a:r>
              <a:rPr lang="en-NZ" altLang="en-US" sz="1400" b="1" dirty="0" err="1">
                <a:latin typeface="Courier New" panose="02070309020205020404" pitchFamily="49" charset="0"/>
              </a:rPr>
              <a:t>array.length</a:t>
            </a:r>
            <a:r>
              <a:rPr lang="en-NZ" altLang="en-US" sz="1400" b="1" dirty="0">
                <a:latin typeface="Courier New" panose="02070309020205020404" pitchFamily="49" charset="0"/>
              </a:rPr>
              <a:t>; counter++)</a:t>
            </a:r>
          </a:p>
          <a:p>
            <a:pPr eaLnBrk="1" hangingPunct="1">
              <a:spcBef>
                <a:spcPct val="0"/>
              </a:spcBef>
              <a:buClrTx/>
              <a:buSzTx/>
              <a:buFontTx/>
              <a:buNone/>
            </a:pPr>
            <a:r>
              <a:rPr lang="en-NZ" altLang="en-US" sz="1400" b="1" dirty="0" smtClean="0">
                <a:latin typeface="Courier New" panose="02070309020205020404" pitchFamily="49" charset="0"/>
              </a:rPr>
              <a:t>  array[counter</a:t>
            </a:r>
            <a:r>
              <a:rPr lang="en-NZ" altLang="en-US" sz="1400" b="1" dirty="0">
                <a:latin typeface="Courier New" panose="02070309020205020404" pitchFamily="49" charset="0"/>
              </a:rPr>
              <a:t>] = 2 + 2 * counter;</a:t>
            </a:r>
          </a:p>
          <a:p>
            <a:pPr eaLnBrk="1" hangingPunct="1">
              <a:spcBef>
                <a:spcPct val="0"/>
              </a:spcBef>
              <a:buClrTx/>
              <a:buSzTx/>
              <a:buFontTx/>
              <a:buNone/>
            </a:pPr>
            <a:endParaRPr lang="en-NZ" altLang="en-US" sz="1400" b="1" dirty="0">
              <a:latin typeface="Courier New" panose="02070309020205020404" pitchFamily="49" charset="0"/>
            </a:endParaRPr>
          </a:p>
          <a:p>
            <a:pPr eaLnBrk="1" hangingPunct="1">
              <a:spcBef>
                <a:spcPct val="0"/>
              </a:spcBef>
              <a:buClrTx/>
              <a:buSzTx/>
              <a:buFontTx/>
              <a:buNone/>
            </a:pPr>
            <a:r>
              <a:rPr lang="en-NZ" altLang="en-US" sz="1400" b="1" dirty="0" smtClean="0">
                <a:latin typeface="Courier New" panose="02070309020205020404" pitchFamily="49" charset="0"/>
              </a:rPr>
              <a:t>for </a:t>
            </a:r>
            <a:r>
              <a:rPr lang="en-NZ" altLang="en-US" sz="1400" b="1" dirty="0">
                <a:latin typeface="Courier New" panose="02070309020205020404" pitchFamily="49" charset="0"/>
              </a:rPr>
              <a:t>(</a:t>
            </a:r>
            <a:r>
              <a:rPr lang="en-NZ" altLang="en-US" sz="1400" b="1" dirty="0" err="1">
                <a:latin typeface="Courier New" panose="02070309020205020404" pitchFamily="49" charset="0"/>
              </a:rPr>
              <a:t>int</a:t>
            </a:r>
            <a:r>
              <a:rPr lang="en-NZ" altLang="en-US" sz="1400" b="1" dirty="0">
                <a:latin typeface="Courier New" panose="02070309020205020404" pitchFamily="49" charset="0"/>
              </a:rPr>
              <a:t> counter=0; counter&lt;</a:t>
            </a:r>
            <a:r>
              <a:rPr lang="en-NZ" altLang="en-US" sz="1400" b="1" dirty="0" err="1">
                <a:latin typeface="Courier New" panose="02070309020205020404" pitchFamily="49" charset="0"/>
              </a:rPr>
              <a:t>array.length</a:t>
            </a:r>
            <a:r>
              <a:rPr lang="en-NZ" altLang="en-US" sz="1400" b="1" dirty="0">
                <a:latin typeface="Courier New" panose="02070309020205020404" pitchFamily="49" charset="0"/>
              </a:rPr>
              <a:t>; counter++)</a:t>
            </a:r>
          </a:p>
          <a:p>
            <a:pPr eaLnBrk="1" hangingPunct="1">
              <a:spcBef>
                <a:spcPct val="0"/>
              </a:spcBef>
              <a:buClrTx/>
              <a:buSzTx/>
              <a:buFontTx/>
              <a:buNone/>
            </a:pPr>
            <a:r>
              <a:rPr lang="en-NZ" altLang="en-US" sz="1400" b="1" dirty="0" smtClean="0">
                <a:latin typeface="Courier New" panose="02070309020205020404" pitchFamily="49" charset="0"/>
              </a:rPr>
              <a:t>  </a:t>
            </a:r>
            <a:r>
              <a:rPr lang="en-NZ" altLang="en-US" sz="1400" b="1" dirty="0" err="1" smtClean="0">
                <a:latin typeface="Courier New" panose="02070309020205020404" pitchFamily="49" charset="0"/>
              </a:rPr>
              <a:t>System.out.printf</a:t>
            </a:r>
            <a:r>
              <a:rPr lang="en-NZ" altLang="en-US" sz="1400" b="1" dirty="0">
                <a:latin typeface="Courier New" panose="02070309020205020404" pitchFamily="49" charset="0"/>
              </a:rPr>
              <a:t>("%5d%8d%n", counter, array[counter]);</a:t>
            </a:r>
            <a:endParaRPr lang="en-US" altLang="en-US" sz="1400" b="1" dirty="0">
              <a:latin typeface="Courier New" panose="02070309020205020404" pitchFamily="49" charset="0"/>
            </a:endParaRPr>
          </a:p>
        </p:txBody>
      </p:sp>
      <p:sp>
        <p:nvSpPr>
          <p:cNvPr id="8" name="Text Box 30"/>
          <p:cNvSpPr txBox="1">
            <a:spLocks noChangeArrowheads="1"/>
          </p:cNvSpPr>
          <p:nvPr/>
        </p:nvSpPr>
        <p:spPr bwMode="auto">
          <a:xfrm>
            <a:off x="8481392" y="152400"/>
            <a:ext cx="1140154" cy="28892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r" eaLnBrk="1" hangingPunct="1"/>
            <a:r>
              <a:rPr lang="en-NZ" sz="1200" dirty="0" smtClean="0"/>
              <a:t>L06Code.java</a:t>
            </a:r>
            <a:endParaRPr lang="en-US" sz="1200" dirty="0"/>
          </a:p>
        </p:txBody>
      </p:sp>
      <p:sp>
        <p:nvSpPr>
          <p:cNvPr id="9" name="Date Placeholder 8"/>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1346727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cs typeface="Times New Roman" panose="02020603050405020304" pitchFamily="18" charset="0"/>
              </a:rPr>
              <a:t>3.Arrays</a:t>
            </a:r>
            <a:r>
              <a:rPr lang="en-US" altLang="en-US" dirty="0">
                <a:cs typeface="Times New Roman" panose="02020603050405020304" pitchFamily="18" charset="0"/>
              </a:rPr>
              <a:t/>
            </a:r>
            <a:br>
              <a:rPr lang="en-US" altLang="en-US" dirty="0">
                <a:cs typeface="Times New Roman" panose="02020603050405020304" pitchFamily="18" charset="0"/>
              </a:rPr>
            </a:br>
            <a:r>
              <a:rPr lang="en-US" altLang="en-US" dirty="0">
                <a:cs typeface="Times New Roman" panose="02020603050405020304" pitchFamily="18" charset="0"/>
              </a:rPr>
              <a:t>Enhanced for Statement</a:t>
            </a:r>
            <a:endParaRPr lang="en-NZ" dirty="0"/>
          </a:p>
        </p:txBody>
      </p:sp>
      <p:sp>
        <p:nvSpPr>
          <p:cNvPr id="4" name="Slide Number Placeholder 3"/>
          <p:cNvSpPr>
            <a:spLocks noGrp="1"/>
          </p:cNvSpPr>
          <p:nvPr>
            <p:ph type="sldNum" sz="quarter" idx="12"/>
          </p:nvPr>
        </p:nvSpPr>
        <p:spPr/>
        <p:txBody>
          <a:bodyPr/>
          <a:lstStyle/>
          <a:p>
            <a:fld id="{989A6582-9796-409F-A1EA-A094F915F976}" type="slidenum">
              <a:rPr lang="en-NZ" smtClean="0"/>
              <a:pPr/>
              <a:t>13</a:t>
            </a:fld>
            <a:endParaRPr lang="en-NZ" dirty="0"/>
          </a:p>
        </p:txBody>
      </p:sp>
      <p:sp>
        <p:nvSpPr>
          <p:cNvPr id="5" name="Content Placeholder 4"/>
          <p:cNvSpPr>
            <a:spLocks noGrp="1"/>
          </p:cNvSpPr>
          <p:nvPr>
            <p:ph sz="quarter" idx="1"/>
          </p:nvPr>
        </p:nvSpPr>
        <p:spPr/>
        <p:txBody>
          <a:bodyPr/>
          <a:lstStyle/>
          <a:p>
            <a:r>
              <a:rPr lang="en-NZ" dirty="0"/>
              <a:t>Iterates through the elements of an array without using a counter, thus avoiding the possibility of “</a:t>
            </a:r>
            <a:r>
              <a:rPr lang="en-NZ" b="1" dirty="0"/>
              <a:t>stepping outside</a:t>
            </a:r>
            <a:r>
              <a:rPr lang="en-NZ" dirty="0"/>
              <a:t>” the array.</a:t>
            </a:r>
          </a:p>
          <a:p>
            <a:r>
              <a:rPr lang="en-NZ" dirty="0"/>
              <a:t>Syntax</a:t>
            </a:r>
            <a:r>
              <a:rPr lang="en-NZ" dirty="0" smtClean="0"/>
              <a:t>:</a:t>
            </a:r>
            <a:endParaRPr lang="en-NZ" dirty="0"/>
          </a:p>
          <a:p>
            <a:pPr lvl="1"/>
            <a:r>
              <a:rPr lang="en-NZ" dirty="0" smtClean="0"/>
              <a:t>where </a:t>
            </a:r>
            <a:r>
              <a:rPr lang="en-NZ" dirty="0"/>
              <a:t>parameter has a type and an identifier, and </a:t>
            </a:r>
            <a:r>
              <a:rPr lang="en-NZ" dirty="0" err="1"/>
              <a:t>arrayName</a:t>
            </a:r>
            <a:r>
              <a:rPr lang="en-NZ" dirty="0"/>
              <a:t> is the array through which to iterate</a:t>
            </a:r>
            <a:r>
              <a:rPr lang="en-NZ" dirty="0" smtClean="0"/>
              <a:t>.</a:t>
            </a:r>
          </a:p>
          <a:p>
            <a:r>
              <a:rPr lang="en-NZ" dirty="0" smtClean="0"/>
              <a:t>It can </a:t>
            </a:r>
            <a:r>
              <a:rPr lang="en-NZ" dirty="0"/>
              <a:t>be used only to obtain array elements—it cannot be used to </a:t>
            </a:r>
            <a:r>
              <a:rPr lang="en-NZ" dirty="0">
                <a:solidFill>
                  <a:srgbClr val="C00000"/>
                </a:solidFill>
              </a:rPr>
              <a:t>modify</a:t>
            </a:r>
            <a:r>
              <a:rPr lang="en-NZ" dirty="0"/>
              <a:t> elements</a:t>
            </a:r>
            <a:r>
              <a:rPr lang="en-NZ" dirty="0" smtClean="0"/>
              <a:t>. </a:t>
            </a:r>
          </a:p>
          <a:p>
            <a:pPr lvl="1"/>
            <a:r>
              <a:rPr lang="en-NZ" dirty="0" smtClean="0"/>
              <a:t>Note: No error message generated, the values are simply unchanged</a:t>
            </a:r>
          </a:p>
          <a:p>
            <a:pPr lvl="1"/>
            <a:r>
              <a:rPr lang="en-NZ" dirty="0" smtClean="0"/>
              <a:t>If you need to modify elements, use the standard for loop</a:t>
            </a:r>
            <a:endParaRPr lang="en-NZ" dirty="0"/>
          </a:p>
          <a:p>
            <a:endParaRPr lang="en-NZ" dirty="0"/>
          </a:p>
        </p:txBody>
      </p:sp>
      <p:sp>
        <p:nvSpPr>
          <p:cNvPr id="6" name="Rectangle 134"/>
          <p:cNvSpPr>
            <a:spLocks noChangeArrowheads="1"/>
          </p:cNvSpPr>
          <p:nvPr/>
        </p:nvSpPr>
        <p:spPr bwMode="auto">
          <a:xfrm>
            <a:off x="7833320" y="5011769"/>
            <a:ext cx="718764" cy="1171732"/>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 </a:t>
            </a:r>
            <a:r>
              <a:rPr lang="en-US" altLang="en-US" sz="1400" b="1" dirty="0" smtClean="0">
                <a:latin typeface="Courier New" panose="02070309020205020404" pitchFamily="49" charset="0"/>
              </a:rPr>
              <a:t>   2</a:t>
            </a:r>
            <a:endParaRPr lang="en-US" altLang="en-US" sz="1400" b="1" dirty="0">
              <a:latin typeface="Courier New" panose="02070309020205020404" pitchFamily="49" charset="0"/>
            </a:endParaRPr>
          </a:p>
          <a:p>
            <a:pPr eaLnBrk="1" hangingPunct="1">
              <a:spcBef>
                <a:spcPct val="0"/>
              </a:spcBef>
              <a:buClrTx/>
              <a:buSzTx/>
              <a:buFontTx/>
              <a:buNone/>
            </a:pPr>
            <a:r>
              <a:rPr lang="en-US" altLang="en-US" sz="1400" b="1" dirty="0">
                <a:latin typeface="Courier New" panose="02070309020205020404" pitchFamily="49" charset="0"/>
              </a:rPr>
              <a:t>    4</a:t>
            </a:r>
          </a:p>
          <a:p>
            <a:pPr eaLnBrk="1" hangingPunct="1">
              <a:spcBef>
                <a:spcPct val="0"/>
              </a:spcBef>
              <a:buClrTx/>
              <a:buSzTx/>
              <a:buFontTx/>
              <a:buNone/>
            </a:pPr>
            <a:r>
              <a:rPr lang="en-US" altLang="en-US" sz="1400" b="1" dirty="0">
                <a:latin typeface="Courier New" panose="02070309020205020404" pitchFamily="49" charset="0"/>
              </a:rPr>
              <a:t>    6</a:t>
            </a:r>
          </a:p>
          <a:p>
            <a:pPr eaLnBrk="1" hangingPunct="1">
              <a:spcBef>
                <a:spcPct val="0"/>
              </a:spcBef>
              <a:buClrTx/>
              <a:buSzTx/>
              <a:buFontTx/>
              <a:buNone/>
            </a:pPr>
            <a:r>
              <a:rPr lang="en-US" altLang="en-US" sz="1400" b="1" dirty="0">
                <a:latin typeface="Courier New" panose="02070309020205020404" pitchFamily="49" charset="0"/>
              </a:rPr>
              <a:t>    8</a:t>
            </a:r>
          </a:p>
          <a:p>
            <a:pPr eaLnBrk="1" hangingPunct="1">
              <a:spcBef>
                <a:spcPct val="0"/>
              </a:spcBef>
              <a:buClrTx/>
              <a:buSzTx/>
              <a:buFontTx/>
              <a:buNone/>
            </a:pPr>
            <a:r>
              <a:rPr lang="en-US" altLang="en-US" sz="1400" b="1" dirty="0">
                <a:latin typeface="Courier New" panose="02070309020205020404" pitchFamily="49" charset="0"/>
              </a:rPr>
              <a:t>   10</a:t>
            </a:r>
          </a:p>
        </p:txBody>
      </p:sp>
      <p:sp>
        <p:nvSpPr>
          <p:cNvPr id="7" name="Rectangle 136"/>
          <p:cNvSpPr>
            <a:spLocks noChangeArrowheads="1"/>
          </p:cNvSpPr>
          <p:nvPr/>
        </p:nvSpPr>
        <p:spPr bwMode="auto">
          <a:xfrm>
            <a:off x="935268" y="5229200"/>
            <a:ext cx="4048201" cy="956288"/>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NZ" altLang="en-US" sz="1400" b="1" dirty="0">
                <a:latin typeface="Courier New" panose="02070309020205020404" pitchFamily="49" charset="0"/>
              </a:rPr>
              <a:t>for (</a:t>
            </a:r>
            <a:r>
              <a:rPr lang="en-NZ" altLang="en-US" sz="1400" b="1" dirty="0" err="1">
                <a:latin typeface="Courier New" panose="02070309020205020404" pitchFamily="49" charset="0"/>
              </a:rPr>
              <a:t>int</a:t>
            </a:r>
            <a:r>
              <a:rPr lang="en-NZ" altLang="en-US" sz="1400" b="1" dirty="0">
                <a:latin typeface="Courier New" panose="02070309020205020404" pitchFamily="49" charset="0"/>
              </a:rPr>
              <a:t> value: array) </a:t>
            </a:r>
          </a:p>
          <a:p>
            <a:pPr eaLnBrk="1" hangingPunct="1">
              <a:spcBef>
                <a:spcPct val="0"/>
              </a:spcBef>
              <a:buClrTx/>
              <a:buSzTx/>
              <a:buFontTx/>
              <a:buNone/>
            </a:pPr>
            <a:r>
              <a:rPr lang="en-NZ" altLang="en-US" sz="1400" b="1" dirty="0" smtClean="0">
                <a:latin typeface="Courier New" panose="02070309020205020404" pitchFamily="49" charset="0"/>
              </a:rPr>
              <a:t>  value </a:t>
            </a:r>
            <a:r>
              <a:rPr lang="en-NZ" altLang="en-US" sz="1400" b="1" dirty="0">
                <a:latin typeface="Courier New" panose="02070309020205020404" pitchFamily="49" charset="0"/>
              </a:rPr>
              <a:t>+= 2;</a:t>
            </a:r>
          </a:p>
          <a:p>
            <a:pPr eaLnBrk="1" hangingPunct="1">
              <a:spcBef>
                <a:spcPct val="0"/>
              </a:spcBef>
              <a:buClrTx/>
              <a:buSzTx/>
              <a:buFontTx/>
              <a:buNone/>
            </a:pPr>
            <a:r>
              <a:rPr lang="en-NZ" altLang="en-US" sz="1400" b="1" dirty="0" smtClean="0">
                <a:latin typeface="Courier New" panose="02070309020205020404" pitchFamily="49" charset="0"/>
              </a:rPr>
              <a:t>for </a:t>
            </a:r>
            <a:r>
              <a:rPr lang="en-NZ" altLang="en-US" sz="1400" b="1" dirty="0">
                <a:latin typeface="Courier New" panose="02070309020205020404" pitchFamily="49" charset="0"/>
              </a:rPr>
              <a:t>(</a:t>
            </a:r>
            <a:r>
              <a:rPr lang="en-NZ" altLang="en-US" sz="1400" b="1" dirty="0" err="1">
                <a:latin typeface="Courier New" panose="02070309020205020404" pitchFamily="49" charset="0"/>
              </a:rPr>
              <a:t>int</a:t>
            </a:r>
            <a:r>
              <a:rPr lang="en-NZ" altLang="en-US" sz="1400" b="1" dirty="0">
                <a:latin typeface="Courier New" panose="02070309020205020404" pitchFamily="49" charset="0"/>
              </a:rPr>
              <a:t> value: array)</a:t>
            </a:r>
          </a:p>
          <a:p>
            <a:pPr eaLnBrk="1" hangingPunct="1">
              <a:spcBef>
                <a:spcPct val="0"/>
              </a:spcBef>
              <a:buClrTx/>
              <a:buSzTx/>
              <a:buFontTx/>
              <a:buNone/>
            </a:pPr>
            <a:r>
              <a:rPr lang="en-NZ" altLang="en-US" sz="1400" b="1" dirty="0" smtClean="0">
                <a:latin typeface="Courier New" panose="02070309020205020404" pitchFamily="49" charset="0"/>
              </a:rPr>
              <a:t>  </a:t>
            </a:r>
            <a:r>
              <a:rPr lang="en-NZ" altLang="en-US" sz="1400" b="1" dirty="0" err="1" smtClean="0">
                <a:latin typeface="Courier New" panose="02070309020205020404" pitchFamily="49" charset="0"/>
              </a:rPr>
              <a:t>System.out.printf</a:t>
            </a:r>
            <a:r>
              <a:rPr lang="en-NZ" altLang="en-US" sz="1400" b="1" dirty="0">
                <a:latin typeface="Courier New" panose="02070309020205020404" pitchFamily="49" charset="0"/>
              </a:rPr>
              <a:t>("%5d%n", value);</a:t>
            </a:r>
            <a:endParaRPr lang="en-US" altLang="en-US" sz="1400" b="1" dirty="0">
              <a:latin typeface="Courier New" panose="02070309020205020404" pitchFamily="49" charset="0"/>
            </a:endParaRPr>
          </a:p>
        </p:txBody>
      </p:sp>
      <p:sp>
        <p:nvSpPr>
          <p:cNvPr id="8" name="Rectangle 136"/>
          <p:cNvSpPr>
            <a:spLocks noChangeArrowheads="1"/>
          </p:cNvSpPr>
          <p:nvPr/>
        </p:nvSpPr>
        <p:spPr bwMode="auto">
          <a:xfrm>
            <a:off x="1830134" y="2132856"/>
            <a:ext cx="3081591" cy="525401"/>
          </a:xfrm>
          <a:prstGeom prst="rect">
            <a:avLst/>
          </a:prstGeom>
          <a:ln>
            <a:headEnd/>
            <a:tailEnd/>
          </a:ln>
          <a:extLst/>
        </p:spPr>
        <p:style>
          <a:lnRef idx="2">
            <a:schemeClr val="accent3"/>
          </a:lnRef>
          <a:fillRef idx="1">
            <a:schemeClr val="lt1"/>
          </a:fillRef>
          <a:effectRef idx="0">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NZ" altLang="en-US" sz="1400" b="1" dirty="0">
                <a:latin typeface="Courier New" panose="02070309020205020404" pitchFamily="49" charset="0"/>
              </a:rPr>
              <a:t>for (parameter : </a:t>
            </a:r>
            <a:r>
              <a:rPr lang="en-NZ" altLang="en-US" sz="1400" b="1" dirty="0" err="1">
                <a:latin typeface="Courier New" panose="02070309020205020404" pitchFamily="49" charset="0"/>
              </a:rPr>
              <a:t>arrayName</a:t>
            </a:r>
            <a:r>
              <a:rPr lang="en-NZ" altLang="en-US" sz="1400" b="1" dirty="0">
                <a:latin typeface="Courier New" panose="02070309020205020404" pitchFamily="49" charset="0"/>
              </a:rPr>
              <a:t>)</a:t>
            </a:r>
            <a:br>
              <a:rPr lang="en-NZ" altLang="en-US" sz="1400" b="1" dirty="0">
                <a:latin typeface="Courier New" panose="02070309020205020404" pitchFamily="49" charset="0"/>
              </a:rPr>
            </a:br>
            <a:r>
              <a:rPr lang="en-NZ" altLang="en-US" sz="1400" b="1" dirty="0">
                <a:latin typeface="Courier New" panose="02070309020205020404" pitchFamily="49" charset="0"/>
              </a:rPr>
              <a:t>   statement</a:t>
            </a:r>
          </a:p>
        </p:txBody>
      </p:sp>
      <p:sp>
        <p:nvSpPr>
          <p:cNvPr id="9" name="Date Placeholder 8"/>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640432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82650" y="158751"/>
            <a:ext cx="8058150" cy="990600"/>
          </a:xfrm>
        </p:spPr>
        <p:txBody>
          <a:bodyPr>
            <a:noAutofit/>
          </a:bodyPr>
          <a:lstStyle/>
          <a:p>
            <a:pPr>
              <a:defRPr/>
            </a:pPr>
            <a:r>
              <a:rPr lang="en-US" altLang="en-US" sz="2900" dirty="0">
                <a:cs typeface="Times New Roman" panose="02020603050405020304" pitchFamily="18" charset="0"/>
              </a:rPr>
              <a:t>3.Arrays </a:t>
            </a:r>
            <a:r>
              <a:rPr lang="en-US" altLang="en-US" sz="2900" dirty="0" smtClean="0">
                <a:cs typeface="Times New Roman" panose="02020603050405020304" pitchFamily="18" charset="0"/>
              </a:rPr>
              <a:t/>
            </a:r>
            <a:br>
              <a:rPr lang="en-US" altLang="en-US" sz="2900" dirty="0" smtClean="0">
                <a:cs typeface="Times New Roman" panose="02020603050405020304" pitchFamily="18" charset="0"/>
              </a:rPr>
            </a:br>
            <a:r>
              <a:rPr lang="en-US" sz="2900" dirty="0" smtClean="0"/>
              <a:t>Arguments </a:t>
            </a:r>
            <a:r>
              <a:rPr lang="en-US" sz="2900" dirty="0"/>
              <a:t>for the method </a:t>
            </a:r>
            <a:r>
              <a:rPr lang="en-US" sz="2900" dirty="0">
                <a:latin typeface="Courier New" panose="02070309020205020404" pitchFamily="49" charset="0"/>
                <a:cs typeface="Courier New" panose="02070309020205020404" pitchFamily="49" charset="0"/>
              </a:rPr>
              <a:t>main </a:t>
            </a:r>
          </a:p>
        </p:txBody>
      </p:sp>
      <p:sp>
        <p:nvSpPr>
          <p:cNvPr id="18438" name="Rectangle 3" descr="Rectangle: Click to edit Master text styles&#10;Second level&#10;Third level&#10;Fourth level&#10;Fifth level"/>
          <p:cNvSpPr>
            <a:spLocks noGrp="1" noChangeArrowheads="1"/>
          </p:cNvSpPr>
          <p:nvPr>
            <p:ph sz="quarter" idx="1"/>
          </p:nvPr>
        </p:nvSpPr>
        <p:spPr/>
        <p:txBody>
          <a:bodyPr/>
          <a:lstStyle/>
          <a:p>
            <a:pPr eaLnBrk="1" hangingPunct="1">
              <a:lnSpc>
                <a:spcPct val="80000"/>
              </a:lnSpc>
            </a:pPr>
            <a:r>
              <a:rPr lang="en-US" altLang="en-US" sz="2000" dirty="0"/>
              <a:t>The heading for the main method shows a parameter that is an array of Strings:</a:t>
            </a:r>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pPr>
            <a:r>
              <a:rPr lang="en-US" altLang="en-US" sz="2000" dirty="0"/>
              <a:t>When you run a program from the command line, all words after the class name will be passed to the </a:t>
            </a:r>
            <a:r>
              <a:rPr lang="en-US" altLang="en-US" sz="2000" i="1" dirty="0"/>
              <a:t>main</a:t>
            </a:r>
            <a:r>
              <a:rPr lang="en-US" altLang="en-US" sz="2000" dirty="0"/>
              <a:t> method in the args array.</a:t>
            </a:r>
          </a:p>
          <a:p>
            <a:pPr eaLnBrk="1" hangingPunct="1">
              <a:lnSpc>
                <a:spcPct val="80000"/>
              </a:lnSpc>
            </a:pPr>
            <a:endParaRPr lang="en-US" altLang="en-US" sz="2000" dirty="0"/>
          </a:p>
          <a:p>
            <a:pPr eaLnBrk="1" hangingPunct="1">
              <a:lnSpc>
                <a:spcPct val="80000"/>
              </a:lnSpc>
            </a:pPr>
            <a:endParaRPr lang="en-US" altLang="en-US" sz="2000" dirty="0" smtClean="0"/>
          </a:p>
          <a:p>
            <a:pPr eaLnBrk="1" hangingPunct="1">
              <a:lnSpc>
                <a:spcPct val="80000"/>
              </a:lnSpc>
            </a:pPr>
            <a:endParaRPr lang="en-US" altLang="en-US" sz="2000" dirty="0"/>
          </a:p>
          <a:p>
            <a:pPr eaLnBrk="1" hangingPunct="1">
              <a:lnSpc>
                <a:spcPct val="80000"/>
              </a:lnSpc>
            </a:pPr>
            <a:r>
              <a:rPr lang="en-US" altLang="en-US" sz="2000" dirty="0"/>
              <a:t>The following main method in the class </a:t>
            </a:r>
            <a:r>
              <a:rPr lang="en-US" altLang="en-US" sz="1800" dirty="0"/>
              <a:t>TestArray</a:t>
            </a:r>
            <a:r>
              <a:rPr lang="en-US" altLang="en-US" sz="2000" dirty="0"/>
              <a:t> will print out the first two arguments it receives:</a:t>
            </a:r>
          </a:p>
        </p:txBody>
      </p:sp>
      <p:sp>
        <p:nvSpPr>
          <p:cNvPr id="18439" name="Rectangle 4"/>
          <p:cNvSpPr>
            <a:spLocks noChangeArrowheads="1"/>
          </p:cNvSpPr>
          <p:nvPr/>
        </p:nvSpPr>
        <p:spPr bwMode="auto">
          <a:xfrm>
            <a:off x="952501" y="1643063"/>
            <a:ext cx="4448175" cy="74295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public static void main(String[] args) {</a:t>
            </a:r>
          </a:p>
          <a:p>
            <a:pPr algn="l" eaLnBrk="1" hangingPunct="1"/>
            <a:r>
              <a:rPr lang="en-US" altLang="en-US" b="1" dirty="0"/>
              <a:t> ...</a:t>
            </a:r>
          </a:p>
          <a:p>
            <a:pPr algn="l" eaLnBrk="1" hangingPunct="1"/>
            <a:r>
              <a:rPr lang="en-US" altLang="en-US" b="1" dirty="0"/>
              <a:t>}</a:t>
            </a:r>
          </a:p>
        </p:txBody>
      </p:sp>
      <p:sp>
        <p:nvSpPr>
          <p:cNvPr id="18440" name="Rectangle 5"/>
          <p:cNvSpPr>
            <a:spLocks noChangeArrowheads="1"/>
          </p:cNvSpPr>
          <p:nvPr/>
        </p:nvSpPr>
        <p:spPr bwMode="auto">
          <a:xfrm>
            <a:off x="2156772" y="3355182"/>
            <a:ext cx="3065462" cy="3175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&gt;java TestArray Hello World</a:t>
            </a:r>
          </a:p>
        </p:txBody>
      </p:sp>
      <p:sp>
        <p:nvSpPr>
          <p:cNvPr id="18441" name="Rectangle 6"/>
          <p:cNvSpPr>
            <a:spLocks noChangeArrowheads="1"/>
          </p:cNvSpPr>
          <p:nvPr/>
        </p:nvSpPr>
        <p:spPr bwMode="auto">
          <a:xfrm>
            <a:off x="463550" y="4750594"/>
            <a:ext cx="4448175" cy="95567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public static void main(String[] args) {</a:t>
            </a:r>
          </a:p>
          <a:p>
            <a:pPr algn="l" eaLnBrk="1" hangingPunct="1"/>
            <a:r>
              <a:rPr lang="en-US" altLang="en-US" b="1" dirty="0"/>
              <a:t>  for (int i=0; i&lt;args.length; i++) </a:t>
            </a:r>
          </a:p>
          <a:p>
            <a:pPr algn="l" eaLnBrk="1" hangingPunct="1"/>
            <a:r>
              <a:rPr lang="en-US" altLang="en-US" b="1" dirty="0"/>
              <a:t>    System.out.println(args[i]);</a:t>
            </a:r>
          </a:p>
          <a:p>
            <a:pPr algn="l" eaLnBrk="1" hangingPunct="1"/>
            <a:r>
              <a:rPr lang="en-US" altLang="en-US" b="1" dirty="0"/>
              <a:t>}</a:t>
            </a:r>
          </a:p>
        </p:txBody>
      </p:sp>
      <p:sp>
        <p:nvSpPr>
          <p:cNvPr id="18443" name="AutoShape 8"/>
          <p:cNvSpPr>
            <a:spLocks noChangeArrowheads="1"/>
          </p:cNvSpPr>
          <p:nvPr/>
        </p:nvSpPr>
        <p:spPr bwMode="auto">
          <a:xfrm>
            <a:off x="5579949" y="4959144"/>
            <a:ext cx="935037" cy="290513"/>
          </a:xfrm>
          <a:prstGeom prst="wedgeRectCallout">
            <a:avLst>
              <a:gd name="adj1" fmla="val 9931"/>
              <a:gd name="adj2" fmla="val 94264"/>
            </a:avLst>
          </a:prstGeom>
          <a:noFill/>
          <a:ln w="12700" algn="ctr">
            <a:solidFill>
              <a:srgbClr val="800000"/>
            </a:solidFill>
            <a:miter lim="800000"/>
            <a:headEnd/>
            <a:tailEnd type="none" w="lg" len="med"/>
          </a:ln>
          <a:extLst>
            <a:ext uri="{909E8E84-426E-40DD-AFC4-6F175D3DCCD1}">
              <a14:hiddenFill xmlns:a14="http://schemas.microsoft.com/office/drawing/2010/main">
                <a:solidFill>
                  <a:schemeClr val="bg1"/>
                </a:solidFill>
              </a14:hiddenFill>
            </a:ext>
          </a:extLst>
        </p:spPr>
        <p:txBody>
          <a:bodyPr anchor="ct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eaLnBrk="1" hangingPunct="1"/>
            <a:r>
              <a:rPr lang="en-US" altLang="en-US" b="1" dirty="0">
                <a:latin typeface="Tahoma" panose="020B0604030504040204" pitchFamily="34" charset="0"/>
              </a:rPr>
              <a:t>Output:</a:t>
            </a:r>
            <a:endParaRPr lang="en-NZ" altLang="en-US" b="1" dirty="0">
              <a:latin typeface="Tahoma" panose="020B0604030504040204" pitchFamily="34" charset="0"/>
            </a:endParaRPr>
          </a:p>
        </p:txBody>
      </p:sp>
      <p:sp>
        <p:nvSpPr>
          <p:cNvPr id="3" name="Slide Number Placeholder 2"/>
          <p:cNvSpPr>
            <a:spLocks noGrp="1"/>
          </p:cNvSpPr>
          <p:nvPr>
            <p:ph type="sldNum" sz="quarter" idx="12"/>
          </p:nvPr>
        </p:nvSpPr>
        <p:spPr/>
        <p:txBody>
          <a:bodyPr/>
          <a:lstStyle/>
          <a:p>
            <a:fld id="{989A6582-9796-409F-A1EA-A094F915F976}" type="slidenum">
              <a:rPr lang="en-NZ" smtClean="0"/>
              <a:pPr/>
              <a:t>14</a:t>
            </a:fld>
            <a:endParaRPr lang="en-NZ" dirty="0"/>
          </a:p>
        </p:txBody>
      </p:sp>
      <p:pic>
        <p:nvPicPr>
          <p:cNvPr id="4" name="Picture 3"/>
          <p:cNvPicPr>
            <a:picLocks noChangeAspect="1"/>
          </p:cNvPicPr>
          <p:nvPr/>
        </p:nvPicPr>
        <p:blipFill>
          <a:blip r:embed="rId2"/>
          <a:stretch>
            <a:fillRect/>
          </a:stretch>
        </p:blipFill>
        <p:spPr>
          <a:xfrm>
            <a:off x="5384801" y="2833687"/>
            <a:ext cx="3438525" cy="1076325"/>
          </a:xfrm>
          <a:prstGeom prst="rect">
            <a:avLst/>
          </a:prstGeom>
        </p:spPr>
      </p:pic>
      <p:sp>
        <p:nvSpPr>
          <p:cNvPr id="12" name="Rectangle 134"/>
          <p:cNvSpPr>
            <a:spLocks noChangeArrowheads="1"/>
          </p:cNvSpPr>
          <p:nvPr/>
        </p:nvSpPr>
        <p:spPr bwMode="auto">
          <a:xfrm>
            <a:off x="5222234" y="5370992"/>
            <a:ext cx="715430" cy="602345"/>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buNone/>
            </a:pPr>
            <a:r>
              <a:rPr lang="en-US" altLang="en-US" sz="1400" b="1" dirty="0"/>
              <a:t>Hello</a:t>
            </a:r>
          </a:p>
          <a:p>
            <a:pPr eaLnBrk="1" hangingPunct="1">
              <a:buNone/>
            </a:pPr>
            <a:r>
              <a:rPr lang="en-US" altLang="en-US" sz="1400" b="1" dirty="0"/>
              <a:t>World</a:t>
            </a:r>
          </a:p>
        </p:txBody>
      </p:sp>
      <p:sp>
        <p:nvSpPr>
          <p:cNvPr id="13" name="Text Box 30"/>
          <p:cNvSpPr txBox="1">
            <a:spLocks noChangeArrowheads="1"/>
          </p:cNvSpPr>
          <p:nvPr/>
        </p:nvSpPr>
        <p:spPr bwMode="auto">
          <a:xfrm>
            <a:off x="8481392" y="152400"/>
            <a:ext cx="1140154" cy="28892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r" eaLnBrk="1" hangingPunct="1"/>
            <a:r>
              <a:rPr lang="en-NZ" sz="1200" dirty="0" smtClean="0"/>
              <a:t>L06Code.java</a:t>
            </a:r>
            <a:endParaRPr lang="en-US" sz="1200" dirty="0"/>
          </a:p>
        </p:txBody>
      </p:sp>
      <p:sp>
        <p:nvSpPr>
          <p:cNvPr id="5" name="Date Placeholder 4"/>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2255331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07200" y="152400"/>
            <a:ext cx="8058150" cy="990600"/>
          </a:xfrm>
        </p:spPr>
        <p:txBody>
          <a:bodyPr>
            <a:noAutofit/>
          </a:bodyPr>
          <a:lstStyle/>
          <a:p>
            <a:r>
              <a:rPr lang="en-NZ" altLang="en-US" dirty="0">
                <a:solidFill>
                  <a:srgbClr val="660066"/>
                </a:solidFill>
              </a:rPr>
              <a:t/>
            </a:r>
            <a:br>
              <a:rPr lang="en-NZ" altLang="en-US" dirty="0">
                <a:solidFill>
                  <a:srgbClr val="660066"/>
                </a:solidFill>
              </a:rPr>
            </a:br>
            <a:r>
              <a:rPr lang="en-US" altLang="en-US" sz="2900" dirty="0">
                <a:cs typeface="Times New Roman" panose="02020603050405020304" pitchFamily="18" charset="0"/>
              </a:rPr>
              <a:t>3.Arrays </a:t>
            </a:r>
            <a:r>
              <a:rPr lang="en-US" altLang="en-US" sz="2900" dirty="0" smtClean="0">
                <a:cs typeface="Times New Roman" panose="02020603050405020304" pitchFamily="18" charset="0"/>
              </a:rPr>
              <a:t/>
            </a:r>
            <a:br>
              <a:rPr lang="en-US" altLang="en-US" sz="2900" dirty="0" smtClean="0">
                <a:cs typeface="Times New Roman" panose="02020603050405020304" pitchFamily="18" charset="0"/>
              </a:rPr>
            </a:br>
            <a:r>
              <a:rPr lang="en-NZ" altLang="en-US" sz="2900" dirty="0" smtClean="0"/>
              <a:t>Testing for Equality</a:t>
            </a:r>
            <a:endParaRPr lang="en-US" altLang="en-US" sz="2900" dirty="0" smtClean="0"/>
          </a:p>
        </p:txBody>
      </p:sp>
      <p:graphicFrame>
        <p:nvGraphicFramePr>
          <p:cNvPr id="18" name="Group 110"/>
          <p:cNvGraphicFramePr>
            <a:graphicFrameLocks noGrp="1"/>
          </p:cNvGraphicFramePr>
          <p:nvPr>
            <p:ph sz="quarter" idx="1"/>
          </p:nvPr>
        </p:nvGraphicFramePr>
        <p:xfrm>
          <a:off x="5026025" y="1700213"/>
          <a:ext cx="863600" cy="1219200"/>
        </p:xfrm>
        <a:graphic>
          <a:graphicData uri="http://schemas.openxmlformats.org/drawingml/2006/table">
            <a:tbl>
              <a:tblPr/>
              <a:tblGrid>
                <a:gridCol w="431800"/>
                <a:gridCol w="431800"/>
              </a:tblGrid>
              <a:tr h="287338">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8288">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8288">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2</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549" name="Rectangle 3" descr="Rectangle: Click to edit Master text styles&#10;Second level&#10;Third level&#10;Fourth level&#10;Fifth level"/>
          <p:cNvSpPr>
            <a:spLocks noGrp="1" noChangeArrowheads="1"/>
          </p:cNvSpPr>
          <p:nvPr>
            <p:ph type="body" sz="half" idx="4294967295"/>
          </p:nvPr>
        </p:nvSpPr>
        <p:spPr>
          <a:xfrm>
            <a:off x="165600" y="1220400"/>
            <a:ext cx="8496300" cy="5111750"/>
          </a:xfrm>
        </p:spPr>
        <p:txBody>
          <a:bodyPr>
            <a:normAutofit fontScale="92500" lnSpcReduction="10000"/>
          </a:bodyPr>
          <a:lstStyle/>
          <a:p>
            <a:pPr eaLnBrk="1" hangingPunct="1"/>
            <a:r>
              <a:rPr lang="en-US" altLang="en-US" sz="2400" dirty="0"/>
              <a:t>The following example creates two arrays of ints.</a:t>
            </a:r>
          </a:p>
          <a:p>
            <a:pPr eaLnBrk="1" hangingPunct="1"/>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smtClean="0"/>
          </a:p>
          <a:p>
            <a:r>
              <a:rPr lang="en-US" altLang="en-US" sz="2400" dirty="0" smtClean="0"/>
              <a:t>Comparison “==”</a:t>
            </a:r>
          </a:p>
          <a:p>
            <a:pPr lvl="2"/>
            <a:r>
              <a:rPr lang="en-NZ" altLang="en-US" sz="1800" dirty="0"/>
              <a:t>Compares references, not values. The use of == with </a:t>
            </a:r>
            <a:r>
              <a:rPr lang="en-NZ" altLang="en-US" sz="1800" dirty="0" smtClean="0"/>
              <a:t>array/object </a:t>
            </a:r>
            <a:r>
              <a:rPr lang="en-NZ" altLang="en-US" sz="1800" dirty="0"/>
              <a:t>references is generally limited </a:t>
            </a:r>
            <a:r>
              <a:rPr lang="en-NZ" altLang="en-US" sz="1800" dirty="0" smtClean="0"/>
              <a:t>to if </a:t>
            </a:r>
            <a:r>
              <a:rPr lang="en-NZ" altLang="en-US" sz="1800" dirty="0"/>
              <a:t>two references are to the same object</a:t>
            </a:r>
            <a:endParaRPr lang="en-US" altLang="en-US" sz="1800" dirty="0"/>
          </a:p>
          <a:p>
            <a:pPr eaLnBrk="1" hangingPunct="1"/>
            <a:endParaRPr lang="en-US" altLang="en-US" sz="2400" dirty="0" smtClean="0"/>
          </a:p>
          <a:p>
            <a:pPr eaLnBrk="1" hangingPunct="1"/>
            <a:endParaRPr lang="en-US" altLang="en-US" sz="2400" dirty="0"/>
          </a:p>
          <a:p>
            <a:pPr eaLnBrk="1" hangingPunct="1"/>
            <a:endParaRPr lang="en-US" altLang="en-US" sz="2400" dirty="0"/>
          </a:p>
          <a:p>
            <a:pPr lvl="1" eaLnBrk="1" hangingPunct="1"/>
            <a:r>
              <a:rPr lang="en-US" altLang="en-US" sz="2000" dirty="0"/>
              <a:t>Variables a and b are both 3-element arrays of ints</a:t>
            </a:r>
          </a:p>
          <a:p>
            <a:pPr lvl="1" eaLnBrk="1" hangingPunct="1"/>
            <a:r>
              <a:rPr lang="en-US" altLang="en-US" sz="2000" dirty="0"/>
              <a:t>The output of this example is </a:t>
            </a:r>
            <a:r>
              <a:rPr lang="en-US" altLang="en-US" sz="2000" dirty="0" smtClean="0"/>
              <a:t>"Not Equal" </a:t>
            </a:r>
            <a:r>
              <a:rPr lang="en-US" altLang="en-US" sz="2000" dirty="0"/>
              <a:t>because the addresses of the arrays are not equal.</a:t>
            </a:r>
          </a:p>
        </p:txBody>
      </p:sp>
      <p:graphicFrame>
        <p:nvGraphicFramePr>
          <p:cNvPr id="19" name="Group 192"/>
          <p:cNvGraphicFramePr>
            <a:graphicFrameLocks noGrp="1"/>
          </p:cNvGraphicFramePr>
          <p:nvPr>
            <p:ph sz="quarter" idx="4294967295"/>
          </p:nvPr>
        </p:nvGraphicFramePr>
        <p:xfrm>
          <a:off x="6667500" y="1785938"/>
          <a:ext cx="863600" cy="1244600"/>
        </p:xfrm>
        <a:graphic>
          <a:graphicData uri="http://schemas.openxmlformats.org/drawingml/2006/table">
            <a:tbl>
              <a:tblPr/>
              <a:tblGrid>
                <a:gridCol w="431800"/>
                <a:gridCol w="431800"/>
              </a:tblGrid>
              <a:tr h="28892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2</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565" name="Rectangle 4"/>
          <p:cNvSpPr>
            <a:spLocks noChangeArrowheads="1"/>
          </p:cNvSpPr>
          <p:nvPr/>
        </p:nvSpPr>
        <p:spPr bwMode="auto">
          <a:xfrm>
            <a:off x="541144" y="1751074"/>
            <a:ext cx="3403794" cy="525401"/>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NZ" altLang="en-US" sz="1400" b="1" dirty="0" err="1">
                <a:latin typeface="Courier New" panose="02070309020205020404" pitchFamily="49" charset="0"/>
              </a:rPr>
              <a:t>int</a:t>
            </a:r>
            <a:r>
              <a:rPr lang="en-NZ" altLang="en-US" sz="1400" b="1" dirty="0">
                <a:latin typeface="Courier New" panose="02070309020205020404" pitchFamily="49" charset="0"/>
              </a:rPr>
              <a:t>[] a = new </a:t>
            </a:r>
            <a:r>
              <a:rPr lang="en-NZ" altLang="en-US" sz="1400" b="1" dirty="0" err="1">
                <a:latin typeface="Courier New" panose="02070309020205020404" pitchFamily="49" charset="0"/>
              </a:rPr>
              <a:t>int</a:t>
            </a:r>
            <a:r>
              <a:rPr lang="en-NZ" altLang="en-US" sz="1400" b="1" dirty="0">
                <a:latin typeface="Courier New" panose="02070309020205020404" pitchFamily="49" charset="0"/>
              </a:rPr>
              <a:t>[] {1, 2, 3};</a:t>
            </a:r>
          </a:p>
          <a:p>
            <a:pPr eaLnBrk="1" hangingPunct="1">
              <a:spcBef>
                <a:spcPct val="0"/>
              </a:spcBef>
              <a:buClrTx/>
              <a:buSzTx/>
              <a:buFontTx/>
              <a:buNone/>
            </a:pPr>
            <a:r>
              <a:rPr lang="en-NZ" altLang="en-US" sz="1400" b="1" dirty="0" err="1">
                <a:latin typeface="Courier New" panose="02070309020205020404" pitchFamily="49" charset="0"/>
              </a:rPr>
              <a:t>int</a:t>
            </a:r>
            <a:r>
              <a:rPr lang="en-NZ" altLang="en-US" sz="1400" b="1" dirty="0">
                <a:latin typeface="Courier New" panose="02070309020205020404" pitchFamily="49" charset="0"/>
              </a:rPr>
              <a:t>[] b = new </a:t>
            </a:r>
            <a:r>
              <a:rPr lang="en-NZ" altLang="en-US" sz="1400" b="1" dirty="0" err="1">
                <a:latin typeface="Courier New" panose="02070309020205020404" pitchFamily="49" charset="0"/>
              </a:rPr>
              <a:t>int</a:t>
            </a:r>
            <a:r>
              <a:rPr lang="en-NZ" altLang="en-US" sz="1400" b="1" dirty="0">
                <a:latin typeface="Courier New" panose="02070309020205020404" pitchFamily="49" charset="0"/>
              </a:rPr>
              <a:t>[] {1, 2, 3};</a:t>
            </a:r>
            <a:endParaRPr lang="en-US" altLang="en-US" sz="1400" b="1" dirty="0">
              <a:latin typeface="Courier New" panose="02070309020205020404" pitchFamily="49" charset="0"/>
            </a:endParaRPr>
          </a:p>
        </p:txBody>
      </p:sp>
      <p:sp>
        <p:nvSpPr>
          <p:cNvPr id="22566" name="Rectangle 134"/>
          <p:cNvSpPr>
            <a:spLocks noChangeArrowheads="1"/>
          </p:cNvSpPr>
          <p:nvPr/>
        </p:nvSpPr>
        <p:spPr bwMode="auto">
          <a:xfrm>
            <a:off x="5024438" y="4149334"/>
            <a:ext cx="1685375" cy="309958"/>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 Not Equal    </a:t>
            </a:r>
          </a:p>
        </p:txBody>
      </p:sp>
      <p:sp>
        <p:nvSpPr>
          <p:cNvPr id="22567" name="Rectangle 136"/>
          <p:cNvSpPr>
            <a:spLocks noChangeArrowheads="1"/>
          </p:cNvSpPr>
          <p:nvPr/>
        </p:nvSpPr>
        <p:spPr bwMode="auto">
          <a:xfrm>
            <a:off x="1035052" y="4048527"/>
            <a:ext cx="3703637" cy="95567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if (b == a)</a:t>
            </a:r>
          </a:p>
          <a:p>
            <a:pPr eaLnBrk="1" hangingPunct="1">
              <a:spcBef>
                <a:spcPct val="0"/>
              </a:spcBef>
              <a:buClrTx/>
              <a:buSzTx/>
              <a:buFontTx/>
              <a:buNone/>
            </a:pPr>
            <a:r>
              <a:rPr lang="en-US" altLang="en-US" sz="1400" b="1" dirty="0">
                <a:latin typeface="Courier New" panose="02070309020205020404" pitchFamily="49" charset="0"/>
              </a:rPr>
              <a:t>   System.out.println</a:t>
            </a:r>
            <a:r>
              <a:rPr lang="en-US" altLang="en-US" sz="1400" b="1" dirty="0" smtClean="0">
                <a:latin typeface="Courier New" panose="02070309020205020404" pitchFamily="49" charset="0"/>
              </a:rPr>
              <a:t>("Equal");</a:t>
            </a:r>
            <a:endParaRPr lang="en-US" altLang="en-US" sz="1400" b="1" dirty="0">
              <a:latin typeface="Courier New" panose="02070309020205020404" pitchFamily="49" charset="0"/>
            </a:endParaRPr>
          </a:p>
          <a:p>
            <a:pPr eaLnBrk="1" hangingPunct="1">
              <a:spcBef>
                <a:spcPct val="0"/>
              </a:spcBef>
              <a:buClrTx/>
              <a:buSzTx/>
              <a:buFontTx/>
              <a:buNone/>
            </a:pPr>
            <a:r>
              <a:rPr lang="en-US" altLang="en-US" sz="1400" b="1" dirty="0">
                <a:latin typeface="Courier New" panose="02070309020205020404" pitchFamily="49" charset="0"/>
              </a:rPr>
              <a:t>else</a:t>
            </a:r>
          </a:p>
          <a:p>
            <a:pPr eaLnBrk="1" hangingPunct="1">
              <a:spcBef>
                <a:spcPct val="0"/>
              </a:spcBef>
              <a:buClrTx/>
              <a:buSzTx/>
              <a:buFontTx/>
              <a:buNone/>
            </a:pPr>
            <a:r>
              <a:rPr lang="en-US" altLang="en-US" sz="1400" b="1" dirty="0">
                <a:latin typeface="Courier New" panose="02070309020205020404" pitchFamily="49" charset="0"/>
              </a:rPr>
              <a:t> System.out.println</a:t>
            </a:r>
            <a:r>
              <a:rPr lang="en-US" altLang="en-US" sz="1400" b="1" dirty="0" smtClean="0">
                <a:latin typeface="Courier New" panose="02070309020205020404" pitchFamily="49" charset="0"/>
              </a:rPr>
              <a:t>("Not Equal");</a:t>
            </a:r>
            <a:endParaRPr lang="en-US" altLang="en-US" sz="1400" b="1" dirty="0">
              <a:latin typeface="Courier New" panose="02070309020205020404" pitchFamily="49" charset="0"/>
            </a:endParaRPr>
          </a:p>
        </p:txBody>
      </p:sp>
      <p:graphicFrame>
        <p:nvGraphicFramePr>
          <p:cNvPr id="20" name="Group 137"/>
          <p:cNvGraphicFramePr>
            <a:graphicFrameLocks noGrp="1"/>
          </p:cNvGraphicFramePr>
          <p:nvPr/>
        </p:nvGraphicFramePr>
        <p:xfrm>
          <a:off x="5816600" y="1773238"/>
          <a:ext cx="863600" cy="609600"/>
        </p:xfrm>
        <a:graphic>
          <a:graphicData uri="http://schemas.openxmlformats.org/drawingml/2006/table">
            <a:tbl>
              <a:tblPr/>
              <a:tblGrid>
                <a:gridCol w="431800"/>
                <a:gridCol w="431800"/>
              </a:tblGrid>
              <a:tr h="28892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b</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578" name="Line 190"/>
          <p:cNvSpPr>
            <a:spLocks noChangeShapeType="1"/>
          </p:cNvSpPr>
          <p:nvPr/>
        </p:nvSpPr>
        <p:spPr bwMode="auto">
          <a:xfrm>
            <a:off x="4738689" y="2276475"/>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22579" name="Line 193"/>
          <p:cNvSpPr>
            <a:spLocks noChangeShapeType="1"/>
          </p:cNvSpPr>
          <p:nvPr/>
        </p:nvSpPr>
        <p:spPr bwMode="auto">
          <a:xfrm>
            <a:off x="6321425" y="2276475"/>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23" name="Group 175"/>
          <p:cNvGraphicFramePr>
            <a:graphicFrameLocks noGrp="1"/>
          </p:cNvGraphicFramePr>
          <p:nvPr/>
        </p:nvGraphicFramePr>
        <p:xfrm>
          <a:off x="4160838" y="1773238"/>
          <a:ext cx="863600" cy="609600"/>
        </p:xfrm>
        <a:graphic>
          <a:graphicData uri="http://schemas.openxmlformats.org/drawingml/2006/table">
            <a:tbl>
              <a:tblPr/>
              <a:tblGrid>
                <a:gridCol w="433387"/>
                <a:gridCol w="430213"/>
              </a:tblGrid>
              <a:tr h="2524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a</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Slide Number Placeholder 4"/>
          <p:cNvSpPr>
            <a:spLocks noGrp="1"/>
          </p:cNvSpPr>
          <p:nvPr>
            <p:ph type="sldNum" sz="quarter" idx="12"/>
          </p:nvPr>
        </p:nvSpPr>
        <p:spPr/>
        <p:txBody>
          <a:bodyPr/>
          <a:lstStyle/>
          <a:p>
            <a:fld id="{989A6582-9796-409F-A1EA-A094F915F976}" type="slidenum">
              <a:rPr lang="en-NZ" smtClean="0"/>
              <a:pPr/>
              <a:t>15</a:t>
            </a:fld>
            <a:endParaRPr lang="en-NZ" dirty="0"/>
          </a:p>
        </p:txBody>
      </p:sp>
      <p:sp>
        <p:nvSpPr>
          <p:cNvPr id="2" name="Date Placeholder 1"/>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35776021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94947" y="147254"/>
            <a:ext cx="8058150" cy="990600"/>
          </a:xfrm>
        </p:spPr>
        <p:txBody>
          <a:bodyPr>
            <a:normAutofit fontScale="90000"/>
          </a:bodyPr>
          <a:lstStyle/>
          <a:p>
            <a:r>
              <a:rPr lang="en-US" altLang="en-US" dirty="0">
                <a:cs typeface="Times New Roman" panose="02020603050405020304" pitchFamily="18" charset="0"/>
              </a:rPr>
              <a:t>3.Arrays </a:t>
            </a:r>
            <a:r>
              <a:rPr lang="en-US" altLang="en-US" dirty="0" smtClean="0">
                <a:cs typeface="Times New Roman" panose="02020603050405020304" pitchFamily="18" charset="0"/>
              </a:rPr>
              <a:t/>
            </a:r>
            <a:br>
              <a:rPr lang="en-US" altLang="en-US" dirty="0" smtClean="0">
                <a:cs typeface="Times New Roman" panose="02020603050405020304" pitchFamily="18" charset="0"/>
              </a:rPr>
            </a:br>
            <a:r>
              <a:rPr lang="en-US" altLang="en-US" dirty="0" smtClean="0"/>
              <a:t>Copying Arrays</a:t>
            </a:r>
          </a:p>
        </p:txBody>
      </p:sp>
      <p:graphicFrame>
        <p:nvGraphicFramePr>
          <p:cNvPr id="18" name="Group 192"/>
          <p:cNvGraphicFramePr>
            <a:graphicFrameLocks noGrp="1"/>
          </p:cNvGraphicFramePr>
          <p:nvPr>
            <p:ph sz="quarter" idx="1"/>
          </p:nvPr>
        </p:nvGraphicFramePr>
        <p:xfrm>
          <a:off x="5240338" y="3500438"/>
          <a:ext cx="1008062" cy="1219200"/>
        </p:xfrm>
        <a:graphic>
          <a:graphicData uri="http://schemas.openxmlformats.org/drawingml/2006/table">
            <a:tbl>
              <a:tblPr/>
              <a:tblGrid>
                <a:gridCol w="506412"/>
                <a:gridCol w="501650"/>
              </a:tblGrid>
              <a:tr h="2159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7175">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43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45" name="Rectangle 3" descr="Rectangle: Click to edit Master text styles&#10;Second level&#10;Third level&#10;Fourth level&#10;Fifth level"/>
          <p:cNvSpPr>
            <a:spLocks noGrp="1" noChangeArrowheads="1"/>
          </p:cNvSpPr>
          <p:nvPr>
            <p:ph type="body" sz="half" idx="4294967295"/>
          </p:nvPr>
        </p:nvSpPr>
        <p:spPr>
          <a:xfrm>
            <a:off x="177422" y="1178699"/>
            <a:ext cx="9493200" cy="5104800"/>
          </a:xfrm>
        </p:spPr>
        <p:txBody>
          <a:bodyPr/>
          <a:lstStyle/>
          <a:p>
            <a:pPr eaLnBrk="1" hangingPunct="1">
              <a:lnSpc>
                <a:spcPct val="80000"/>
              </a:lnSpc>
            </a:pPr>
            <a:r>
              <a:rPr lang="en-US" altLang="en-US" sz="2000" dirty="0"/>
              <a:t>Note: assigning one array to another only changes the references. No actual copying is performed.</a:t>
            </a:r>
          </a:p>
          <a:p>
            <a:pPr eaLnBrk="1" hangingPunct="1">
              <a:lnSpc>
                <a:spcPct val="80000"/>
              </a:lnSpc>
            </a:pPr>
            <a:r>
              <a:rPr lang="en-US" altLang="en-US" sz="2000" dirty="0"/>
              <a:t>To perform copying, use the </a:t>
            </a:r>
          </a:p>
          <a:p>
            <a:pPr lvl="1">
              <a:lnSpc>
                <a:spcPct val="80000"/>
              </a:lnSpc>
            </a:pPr>
            <a:r>
              <a:rPr lang="fr-FR" altLang="en-US" sz="1900" dirty="0" err="1" smtClean="0">
                <a:latin typeface="Courier New" panose="02070309020205020404" pitchFamily="49" charset="0"/>
              </a:rPr>
              <a:t>void</a:t>
            </a:r>
            <a:r>
              <a:rPr lang="fr-FR" altLang="en-US" sz="1900" dirty="0" smtClean="0">
                <a:latin typeface="Courier New" panose="02070309020205020404" pitchFamily="49" charset="0"/>
              </a:rPr>
              <a:t> </a:t>
            </a:r>
            <a:r>
              <a:rPr lang="fr-FR" altLang="en-US" sz="1900" b="1" dirty="0">
                <a:latin typeface="Courier New" panose="02070309020205020404" pitchFamily="49" charset="0"/>
              </a:rPr>
              <a:t>arraycopy</a:t>
            </a:r>
            <a:r>
              <a:rPr lang="fr-FR" altLang="en-US" sz="1900" dirty="0">
                <a:latin typeface="Courier New" panose="02070309020205020404" pitchFamily="49" charset="0"/>
              </a:rPr>
              <a:t>(Object src, int srcPos, Object dest, int destPos, int length)</a:t>
            </a:r>
            <a:endParaRPr lang="en-US" altLang="en-US" sz="1900" dirty="0">
              <a:latin typeface="Courier New" panose="02070309020205020404" pitchFamily="49" charset="0"/>
            </a:endParaRPr>
          </a:p>
          <a:p>
            <a:pPr lvl="2">
              <a:lnSpc>
                <a:spcPct val="80000"/>
              </a:lnSpc>
            </a:pPr>
            <a:r>
              <a:rPr lang="en-US" altLang="en-US" sz="1600" dirty="0"/>
              <a:t>Copies an array from the specified source array, beginning at the specified position, to the specified position of the destination array.</a:t>
            </a:r>
          </a:p>
          <a:p>
            <a:pPr lvl="2" eaLnBrk="1" hangingPunct="1">
              <a:lnSpc>
                <a:spcPct val="80000"/>
              </a:lnSpc>
            </a:pPr>
            <a:endParaRPr lang="en-US" altLang="en-US" sz="1600" dirty="0"/>
          </a:p>
          <a:p>
            <a:pPr lvl="2" eaLnBrk="1" hangingPunct="1">
              <a:lnSpc>
                <a:spcPct val="80000"/>
              </a:lnSpc>
            </a:pPr>
            <a:endParaRPr lang="en-US" altLang="en-US" sz="1600" dirty="0"/>
          </a:p>
          <a:p>
            <a:pPr lvl="2" eaLnBrk="1" hangingPunct="1">
              <a:lnSpc>
                <a:spcPct val="80000"/>
              </a:lnSpc>
            </a:pPr>
            <a:endParaRPr lang="en-US" altLang="en-US" sz="1600" dirty="0"/>
          </a:p>
          <a:p>
            <a:pPr lvl="2" eaLnBrk="1" hangingPunct="1">
              <a:lnSpc>
                <a:spcPct val="80000"/>
              </a:lnSpc>
            </a:pPr>
            <a:endParaRPr lang="en-US" altLang="en-US" sz="1600" dirty="0"/>
          </a:p>
          <a:p>
            <a:pPr lvl="2" eaLnBrk="1" hangingPunct="1">
              <a:lnSpc>
                <a:spcPct val="80000"/>
              </a:lnSpc>
            </a:pPr>
            <a:endParaRPr lang="en-US" altLang="en-US" sz="1600" dirty="0"/>
          </a:p>
          <a:p>
            <a:pPr lvl="2" eaLnBrk="1" hangingPunct="1">
              <a:lnSpc>
                <a:spcPct val="80000"/>
              </a:lnSpc>
            </a:pPr>
            <a:endParaRPr lang="en-US" altLang="en-US" sz="1600" dirty="0"/>
          </a:p>
          <a:p>
            <a:pPr lvl="2" eaLnBrk="1" hangingPunct="1">
              <a:lnSpc>
                <a:spcPct val="80000"/>
              </a:lnSpc>
            </a:pPr>
            <a:endParaRPr lang="en-US" altLang="en-US" sz="1600" dirty="0"/>
          </a:p>
          <a:p>
            <a:pPr lvl="2" eaLnBrk="1" hangingPunct="1">
              <a:lnSpc>
                <a:spcPct val="80000"/>
              </a:lnSpc>
            </a:pPr>
            <a:endParaRPr lang="en-US" altLang="en-US" sz="1600" dirty="0"/>
          </a:p>
          <a:p>
            <a:pPr eaLnBrk="1" hangingPunct="1">
              <a:lnSpc>
                <a:spcPct val="80000"/>
              </a:lnSpc>
            </a:pPr>
            <a:r>
              <a:rPr lang="en-US" altLang="en-US" sz="2000" dirty="0"/>
              <a:t>Note:</a:t>
            </a:r>
          </a:p>
          <a:p>
            <a:pPr lvl="1" eaLnBrk="1" hangingPunct="1">
              <a:lnSpc>
                <a:spcPct val="80000"/>
              </a:lnSpc>
            </a:pPr>
            <a:r>
              <a:rPr lang="en-US" altLang="en-US" sz="1800" dirty="0"/>
              <a:t>It is useful when copying parts of an array</a:t>
            </a:r>
          </a:p>
          <a:p>
            <a:pPr lvl="1" eaLnBrk="1" hangingPunct="1">
              <a:lnSpc>
                <a:spcPct val="80000"/>
              </a:lnSpc>
            </a:pPr>
            <a:r>
              <a:rPr lang="en-US" altLang="en-US" sz="1800" dirty="0"/>
              <a:t>The copy array must be first created.</a:t>
            </a:r>
          </a:p>
        </p:txBody>
      </p:sp>
      <p:graphicFrame>
        <p:nvGraphicFramePr>
          <p:cNvPr id="19" name="Group 233"/>
          <p:cNvGraphicFramePr>
            <a:graphicFrameLocks noGrp="1"/>
          </p:cNvGraphicFramePr>
          <p:nvPr>
            <p:ph sz="quarter" idx="4294967295"/>
          </p:nvPr>
        </p:nvGraphicFramePr>
        <p:xfrm>
          <a:off x="6953251" y="3500438"/>
          <a:ext cx="936625" cy="1219200"/>
        </p:xfrm>
        <a:graphic>
          <a:graphicData uri="http://schemas.openxmlformats.org/drawingml/2006/table">
            <a:tbl>
              <a:tblPr/>
              <a:tblGrid>
                <a:gridCol w="468313"/>
                <a:gridCol w="468312"/>
              </a:tblGrid>
              <a:tr h="28575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43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61" name="Rectangle 6"/>
          <p:cNvSpPr>
            <a:spLocks noChangeArrowheads="1"/>
          </p:cNvSpPr>
          <p:nvPr/>
        </p:nvSpPr>
        <p:spPr bwMode="auto">
          <a:xfrm>
            <a:off x="458574" y="3146899"/>
            <a:ext cx="4022725" cy="11684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src =  {1,2,3};</a:t>
            </a:r>
          </a:p>
          <a:p>
            <a:pPr algn="l" eaLnBrk="1" hangingPunct="1"/>
            <a:r>
              <a:rPr lang="en-US" altLang="en-US" b="1" dirty="0"/>
              <a:t>int[] copy = new int[3];</a:t>
            </a:r>
          </a:p>
          <a:p>
            <a:pPr algn="l" eaLnBrk="1" hangingPunct="1"/>
            <a:r>
              <a:rPr lang="en-US" altLang="en-US" b="1" dirty="0"/>
              <a:t>System.arraycopy(src,0, copy, 0, 2);</a:t>
            </a:r>
          </a:p>
          <a:p>
            <a:pPr algn="l" eaLnBrk="1" hangingPunct="1"/>
            <a:r>
              <a:rPr lang="en-US" altLang="en-US" b="1" dirty="0"/>
              <a:t>  for (int i=0; i&lt;copy.length; i++)</a:t>
            </a:r>
          </a:p>
          <a:p>
            <a:pPr algn="l" eaLnBrk="1" hangingPunct="1"/>
            <a:r>
              <a:rPr lang="en-US" altLang="en-US" b="1" dirty="0"/>
              <a:t>    System.out.println(copy[i]); </a:t>
            </a:r>
          </a:p>
        </p:txBody>
      </p:sp>
      <p:sp>
        <p:nvSpPr>
          <p:cNvPr id="26662" name="Rectangle 193"/>
          <p:cNvSpPr>
            <a:spLocks noChangeArrowheads="1"/>
          </p:cNvSpPr>
          <p:nvPr/>
        </p:nvSpPr>
        <p:spPr bwMode="auto">
          <a:xfrm>
            <a:off x="5024439" y="4868864"/>
            <a:ext cx="4129087" cy="95567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if (copy == src) //checking reference</a:t>
            </a:r>
          </a:p>
          <a:p>
            <a:pPr algn="l" eaLnBrk="1" hangingPunct="1"/>
            <a:r>
              <a:rPr lang="en-US" altLang="en-US" b="1" dirty="0"/>
              <a:t>  System.out.println</a:t>
            </a:r>
            <a:r>
              <a:rPr lang="en-US" altLang="en-US" b="1" dirty="0" smtClean="0"/>
              <a:t>("Equal");</a:t>
            </a:r>
            <a:endParaRPr lang="en-US" altLang="en-US" b="1" dirty="0"/>
          </a:p>
          <a:p>
            <a:pPr algn="l" eaLnBrk="1" hangingPunct="1"/>
            <a:r>
              <a:rPr lang="en-US" altLang="en-US" b="1" dirty="0"/>
              <a:t>else</a:t>
            </a:r>
          </a:p>
          <a:p>
            <a:pPr algn="l" eaLnBrk="1" hangingPunct="1"/>
            <a:r>
              <a:rPr lang="en-US" altLang="en-US" b="1" dirty="0"/>
              <a:t>  System.out.println</a:t>
            </a:r>
            <a:r>
              <a:rPr lang="en-US" altLang="en-US" b="1" dirty="0" smtClean="0"/>
              <a:t>("Not Equal");</a:t>
            </a:r>
            <a:endParaRPr lang="en-US" altLang="en-US" b="1" dirty="0"/>
          </a:p>
        </p:txBody>
      </p:sp>
      <p:graphicFrame>
        <p:nvGraphicFramePr>
          <p:cNvPr id="172268" name="Group 236"/>
          <p:cNvGraphicFramePr>
            <a:graphicFrameLocks noGrp="1"/>
          </p:cNvGraphicFramePr>
          <p:nvPr/>
        </p:nvGraphicFramePr>
        <p:xfrm>
          <a:off x="4521201" y="3573463"/>
          <a:ext cx="936625" cy="609600"/>
        </p:xfrm>
        <a:graphic>
          <a:graphicData uri="http://schemas.openxmlformats.org/drawingml/2006/table">
            <a:tbl>
              <a:tblPr/>
              <a:tblGrid>
                <a:gridCol w="469900"/>
                <a:gridCol w="466725"/>
              </a:tblGrid>
              <a:tr h="28733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src</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72" name="Line 212"/>
          <p:cNvSpPr>
            <a:spLocks noChangeShapeType="1"/>
          </p:cNvSpPr>
          <p:nvPr/>
        </p:nvSpPr>
        <p:spPr bwMode="auto">
          <a:xfrm>
            <a:off x="5099050" y="4076700"/>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72267" name="Group 235"/>
          <p:cNvGraphicFramePr>
            <a:graphicFrameLocks noGrp="1"/>
          </p:cNvGraphicFramePr>
          <p:nvPr/>
        </p:nvGraphicFramePr>
        <p:xfrm>
          <a:off x="5816600" y="3573463"/>
          <a:ext cx="1296988" cy="609600"/>
        </p:xfrm>
        <a:graphic>
          <a:graphicData uri="http://schemas.openxmlformats.org/drawingml/2006/table">
            <a:tbl>
              <a:tblPr/>
              <a:tblGrid>
                <a:gridCol w="650875"/>
                <a:gridCol w="646113"/>
              </a:tblGrid>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copy</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82" name="Line 230"/>
          <p:cNvSpPr>
            <a:spLocks noChangeShapeType="1"/>
          </p:cNvSpPr>
          <p:nvPr/>
        </p:nvSpPr>
        <p:spPr bwMode="auto">
          <a:xfrm>
            <a:off x="6826250" y="4076700"/>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17" name="Rectangle 134"/>
          <p:cNvSpPr>
            <a:spLocks noChangeArrowheads="1"/>
          </p:cNvSpPr>
          <p:nvPr/>
        </p:nvSpPr>
        <p:spPr bwMode="auto">
          <a:xfrm>
            <a:off x="7421563" y="6128587"/>
            <a:ext cx="1685375" cy="309958"/>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 Not Equal    </a:t>
            </a:r>
          </a:p>
        </p:txBody>
      </p:sp>
      <p:sp>
        <p:nvSpPr>
          <p:cNvPr id="3" name="Slide Number Placeholder 2"/>
          <p:cNvSpPr>
            <a:spLocks noGrp="1"/>
          </p:cNvSpPr>
          <p:nvPr>
            <p:ph type="sldNum" sz="quarter" idx="12"/>
          </p:nvPr>
        </p:nvSpPr>
        <p:spPr/>
        <p:txBody>
          <a:bodyPr/>
          <a:lstStyle/>
          <a:p>
            <a:fld id="{989A6582-9796-409F-A1EA-A094F915F976}" type="slidenum">
              <a:rPr lang="en-NZ" smtClean="0"/>
              <a:pPr/>
              <a:t>16</a:t>
            </a:fld>
            <a:endParaRPr lang="en-NZ" dirty="0"/>
          </a:p>
        </p:txBody>
      </p:sp>
      <p:sp>
        <p:nvSpPr>
          <p:cNvPr id="4" name="Date Placeholder 3"/>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9545741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82650" y="157162"/>
            <a:ext cx="8058150" cy="990600"/>
          </a:xfrm>
        </p:spPr>
        <p:txBody>
          <a:bodyPr>
            <a:normAutofit fontScale="90000"/>
          </a:bodyPr>
          <a:lstStyle/>
          <a:p>
            <a:r>
              <a:rPr lang="en-US" altLang="en-US" dirty="0">
                <a:cs typeface="Times New Roman" panose="02020603050405020304" pitchFamily="18" charset="0"/>
              </a:rPr>
              <a:t>3.Arrays </a:t>
            </a:r>
            <a:r>
              <a:rPr lang="en-US" altLang="en-US" dirty="0" smtClean="0">
                <a:cs typeface="Times New Roman" panose="02020603050405020304" pitchFamily="18" charset="0"/>
              </a:rPr>
              <a:t/>
            </a:r>
            <a:br>
              <a:rPr lang="en-US" altLang="en-US" dirty="0" smtClean="0">
                <a:cs typeface="Times New Roman" panose="02020603050405020304" pitchFamily="18" charset="0"/>
              </a:rPr>
            </a:br>
            <a:r>
              <a:rPr lang="en-US" altLang="en-US" dirty="0" smtClean="0"/>
              <a:t>Cloning Arrays</a:t>
            </a:r>
          </a:p>
        </p:txBody>
      </p:sp>
      <p:sp>
        <p:nvSpPr>
          <p:cNvPr id="27654" name="Rectangle 3" descr="Rectangle: Click to edit Master text styles&#10;Second level&#10;Third level&#10;Fourth level&#10;Fifth level"/>
          <p:cNvSpPr>
            <a:spLocks noGrp="1" noChangeArrowheads="1"/>
          </p:cNvSpPr>
          <p:nvPr>
            <p:ph sz="quarter" idx="1"/>
          </p:nvPr>
        </p:nvSpPr>
        <p:spPr/>
        <p:txBody>
          <a:bodyPr/>
          <a:lstStyle/>
          <a:p>
            <a:pPr eaLnBrk="1" hangingPunct="1">
              <a:lnSpc>
                <a:spcPct val="90000"/>
              </a:lnSpc>
            </a:pPr>
            <a:r>
              <a:rPr lang="en-US" altLang="en-US" sz="2400" dirty="0"/>
              <a:t>To copy the entire array, use the clone method</a:t>
            </a:r>
          </a:p>
          <a:p>
            <a:pPr lvl="1" eaLnBrk="1" hangingPunct="1">
              <a:lnSpc>
                <a:spcPct val="90000"/>
              </a:lnSpc>
            </a:pPr>
            <a:r>
              <a:rPr lang="en-US" altLang="en-US" sz="2000" dirty="0">
                <a:latin typeface="Courier New" panose="02070309020205020404" pitchFamily="49" charset="0"/>
              </a:rPr>
              <a:t>Object clone()</a:t>
            </a:r>
            <a:r>
              <a:rPr lang="en-US" altLang="en-US" sz="2000" dirty="0"/>
              <a:t> </a:t>
            </a:r>
          </a:p>
          <a:p>
            <a:pPr lvl="2" eaLnBrk="1" hangingPunct="1">
              <a:lnSpc>
                <a:spcPct val="90000"/>
              </a:lnSpc>
            </a:pPr>
            <a:r>
              <a:rPr lang="en-US" altLang="en-US" sz="1800" dirty="0"/>
              <a:t>Creates and returns a copy of this object</a:t>
            </a:r>
          </a:p>
          <a:p>
            <a:pPr lvl="1" eaLnBrk="1" hangingPunct="1">
              <a:lnSpc>
                <a:spcPct val="90000"/>
              </a:lnSpc>
            </a:pPr>
            <a:endParaRPr lang="en-US" altLang="en-US" sz="2000" dirty="0"/>
          </a:p>
          <a:p>
            <a:pPr lvl="1" eaLnBrk="1" hangingPunct="1">
              <a:lnSpc>
                <a:spcPct val="90000"/>
              </a:lnSpc>
            </a:pPr>
            <a:endParaRPr lang="en-US" altLang="en-US" sz="2000" dirty="0"/>
          </a:p>
          <a:p>
            <a:pPr lvl="1" eaLnBrk="1" hangingPunct="1">
              <a:lnSpc>
                <a:spcPct val="90000"/>
              </a:lnSpc>
            </a:pPr>
            <a:endParaRPr lang="en-US" altLang="en-US" sz="2000" dirty="0"/>
          </a:p>
        </p:txBody>
      </p:sp>
      <p:sp>
        <p:nvSpPr>
          <p:cNvPr id="27655" name="Rectangle 4"/>
          <p:cNvSpPr>
            <a:spLocks noChangeArrowheads="1"/>
          </p:cNvSpPr>
          <p:nvPr/>
        </p:nvSpPr>
        <p:spPr bwMode="auto">
          <a:xfrm>
            <a:off x="992189" y="2352676"/>
            <a:ext cx="2974975" cy="52387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src =  {1,2,3};</a:t>
            </a:r>
          </a:p>
          <a:p>
            <a:pPr algn="l" eaLnBrk="1" hangingPunct="1"/>
            <a:r>
              <a:rPr lang="en-US" altLang="en-US" b="1" dirty="0"/>
              <a:t>int[] copy = src.clone();</a:t>
            </a:r>
          </a:p>
        </p:txBody>
      </p:sp>
      <p:graphicFrame>
        <p:nvGraphicFramePr>
          <p:cNvPr id="178181" name="Group 5"/>
          <p:cNvGraphicFramePr>
            <a:graphicFrameLocks noGrp="1"/>
          </p:cNvGraphicFramePr>
          <p:nvPr/>
        </p:nvGraphicFramePr>
        <p:xfrm>
          <a:off x="1352551" y="4868863"/>
          <a:ext cx="1008063" cy="1219200"/>
        </p:xfrm>
        <a:graphic>
          <a:graphicData uri="http://schemas.openxmlformats.org/drawingml/2006/table">
            <a:tbl>
              <a:tblPr/>
              <a:tblGrid>
                <a:gridCol w="506413"/>
                <a:gridCol w="501650"/>
              </a:tblGrid>
              <a:tr h="2159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7175">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43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8230" name="Group 54"/>
          <p:cNvGraphicFramePr>
            <a:graphicFrameLocks noGrp="1"/>
          </p:cNvGraphicFramePr>
          <p:nvPr/>
        </p:nvGraphicFramePr>
        <p:xfrm>
          <a:off x="2865439" y="4797425"/>
          <a:ext cx="1296987" cy="1219200"/>
        </p:xfrm>
        <a:graphic>
          <a:graphicData uri="http://schemas.openxmlformats.org/drawingml/2006/table">
            <a:tbl>
              <a:tblPr/>
              <a:tblGrid>
                <a:gridCol w="649287"/>
                <a:gridCol w="647700"/>
              </a:tblGrid>
              <a:tr h="2159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43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686" name="Rectangle 51"/>
          <p:cNvSpPr>
            <a:spLocks noChangeArrowheads="1"/>
          </p:cNvSpPr>
          <p:nvPr/>
        </p:nvSpPr>
        <p:spPr bwMode="auto">
          <a:xfrm>
            <a:off x="5024439" y="4868864"/>
            <a:ext cx="4129087" cy="95567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if (copy == src) //checking reference</a:t>
            </a:r>
          </a:p>
          <a:p>
            <a:pPr algn="l" eaLnBrk="1" hangingPunct="1"/>
            <a:r>
              <a:rPr lang="en-US" altLang="en-US" b="1" dirty="0"/>
              <a:t>  System.out.println</a:t>
            </a:r>
            <a:r>
              <a:rPr lang="en-US" altLang="en-US" b="1" dirty="0" smtClean="0"/>
              <a:t>("Equal");</a:t>
            </a:r>
            <a:endParaRPr lang="en-US" altLang="en-US" b="1" dirty="0"/>
          </a:p>
          <a:p>
            <a:pPr algn="l" eaLnBrk="1" hangingPunct="1"/>
            <a:r>
              <a:rPr lang="en-US" altLang="en-US" b="1" dirty="0"/>
              <a:t>else</a:t>
            </a:r>
          </a:p>
          <a:p>
            <a:pPr algn="l" eaLnBrk="1" hangingPunct="1"/>
            <a:r>
              <a:rPr lang="en-US" altLang="en-US" b="1" dirty="0"/>
              <a:t>  </a:t>
            </a:r>
            <a:r>
              <a:rPr lang="en-US" altLang="en-US" b="1" dirty="0" smtClean="0"/>
              <a:t>System.out.println("Not Equal");</a:t>
            </a:r>
            <a:endParaRPr lang="en-US" altLang="en-US" b="1" dirty="0"/>
          </a:p>
        </p:txBody>
      </p:sp>
      <p:graphicFrame>
        <p:nvGraphicFramePr>
          <p:cNvPr id="178231" name="Group 55"/>
          <p:cNvGraphicFramePr>
            <a:graphicFrameLocks noGrp="1"/>
          </p:cNvGraphicFramePr>
          <p:nvPr/>
        </p:nvGraphicFramePr>
        <p:xfrm>
          <a:off x="560389" y="4868863"/>
          <a:ext cx="936625" cy="609600"/>
        </p:xfrm>
        <a:graphic>
          <a:graphicData uri="http://schemas.openxmlformats.org/drawingml/2006/table">
            <a:tbl>
              <a:tblPr/>
              <a:tblGrid>
                <a:gridCol w="469900"/>
                <a:gridCol w="466725"/>
              </a:tblGrid>
              <a:tr h="28733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src</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696" name="Line 70"/>
          <p:cNvSpPr>
            <a:spLocks noChangeShapeType="1"/>
          </p:cNvSpPr>
          <p:nvPr/>
        </p:nvSpPr>
        <p:spPr bwMode="auto">
          <a:xfrm>
            <a:off x="1138239" y="5372100"/>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78247" name="Group 71"/>
          <p:cNvGraphicFramePr>
            <a:graphicFrameLocks noGrp="1"/>
          </p:cNvGraphicFramePr>
          <p:nvPr/>
        </p:nvGraphicFramePr>
        <p:xfrm>
          <a:off x="1855789" y="4868863"/>
          <a:ext cx="1296987" cy="609600"/>
        </p:xfrm>
        <a:graphic>
          <a:graphicData uri="http://schemas.openxmlformats.org/drawingml/2006/table">
            <a:tbl>
              <a:tblPr/>
              <a:tblGrid>
                <a:gridCol w="650875"/>
                <a:gridCol w="646112"/>
              </a:tblGrid>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copy</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706" name="Line 86"/>
          <p:cNvSpPr>
            <a:spLocks noChangeShapeType="1"/>
          </p:cNvSpPr>
          <p:nvPr/>
        </p:nvSpPr>
        <p:spPr bwMode="auto">
          <a:xfrm>
            <a:off x="2865439" y="5372100"/>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17" name="Rectangle 134"/>
          <p:cNvSpPr>
            <a:spLocks noChangeArrowheads="1"/>
          </p:cNvSpPr>
          <p:nvPr/>
        </p:nvSpPr>
        <p:spPr bwMode="auto">
          <a:xfrm>
            <a:off x="7421563" y="6128587"/>
            <a:ext cx="1685375" cy="309958"/>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 Not Equal    </a:t>
            </a:r>
          </a:p>
        </p:txBody>
      </p:sp>
      <p:sp>
        <p:nvSpPr>
          <p:cNvPr id="3" name="Slide Number Placeholder 2"/>
          <p:cNvSpPr>
            <a:spLocks noGrp="1"/>
          </p:cNvSpPr>
          <p:nvPr>
            <p:ph type="sldNum" sz="quarter" idx="12"/>
          </p:nvPr>
        </p:nvSpPr>
        <p:spPr/>
        <p:txBody>
          <a:bodyPr/>
          <a:lstStyle/>
          <a:p>
            <a:fld id="{989A6582-9796-409F-A1EA-A094F915F976}" type="slidenum">
              <a:rPr lang="en-NZ" smtClean="0"/>
              <a:pPr/>
              <a:t>17</a:t>
            </a:fld>
            <a:endParaRPr lang="en-NZ" dirty="0"/>
          </a:p>
        </p:txBody>
      </p:sp>
      <p:sp>
        <p:nvSpPr>
          <p:cNvPr id="15" name="AutoShape 109"/>
          <p:cNvSpPr>
            <a:spLocks noChangeArrowheads="1"/>
          </p:cNvSpPr>
          <p:nvPr/>
        </p:nvSpPr>
        <p:spPr bwMode="auto">
          <a:xfrm>
            <a:off x="2181226" y="3140074"/>
            <a:ext cx="1785938" cy="504950"/>
          </a:xfrm>
          <a:prstGeom prst="wedgeRectCallout">
            <a:avLst>
              <a:gd name="adj1" fmla="val -12135"/>
              <a:gd name="adj2" fmla="val -115045"/>
            </a:avLst>
          </a:prstGeom>
          <a:noFill/>
          <a:ln w="12700" algn="ctr">
            <a:solidFill>
              <a:srgbClr val="800000"/>
            </a:solidFill>
            <a:miter lim="800000"/>
            <a:headEnd/>
            <a:tailEnd type="none" w="lg" len="med"/>
          </a:ln>
          <a:extLst>
            <a:ext uri="{909E8E84-426E-40DD-AFC4-6F175D3DCCD1}">
              <a14:hiddenFill xmlns:a14="http://schemas.microsoft.com/office/drawing/2010/main">
                <a:solidFill>
                  <a:schemeClr val="bg1"/>
                </a:solidFill>
              </a14:hiddenFill>
            </a:ext>
          </a:extLst>
        </p:spPr>
        <p:txBody>
          <a:bodyPr anchor="ct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eaLnBrk="1" hangingPunct="1"/>
            <a:r>
              <a:rPr lang="en-US" altLang="en-US" b="1" dirty="0" smtClean="0">
                <a:latin typeface="Tahoma" panose="020B0604030504040204" pitchFamily="34" charset="0"/>
              </a:rPr>
              <a:t>Must create an object first</a:t>
            </a:r>
            <a:endParaRPr lang="en-NZ" altLang="en-US" b="1" dirty="0">
              <a:latin typeface="Tahoma" panose="020B0604030504040204" pitchFamily="34" charset="0"/>
            </a:endParaRPr>
          </a:p>
        </p:txBody>
      </p:sp>
      <p:sp>
        <p:nvSpPr>
          <p:cNvPr id="4" name="Date Placeholder 3"/>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16833577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Exercise </a:t>
            </a:r>
            <a:r>
              <a:rPr lang="en-NZ" dirty="0" smtClean="0"/>
              <a:t>1</a:t>
            </a:r>
            <a:endParaRPr lang="en-NZ" dirty="0"/>
          </a:p>
        </p:txBody>
      </p:sp>
      <p:sp>
        <p:nvSpPr>
          <p:cNvPr id="4" name="Slide Number Placeholder 3"/>
          <p:cNvSpPr>
            <a:spLocks noGrp="1"/>
          </p:cNvSpPr>
          <p:nvPr>
            <p:ph type="sldNum" sz="quarter" idx="12"/>
          </p:nvPr>
        </p:nvSpPr>
        <p:spPr/>
        <p:txBody>
          <a:bodyPr/>
          <a:lstStyle/>
          <a:p>
            <a:fld id="{989A6582-9796-409F-A1EA-A094F915F976}" type="slidenum">
              <a:rPr lang="en-NZ" smtClean="0"/>
              <a:pPr/>
              <a:t>18</a:t>
            </a:fld>
            <a:endParaRPr lang="en-NZ" dirty="0"/>
          </a:p>
        </p:txBody>
      </p:sp>
      <p:sp>
        <p:nvSpPr>
          <p:cNvPr id="5" name="Content Placeholder 4"/>
          <p:cNvSpPr>
            <a:spLocks noGrp="1"/>
          </p:cNvSpPr>
          <p:nvPr>
            <p:ph sz="quarter" idx="1"/>
          </p:nvPr>
        </p:nvSpPr>
        <p:spPr>
          <a:xfrm>
            <a:off x="165100" y="1219200"/>
            <a:ext cx="9493250" cy="3865984"/>
          </a:xfrm>
        </p:spPr>
        <p:txBody>
          <a:bodyPr>
            <a:normAutofit lnSpcReduction="10000"/>
          </a:bodyPr>
          <a:lstStyle/>
          <a:p>
            <a:r>
              <a:rPr lang="en-NZ" sz="2400" dirty="0" smtClean="0"/>
              <a:t>What is the output of the following code fragment?</a:t>
            </a:r>
          </a:p>
          <a:p>
            <a:endParaRPr lang="en-NZ" sz="2400" dirty="0" smtClean="0"/>
          </a:p>
          <a:p>
            <a:endParaRPr lang="en-NZ" sz="2400" dirty="0"/>
          </a:p>
          <a:p>
            <a:pPr marL="0" indent="0">
              <a:buNone/>
            </a:pPr>
            <a:endParaRPr lang="en-NZ" sz="2400" dirty="0"/>
          </a:p>
          <a:p>
            <a:r>
              <a:rPr lang="en-NZ" sz="2400" dirty="0"/>
              <a:t>What is the output of the following code fragment?</a:t>
            </a:r>
          </a:p>
          <a:p>
            <a:endParaRPr lang="en-NZ" sz="2400" dirty="0" smtClean="0"/>
          </a:p>
          <a:p>
            <a:endParaRPr lang="en-NZ" sz="2400" dirty="0" smtClean="0"/>
          </a:p>
          <a:p>
            <a:endParaRPr lang="en-NZ" sz="2400" dirty="0"/>
          </a:p>
          <a:p>
            <a:r>
              <a:rPr lang="en-NZ" sz="2400" dirty="0" smtClean="0"/>
              <a:t>What </a:t>
            </a:r>
            <a:r>
              <a:rPr lang="en-NZ" sz="2400" dirty="0"/>
              <a:t>is the output of the following code fragment?</a:t>
            </a:r>
          </a:p>
          <a:p>
            <a:endParaRPr lang="en-NZ" sz="2400" dirty="0"/>
          </a:p>
        </p:txBody>
      </p:sp>
      <p:sp>
        <p:nvSpPr>
          <p:cNvPr id="6" name="Rectangle 4"/>
          <p:cNvSpPr>
            <a:spLocks noChangeArrowheads="1"/>
          </p:cNvSpPr>
          <p:nvPr/>
        </p:nvSpPr>
        <p:spPr bwMode="auto">
          <a:xfrm>
            <a:off x="273288" y="1636803"/>
            <a:ext cx="5040560" cy="956288"/>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squar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err="1"/>
              <a:t>int</a:t>
            </a:r>
            <a:r>
              <a:rPr lang="en-US" altLang="en-US" b="1" dirty="0"/>
              <a:t>[] array = {0, 2, 4};</a:t>
            </a:r>
          </a:p>
          <a:p>
            <a:pPr algn="l" eaLnBrk="1" hangingPunct="1"/>
            <a:r>
              <a:rPr lang="en-US" altLang="en-US" b="1" dirty="0" smtClean="0"/>
              <a:t>for </a:t>
            </a:r>
            <a:r>
              <a:rPr lang="en-US" altLang="en-US" b="1" dirty="0"/>
              <a:t>(</a:t>
            </a:r>
            <a:r>
              <a:rPr lang="en-US" altLang="en-US" b="1" dirty="0" err="1"/>
              <a:t>int</a:t>
            </a:r>
            <a:r>
              <a:rPr lang="en-US" altLang="en-US" b="1" dirty="0"/>
              <a:t> value: array) </a:t>
            </a:r>
          </a:p>
          <a:p>
            <a:pPr algn="l" eaLnBrk="1" hangingPunct="1"/>
            <a:r>
              <a:rPr lang="en-US" altLang="en-US" b="1" dirty="0" smtClean="0"/>
              <a:t>  value </a:t>
            </a:r>
            <a:r>
              <a:rPr lang="en-US" altLang="en-US" b="1" dirty="0"/>
              <a:t>+= 2;</a:t>
            </a:r>
          </a:p>
          <a:p>
            <a:pPr algn="l" eaLnBrk="1" hangingPunct="1"/>
            <a:r>
              <a:rPr lang="en-US" altLang="en-US" b="1" dirty="0" err="1" smtClean="0"/>
              <a:t>System.out.println</a:t>
            </a:r>
            <a:r>
              <a:rPr lang="en-US" altLang="en-US" b="1" dirty="0" smtClean="0"/>
              <a:t>(</a:t>
            </a:r>
            <a:r>
              <a:rPr lang="en-US" altLang="en-US" b="1" dirty="0" err="1" smtClean="0"/>
              <a:t>Arrays.toString</a:t>
            </a:r>
            <a:r>
              <a:rPr lang="en-US" altLang="en-US" b="1" dirty="0" smtClean="0"/>
              <a:t>(array</a:t>
            </a:r>
            <a:r>
              <a:rPr lang="en-US" altLang="en-US" b="1" dirty="0"/>
              <a:t>));</a:t>
            </a:r>
          </a:p>
        </p:txBody>
      </p:sp>
      <p:sp>
        <p:nvSpPr>
          <p:cNvPr id="7" name="Date Placeholder 6"/>
          <p:cNvSpPr>
            <a:spLocks noGrp="1"/>
          </p:cNvSpPr>
          <p:nvPr>
            <p:ph type="dt" sz="half" idx="10"/>
          </p:nvPr>
        </p:nvSpPr>
        <p:spPr/>
        <p:txBody>
          <a:bodyPr/>
          <a:lstStyle/>
          <a:p>
            <a:r>
              <a:rPr lang="en-US" smtClean="0"/>
              <a:t>Lecture06</a:t>
            </a:r>
            <a:endParaRPr lang="en-NZ" dirty="0"/>
          </a:p>
        </p:txBody>
      </p:sp>
      <p:sp>
        <p:nvSpPr>
          <p:cNvPr id="8" name="Rectangle 4"/>
          <p:cNvSpPr>
            <a:spLocks noChangeArrowheads="1"/>
          </p:cNvSpPr>
          <p:nvPr/>
        </p:nvSpPr>
        <p:spPr bwMode="auto">
          <a:xfrm>
            <a:off x="3080792" y="3319511"/>
            <a:ext cx="6296913" cy="956288"/>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squar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err="1"/>
              <a:t>int</a:t>
            </a:r>
            <a:r>
              <a:rPr lang="en-US" altLang="en-US" b="1" dirty="0"/>
              <a:t>[] array = {0, 2, 4};</a:t>
            </a:r>
          </a:p>
          <a:p>
            <a:pPr algn="l" eaLnBrk="1" hangingPunct="1"/>
            <a:r>
              <a:rPr lang="en-NZ" altLang="en-US" b="1" dirty="0"/>
              <a:t>for (</a:t>
            </a:r>
            <a:r>
              <a:rPr lang="en-NZ" altLang="en-US" b="1" dirty="0" err="1"/>
              <a:t>int</a:t>
            </a:r>
            <a:r>
              <a:rPr lang="en-NZ" altLang="en-US" b="1" dirty="0"/>
              <a:t> counter=0; counter&lt;</a:t>
            </a:r>
            <a:r>
              <a:rPr lang="en-NZ" altLang="en-US" b="1" dirty="0" err="1"/>
              <a:t>array.length</a:t>
            </a:r>
            <a:r>
              <a:rPr lang="en-NZ" altLang="en-US" b="1" dirty="0"/>
              <a:t>; counter++)</a:t>
            </a:r>
          </a:p>
          <a:p>
            <a:pPr algn="l" eaLnBrk="1" hangingPunct="1"/>
            <a:r>
              <a:rPr lang="en-NZ" altLang="en-US" b="1" dirty="0" smtClean="0"/>
              <a:t>  array[counter</a:t>
            </a:r>
            <a:r>
              <a:rPr lang="en-NZ" altLang="en-US" b="1" dirty="0"/>
              <a:t>] += 2;</a:t>
            </a:r>
          </a:p>
          <a:p>
            <a:pPr algn="l" eaLnBrk="1" hangingPunct="1"/>
            <a:r>
              <a:rPr lang="en-NZ" altLang="en-US" b="1" dirty="0" err="1" smtClean="0"/>
              <a:t>System.out.println</a:t>
            </a:r>
            <a:r>
              <a:rPr lang="en-NZ" altLang="en-US" b="1" dirty="0" smtClean="0"/>
              <a:t>(</a:t>
            </a:r>
            <a:r>
              <a:rPr lang="en-NZ" altLang="en-US" b="1" dirty="0" err="1" smtClean="0"/>
              <a:t>Arrays.toString</a:t>
            </a:r>
            <a:r>
              <a:rPr lang="en-NZ" altLang="en-US" b="1" dirty="0" smtClean="0"/>
              <a:t>(array</a:t>
            </a:r>
            <a:r>
              <a:rPr lang="en-NZ" altLang="en-US" b="1" dirty="0"/>
              <a:t>));</a:t>
            </a:r>
            <a:endParaRPr lang="en-US" altLang="en-US" b="1" dirty="0"/>
          </a:p>
        </p:txBody>
      </p:sp>
      <p:sp>
        <p:nvSpPr>
          <p:cNvPr id="9" name="Rectangle 4"/>
          <p:cNvSpPr>
            <a:spLocks noChangeArrowheads="1"/>
          </p:cNvSpPr>
          <p:nvPr/>
        </p:nvSpPr>
        <p:spPr bwMode="auto">
          <a:xfrm>
            <a:off x="344488" y="5010210"/>
            <a:ext cx="5040560" cy="1171732"/>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squar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err="1"/>
              <a:t>int</a:t>
            </a:r>
            <a:r>
              <a:rPr lang="en-US" altLang="en-US" b="1" dirty="0"/>
              <a:t>[] array = {0, 2, 4};</a:t>
            </a:r>
          </a:p>
          <a:p>
            <a:pPr algn="l" eaLnBrk="1" hangingPunct="1"/>
            <a:r>
              <a:rPr lang="en-US" altLang="en-US" b="1" dirty="0" smtClean="0"/>
              <a:t>for </a:t>
            </a:r>
            <a:r>
              <a:rPr lang="en-US" altLang="en-US" b="1" dirty="0"/>
              <a:t>(</a:t>
            </a:r>
            <a:r>
              <a:rPr lang="en-US" altLang="en-US" b="1" dirty="0" err="1"/>
              <a:t>int</a:t>
            </a:r>
            <a:r>
              <a:rPr lang="en-US" altLang="en-US" b="1" dirty="0"/>
              <a:t> value: array) {</a:t>
            </a:r>
          </a:p>
          <a:p>
            <a:pPr algn="l" eaLnBrk="1" hangingPunct="1"/>
            <a:r>
              <a:rPr lang="en-US" altLang="en-US" b="1" dirty="0" smtClean="0"/>
              <a:t>  value </a:t>
            </a:r>
            <a:r>
              <a:rPr lang="en-US" altLang="en-US" b="1" dirty="0"/>
              <a:t>+= 2;</a:t>
            </a:r>
          </a:p>
          <a:p>
            <a:pPr algn="l" eaLnBrk="1" hangingPunct="1"/>
            <a:r>
              <a:rPr lang="en-US" altLang="en-US" b="1" dirty="0" smtClean="0"/>
              <a:t>}</a:t>
            </a:r>
            <a:endParaRPr lang="en-US" altLang="en-US" b="1" dirty="0"/>
          </a:p>
          <a:p>
            <a:pPr algn="l" eaLnBrk="1" hangingPunct="1"/>
            <a:r>
              <a:rPr lang="en-US" altLang="en-US" b="1" dirty="0" err="1" smtClean="0"/>
              <a:t>System.out.println</a:t>
            </a:r>
            <a:r>
              <a:rPr lang="en-US" altLang="en-US" b="1" dirty="0" smtClean="0"/>
              <a:t>(</a:t>
            </a:r>
            <a:r>
              <a:rPr lang="en-US" altLang="en-US" b="1" dirty="0" err="1" smtClean="0"/>
              <a:t>Arrays.toString</a:t>
            </a:r>
            <a:r>
              <a:rPr lang="en-US" altLang="en-US" b="1" dirty="0" smtClean="0"/>
              <a:t>(array</a:t>
            </a:r>
            <a:r>
              <a:rPr lang="en-US" altLang="en-US" b="1" dirty="0"/>
              <a:t>));</a:t>
            </a:r>
          </a:p>
        </p:txBody>
      </p:sp>
      <p:grpSp>
        <p:nvGrpSpPr>
          <p:cNvPr id="10" name="Group 26"/>
          <p:cNvGrpSpPr>
            <a:grpSpLocks/>
          </p:cNvGrpSpPr>
          <p:nvPr/>
        </p:nvGrpSpPr>
        <p:grpSpPr bwMode="auto">
          <a:xfrm>
            <a:off x="5273249" y="5069347"/>
            <a:ext cx="628650" cy="630237"/>
            <a:chOff x="975" y="300"/>
            <a:chExt cx="680" cy="681"/>
          </a:xfrm>
        </p:grpSpPr>
        <p:sp>
          <p:nvSpPr>
            <p:cNvPr id="11" name="Oval 27"/>
            <p:cNvSpPr>
              <a:spLocks noChangeArrowheads="1"/>
            </p:cNvSpPr>
            <p:nvPr/>
          </p:nvSpPr>
          <p:spPr bwMode="auto">
            <a:xfrm>
              <a:off x="975" y="300"/>
              <a:ext cx="680" cy="681"/>
            </a:xfrm>
            <a:prstGeom prst="ellipse">
              <a:avLst/>
            </a:prstGeom>
            <a:solidFill>
              <a:schemeClr val="bg1"/>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sz="2000">
                <a:solidFill>
                  <a:srgbClr val="CC0000"/>
                </a:solidFill>
              </a:endParaRPr>
            </a:p>
          </p:txBody>
        </p:sp>
        <p:sp>
          <p:nvSpPr>
            <p:cNvPr id="12" name="Oval 28"/>
            <p:cNvSpPr>
              <a:spLocks noChangeArrowheads="1"/>
            </p:cNvSpPr>
            <p:nvPr/>
          </p:nvSpPr>
          <p:spPr bwMode="auto">
            <a:xfrm>
              <a:off x="1020" y="346"/>
              <a:ext cx="589" cy="589"/>
            </a:xfrm>
            <a:prstGeom prst="ellipse">
              <a:avLst/>
            </a:prstGeom>
            <a:solidFill>
              <a:srgbClr val="CC0000"/>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p>
          </p:txBody>
        </p:sp>
        <p:sp>
          <p:nvSpPr>
            <p:cNvPr id="13" name="WordArt 29"/>
            <p:cNvSpPr>
              <a:spLocks noChangeArrowheads="1" noChangeShapeType="1" noTextEdit="1"/>
            </p:cNvSpPr>
            <p:nvPr/>
          </p:nvSpPr>
          <p:spPr bwMode="auto">
            <a:xfrm>
              <a:off x="1258" y="391"/>
              <a:ext cx="125" cy="516"/>
            </a:xfrm>
            <a:prstGeom prst="rect">
              <a:avLst/>
            </a:prstGeom>
          </p:spPr>
          <p:txBody>
            <a:bodyPr wrap="none" fromWordArt="1">
              <a:prstTxWarp prst="textPlain">
                <a:avLst>
                  <a:gd name="adj" fmla="val 50000"/>
                </a:avLst>
              </a:prstTxWarp>
            </a:bodyPr>
            <a:lstStyle/>
            <a:p>
              <a:pPr algn="ctr"/>
              <a:r>
                <a:rPr lang="en-NZ" sz="9600" b="1" kern="10" dirty="0">
                  <a:ln w="12700">
                    <a:solidFill>
                      <a:srgbClr val="000000"/>
                    </a:solidFill>
                    <a:round/>
                    <a:headEnd type="none" w="sm" len="sm"/>
                    <a:tailEnd type="none" w="sm" len="sm"/>
                  </a:ln>
                  <a:solidFill>
                    <a:schemeClr val="bg1"/>
                  </a:solidFill>
                  <a:latin typeface="Times New Roman" panose="02020603050405020304" pitchFamily="18" charset="0"/>
                  <a:cs typeface="Times New Roman" panose="02020603050405020304" pitchFamily="18" charset="0"/>
                </a:rPr>
                <a:t>!</a:t>
              </a:r>
            </a:p>
          </p:txBody>
        </p:sp>
      </p:grpSp>
      <p:grpSp>
        <p:nvGrpSpPr>
          <p:cNvPr id="14" name="Group 26"/>
          <p:cNvGrpSpPr>
            <a:grpSpLocks/>
          </p:cNvGrpSpPr>
          <p:nvPr/>
        </p:nvGrpSpPr>
        <p:grpSpPr bwMode="auto">
          <a:xfrm>
            <a:off x="4903420" y="1721322"/>
            <a:ext cx="628650" cy="630237"/>
            <a:chOff x="975" y="300"/>
            <a:chExt cx="680" cy="681"/>
          </a:xfrm>
        </p:grpSpPr>
        <p:sp>
          <p:nvSpPr>
            <p:cNvPr id="15" name="Oval 27"/>
            <p:cNvSpPr>
              <a:spLocks noChangeArrowheads="1"/>
            </p:cNvSpPr>
            <p:nvPr/>
          </p:nvSpPr>
          <p:spPr bwMode="auto">
            <a:xfrm>
              <a:off x="975" y="300"/>
              <a:ext cx="680" cy="681"/>
            </a:xfrm>
            <a:prstGeom prst="ellipse">
              <a:avLst/>
            </a:prstGeom>
            <a:solidFill>
              <a:schemeClr val="bg1"/>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sz="2000">
                <a:solidFill>
                  <a:srgbClr val="CC0000"/>
                </a:solidFill>
              </a:endParaRPr>
            </a:p>
          </p:txBody>
        </p:sp>
        <p:sp>
          <p:nvSpPr>
            <p:cNvPr id="16" name="Oval 28"/>
            <p:cNvSpPr>
              <a:spLocks noChangeArrowheads="1"/>
            </p:cNvSpPr>
            <p:nvPr/>
          </p:nvSpPr>
          <p:spPr bwMode="auto">
            <a:xfrm>
              <a:off x="1020" y="346"/>
              <a:ext cx="589" cy="589"/>
            </a:xfrm>
            <a:prstGeom prst="ellipse">
              <a:avLst/>
            </a:prstGeom>
            <a:solidFill>
              <a:srgbClr val="CC0000"/>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p>
          </p:txBody>
        </p:sp>
        <p:sp>
          <p:nvSpPr>
            <p:cNvPr id="17" name="WordArt 29"/>
            <p:cNvSpPr>
              <a:spLocks noChangeArrowheads="1" noChangeShapeType="1" noTextEdit="1"/>
            </p:cNvSpPr>
            <p:nvPr/>
          </p:nvSpPr>
          <p:spPr bwMode="auto">
            <a:xfrm>
              <a:off x="1258" y="391"/>
              <a:ext cx="125" cy="516"/>
            </a:xfrm>
            <a:prstGeom prst="rect">
              <a:avLst/>
            </a:prstGeom>
          </p:spPr>
          <p:txBody>
            <a:bodyPr wrap="none" fromWordArt="1">
              <a:prstTxWarp prst="textPlain">
                <a:avLst>
                  <a:gd name="adj" fmla="val 50000"/>
                </a:avLst>
              </a:prstTxWarp>
            </a:bodyPr>
            <a:lstStyle/>
            <a:p>
              <a:pPr algn="ctr"/>
              <a:r>
                <a:rPr lang="en-NZ" sz="9600" b="1" kern="10" dirty="0">
                  <a:ln w="12700">
                    <a:solidFill>
                      <a:srgbClr val="000000"/>
                    </a:solidFill>
                    <a:round/>
                    <a:headEnd type="none" w="sm" len="sm"/>
                    <a:tailEnd type="none" w="sm" len="sm"/>
                  </a:ln>
                  <a:solidFill>
                    <a:schemeClr val="bg1"/>
                  </a:solidFill>
                  <a:latin typeface="Times New Roman" panose="02020603050405020304" pitchFamily="18" charset="0"/>
                  <a:cs typeface="Times New Roman" panose="02020603050405020304" pitchFamily="18" charset="0"/>
                </a:rPr>
                <a:t>!</a:t>
              </a:r>
            </a:p>
          </p:txBody>
        </p:sp>
      </p:grpSp>
      <p:grpSp>
        <p:nvGrpSpPr>
          <p:cNvPr id="18" name="Group 26"/>
          <p:cNvGrpSpPr>
            <a:grpSpLocks/>
          </p:cNvGrpSpPr>
          <p:nvPr/>
        </p:nvGrpSpPr>
        <p:grpSpPr bwMode="auto">
          <a:xfrm>
            <a:off x="8575053" y="2928192"/>
            <a:ext cx="628650" cy="630237"/>
            <a:chOff x="975" y="300"/>
            <a:chExt cx="680" cy="681"/>
          </a:xfrm>
        </p:grpSpPr>
        <p:sp>
          <p:nvSpPr>
            <p:cNvPr id="19" name="Oval 27"/>
            <p:cNvSpPr>
              <a:spLocks noChangeArrowheads="1"/>
            </p:cNvSpPr>
            <p:nvPr/>
          </p:nvSpPr>
          <p:spPr bwMode="auto">
            <a:xfrm>
              <a:off x="975" y="300"/>
              <a:ext cx="680" cy="681"/>
            </a:xfrm>
            <a:prstGeom prst="ellipse">
              <a:avLst/>
            </a:prstGeom>
            <a:solidFill>
              <a:schemeClr val="bg1"/>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sz="2000">
                <a:solidFill>
                  <a:srgbClr val="CC0000"/>
                </a:solidFill>
              </a:endParaRPr>
            </a:p>
          </p:txBody>
        </p:sp>
        <p:sp>
          <p:nvSpPr>
            <p:cNvPr id="20" name="Oval 28"/>
            <p:cNvSpPr>
              <a:spLocks noChangeArrowheads="1"/>
            </p:cNvSpPr>
            <p:nvPr/>
          </p:nvSpPr>
          <p:spPr bwMode="auto">
            <a:xfrm>
              <a:off x="1020" y="346"/>
              <a:ext cx="589" cy="589"/>
            </a:xfrm>
            <a:prstGeom prst="ellipse">
              <a:avLst/>
            </a:prstGeom>
            <a:solidFill>
              <a:srgbClr val="CC0000"/>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p>
          </p:txBody>
        </p:sp>
        <p:sp>
          <p:nvSpPr>
            <p:cNvPr id="21" name="WordArt 29"/>
            <p:cNvSpPr>
              <a:spLocks noChangeArrowheads="1" noChangeShapeType="1" noTextEdit="1"/>
            </p:cNvSpPr>
            <p:nvPr/>
          </p:nvSpPr>
          <p:spPr bwMode="auto">
            <a:xfrm>
              <a:off x="1258" y="391"/>
              <a:ext cx="125" cy="516"/>
            </a:xfrm>
            <a:prstGeom prst="rect">
              <a:avLst/>
            </a:prstGeom>
          </p:spPr>
          <p:txBody>
            <a:bodyPr wrap="none" fromWordArt="1">
              <a:prstTxWarp prst="textPlain">
                <a:avLst>
                  <a:gd name="adj" fmla="val 50000"/>
                </a:avLst>
              </a:prstTxWarp>
            </a:bodyPr>
            <a:lstStyle/>
            <a:p>
              <a:pPr algn="ctr"/>
              <a:r>
                <a:rPr lang="en-NZ" sz="9600" b="1" kern="10" dirty="0">
                  <a:ln w="12700">
                    <a:solidFill>
                      <a:srgbClr val="000000"/>
                    </a:solidFill>
                    <a:round/>
                    <a:headEnd type="none" w="sm" len="sm"/>
                    <a:tailEnd type="none" w="sm" len="sm"/>
                  </a:ln>
                  <a:solidFill>
                    <a:schemeClr val="bg1"/>
                  </a:solidFill>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2999431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cs typeface="Times New Roman" panose="02020603050405020304" pitchFamily="18" charset="0"/>
              </a:rPr>
              <a:t>3.Arrays </a:t>
            </a:r>
            <a:br>
              <a:rPr lang="en-US" altLang="en-US" dirty="0">
                <a:cs typeface="Times New Roman" panose="02020603050405020304" pitchFamily="18" charset="0"/>
              </a:rPr>
            </a:br>
            <a:r>
              <a:rPr lang="en-US" altLang="en-US" dirty="0" smtClean="0"/>
              <a:t>Pass-by-value</a:t>
            </a:r>
            <a:endParaRPr lang="en-NZ" dirty="0"/>
          </a:p>
        </p:txBody>
      </p:sp>
      <p:sp>
        <p:nvSpPr>
          <p:cNvPr id="4" name="Slide Number Placeholder 3"/>
          <p:cNvSpPr>
            <a:spLocks noGrp="1"/>
          </p:cNvSpPr>
          <p:nvPr>
            <p:ph type="sldNum" sz="quarter" idx="12"/>
          </p:nvPr>
        </p:nvSpPr>
        <p:spPr/>
        <p:txBody>
          <a:bodyPr/>
          <a:lstStyle/>
          <a:p>
            <a:fld id="{989A6582-9796-409F-A1EA-A094F915F976}" type="slidenum">
              <a:rPr lang="en-NZ" smtClean="0"/>
              <a:pPr/>
              <a:t>19</a:t>
            </a:fld>
            <a:endParaRPr lang="en-NZ" dirty="0"/>
          </a:p>
        </p:txBody>
      </p:sp>
      <p:sp>
        <p:nvSpPr>
          <p:cNvPr id="5" name="Content Placeholder 4"/>
          <p:cNvSpPr>
            <a:spLocks noGrp="1"/>
          </p:cNvSpPr>
          <p:nvPr>
            <p:ph sz="quarter" idx="1"/>
          </p:nvPr>
        </p:nvSpPr>
        <p:spPr>
          <a:xfrm>
            <a:off x="165100" y="1219200"/>
            <a:ext cx="9493250" cy="2857872"/>
          </a:xfrm>
        </p:spPr>
        <p:txBody>
          <a:bodyPr>
            <a:normAutofit fontScale="92500" lnSpcReduction="20000"/>
          </a:bodyPr>
          <a:lstStyle/>
          <a:p>
            <a:r>
              <a:rPr lang="en-NZ" dirty="0" smtClean="0"/>
              <a:t>All arguments </a:t>
            </a:r>
            <a:r>
              <a:rPr lang="en-NZ" dirty="0"/>
              <a:t>are </a:t>
            </a:r>
            <a:r>
              <a:rPr lang="en-NZ" b="1" dirty="0"/>
              <a:t>passed by value</a:t>
            </a:r>
            <a:r>
              <a:rPr lang="en-NZ" dirty="0"/>
              <a:t> in method calls </a:t>
            </a:r>
            <a:r>
              <a:rPr lang="en-NZ" dirty="0" smtClean="0"/>
              <a:t>in Java.</a:t>
            </a:r>
            <a:endParaRPr lang="en-NZ" dirty="0"/>
          </a:p>
          <a:p>
            <a:r>
              <a:rPr lang="en-NZ" dirty="0"/>
              <a:t>A method call can pass </a:t>
            </a:r>
            <a:r>
              <a:rPr lang="en-NZ" b="1" dirty="0" smtClean="0"/>
              <a:t>TWO</a:t>
            </a:r>
            <a:r>
              <a:rPr lang="en-NZ" dirty="0" smtClean="0"/>
              <a:t> types </a:t>
            </a:r>
            <a:r>
              <a:rPr lang="en-NZ" dirty="0"/>
              <a:t>of values to a method—copies of primitive </a:t>
            </a:r>
            <a:r>
              <a:rPr lang="en-NZ" b="1" dirty="0"/>
              <a:t>values</a:t>
            </a:r>
            <a:r>
              <a:rPr lang="en-NZ" dirty="0"/>
              <a:t> and copies of </a:t>
            </a:r>
            <a:r>
              <a:rPr lang="en-NZ" b="1" dirty="0"/>
              <a:t>references</a:t>
            </a:r>
            <a:r>
              <a:rPr lang="en-NZ" dirty="0"/>
              <a:t> to objects.</a:t>
            </a:r>
          </a:p>
          <a:p>
            <a:pPr lvl="1"/>
            <a:r>
              <a:rPr lang="en-NZ" dirty="0"/>
              <a:t>Objects themselves cannot be passed to methods.</a:t>
            </a:r>
          </a:p>
          <a:p>
            <a:r>
              <a:rPr lang="en-NZ" dirty="0" smtClean="0"/>
              <a:t>Case 1: primitive types: (</a:t>
            </a:r>
            <a:r>
              <a:rPr lang="en-NZ" dirty="0" err="1" smtClean="0"/>
              <a:t>int</a:t>
            </a:r>
            <a:r>
              <a:rPr lang="en-NZ" dirty="0" smtClean="0"/>
              <a:t>, double, float.. </a:t>
            </a:r>
            <a:r>
              <a:rPr lang="en-NZ" dirty="0" err="1" smtClean="0"/>
              <a:t>etc</a:t>
            </a:r>
            <a:r>
              <a:rPr lang="en-NZ" dirty="0" smtClean="0"/>
              <a:t>)</a:t>
            </a:r>
          </a:p>
          <a:p>
            <a:pPr lvl="1"/>
            <a:r>
              <a:rPr lang="en-NZ" dirty="0" smtClean="0"/>
              <a:t>a </a:t>
            </a:r>
            <a:r>
              <a:rPr lang="en-NZ" dirty="0"/>
              <a:t>copy of the argument’s value is passed to the called method.</a:t>
            </a:r>
          </a:p>
          <a:p>
            <a:pPr lvl="1"/>
            <a:r>
              <a:rPr lang="en-NZ" dirty="0" smtClean="0"/>
              <a:t>changes </a:t>
            </a:r>
            <a:r>
              <a:rPr lang="en-NZ" dirty="0"/>
              <a:t>to the called method’s copy do not affect the original variable’s value in the caller.</a:t>
            </a:r>
          </a:p>
          <a:p>
            <a:endParaRPr lang="en-NZ" dirty="0"/>
          </a:p>
        </p:txBody>
      </p:sp>
      <p:sp>
        <p:nvSpPr>
          <p:cNvPr id="6" name="Rectangle 51"/>
          <p:cNvSpPr>
            <a:spLocks noChangeArrowheads="1"/>
          </p:cNvSpPr>
          <p:nvPr/>
        </p:nvSpPr>
        <p:spPr bwMode="auto">
          <a:xfrm>
            <a:off x="202184" y="5031220"/>
            <a:ext cx="6303627" cy="1602619"/>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public static void </a:t>
            </a:r>
            <a:r>
              <a:rPr lang="en-US" altLang="en-US" b="1" dirty="0" err="1"/>
              <a:t>myMethod</a:t>
            </a:r>
            <a:r>
              <a:rPr lang="en-US" altLang="en-US" b="1" dirty="0"/>
              <a:t>() {</a:t>
            </a:r>
          </a:p>
          <a:p>
            <a:pPr algn="l" eaLnBrk="1" hangingPunct="1"/>
            <a:r>
              <a:rPr lang="en-US" altLang="en-US" b="1" dirty="0" smtClean="0"/>
              <a:t>  </a:t>
            </a:r>
            <a:r>
              <a:rPr lang="en-US" altLang="en-US" b="1" dirty="0" err="1" smtClean="0"/>
              <a:t>int</a:t>
            </a:r>
            <a:r>
              <a:rPr lang="en-US" altLang="en-US" b="1" dirty="0" smtClean="0"/>
              <a:t> </a:t>
            </a:r>
            <a:r>
              <a:rPr lang="en-US" altLang="en-US" b="1" dirty="0" err="1"/>
              <a:t>myNumber</a:t>
            </a:r>
            <a:r>
              <a:rPr lang="en-US" altLang="en-US" b="1" dirty="0"/>
              <a:t> = 12345;</a:t>
            </a:r>
          </a:p>
          <a:p>
            <a:pPr algn="l" eaLnBrk="1" hangingPunct="1"/>
            <a:r>
              <a:rPr lang="en-US" altLang="en-US" b="1" dirty="0" smtClean="0"/>
              <a:t>  String </a:t>
            </a:r>
            <a:r>
              <a:rPr lang="en-US" altLang="en-US" b="1" dirty="0" err="1"/>
              <a:t>myString</a:t>
            </a:r>
            <a:r>
              <a:rPr lang="en-US" altLang="en-US" b="1" dirty="0"/>
              <a:t> = "testing";</a:t>
            </a:r>
          </a:p>
          <a:p>
            <a:pPr algn="l" eaLnBrk="1" hangingPunct="1"/>
            <a:r>
              <a:rPr lang="en-US" altLang="en-US" b="1" dirty="0" smtClean="0"/>
              <a:t>  </a:t>
            </a:r>
            <a:r>
              <a:rPr lang="en-US" altLang="en-US" b="1" dirty="0" err="1" smtClean="0"/>
              <a:t>System.out.println</a:t>
            </a:r>
            <a:r>
              <a:rPr lang="en-US" altLang="en-US" b="1" dirty="0" smtClean="0"/>
              <a:t>("</a:t>
            </a:r>
            <a:r>
              <a:rPr lang="en-US" altLang="en-US" b="1" dirty="0" err="1"/>
              <a:t>myNumber</a:t>
            </a:r>
            <a:r>
              <a:rPr lang="en-US" altLang="en-US" b="1" dirty="0"/>
              <a:t> before call = "+</a:t>
            </a:r>
            <a:r>
              <a:rPr lang="en-US" altLang="en-US" b="1" dirty="0" err="1"/>
              <a:t>myNumber</a:t>
            </a:r>
            <a:r>
              <a:rPr lang="en-US" altLang="en-US" b="1" dirty="0"/>
              <a:t>);</a:t>
            </a:r>
          </a:p>
          <a:p>
            <a:pPr algn="l" eaLnBrk="1" hangingPunct="1"/>
            <a:r>
              <a:rPr lang="en-US" altLang="en-US" b="1" dirty="0" smtClean="0"/>
              <a:t>  </a:t>
            </a:r>
            <a:r>
              <a:rPr lang="en-US" altLang="en-US" b="1" dirty="0" err="1" smtClean="0"/>
              <a:t>changeMyNumber</a:t>
            </a:r>
            <a:r>
              <a:rPr lang="en-US" altLang="en-US" b="1" dirty="0" smtClean="0"/>
              <a:t>(</a:t>
            </a:r>
            <a:r>
              <a:rPr lang="en-US" altLang="en-US" b="1" dirty="0" err="1" smtClean="0"/>
              <a:t>myNumber</a:t>
            </a:r>
            <a:r>
              <a:rPr lang="en-US" altLang="en-US" b="1" dirty="0"/>
              <a:t>);</a:t>
            </a:r>
          </a:p>
          <a:p>
            <a:pPr algn="l" eaLnBrk="1" hangingPunct="1"/>
            <a:r>
              <a:rPr lang="en-US" altLang="en-US" b="1" dirty="0" smtClean="0"/>
              <a:t>  </a:t>
            </a:r>
            <a:r>
              <a:rPr lang="en-US" altLang="en-US" b="1" dirty="0" err="1" smtClean="0"/>
              <a:t>System.out.println</a:t>
            </a:r>
            <a:r>
              <a:rPr lang="en-US" altLang="en-US" b="1" dirty="0"/>
              <a:t>("</a:t>
            </a:r>
            <a:r>
              <a:rPr lang="en-US" altLang="en-US" b="1" dirty="0" err="1"/>
              <a:t>myNumber</a:t>
            </a:r>
            <a:r>
              <a:rPr lang="en-US" altLang="en-US" b="1" dirty="0"/>
              <a:t> after call = "+</a:t>
            </a:r>
            <a:r>
              <a:rPr lang="en-US" altLang="en-US" b="1" dirty="0" err="1"/>
              <a:t>myNumber</a:t>
            </a:r>
            <a:r>
              <a:rPr lang="en-US" altLang="en-US" b="1" dirty="0"/>
              <a:t>);</a:t>
            </a:r>
          </a:p>
          <a:p>
            <a:pPr algn="l" eaLnBrk="1" hangingPunct="1"/>
            <a:r>
              <a:rPr lang="en-US" altLang="en-US" b="1" dirty="0"/>
              <a:t>}</a:t>
            </a:r>
          </a:p>
        </p:txBody>
      </p:sp>
      <p:sp>
        <p:nvSpPr>
          <p:cNvPr id="7" name="Rectangle 51"/>
          <p:cNvSpPr>
            <a:spLocks noChangeArrowheads="1"/>
          </p:cNvSpPr>
          <p:nvPr/>
        </p:nvSpPr>
        <p:spPr bwMode="auto">
          <a:xfrm>
            <a:off x="223477" y="3931986"/>
            <a:ext cx="5444417" cy="956288"/>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NZ" altLang="en-US" b="1" dirty="0"/>
              <a:t>public static void </a:t>
            </a:r>
            <a:r>
              <a:rPr lang="en-NZ" altLang="en-US" b="1" dirty="0" err="1"/>
              <a:t>changeMyNumber</a:t>
            </a:r>
            <a:r>
              <a:rPr lang="en-NZ" altLang="en-US" b="1" dirty="0"/>
              <a:t>(</a:t>
            </a:r>
            <a:r>
              <a:rPr lang="en-NZ" altLang="en-US" b="1" dirty="0" err="1"/>
              <a:t>int</a:t>
            </a:r>
            <a:r>
              <a:rPr lang="en-NZ" altLang="en-US" b="1" dirty="0"/>
              <a:t> </a:t>
            </a:r>
            <a:r>
              <a:rPr lang="en-NZ" altLang="en-US" b="1" dirty="0" err="1"/>
              <a:t>justACopy</a:t>
            </a:r>
            <a:r>
              <a:rPr lang="en-NZ" altLang="en-US" b="1" dirty="0"/>
              <a:t>){</a:t>
            </a:r>
          </a:p>
          <a:p>
            <a:pPr algn="l" eaLnBrk="1" hangingPunct="1"/>
            <a:r>
              <a:rPr lang="en-NZ" altLang="en-US" b="1" dirty="0" smtClean="0"/>
              <a:t>  </a:t>
            </a:r>
            <a:r>
              <a:rPr lang="en-NZ" altLang="en-US" b="1" dirty="0" err="1" smtClean="0"/>
              <a:t>justACopy</a:t>
            </a:r>
            <a:r>
              <a:rPr lang="en-NZ" altLang="en-US" b="1" dirty="0" smtClean="0"/>
              <a:t> </a:t>
            </a:r>
            <a:r>
              <a:rPr lang="en-NZ" altLang="en-US" b="1" dirty="0"/>
              <a:t>= 10;</a:t>
            </a:r>
          </a:p>
          <a:p>
            <a:pPr algn="l" eaLnBrk="1" hangingPunct="1"/>
            <a:r>
              <a:rPr lang="en-NZ" altLang="en-US" b="1" dirty="0" smtClean="0"/>
              <a:t>  </a:t>
            </a:r>
            <a:r>
              <a:rPr lang="en-NZ" altLang="en-US" b="1" dirty="0" err="1" smtClean="0"/>
              <a:t>System.out.println</a:t>
            </a:r>
            <a:r>
              <a:rPr lang="en-NZ" altLang="en-US" b="1" dirty="0"/>
              <a:t>("</a:t>
            </a:r>
            <a:r>
              <a:rPr lang="en-NZ" altLang="en-US" b="1" dirty="0" err="1"/>
              <a:t>justACopy</a:t>
            </a:r>
            <a:r>
              <a:rPr lang="en-NZ" altLang="en-US" b="1" dirty="0"/>
              <a:t> = "+</a:t>
            </a:r>
            <a:r>
              <a:rPr lang="en-NZ" altLang="en-US" b="1" dirty="0" err="1"/>
              <a:t>justACopy</a:t>
            </a:r>
            <a:r>
              <a:rPr lang="en-NZ" altLang="en-US" b="1" dirty="0"/>
              <a:t>);</a:t>
            </a:r>
          </a:p>
          <a:p>
            <a:pPr algn="l" eaLnBrk="1" hangingPunct="1"/>
            <a:r>
              <a:rPr lang="en-NZ" altLang="en-US" b="1" dirty="0"/>
              <a:t>}</a:t>
            </a:r>
            <a:endParaRPr lang="en-NZ" altLang="en-US" b="1" dirty="0" smtClean="0"/>
          </a:p>
        </p:txBody>
      </p:sp>
      <p:sp>
        <p:nvSpPr>
          <p:cNvPr id="8" name="Rectangle 134"/>
          <p:cNvSpPr>
            <a:spLocks noChangeArrowheads="1"/>
          </p:cNvSpPr>
          <p:nvPr/>
        </p:nvSpPr>
        <p:spPr bwMode="auto">
          <a:xfrm>
            <a:off x="6609184" y="5895180"/>
            <a:ext cx="3188991" cy="740845"/>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NZ" altLang="en-US" sz="1400" b="1" dirty="0" err="1">
                <a:latin typeface="Courier New" panose="02070309020205020404" pitchFamily="49" charset="0"/>
              </a:rPr>
              <a:t>myNumber</a:t>
            </a:r>
            <a:r>
              <a:rPr lang="en-NZ" altLang="en-US" sz="1400" b="1" dirty="0">
                <a:latin typeface="Courier New" panose="02070309020205020404" pitchFamily="49" charset="0"/>
              </a:rPr>
              <a:t> before call = 12345</a:t>
            </a:r>
          </a:p>
          <a:p>
            <a:pPr eaLnBrk="1" hangingPunct="1">
              <a:spcBef>
                <a:spcPct val="0"/>
              </a:spcBef>
              <a:buClrTx/>
              <a:buSzTx/>
              <a:buFontTx/>
              <a:buNone/>
            </a:pPr>
            <a:r>
              <a:rPr lang="en-NZ" altLang="en-US" sz="1400" b="1" dirty="0" err="1">
                <a:latin typeface="Courier New" panose="02070309020205020404" pitchFamily="49" charset="0"/>
              </a:rPr>
              <a:t>justACopy</a:t>
            </a:r>
            <a:r>
              <a:rPr lang="en-NZ" altLang="en-US" sz="1400" b="1" dirty="0">
                <a:latin typeface="Courier New" panose="02070309020205020404" pitchFamily="49" charset="0"/>
              </a:rPr>
              <a:t> = 10</a:t>
            </a:r>
          </a:p>
          <a:p>
            <a:pPr eaLnBrk="1" hangingPunct="1">
              <a:spcBef>
                <a:spcPct val="0"/>
              </a:spcBef>
              <a:buClrTx/>
              <a:buSzTx/>
              <a:buFontTx/>
              <a:buNone/>
            </a:pPr>
            <a:r>
              <a:rPr lang="en-NZ" altLang="en-US" sz="1400" b="1" dirty="0" err="1">
                <a:latin typeface="Courier New" panose="02070309020205020404" pitchFamily="49" charset="0"/>
              </a:rPr>
              <a:t>myNumber</a:t>
            </a:r>
            <a:r>
              <a:rPr lang="en-NZ" altLang="en-US" sz="1400" b="1" dirty="0">
                <a:latin typeface="Courier New" panose="02070309020205020404" pitchFamily="49" charset="0"/>
              </a:rPr>
              <a:t> after call = 12345</a:t>
            </a:r>
            <a:endParaRPr lang="en-US" altLang="en-US" sz="1400" b="1" dirty="0">
              <a:latin typeface="Courier New" panose="02070309020205020404" pitchFamily="49" charset="0"/>
            </a:endParaRPr>
          </a:p>
        </p:txBody>
      </p:sp>
      <p:pic>
        <p:nvPicPr>
          <p:cNvPr id="9" name="Picture 2" descr="http://www.doanduyhai.com/blog/wp-content/uploads/2011/10/java_pass_by_value-ex21.png"/>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5667894" y="3500129"/>
            <a:ext cx="3998446" cy="2399069"/>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30"/>
          <p:cNvSpPr txBox="1">
            <a:spLocks noChangeArrowheads="1"/>
          </p:cNvSpPr>
          <p:nvPr/>
        </p:nvSpPr>
        <p:spPr bwMode="auto">
          <a:xfrm>
            <a:off x="8265368" y="152400"/>
            <a:ext cx="1356178" cy="28892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r" eaLnBrk="1" hangingPunct="1"/>
            <a:r>
              <a:rPr lang="en-NZ" sz="1200" dirty="0" smtClean="0"/>
              <a:t>L06Code02.java</a:t>
            </a:r>
            <a:endParaRPr lang="en-US" sz="1200" dirty="0"/>
          </a:p>
        </p:txBody>
      </p:sp>
      <p:sp>
        <p:nvSpPr>
          <p:cNvPr id="11" name="Date Placeholder 10"/>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3923993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Agenda &amp; Reading</a:t>
            </a:r>
          </a:p>
        </p:txBody>
      </p:sp>
      <p:sp>
        <p:nvSpPr>
          <p:cNvPr id="3" name="Content Placeholder 2" descr="Rectangle: Click to edit Master text styles&#10;Second level&#10;Third level&#10;Fourth level&#10;Fifth level"/>
          <p:cNvSpPr>
            <a:spLocks noGrp="1"/>
          </p:cNvSpPr>
          <p:nvPr>
            <p:ph sz="quarter" idx="1"/>
          </p:nvPr>
        </p:nvSpPr>
        <p:spPr/>
        <p:txBody>
          <a:bodyPr>
            <a:normAutofit lnSpcReduction="10000"/>
          </a:bodyPr>
          <a:lstStyle/>
          <a:p>
            <a:r>
              <a:rPr lang="en-US" dirty="0" smtClean="0"/>
              <a:t>Topics:</a:t>
            </a:r>
          </a:p>
          <a:p>
            <a:pPr lvl="1"/>
            <a:r>
              <a:rPr lang="en-NZ" dirty="0" smtClean="0"/>
              <a:t>Introduction</a:t>
            </a:r>
          </a:p>
          <a:p>
            <a:pPr lvl="1"/>
            <a:r>
              <a:rPr lang="en-NZ" dirty="0"/>
              <a:t>Primitive Types vs. Reference </a:t>
            </a:r>
            <a:r>
              <a:rPr lang="en-NZ" dirty="0" smtClean="0"/>
              <a:t>Types</a:t>
            </a:r>
          </a:p>
          <a:p>
            <a:pPr lvl="1"/>
            <a:r>
              <a:rPr lang="en-NZ" dirty="0" smtClean="0"/>
              <a:t>Arrays</a:t>
            </a:r>
            <a:endParaRPr lang="en-US" altLang="zh-TW" dirty="0" smtClean="0"/>
          </a:p>
          <a:p>
            <a:pPr lvl="1"/>
            <a:r>
              <a:rPr lang="en-NZ" dirty="0" smtClean="0"/>
              <a:t>Multidimensional Arrays</a:t>
            </a:r>
          </a:p>
          <a:p>
            <a:pPr lvl="1"/>
            <a:r>
              <a:rPr lang="en-NZ" dirty="0" smtClean="0"/>
              <a:t>Arrays of Objects</a:t>
            </a:r>
          </a:p>
          <a:p>
            <a:r>
              <a:rPr lang="en-US" dirty="0" smtClean="0"/>
              <a:t>Reading</a:t>
            </a:r>
          </a:p>
          <a:p>
            <a:pPr lvl="1"/>
            <a:r>
              <a:rPr lang="en-NZ" dirty="0"/>
              <a:t>Java how to program Late objects version (D &amp; D)</a:t>
            </a:r>
          </a:p>
          <a:p>
            <a:pPr lvl="2"/>
            <a:r>
              <a:rPr lang="en-NZ" dirty="0"/>
              <a:t>Chapter </a:t>
            </a:r>
            <a:r>
              <a:rPr lang="en-NZ" dirty="0" smtClean="0"/>
              <a:t>6</a:t>
            </a:r>
            <a:endParaRPr lang="en-US" dirty="0"/>
          </a:p>
          <a:p>
            <a:pPr lvl="1"/>
            <a:r>
              <a:rPr lang="en-US" dirty="0" smtClean="0"/>
              <a:t>The Java Tutorial</a:t>
            </a:r>
          </a:p>
          <a:p>
            <a:pPr lvl="2"/>
            <a:r>
              <a:rPr lang="en-US" dirty="0" smtClean="0"/>
              <a:t>Arrays</a:t>
            </a:r>
          </a:p>
          <a:p>
            <a:pPr lvl="3"/>
            <a:r>
              <a:rPr lang="en-US" dirty="0" smtClean="0">
                <a:hlinkClick r:id="rId2"/>
              </a:rPr>
              <a:t>https://docs.oracle.com/javase/tutorial/java/nutsandbolts/arrays.html</a:t>
            </a:r>
            <a:endParaRPr lang="en-US" dirty="0" smtClean="0"/>
          </a:p>
          <a:p>
            <a:pPr lvl="3"/>
            <a:r>
              <a:rPr lang="en-US" dirty="0">
                <a:hlinkClick r:id="rId3"/>
              </a:rPr>
              <a:t>http://</a:t>
            </a:r>
            <a:r>
              <a:rPr lang="en-US" dirty="0" smtClean="0">
                <a:hlinkClick r:id="rId3"/>
              </a:rPr>
              <a:t>www.tutorialspoint.com/java/java_arrays.htm</a:t>
            </a:r>
            <a:endParaRPr lang="en-US" dirty="0" smtClean="0"/>
          </a:p>
          <a:p>
            <a:pPr lvl="2"/>
            <a:endParaRPr lang="en-US" dirty="0" smtClean="0"/>
          </a:p>
          <a:p>
            <a:pPr lvl="2"/>
            <a:endParaRPr lang="en-NZ" dirty="0" smtClean="0"/>
          </a:p>
        </p:txBody>
      </p:sp>
      <p:sp>
        <p:nvSpPr>
          <p:cNvPr id="10" name="Slide Number Placeholder 9"/>
          <p:cNvSpPr>
            <a:spLocks noGrp="1"/>
          </p:cNvSpPr>
          <p:nvPr>
            <p:ph type="sldNum" sz="quarter" idx="12"/>
          </p:nvPr>
        </p:nvSpPr>
        <p:spPr/>
        <p:txBody>
          <a:bodyPr/>
          <a:lstStyle/>
          <a:p>
            <a:fld id="{989A6582-9796-409F-A1EA-A094F915F976}" type="slidenum">
              <a:rPr lang="en-NZ" smtClean="0"/>
              <a:pPr/>
              <a:t>2</a:t>
            </a:fld>
            <a:endParaRPr lang="en-NZ" dirty="0"/>
          </a:p>
        </p:txBody>
      </p:sp>
      <p:sp>
        <p:nvSpPr>
          <p:cNvPr id="2" name="Date Placeholder 1"/>
          <p:cNvSpPr>
            <a:spLocks noGrp="1"/>
          </p:cNvSpPr>
          <p:nvPr>
            <p:ph type="dt" sz="half" idx="10"/>
          </p:nvPr>
        </p:nvSpPr>
        <p:spPr/>
        <p:txBody>
          <a:bodyPr/>
          <a:lstStyle/>
          <a:p>
            <a:r>
              <a:rPr lang="en-US" smtClean="0"/>
              <a:t>Lecture06</a:t>
            </a:r>
            <a:endParaRPr lang="en-NZ"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cs typeface="Times New Roman" panose="02020603050405020304" pitchFamily="18" charset="0"/>
              </a:rPr>
              <a:t>3.Arrays </a:t>
            </a:r>
            <a:br>
              <a:rPr lang="en-US" altLang="en-US" dirty="0">
                <a:cs typeface="Times New Roman" panose="02020603050405020304" pitchFamily="18" charset="0"/>
              </a:rPr>
            </a:br>
            <a:r>
              <a:rPr lang="en-US" dirty="0" smtClean="0"/>
              <a:t>Pass-By-Value</a:t>
            </a:r>
          </a:p>
        </p:txBody>
      </p:sp>
      <p:sp>
        <p:nvSpPr>
          <p:cNvPr id="72707" name="Text Placeholder 2"/>
          <p:cNvSpPr>
            <a:spLocks noGrp="1"/>
          </p:cNvSpPr>
          <p:nvPr>
            <p:ph sz="quarter" idx="1"/>
          </p:nvPr>
        </p:nvSpPr>
        <p:spPr>
          <a:xfrm>
            <a:off x="165100" y="1219199"/>
            <a:ext cx="9493250" cy="2742905"/>
          </a:xfrm>
        </p:spPr>
        <p:txBody>
          <a:bodyPr>
            <a:normAutofit fontScale="92500" lnSpcReduction="10000"/>
          </a:bodyPr>
          <a:lstStyle/>
          <a:p>
            <a:r>
              <a:rPr lang="en-US" altLang="en-US" dirty="0" smtClean="0"/>
              <a:t>Case 2: Reference Types (</a:t>
            </a:r>
            <a:r>
              <a:rPr lang="en-US" altLang="en-US" dirty="0" err="1" smtClean="0"/>
              <a:t>StringBuffer</a:t>
            </a:r>
            <a:r>
              <a:rPr lang="en-US" altLang="en-US" dirty="0" smtClean="0"/>
              <a:t>,  array… </a:t>
            </a:r>
            <a:r>
              <a:rPr lang="en-US" altLang="en-US" dirty="0" err="1" smtClean="0"/>
              <a:t>etc</a:t>
            </a:r>
            <a:r>
              <a:rPr lang="en-US" altLang="en-US" dirty="0" smtClean="0"/>
              <a:t>)</a:t>
            </a:r>
          </a:p>
          <a:p>
            <a:pPr lvl="1"/>
            <a:r>
              <a:rPr lang="en-US" altLang="en-US" dirty="0" smtClean="0"/>
              <a:t>i.e. a copy the object’s reference </a:t>
            </a:r>
            <a:r>
              <a:rPr lang="en-NZ" altLang="en-US" dirty="0"/>
              <a:t>is passed to the called method</a:t>
            </a:r>
            <a:endParaRPr lang="en-US" altLang="en-US" dirty="0" smtClean="0"/>
          </a:p>
          <a:p>
            <a:pPr lvl="1"/>
            <a:r>
              <a:rPr lang="en-NZ" altLang="en-US" dirty="0"/>
              <a:t>an object’s reference is passed by value, a method can still </a:t>
            </a:r>
            <a:r>
              <a:rPr lang="en-NZ" altLang="en-US" b="1" dirty="0"/>
              <a:t>interact</a:t>
            </a:r>
            <a:r>
              <a:rPr lang="en-NZ" altLang="en-US" dirty="0"/>
              <a:t> with the referenced object by calling its public methods using the copy of the object’s reference</a:t>
            </a:r>
            <a:r>
              <a:rPr lang="en-NZ" altLang="en-US" dirty="0" smtClean="0"/>
              <a:t>. </a:t>
            </a:r>
            <a:endParaRPr lang="en-NZ" altLang="en-US" dirty="0"/>
          </a:p>
          <a:p>
            <a:pPr lvl="1"/>
            <a:r>
              <a:rPr lang="en-NZ" altLang="en-US" dirty="0"/>
              <a:t>The parameter in the called method and the argument in the calling method refer to the same object in memory</a:t>
            </a:r>
            <a:r>
              <a:rPr lang="en-NZ" altLang="en-US" dirty="0" smtClean="0"/>
              <a:t>.</a:t>
            </a:r>
          </a:p>
          <a:p>
            <a:pPr lvl="1"/>
            <a:r>
              <a:rPr lang="en-NZ" altLang="en-US" dirty="0" smtClean="0"/>
              <a:t>We </a:t>
            </a:r>
            <a:r>
              <a:rPr lang="en-NZ" altLang="en-US" dirty="0"/>
              <a:t>can modify </a:t>
            </a:r>
            <a:r>
              <a:rPr lang="en-NZ" altLang="en-US" dirty="0" smtClean="0"/>
              <a:t>the object </a:t>
            </a:r>
            <a:r>
              <a:rPr lang="en-NZ" altLang="en-US" dirty="0"/>
              <a:t>and have the changes reflected in the outer scope</a:t>
            </a:r>
            <a:r>
              <a:rPr lang="en-NZ" altLang="en-US" dirty="0" smtClean="0"/>
              <a:t>.</a:t>
            </a:r>
            <a:endParaRPr lang="en-NZ" altLang="en-US" dirty="0"/>
          </a:p>
        </p:txBody>
      </p:sp>
      <p:sp>
        <p:nvSpPr>
          <p:cNvPr id="4" name="Rectangle 51"/>
          <p:cNvSpPr>
            <a:spLocks noChangeArrowheads="1"/>
          </p:cNvSpPr>
          <p:nvPr/>
        </p:nvSpPr>
        <p:spPr bwMode="auto">
          <a:xfrm>
            <a:off x="210626" y="5053464"/>
            <a:ext cx="6411027" cy="1602619"/>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public static void </a:t>
            </a:r>
            <a:r>
              <a:rPr lang="en-US" altLang="en-US" b="1" dirty="0" smtClean="0"/>
              <a:t>myMethod2() </a:t>
            </a:r>
            <a:r>
              <a:rPr lang="en-US" altLang="en-US" b="1" dirty="0"/>
              <a:t>{</a:t>
            </a:r>
          </a:p>
          <a:p>
            <a:pPr algn="l" eaLnBrk="1" hangingPunct="1"/>
            <a:r>
              <a:rPr lang="en-US" altLang="en-US" b="1" dirty="0" smtClean="0"/>
              <a:t>  </a:t>
            </a:r>
            <a:r>
              <a:rPr lang="en-US" altLang="en-US" b="1" dirty="0" err="1" smtClean="0"/>
              <a:t>int</a:t>
            </a:r>
            <a:r>
              <a:rPr lang="en-US" altLang="en-US" b="1" dirty="0" smtClean="0"/>
              <a:t> </a:t>
            </a:r>
            <a:r>
              <a:rPr lang="en-US" altLang="en-US" b="1" dirty="0" err="1"/>
              <a:t>myNumber</a:t>
            </a:r>
            <a:r>
              <a:rPr lang="en-US" altLang="en-US" b="1" dirty="0"/>
              <a:t> = 12345;</a:t>
            </a:r>
          </a:p>
          <a:p>
            <a:pPr algn="l" eaLnBrk="1" hangingPunct="1"/>
            <a:r>
              <a:rPr lang="en-US" altLang="en-US" b="1" dirty="0" smtClean="0"/>
              <a:t>  </a:t>
            </a:r>
            <a:r>
              <a:rPr lang="en-US" altLang="en-US" b="1" dirty="0" err="1" smtClean="0"/>
              <a:t>StringBuffer</a:t>
            </a:r>
            <a:r>
              <a:rPr lang="en-US" altLang="en-US" b="1" dirty="0" smtClean="0"/>
              <a:t> </a:t>
            </a:r>
            <a:r>
              <a:rPr lang="en-US" altLang="en-US" b="1" dirty="0" err="1"/>
              <a:t>myString</a:t>
            </a:r>
            <a:r>
              <a:rPr lang="en-US" altLang="en-US" b="1" dirty="0"/>
              <a:t> = new </a:t>
            </a:r>
            <a:r>
              <a:rPr lang="en-US" altLang="en-US" b="1" dirty="0" err="1"/>
              <a:t>StringBuffer</a:t>
            </a:r>
            <a:r>
              <a:rPr lang="en-US" altLang="en-US" b="1" dirty="0"/>
              <a:t>("testing");</a:t>
            </a:r>
          </a:p>
          <a:p>
            <a:pPr algn="l" eaLnBrk="1" hangingPunct="1"/>
            <a:r>
              <a:rPr lang="en-US" altLang="en-US" b="1" dirty="0"/>
              <a:t>  </a:t>
            </a:r>
            <a:r>
              <a:rPr lang="en-US" altLang="en-US" b="1" dirty="0" err="1"/>
              <a:t>System.out.println</a:t>
            </a:r>
            <a:r>
              <a:rPr lang="en-US" altLang="en-US" b="1" dirty="0"/>
              <a:t>("</a:t>
            </a:r>
            <a:r>
              <a:rPr lang="en-US" altLang="en-US" b="1" dirty="0" err="1"/>
              <a:t>myString</a:t>
            </a:r>
            <a:r>
              <a:rPr lang="en-US" altLang="en-US" b="1" dirty="0"/>
              <a:t> before call = "+</a:t>
            </a:r>
            <a:r>
              <a:rPr lang="en-US" altLang="en-US" b="1" dirty="0" err="1" smtClean="0"/>
              <a:t>myString</a:t>
            </a:r>
            <a:r>
              <a:rPr lang="en-US" altLang="en-US" b="1" dirty="0" smtClean="0"/>
              <a:t>);</a:t>
            </a:r>
            <a:endParaRPr lang="en-US" altLang="en-US" b="1" dirty="0"/>
          </a:p>
          <a:p>
            <a:pPr algn="l" eaLnBrk="1" hangingPunct="1"/>
            <a:r>
              <a:rPr lang="en-US" altLang="en-US" b="1" dirty="0"/>
              <a:t>  </a:t>
            </a:r>
            <a:r>
              <a:rPr lang="en-US" altLang="en-US" b="1" dirty="0" err="1"/>
              <a:t>changeMyString</a:t>
            </a:r>
            <a:r>
              <a:rPr lang="en-US" altLang="en-US" b="1" dirty="0"/>
              <a:t>(</a:t>
            </a:r>
            <a:r>
              <a:rPr lang="en-US" altLang="en-US" b="1" dirty="0" err="1"/>
              <a:t>myString</a:t>
            </a:r>
            <a:r>
              <a:rPr lang="en-US" altLang="en-US" b="1" dirty="0"/>
              <a:t>);</a:t>
            </a:r>
          </a:p>
          <a:p>
            <a:pPr algn="l" eaLnBrk="1" hangingPunct="1"/>
            <a:r>
              <a:rPr lang="en-US" altLang="en-US" b="1" dirty="0"/>
              <a:t>  </a:t>
            </a:r>
            <a:r>
              <a:rPr lang="en-US" altLang="en-US" b="1" dirty="0" err="1"/>
              <a:t>System.out.println</a:t>
            </a:r>
            <a:r>
              <a:rPr lang="en-US" altLang="en-US" b="1" dirty="0"/>
              <a:t>("</a:t>
            </a:r>
            <a:r>
              <a:rPr lang="en-US" altLang="en-US" b="1" dirty="0" err="1"/>
              <a:t>myString</a:t>
            </a:r>
            <a:r>
              <a:rPr lang="en-US" altLang="en-US" b="1" dirty="0"/>
              <a:t> after call = "+</a:t>
            </a:r>
            <a:r>
              <a:rPr lang="en-US" altLang="en-US" b="1" dirty="0" err="1" smtClean="0"/>
              <a:t>myString</a:t>
            </a:r>
            <a:r>
              <a:rPr lang="en-US" altLang="en-US" b="1" dirty="0" smtClean="0"/>
              <a:t>);</a:t>
            </a:r>
          </a:p>
          <a:p>
            <a:pPr algn="l" eaLnBrk="1" hangingPunct="1"/>
            <a:r>
              <a:rPr lang="en-US" altLang="en-US" b="1" dirty="0" smtClean="0"/>
              <a:t>}</a:t>
            </a:r>
          </a:p>
        </p:txBody>
      </p:sp>
      <p:sp>
        <p:nvSpPr>
          <p:cNvPr id="5" name="Rectangle 51"/>
          <p:cNvSpPr>
            <a:spLocks noChangeArrowheads="1"/>
          </p:cNvSpPr>
          <p:nvPr/>
        </p:nvSpPr>
        <p:spPr bwMode="auto">
          <a:xfrm>
            <a:off x="183547" y="4092551"/>
            <a:ext cx="6518429" cy="956288"/>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NZ" altLang="en-US" b="1" dirty="0"/>
              <a:t>public static void </a:t>
            </a:r>
            <a:r>
              <a:rPr lang="en-NZ" altLang="en-US" b="1" dirty="0" err="1"/>
              <a:t>changeMyString</a:t>
            </a:r>
            <a:r>
              <a:rPr lang="en-NZ" altLang="en-US" b="1" dirty="0"/>
              <a:t>(</a:t>
            </a:r>
            <a:r>
              <a:rPr lang="en-NZ" altLang="en-US" b="1" dirty="0" err="1"/>
              <a:t>StringBuffer</a:t>
            </a:r>
            <a:r>
              <a:rPr lang="en-NZ" altLang="en-US" b="1" dirty="0"/>
              <a:t> </a:t>
            </a:r>
            <a:r>
              <a:rPr lang="en-NZ" altLang="en-US" b="1" dirty="0" err="1"/>
              <a:t>justACopy</a:t>
            </a:r>
            <a:r>
              <a:rPr lang="en-NZ" altLang="en-US" b="1" dirty="0"/>
              <a:t>) {</a:t>
            </a:r>
          </a:p>
          <a:p>
            <a:pPr algn="l" eaLnBrk="1" hangingPunct="1"/>
            <a:r>
              <a:rPr lang="en-NZ" altLang="en-US" b="1" dirty="0"/>
              <a:t>  </a:t>
            </a:r>
            <a:r>
              <a:rPr lang="en-NZ" altLang="en-US" b="1" dirty="0" err="1"/>
              <a:t>justACopy.append</a:t>
            </a:r>
            <a:r>
              <a:rPr lang="en-NZ" altLang="en-US" b="1" dirty="0" smtClean="0"/>
              <a:t>("++");</a:t>
            </a:r>
            <a:endParaRPr lang="en-NZ" altLang="en-US" b="1" dirty="0"/>
          </a:p>
          <a:p>
            <a:pPr algn="l" eaLnBrk="1" hangingPunct="1"/>
            <a:r>
              <a:rPr lang="en-NZ" altLang="en-US" b="1" dirty="0" smtClean="0"/>
              <a:t>  </a:t>
            </a:r>
            <a:r>
              <a:rPr lang="en-NZ" altLang="en-US" b="1" dirty="0" err="1" smtClean="0"/>
              <a:t>System.out.println</a:t>
            </a:r>
            <a:r>
              <a:rPr lang="en-NZ" altLang="en-US" b="1" dirty="0"/>
              <a:t>("</a:t>
            </a:r>
            <a:r>
              <a:rPr lang="en-NZ" altLang="en-US" b="1" dirty="0" err="1"/>
              <a:t>justACopy</a:t>
            </a:r>
            <a:r>
              <a:rPr lang="en-NZ" altLang="en-US" b="1" dirty="0"/>
              <a:t> = </a:t>
            </a:r>
            <a:r>
              <a:rPr lang="en-NZ" altLang="en-US" b="1" dirty="0" smtClean="0"/>
              <a:t>"+ </a:t>
            </a:r>
            <a:r>
              <a:rPr lang="en-NZ" altLang="en-US" b="1" dirty="0" err="1" smtClean="0"/>
              <a:t>justACopy</a:t>
            </a:r>
            <a:r>
              <a:rPr lang="en-NZ" altLang="en-US" b="1" dirty="0" smtClean="0"/>
              <a:t>);</a:t>
            </a:r>
            <a:endParaRPr lang="en-NZ" altLang="en-US" b="1" dirty="0"/>
          </a:p>
          <a:p>
            <a:pPr algn="l" eaLnBrk="1" hangingPunct="1"/>
            <a:r>
              <a:rPr lang="en-NZ" altLang="en-US" b="1" dirty="0"/>
              <a:t>}</a:t>
            </a:r>
            <a:endParaRPr lang="en-NZ" altLang="en-US" b="1" dirty="0" smtClean="0"/>
          </a:p>
        </p:txBody>
      </p:sp>
      <p:grpSp>
        <p:nvGrpSpPr>
          <p:cNvPr id="9" name="Group 8"/>
          <p:cNvGrpSpPr/>
          <p:nvPr/>
        </p:nvGrpSpPr>
        <p:grpSpPr>
          <a:xfrm>
            <a:off x="6177136" y="3912061"/>
            <a:ext cx="3618596" cy="2148050"/>
            <a:chOff x="5817096" y="3092159"/>
            <a:chExt cx="3998446" cy="2399069"/>
          </a:xfrm>
        </p:grpSpPr>
        <p:pic>
          <p:nvPicPr>
            <p:cNvPr id="7" name="Picture 2" descr="http://www.doanduyhai.com/blog/wp-content/uploads/2011/10/java_pass_by_value-ex21.png"/>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5817096" y="3092159"/>
              <a:ext cx="3998446" cy="23990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118014" y="4997241"/>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NZ"/>
            </a:p>
          </p:txBody>
        </p:sp>
        <p:sp>
          <p:nvSpPr>
            <p:cNvPr id="8" name="TextBox 7"/>
            <p:cNvSpPr txBox="1"/>
            <p:nvPr/>
          </p:nvSpPr>
          <p:spPr>
            <a:xfrm>
              <a:off x="7621919" y="5157192"/>
              <a:ext cx="427425" cy="123111"/>
            </a:xfrm>
            <a:prstGeom prst="rect">
              <a:avLst/>
            </a:prstGeom>
            <a:solidFill>
              <a:schemeClr val="bg1"/>
            </a:solidFill>
            <a:ln>
              <a:solidFill>
                <a:schemeClr val="bg1"/>
              </a:solidFill>
            </a:ln>
          </p:spPr>
          <p:txBody>
            <a:bodyPr wrap="square" lIns="0" tIns="0" rIns="0" bIns="0" rtlCol="0">
              <a:spAutoFit/>
            </a:bodyPr>
            <a:lstStyle/>
            <a:p>
              <a:r>
                <a:rPr lang="en-NZ" sz="800" dirty="0" smtClean="0"/>
                <a:t>0x25a1c</a:t>
              </a:r>
              <a:endParaRPr lang="en-NZ" sz="800" dirty="0"/>
            </a:p>
          </p:txBody>
        </p:sp>
        <p:sp>
          <p:nvSpPr>
            <p:cNvPr id="10" name="Rectangle 9"/>
            <p:cNvSpPr/>
            <p:nvPr/>
          </p:nvSpPr>
          <p:spPr>
            <a:xfrm>
              <a:off x="6587840" y="3729439"/>
              <a:ext cx="521057" cy="16264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l"/>
              <a:r>
                <a:rPr lang="en-NZ" sz="1200" dirty="0" smtClean="0"/>
                <a:t>++</a:t>
              </a:r>
              <a:endParaRPr lang="en-NZ" sz="1200" dirty="0"/>
            </a:p>
          </p:txBody>
        </p:sp>
        <p:sp>
          <p:nvSpPr>
            <p:cNvPr id="12" name="TextBox 11"/>
            <p:cNvSpPr txBox="1"/>
            <p:nvPr/>
          </p:nvSpPr>
          <p:spPr>
            <a:xfrm>
              <a:off x="7602606" y="4786317"/>
              <a:ext cx="1022802" cy="123111"/>
            </a:xfrm>
            <a:prstGeom prst="rect">
              <a:avLst/>
            </a:prstGeom>
            <a:solidFill>
              <a:schemeClr val="bg1"/>
            </a:solidFill>
            <a:ln>
              <a:solidFill>
                <a:schemeClr val="bg1"/>
              </a:solidFill>
            </a:ln>
          </p:spPr>
          <p:txBody>
            <a:bodyPr wrap="square" lIns="0" tIns="0" rIns="0" bIns="0" rtlCol="0">
              <a:spAutoFit/>
            </a:bodyPr>
            <a:lstStyle/>
            <a:p>
              <a:pPr algn="l"/>
              <a:r>
                <a:rPr lang="en-NZ" sz="800" dirty="0" err="1" smtClean="0"/>
                <a:t>changeMyString</a:t>
              </a:r>
              <a:endParaRPr lang="en-NZ" sz="800" dirty="0"/>
            </a:p>
          </p:txBody>
        </p:sp>
        <p:sp>
          <p:nvSpPr>
            <p:cNvPr id="13" name="TextBox 12"/>
            <p:cNvSpPr txBox="1"/>
            <p:nvPr/>
          </p:nvSpPr>
          <p:spPr>
            <a:xfrm>
              <a:off x="7635919" y="3810729"/>
              <a:ext cx="427425" cy="123111"/>
            </a:xfrm>
            <a:prstGeom prst="rect">
              <a:avLst/>
            </a:prstGeom>
            <a:solidFill>
              <a:schemeClr val="bg1"/>
            </a:solidFill>
            <a:ln>
              <a:solidFill>
                <a:schemeClr val="bg1"/>
              </a:solidFill>
            </a:ln>
          </p:spPr>
          <p:txBody>
            <a:bodyPr wrap="square" lIns="0" tIns="0" rIns="0" bIns="0" rtlCol="0">
              <a:spAutoFit/>
            </a:bodyPr>
            <a:lstStyle/>
            <a:p>
              <a:r>
                <a:rPr lang="en-NZ" sz="800" dirty="0" smtClean="0"/>
                <a:t>0x25a1c</a:t>
              </a:r>
              <a:endParaRPr lang="en-NZ" sz="800" dirty="0"/>
            </a:p>
          </p:txBody>
        </p:sp>
        <p:sp>
          <p:nvSpPr>
            <p:cNvPr id="14" name="TextBox 13"/>
            <p:cNvSpPr txBox="1"/>
            <p:nvPr/>
          </p:nvSpPr>
          <p:spPr>
            <a:xfrm>
              <a:off x="8337376" y="3825404"/>
              <a:ext cx="503546" cy="123111"/>
            </a:xfrm>
            <a:prstGeom prst="rect">
              <a:avLst/>
            </a:prstGeom>
            <a:solidFill>
              <a:schemeClr val="bg1"/>
            </a:solidFill>
            <a:ln>
              <a:solidFill>
                <a:schemeClr val="bg1"/>
              </a:solidFill>
            </a:ln>
          </p:spPr>
          <p:txBody>
            <a:bodyPr wrap="square" lIns="0" tIns="0" rIns="0" bIns="0" rtlCol="0">
              <a:spAutoFit/>
            </a:bodyPr>
            <a:lstStyle/>
            <a:p>
              <a:r>
                <a:rPr lang="en-NZ" sz="800" dirty="0" smtClean="0"/>
                <a:t>12345</a:t>
              </a:r>
              <a:endParaRPr lang="en-NZ" sz="800" dirty="0"/>
            </a:p>
          </p:txBody>
        </p:sp>
        <p:sp>
          <p:nvSpPr>
            <p:cNvPr id="15" name="TextBox 14"/>
            <p:cNvSpPr txBox="1"/>
            <p:nvPr/>
          </p:nvSpPr>
          <p:spPr>
            <a:xfrm>
              <a:off x="7588606" y="3634973"/>
              <a:ext cx="529408" cy="123111"/>
            </a:xfrm>
            <a:prstGeom prst="rect">
              <a:avLst/>
            </a:prstGeom>
            <a:solidFill>
              <a:schemeClr val="bg1"/>
            </a:solidFill>
            <a:ln>
              <a:solidFill>
                <a:schemeClr val="bg1"/>
              </a:solidFill>
            </a:ln>
          </p:spPr>
          <p:txBody>
            <a:bodyPr wrap="square" lIns="0" tIns="0" rIns="0" bIns="0" rtlCol="0">
              <a:spAutoFit/>
            </a:bodyPr>
            <a:lstStyle/>
            <a:p>
              <a:r>
                <a:rPr lang="en-NZ" sz="800" dirty="0" err="1" smtClean="0">
                  <a:solidFill>
                    <a:srgbClr val="FF0000"/>
                  </a:solidFill>
                </a:rPr>
                <a:t>myString</a:t>
              </a:r>
              <a:endParaRPr lang="en-NZ" sz="800" dirty="0">
                <a:solidFill>
                  <a:srgbClr val="FF0000"/>
                </a:solidFill>
              </a:endParaRPr>
            </a:p>
          </p:txBody>
        </p:sp>
        <p:sp>
          <p:nvSpPr>
            <p:cNvPr id="16" name="TextBox 15"/>
            <p:cNvSpPr txBox="1"/>
            <p:nvPr/>
          </p:nvSpPr>
          <p:spPr>
            <a:xfrm>
              <a:off x="8265368" y="3643519"/>
              <a:ext cx="529408" cy="123111"/>
            </a:xfrm>
            <a:prstGeom prst="rect">
              <a:avLst/>
            </a:prstGeom>
            <a:solidFill>
              <a:schemeClr val="bg1"/>
            </a:solidFill>
            <a:ln>
              <a:solidFill>
                <a:schemeClr val="bg1"/>
              </a:solidFill>
            </a:ln>
          </p:spPr>
          <p:txBody>
            <a:bodyPr wrap="square" lIns="0" tIns="0" rIns="0" bIns="0" rtlCol="0">
              <a:spAutoFit/>
            </a:bodyPr>
            <a:lstStyle/>
            <a:p>
              <a:r>
                <a:rPr lang="en-NZ" sz="800" dirty="0" err="1" smtClean="0">
                  <a:solidFill>
                    <a:srgbClr val="FF0000"/>
                  </a:solidFill>
                </a:rPr>
                <a:t>myNumber</a:t>
              </a:r>
              <a:endParaRPr lang="en-NZ" sz="800" dirty="0">
                <a:solidFill>
                  <a:srgbClr val="FF0000"/>
                </a:solidFill>
              </a:endParaRPr>
            </a:p>
          </p:txBody>
        </p:sp>
        <p:sp>
          <p:nvSpPr>
            <p:cNvPr id="17" name="TextBox 16"/>
            <p:cNvSpPr txBox="1"/>
            <p:nvPr/>
          </p:nvSpPr>
          <p:spPr>
            <a:xfrm>
              <a:off x="7185248" y="4376764"/>
              <a:ext cx="2006734" cy="123111"/>
            </a:xfrm>
            <a:prstGeom prst="rect">
              <a:avLst/>
            </a:prstGeom>
            <a:solidFill>
              <a:schemeClr val="bg1"/>
            </a:solidFill>
            <a:ln>
              <a:solidFill>
                <a:schemeClr val="bg1"/>
              </a:solidFill>
            </a:ln>
          </p:spPr>
          <p:txBody>
            <a:bodyPr wrap="square" lIns="0" tIns="0" rIns="0" bIns="0" rtlCol="0">
              <a:spAutoFit/>
            </a:bodyPr>
            <a:lstStyle/>
            <a:p>
              <a:r>
                <a:rPr lang="en-NZ" sz="800" dirty="0"/>
                <a:t>copy of the object’s </a:t>
              </a:r>
              <a:r>
                <a:rPr lang="en-NZ" sz="800" dirty="0" smtClean="0"/>
                <a:t>reference to </a:t>
              </a:r>
              <a:r>
                <a:rPr lang="en-NZ" sz="800" dirty="0" err="1" smtClean="0"/>
                <a:t>justACopy</a:t>
              </a:r>
              <a:endParaRPr lang="en-NZ" sz="800" dirty="0"/>
            </a:p>
          </p:txBody>
        </p:sp>
      </p:grpSp>
      <p:sp>
        <p:nvSpPr>
          <p:cNvPr id="6" name="Rectangle 134"/>
          <p:cNvSpPr>
            <a:spLocks noChangeArrowheads="1"/>
          </p:cNvSpPr>
          <p:nvPr/>
        </p:nvSpPr>
        <p:spPr bwMode="auto">
          <a:xfrm>
            <a:off x="4172897" y="5982616"/>
            <a:ext cx="3618596" cy="740845"/>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NZ" altLang="en-US" sz="1400" b="1" dirty="0" err="1">
                <a:latin typeface="Courier New" panose="02070309020205020404" pitchFamily="49" charset="0"/>
              </a:rPr>
              <a:t>myString</a:t>
            </a:r>
            <a:r>
              <a:rPr lang="en-NZ" altLang="en-US" sz="1400" b="1" dirty="0">
                <a:latin typeface="Courier New" panose="02070309020205020404" pitchFamily="49" charset="0"/>
              </a:rPr>
              <a:t> before call = testing</a:t>
            </a:r>
          </a:p>
          <a:p>
            <a:pPr eaLnBrk="1" hangingPunct="1">
              <a:spcBef>
                <a:spcPct val="0"/>
              </a:spcBef>
              <a:buClrTx/>
              <a:buSzTx/>
              <a:buFontTx/>
              <a:buNone/>
            </a:pPr>
            <a:r>
              <a:rPr lang="en-NZ" altLang="en-US" sz="1400" b="1" dirty="0" err="1">
                <a:latin typeface="Courier New" panose="02070309020205020404" pitchFamily="49" charset="0"/>
              </a:rPr>
              <a:t>justACopy</a:t>
            </a:r>
            <a:r>
              <a:rPr lang="en-NZ" altLang="en-US" sz="1400" b="1" dirty="0">
                <a:latin typeface="Courier New" panose="02070309020205020404" pitchFamily="49" charset="0"/>
              </a:rPr>
              <a:t> = testing++</a:t>
            </a:r>
            <a:endParaRPr lang="en-US" altLang="en-US" sz="1400" b="1" dirty="0">
              <a:latin typeface="Courier New" panose="02070309020205020404" pitchFamily="49" charset="0"/>
            </a:endParaRPr>
          </a:p>
          <a:p>
            <a:pPr eaLnBrk="1" hangingPunct="1">
              <a:spcBef>
                <a:spcPct val="0"/>
              </a:spcBef>
              <a:buClrTx/>
              <a:buSzTx/>
              <a:buFontTx/>
              <a:buNone/>
            </a:pPr>
            <a:r>
              <a:rPr lang="en-NZ" altLang="en-US" sz="1400" b="1" dirty="0" err="1" smtClean="0">
                <a:latin typeface="Courier New" panose="02070309020205020404" pitchFamily="49" charset="0"/>
              </a:rPr>
              <a:t>myString</a:t>
            </a:r>
            <a:r>
              <a:rPr lang="en-NZ" altLang="en-US" sz="1400" b="1" dirty="0" smtClean="0">
                <a:latin typeface="Courier New" panose="02070309020205020404" pitchFamily="49" charset="0"/>
              </a:rPr>
              <a:t> </a:t>
            </a:r>
            <a:r>
              <a:rPr lang="en-NZ" altLang="en-US" sz="1400" b="1" dirty="0">
                <a:latin typeface="Courier New" panose="02070309020205020404" pitchFamily="49" charset="0"/>
              </a:rPr>
              <a:t>after call = </a:t>
            </a:r>
            <a:r>
              <a:rPr lang="en-NZ" altLang="en-US" sz="1400" b="1" dirty="0" smtClean="0">
                <a:latin typeface="Courier New" panose="02070309020205020404" pitchFamily="49" charset="0"/>
              </a:rPr>
              <a:t>testing++</a:t>
            </a:r>
            <a:endParaRPr lang="en-US" altLang="en-US" sz="1400" b="1" dirty="0">
              <a:latin typeface="Courier New" panose="02070309020205020404" pitchFamily="49" charset="0"/>
            </a:endParaRPr>
          </a:p>
        </p:txBody>
      </p:sp>
      <p:sp>
        <p:nvSpPr>
          <p:cNvPr id="18" name="Text Box 30"/>
          <p:cNvSpPr txBox="1">
            <a:spLocks noChangeArrowheads="1"/>
          </p:cNvSpPr>
          <p:nvPr/>
        </p:nvSpPr>
        <p:spPr bwMode="auto">
          <a:xfrm>
            <a:off x="8265368" y="152400"/>
            <a:ext cx="1356178" cy="28892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r" eaLnBrk="1" hangingPunct="1"/>
            <a:r>
              <a:rPr lang="en-NZ" sz="1200" dirty="0" smtClean="0"/>
              <a:t>L06Code02.java</a:t>
            </a:r>
            <a:endParaRPr lang="en-US" sz="1200" dirty="0"/>
          </a:p>
        </p:txBody>
      </p:sp>
      <p:sp>
        <p:nvSpPr>
          <p:cNvPr id="11" name="Slide Number Placeholder 10"/>
          <p:cNvSpPr>
            <a:spLocks noGrp="1"/>
          </p:cNvSpPr>
          <p:nvPr>
            <p:ph type="sldNum" sz="quarter" idx="12"/>
          </p:nvPr>
        </p:nvSpPr>
        <p:spPr/>
        <p:txBody>
          <a:bodyPr/>
          <a:lstStyle/>
          <a:p>
            <a:fld id="{989A6582-9796-409F-A1EA-A094F915F976}" type="slidenum">
              <a:rPr lang="en-NZ" smtClean="0"/>
              <a:pPr/>
              <a:t>20</a:t>
            </a:fld>
            <a:endParaRPr lang="en-NZ" dirty="0"/>
          </a:p>
        </p:txBody>
      </p:sp>
      <p:sp>
        <p:nvSpPr>
          <p:cNvPr id="19" name="Date Placeholder 18"/>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4250873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cs typeface="Times New Roman" panose="02020603050405020304" pitchFamily="18" charset="0"/>
              </a:rPr>
              <a:t>3.Arrays </a:t>
            </a:r>
            <a:br>
              <a:rPr lang="en-US" altLang="en-US" dirty="0">
                <a:cs typeface="Times New Roman" panose="02020603050405020304" pitchFamily="18" charset="0"/>
              </a:rPr>
            </a:br>
            <a:r>
              <a:rPr lang="en-US" dirty="0" smtClean="0"/>
              <a:t>Pass-By-Value</a:t>
            </a:r>
          </a:p>
        </p:txBody>
      </p:sp>
      <p:sp>
        <p:nvSpPr>
          <p:cNvPr id="72707" name="Text Placeholder 2"/>
          <p:cNvSpPr>
            <a:spLocks noGrp="1"/>
          </p:cNvSpPr>
          <p:nvPr>
            <p:ph sz="quarter" idx="1"/>
          </p:nvPr>
        </p:nvSpPr>
        <p:spPr>
          <a:xfrm>
            <a:off x="165100" y="1219200"/>
            <a:ext cx="9493250" cy="1994355"/>
          </a:xfrm>
        </p:spPr>
        <p:txBody>
          <a:bodyPr>
            <a:normAutofit fontScale="92500" lnSpcReduction="20000"/>
          </a:bodyPr>
          <a:lstStyle/>
          <a:p>
            <a:r>
              <a:rPr lang="en-US" altLang="en-US" dirty="0" smtClean="0"/>
              <a:t>Case 3: Reference Types (</a:t>
            </a:r>
            <a:r>
              <a:rPr lang="en-US" altLang="en-US" dirty="0" err="1" smtClean="0"/>
              <a:t>StringBuffer</a:t>
            </a:r>
            <a:r>
              <a:rPr lang="en-US" altLang="en-US" dirty="0" smtClean="0"/>
              <a:t>,  array… </a:t>
            </a:r>
            <a:r>
              <a:rPr lang="en-US" altLang="en-US" dirty="0" err="1" smtClean="0"/>
              <a:t>etc</a:t>
            </a:r>
            <a:r>
              <a:rPr lang="en-US" altLang="en-US" dirty="0" smtClean="0"/>
              <a:t>)</a:t>
            </a:r>
          </a:p>
          <a:p>
            <a:pPr lvl="1"/>
            <a:r>
              <a:rPr lang="en-US" altLang="en-US" dirty="0" smtClean="0"/>
              <a:t>i.e. a copy the object’s reference </a:t>
            </a:r>
            <a:r>
              <a:rPr lang="en-NZ" altLang="en-US" dirty="0"/>
              <a:t>is passed to the called method</a:t>
            </a:r>
            <a:endParaRPr lang="en-US" altLang="en-US" dirty="0" smtClean="0"/>
          </a:p>
          <a:p>
            <a:pPr lvl="1"/>
            <a:r>
              <a:rPr lang="en-NZ" altLang="en-US" dirty="0"/>
              <a:t>If you </a:t>
            </a:r>
            <a:r>
              <a:rPr lang="en-NZ" altLang="en-US" b="1" dirty="0"/>
              <a:t>modify</a:t>
            </a:r>
            <a:r>
              <a:rPr lang="en-NZ" altLang="en-US" dirty="0"/>
              <a:t> a reference-type parameter so that it refers to </a:t>
            </a:r>
            <a:r>
              <a:rPr lang="en-NZ" altLang="en-US" b="1" dirty="0"/>
              <a:t>another</a:t>
            </a:r>
            <a:r>
              <a:rPr lang="en-NZ" altLang="en-US" dirty="0"/>
              <a:t> </a:t>
            </a:r>
            <a:r>
              <a:rPr lang="en-NZ" altLang="en-US" b="1" dirty="0"/>
              <a:t>object</a:t>
            </a:r>
            <a:r>
              <a:rPr lang="en-NZ" altLang="en-US" dirty="0"/>
              <a:t>, only the parameter refers to the </a:t>
            </a:r>
            <a:r>
              <a:rPr lang="en-NZ" altLang="en-US" dirty="0" smtClean="0"/>
              <a:t>new one.</a:t>
            </a:r>
          </a:p>
          <a:p>
            <a:pPr lvl="1"/>
            <a:r>
              <a:rPr lang="en-NZ" altLang="en-US" dirty="0"/>
              <a:t>changes to the called method’s copy do not affect the original variable’s value in the caller.</a:t>
            </a:r>
          </a:p>
          <a:p>
            <a:pPr lvl="1"/>
            <a:endParaRPr lang="en-NZ" altLang="en-US" dirty="0"/>
          </a:p>
        </p:txBody>
      </p:sp>
      <p:sp>
        <p:nvSpPr>
          <p:cNvPr id="4" name="Rectangle 51"/>
          <p:cNvSpPr>
            <a:spLocks noChangeArrowheads="1"/>
          </p:cNvSpPr>
          <p:nvPr/>
        </p:nvSpPr>
        <p:spPr bwMode="auto">
          <a:xfrm>
            <a:off x="197622" y="4537974"/>
            <a:ext cx="6411027" cy="1602619"/>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public static void </a:t>
            </a:r>
            <a:r>
              <a:rPr lang="en-US" altLang="en-US" b="1" dirty="0" smtClean="0"/>
              <a:t>myMethod3() </a:t>
            </a:r>
            <a:r>
              <a:rPr lang="en-US" altLang="en-US" b="1" dirty="0"/>
              <a:t>{</a:t>
            </a:r>
          </a:p>
          <a:p>
            <a:pPr algn="l" eaLnBrk="1" hangingPunct="1"/>
            <a:r>
              <a:rPr lang="en-US" altLang="en-US" b="1" dirty="0" smtClean="0"/>
              <a:t>  </a:t>
            </a:r>
            <a:r>
              <a:rPr lang="en-US" altLang="en-US" b="1" dirty="0" err="1" smtClean="0"/>
              <a:t>int</a:t>
            </a:r>
            <a:r>
              <a:rPr lang="en-US" altLang="en-US" b="1" dirty="0" smtClean="0"/>
              <a:t> </a:t>
            </a:r>
            <a:r>
              <a:rPr lang="en-US" altLang="en-US" b="1" dirty="0" err="1"/>
              <a:t>myNumber</a:t>
            </a:r>
            <a:r>
              <a:rPr lang="en-US" altLang="en-US" b="1" dirty="0"/>
              <a:t> = 12345;</a:t>
            </a:r>
          </a:p>
          <a:p>
            <a:pPr algn="l" eaLnBrk="1" hangingPunct="1"/>
            <a:r>
              <a:rPr lang="en-US" altLang="en-US" b="1" dirty="0" smtClean="0"/>
              <a:t>  </a:t>
            </a:r>
            <a:r>
              <a:rPr lang="en-US" altLang="en-US" b="1" dirty="0" err="1" smtClean="0"/>
              <a:t>StringBuffer</a:t>
            </a:r>
            <a:r>
              <a:rPr lang="en-US" altLang="en-US" b="1" dirty="0" smtClean="0"/>
              <a:t> </a:t>
            </a:r>
            <a:r>
              <a:rPr lang="en-US" altLang="en-US" b="1" dirty="0" err="1"/>
              <a:t>myString</a:t>
            </a:r>
            <a:r>
              <a:rPr lang="en-US" altLang="en-US" b="1" dirty="0"/>
              <a:t> = new </a:t>
            </a:r>
            <a:r>
              <a:rPr lang="en-US" altLang="en-US" b="1" dirty="0" err="1"/>
              <a:t>StringBuffer</a:t>
            </a:r>
            <a:r>
              <a:rPr lang="en-US" altLang="en-US" b="1" dirty="0"/>
              <a:t>("testing");</a:t>
            </a:r>
          </a:p>
          <a:p>
            <a:pPr algn="l" eaLnBrk="1" hangingPunct="1"/>
            <a:r>
              <a:rPr lang="en-US" altLang="en-US" b="1" dirty="0"/>
              <a:t>  </a:t>
            </a:r>
            <a:r>
              <a:rPr lang="en-US" altLang="en-US" b="1" dirty="0" err="1"/>
              <a:t>System.out.println</a:t>
            </a:r>
            <a:r>
              <a:rPr lang="en-US" altLang="en-US" b="1" dirty="0"/>
              <a:t>("</a:t>
            </a:r>
            <a:r>
              <a:rPr lang="en-US" altLang="en-US" b="1" dirty="0" err="1"/>
              <a:t>myString</a:t>
            </a:r>
            <a:r>
              <a:rPr lang="en-US" altLang="en-US" b="1" dirty="0"/>
              <a:t> before call = "+</a:t>
            </a:r>
            <a:r>
              <a:rPr lang="en-US" altLang="en-US" b="1" dirty="0" err="1" smtClean="0"/>
              <a:t>myString</a:t>
            </a:r>
            <a:r>
              <a:rPr lang="en-US" altLang="en-US" b="1" dirty="0" smtClean="0"/>
              <a:t>);</a:t>
            </a:r>
            <a:endParaRPr lang="en-US" altLang="en-US" b="1" dirty="0"/>
          </a:p>
          <a:p>
            <a:pPr algn="l" eaLnBrk="1" hangingPunct="1"/>
            <a:r>
              <a:rPr lang="en-US" altLang="en-US" b="1" dirty="0"/>
              <a:t>  </a:t>
            </a:r>
            <a:r>
              <a:rPr lang="en-NZ" altLang="en-US" b="1" dirty="0" err="1" smtClean="0"/>
              <a:t>makeNewString</a:t>
            </a:r>
            <a:r>
              <a:rPr lang="en-US" altLang="en-US" b="1" dirty="0" smtClean="0"/>
              <a:t>(</a:t>
            </a:r>
            <a:r>
              <a:rPr lang="en-US" altLang="en-US" b="1" dirty="0" err="1" smtClean="0"/>
              <a:t>myString</a:t>
            </a:r>
            <a:r>
              <a:rPr lang="en-US" altLang="en-US" b="1" dirty="0"/>
              <a:t>);</a:t>
            </a:r>
          </a:p>
          <a:p>
            <a:pPr algn="l" eaLnBrk="1" hangingPunct="1"/>
            <a:r>
              <a:rPr lang="en-US" altLang="en-US" b="1" dirty="0"/>
              <a:t>  </a:t>
            </a:r>
            <a:r>
              <a:rPr lang="en-US" altLang="en-US" b="1" dirty="0" err="1"/>
              <a:t>System.out.println</a:t>
            </a:r>
            <a:r>
              <a:rPr lang="en-US" altLang="en-US" b="1" dirty="0"/>
              <a:t>("</a:t>
            </a:r>
            <a:r>
              <a:rPr lang="en-US" altLang="en-US" b="1" dirty="0" err="1"/>
              <a:t>myString</a:t>
            </a:r>
            <a:r>
              <a:rPr lang="en-US" altLang="en-US" b="1" dirty="0"/>
              <a:t> after call = "+</a:t>
            </a:r>
            <a:r>
              <a:rPr lang="en-US" altLang="en-US" b="1" dirty="0" err="1" smtClean="0"/>
              <a:t>myString</a:t>
            </a:r>
            <a:r>
              <a:rPr lang="en-US" altLang="en-US" b="1" dirty="0" smtClean="0"/>
              <a:t>);</a:t>
            </a:r>
          </a:p>
          <a:p>
            <a:pPr algn="l" eaLnBrk="1" hangingPunct="1"/>
            <a:r>
              <a:rPr lang="en-US" altLang="en-US" b="1" dirty="0" smtClean="0"/>
              <a:t>}</a:t>
            </a:r>
          </a:p>
        </p:txBody>
      </p:sp>
      <p:sp>
        <p:nvSpPr>
          <p:cNvPr id="5" name="Rectangle 51"/>
          <p:cNvSpPr>
            <a:spLocks noChangeArrowheads="1"/>
          </p:cNvSpPr>
          <p:nvPr/>
        </p:nvSpPr>
        <p:spPr bwMode="auto">
          <a:xfrm>
            <a:off x="156924" y="2986856"/>
            <a:ext cx="6411027" cy="1387176"/>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NZ" altLang="en-US" b="1" dirty="0"/>
              <a:t>public static void </a:t>
            </a:r>
            <a:r>
              <a:rPr lang="en-NZ" altLang="en-US" b="1" dirty="0" err="1"/>
              <a:t>makeNewString</a:t>
            </a:r>
            <a:r>
              <a:rPr lang="en-NZ" altLang="en-US" b="1" dirty="0"/>
              <a:t>(</a:t>
            </a:r>
            <a:r>
              <a:rPr lang="en-NZ" altLang="en-US" b="1" dirty="0" err="1"/>
              <a:t>StringBuffer</a:t>
            </a:r>
            <a:r>
              <a:rPr lang="en-NZ" altLang="en-US" b="1" dirty="0"/>
              <a:t> </a:t>
            </a:r>
            <a:r>
              <a:rPr lang="en-NZ" altLang="en-US" b="1" dirty="0" err="1"/>
              <a:t>justACopy</a:t>
            </a:r>
            <a:r>
              <a:rPr lang="en-NZ" altLang="en-US" b="1" dirty="0"/>
              <a:t>) {</a:t>
            </a:r>
          </a:p>
          <a:p>
            <a:pPr algn="l" eaLnBrk="1" hangingPunct="1"/>
            <a:endParaRPr lang="en-NZ" altLang="en-US" b="1" dirty="0" smtClean="0"/>
          </a:p>
          <a:p>
            <a:pPr algn="l" eaLnBrk="1" hangingPunct="1"/>
            <a:r>
              <a:rPr lang="en-NZ" altLang="en-US" b="1" dirty="0" smtClean="0"/>
              <a:t>  </a:t>
            </a:r>
            <a:r>
              <a:rPr lang="en-NZ" altLang="en-US" b="1" dirty="0" err="1"/>
              <a:t>justACopy</a:t>
            </a:r>
            <a:r>
              <a:rPr lang="en-NZ" altLang="en-US" b="1" dirty="0"/>
              <a:t> = new </a:t>
            </a:r>
            <a:r>
              <a:rPr lang="en-NZ" altLang="en-US" b="1" dirty="0" err="1"/>
              <a:t>StringBuffer</a:t>
            </a:r>
            <a:r>
              <a:rPr lang="en-NZ" altLang="en-US" b="1" dirty="0"/>
              <a:t>("another String</a:t>
            </a:r>
            <a:r>
              <a:rPr lang="en-NZ" altLang="en-US" b="1" dirty="0" smtClean="0"/>
              <a:t>");</a:t>
            </a:r>
          </a:p>
          <a:p>
            <a:pPr algn="l" eaLnBrk="1" hangingPunct="1"/>
            <a:endParaRPr lang="en-NZ" altLang="en-US" b="1" dirty="0"/>
          </a:p>
          <a:p>
            <a:pPr algn="l" eaLnBrk="1" hangingPunct="1"/>
            <a:r>
              <a:rPr lang="en-NZ" altLang="en-US" b="1" dirty="0" smtClean="0"/>
              <a:t>  </a:t>
            </a:r>
            <a:r>
              <a:rPr lang="en-NZ" altLang="en-US" b="1" dirty="0" err="1" smtClean="0"/>
              <a:t>System.out.println</a:t>
            </a:r>
            <a:r>
              <a:rPr lang="en-NZ" altLang="en-US" b="1" dirty="0"/>
              <a:t>("</a:t>
            </a:r>
            <a:r>
              <a:rPr lang="en-NZ" altLang="en-US" b="1" dirty="0" err="1"/>
              <a:t>justACopy</a:t>
            </a:r>
            <a:r>
              <a:rPr lang="en-NZ" altLang="en-US" b="1" dirty="0"/>
              <a:t> = "+</a:t>
            </a:r>
            <a:r>
              <a:rPr lang="en-NZ" altLang="en-US" b="1" dirty="0" err="1"/>
              <a:t>justACopy</a:t>
            </a:r>
            <a:r>
              <a:rPr lang="en-NZ" altLang="en-US" b="1" dirty="0"/>
              <a:t>);</a:t>
            </a:r>
          </a:p>
          <a:p>
            <a:pPr algn="l" eaLnBrk="1" hangingPunct="1"/>
            <a:r>
              <a:rPr lang="en-NZ" altLang="en-US" b="1" dirty="0"/>
              <a:t>}</a:t>
            </a:r>
            <a:endParaRPr lang="en-NZ" altLang="en-US" b="1" dirty="0" smtClean="0"/>
          </a:p>
        </p:txBody>
      </p:sp>
      <p:sp>
        <p:nvSpPr>
          <p:cNvPr id="6" name="Rectangle 134"/>
          <p:cNvSpPr>
            <a:spLocks noChangeArrowheads="1"/>
          </p:cNvSpPr>
          <p:nvPr/>
        </p:nvSpPr>
        <p:spPr bwMode="auto">
          <a:xfrm>
            <a:off x="4172897" y="5982616"/>
            <a:ext cx="3403794" cy="740845"/>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NZ" altLang="en-US" sz="1400" b="1" dirty="0" err="1">
                <a:latin typeface="Courier New" panose="02070309020205020404" pitchFamily="49" charset="0"/>
              </a:rPr>
              <a:t>myString</a:t>
            </a:r>
            <a:r>
              <a:rPr lang="en-NZ" altLang="en-US" sz="1400" b="1" dirty="0">
                <a:latin typeface="Courier New" panose="02070309020205020404" pitchFamily="49" charset="0"/>
              </a:rPr>
              <a:t> before call = testing</a:t>
            </a:r>
          </a:p>
          <a:p>
            <a:pPr eaLnBrk="1" hangingPunct="1">
              <a:spcBef>
                <a:spcPct val="0"/>
              </a:spcBef>
              <a:buClrTx/>
              <a:buSzTx/>
              <a:buFontTx/>
              <a:buNone/>
            </a:pPr>
            <a:r>
              <a:rPr lang="en-NZ" altLang="en-US" sz="1400" b="1" dirty="0" err="1">
                <a:latin typeface="Courier New" panose="02070309020205020404" pitchFamily="49" charset="0"/>
              </a:rPr>
              <a:t>justACopy</a:t>
            </a:r>
            <a:r>
              <a:rPr lang="en-NZ" altLang="en-US" sz="1400" b="1" dirty="0">
                <a:latin typeface="Courier New" panose="02070309020205020404" pitchFamily="49" charset="0"/>
              </a:rPr>
              <a:t> = another String</a:t>
            </a:r>
          </a:p>
          <a:p>
            <a:pPr eaLnBrk="1" hangingPunct="1">
              <a:spcBef>
                <a:spcPct val="0"/>
              </a:spcBef>
              <a:buClrTx/>
              <a:buSzTx/>
              <a:buFontTx/>
              <a:buNone/>
            </a:pPr>
            <a:r>
              <a:rPr lang="en-NZ" altLang="en-US" sz="1400" b="1" dirty="0" err="1">
                <a:latin typeface="Courier New" panose="02070309020205020404" pitchFamily="49" charset="0"/>
              </a:rPr>
              <a:t>myString</a:t>
            </a:r>
            <a:r>
              <a:rPr lang="en-NZ" altLang="en-US" sz="1400" b="1" dirty="0">
                <a:latin typeface="Courier New" panose="02070309020205020404" pitchFamily="49" charset="0"/>
              </a:rPr>
              <a:t> after call = testing</a:t>
            </a:r>
            <a:endParaRPr lang="en-US" altLang="en-US" sz="1400" b="1" dirty="0">
              <a:latin typeface="Courier New" panose="02070309020205020404" pitchFamily="49" charset="0"/>
            </a:endParaRPr>
          </a:p>
        </p:txBody>
      </p:sp>
      <p:pic>
        <p:nvPicPr>
          <p:cNvPr id="2050" name="Picture 2" descr="http://www.doanduyhai.com/blog/wp-content/uploads/2011/10/java_pass_by_value-ex32.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105128" y="3482498"/>
            <a:ext cx="3645811" cy="223117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93297" y="3379728"/>
            <a:ext cx="5475458" cy="30654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NZ"/>
          </a:p>
        </p:txBody>
      </p:sp>
      <p:sp>
        <p:nvSpPr>
          <p:cNvPr id="9" name="Text Box 30"/>
          <p:cNvSpPr txBox="1">
            <a:spLocks noChangeArrowheads="1"/>
          </p:cNvSpPr>
          <p:nvPr/>
        </p:nvSpPr>
        <p:spPr bwMode="auto">
          <a:xfrm>
            <a:off x="8265368" y="152400"/>
            <a:ext cx="1356178" cy="28892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r" eaLnBrk="1" hangingPunct="1"/>
            <a:r>
              <a:rPr lang="en-NZ" sz="1200" dirty="0" smtClean="0"/>
              <a:t>L06Code02.java</a:t>
            </a:r>
            <a:endParaRPr lang="en-US" sz="1200" dirty="0"/>
          </a:p>
        </p:txBody>
      </p:sp>
      <p:sp>
        <p:nvSpPr>
          <p:cNvPr id="3" name="Slide Number Placeholder 2"/>
          <p:cNvSpPr>
            <a:spLocks noGrp="1"/>
          </p:cNvSpPr>
          <p:nvPr>
            <p:ph type="sldNum" sz="quarter" idx="12"/>
          </p:nvPr>
        </p:nvSpPr>
        <p:spPr/>
        <p:txBody>
          <a:bodyPr/>
          <a:lstStyle/>
          <a:p>
            <a:fld id="{989A6582-9796-409F-A1EA-A094F915F976}" type="slidenum">
              <a:rPr lang="en-NZ" smtClean="0"/>
              <a:pPr/>
              <a:t>21</a:t>
            </a:fld>
            <a:endParaRPr lang="en-NZ" dirty="0"/>
          </a:p>
        </p:txBody>
      </p:sp>
      <p:sp>
        <p:nvSpPr>
          <p:cNvPr id="7" name="Date Placeholder 6"/>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1618645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cs typeface="Times New Roman" panose="02020603050405020304" pitchFamily="18" charset="0"/>
              </a:rPr>
              <a:t>3.Arrays</a:t>
            </a:r>
            <a:br>
              <a:rPr lang="en-US" altLang="en-US" dirty="0" smtClean="0">
                <a:cs typeface="Times New Roman" panose="02020603050405020304" pitchFamily="18" charset="0"/>
              </a:rPr>
            </a:br>
            <a:r>
              <a:rPr lang="en-US" altLang="en-US" dirty="0" smtClean="0">
                <a:cs typeface="Times New Roman" panose="02020603050405020304" pitchFamily="18" charset="0"/>
              </a:rPr>
              <a:t>Passing Arrays to Methods</a:t>
            </a:r>
            <a:endParaRPr lang="en-NZ" dirty="0"/>
          </a:p>
        </p:txBody>
      </p:sp>
      <p:sp>
        <p:nvSpPr>
          <p:cNvPr id="4" name="Slide Number Placeholder 3"/>
          <p:cNvSpPr>
            <a:spLocks noGrp="1"/>
          </p:cNvSpPr>
          <p:nvPr>
            <p:ph type="sldNum" sz="quarter" idx="12"/>
          </p:nvPr>
        </p:nvSpPr>
        <p:spPr/>
        <p:txBody>
          <a:bodyPr/>
          <a:lstStyle/>
          <a:p>
            <a:fld id="{989A6582-9796-409F-A1EA-A094F915F976}" type="slidenum">
              <a:rPr lang="en-NZ" smtClean="0"/>
              <a:pPr/>
              <a:t>22</a:t>
            </a:fld>
            <a:endParaRPr lang="en-NZ" dirty="0"/>
          </a:p>
        </p:txBody>
      </p:sp>
      <p:sp>
        <p:nvSpPr>
          <p:cNvPr id="5" name="Content Placeholder 4"/>
          <p:cNvSpPr>
            <a:spLocks noGrp="1"/>
          </p:cNvSpPr>
          <p:nvPr>
            <p:ph sz="quarter" idx="1"/>
          </p:nvPr>
        </p:nvSpPr>
        <p:spPr>
          <a:xfrm>
            <a:off x="165100" y="1219199"/>
            <a:ext cx="9493250" cy="3371600"/>
          </a:xfrm>
        </p:spPr>
        <p:txBody>
          <a:bodyPr>
            <a:normAutofit/>
          </a:bodyPr>
          <a:lstStyle/>
          <a:p>
            <a:r>
              <a:rPr lang="en-NZ" dirty="0"/>
              <a:t>To pass an array argument to a method, specify the </a:t>
            </a:r>
            <a:r>
              <a:rPr lang="en-NZ" b="1" dirty="0"/>
              <a:t>name</a:t>
            </a:r>
            <a:r>
              <a:rPr lang="en-NZ" dirty="0"/>
              <a:t> of the array without any brackets.</a:t>
            </a:r>
          </a:p>
          <a:p>
            <a:pPr lvl="1"/>
            <a:r>
              <a:rPr lang="en-NZ" dirty="0" smtClean="0"/>
              <a:t>the </a:t>
            </a:r>
            <a:r>
              <a:rPr lang="en-NZ" dirty="0"/>
              <a:t>method’s parameter list must specify an </a:t>
            </a:r>
            <a:r>
              <a:rPr lang="en-NZ" b="1" dirty="0"/>
              <a:t>array parameter</a:t>
            </a:r>
            <a:r>
              <a:rPr lang="en-NZ" dirty="0" smtClean="0"/>
              <a:t>.</a:t>
            </a:r>
          </a:p>
          <a:p>
            <a:endParaRPr lang="en-NZ" dirty="0" smtClean="0"/>
          </a:p>
          <a:p>
            <a:pPr lvl="1"/>
            <a:r>
              <a:rPr lang="en-NZ" dirty="0" smtClean="0"/>
              <a:t>the </a:t>
            </a:r>
            <a:r>
              <a:rPr lang="en-NZ" dirty="0"/>
              <a:t>called method receives a </a:t>
            </a:r>
            <a:r>
              <a:rPr lang="en-NZ" b="1" dirty="0"/>
              <a:t>copy </a:t>
            </a:r>
            <a:r>
              <a:rPr lang="en-NZ" b="1" dirty="0" smtClean="0"/>
              <a:t>of </a:t>
            </a:r>
            <a:r>
              <a:rPr lang="en-NZ" b="1" dirty="0">
                <a:solidFill>
                  <a:schemeClr val="tx1"/>
                </a:solidFill>
              </a:rPr>
              <a:t>the </a:t>
            </a:r>
            <a:r>
              <a:rPr lang="en-NZ" b="1" dirty="0" smtClean="0">
                <a:solidFill>
                  <a:schemeClr val="tx1"/>
                </a:solidFill>
              </a:rPr>
              <a:t>object’s reference</a:t>
            </a:r>
            <a:r>
              <a:rPr lang="en-NZ" dirty="0" smtClean="0"/>
              <a:t>.</a:t>
            </a:r>
          </a:p>
          <a:p>
            <a:pPr lvl="2"/>
            <a:r>
              <a:rPr lang="en-NZ" dirty="0" smtClean="0"/>
              <a:t>i.e. they both refer to the same object</a:t>
            </a:r>
          </a:p>
          <a:p>
            <a:pPr lvl="1"/>
            <a:r>
              <a:rPr lang="en-NZ" dirty="0"/>
              <a:t>We can modify the object and have the changes reflected in the outer scope.</a:t>
            </a:r>
          </a:p>
          <a:p>
            <a:endParaRPr lang="en-NZ" dirty="0"/>
          </a:p>
        </p:txBody>
      </p:sp>
      <p:sp>
        <p:nvSpPr>
          <p:cNvPr id="7" name="Rectangle 51"/>
          <p:cNvSpPr>
            <a:spLocks noChangeArrowheads="1"/>
          </p:cNvSpPr>
          <p:nvPr/>
        </p:nvSpPr>
        <p:spPr bwMode="auto">
          <a:xfrm>
            <a:off x="2072680" y="2532592"/>
            <a:ext cx="5874022" cy="309958"/>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NZ" altLang="en-US" b="1" dirty="0"/>
              <a:t>public static void </a:t>
            </a:r>
            <a:r>
              <a:rPr lang="en-NZ" altLang="en-US" b="1" dirty="0" err="1"/>
              <a:t>modifyArray</a:t>
            </a:r>
            <a:r>
              <a:rPr lang="en-NZ" altLang="en-US" b="1" dirty="0"/>
              <a:t>(</a:t>
            </a:r>
            <a:r>
              <a:rPr lang="en-NZ" altLang="en-US" b="1" dirty="0" err="1"/>
              <a:t>int</a:t>
            </a:r>
            <a:r>
              <a:rPr lang="en-NZ" altLang="en-US" b="1" dirty="0"/>
              <a:t>[] </a:t>
            </a:r>
            <a:r>
              <a:rPr lang="en-NZ" altLang="en-US" b="1" dirty="0" err="1"/>
              <a:t>myArray</a:t>
            </a:r>
            <a:r>
              <a:rPr lang="en-NZ" altLang="en-US" b="1" dirty="0"/>
              <a:t>) </a:t>
            </a:r>
            <a:r>
              <a:rPr lang="en-NZ" altLang="en-US" b="1" dirty="0" smtClean="0"/>
              <a:t>{ ... }</a:t>
            </a:r>
            <a:endParaRPr lang="en-US" altLang="en-US" b="1" dirty="0"/>
          </a:p>
        </p:txBody>
      </p:sp>
      <p:sp>
        <p:nvSpPr>
          <p:cNvPr id="8" name="Rectangle 51"/>
          <p:cNvSpPr>
            <a:spLocks noChangeArrowheads="1"/>
          </p:cNvSpPr>
          <p:nvPr/>
        </p:nvSpPr>
        <p:spPr bwMode="auto">
          <a:xfrm>
            <a:off x="4736976" y="1728377"/>
            <a:ext cx="2651986" cy="309958"/>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NZ" altLang="en-US" b="1" dirty="0" err="1"/>
              <a:t>modifyArray</a:t>
            </a:r>
            <a:r>
              <a:rPr lang="en-NZ" altLang="en-US" b="1" dirty="0"/>
              <a:t>(</a:t>
            </a:r>
            <a:r>
              <a:rPr lang="en-NZ" altLang="en-US" b="1" dirty="0" err="1"/>
              <a:t>origArray</a:t>
            </a:r>
            <a:r>
              <a:rPr lang="en-NZ" altLang="en-US" b="1" dirty="0"/>
              <a:t>);</a:t>
            </a:r>
            <a:endParaRPr lang="en-NZ" altLang="en-US" b="1" dirty="0" smtClean="0"/>
          </a:p>
        </p:txBody>
      </p:sp>
      <p:sp>
        <p:nvSpPr>
          <p:cNvPr id="9" name="Rectangle 51"/>
          <p:cNvSpPr>
            <a:spLocks noChangeArrowheads="1"/>
          </p:cNvSpPr>
          <p:nvPr/>
        </p:nvSpPr>
        <p:spPr bwMode="auto">
          <a:xfrm>
            <a:off x="704528" y="5661248"/>
            <a:ext cx="6948034" cy="956288"/>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err="1"/>
              <a:t>int</a:t>
            </a:r>
            <a:r>
              <a:rPr lang="en-US" altLang="en-US" b="1" dirty="0"/>
              <a:t>[] </a:t>
            </a:r>
            <a:r>
              <a:rPr lang="en-US" altLang="en-US" b="1" dirty="0" err="1"/>
              <a:t>origArray</a:t>
            </a:r>
            <a:r>
              <a:rPr lang="en-US" altLang="en-US" b="1" dirty="0"/>
              <a:t> = {3,5,7};</a:t>
            </a:r>
          </a:p>
          <a:p>
            <a:pPr algn="l" eaLnBrk="1" hangingPunct="1"/>
            <a:r>
              <a:rPr lang="en-US" altLang="en-US" b="1" dirty="0" err="1" smtClean="0"/>
              <a:t>System.out.println</a:t>
            </a:r>
            <a:r>
              <a:rPr lang="en-US" altLang="en-US" b="1" dirty="0"/>
              <a:t>("</a:t>
            </a:r>
            <a:r>
              <a:rPr lang="en-US" altLang="en-US" b="1" dirty="0" err="1"/>
              <a:t>origArray</a:t>
            </a:r>
            <a:r>
              <a:rPr lang="en-US" altLang="en-US" b="1" dirty="0"/>
              <a:t>[0] before call = "+</a:t>
            </a:r>
            <a:r>
              <a:rPr lang="en-US" altLang="en-US" b="1" dirty="0" err="1"/>
              <a:t>origArray</a:t>
            </a:r>
            <a:r>
              <a:rPr lang="en-US" altLang="en-US" b="1" dirty="0"/>
              <a:t>[0]);</a:t>
            </a:r>
          </a:p>
          <a:p>
            <a:pPr algn="l" eaLnBrk="1" hangingPunct="1"/>
            <a:r>
              <a:rPr lang="en-US" altLang="en-US" b="1" dirty="0" err="1" smtClean="0"/>
              <a:t>modifyArray</a:t>
            </a:r>
            <a:r>
              <a:rPr lang="en-US" altLang="en-US" b="1" dirty="0" smtClean="0"/>
              <a:t>(</a:t>
            </a:r>
            <a:r>
              <a:rPr lang="en-US" altLang="en-US" b="1" dirty="0" err="1" smtClean="0"/>
              <a:t>origArray</a:t>
            </a:r>
            <a:r>
              <a:rPr lang="en-US" altLang="en-US" b="1" dirty="0"/>
              <a:t>);</a:t>
            </a:r>
          </a:p>
          <a:p>
            <a:pPr algn="l" eaLnBrk="1" hangingPunct="1"/>
            <a:r>
              <a:rPr lang="en-US" altLang="en-US" b="1" dirty="0" err="1" smtClean="0"/>
              <a:t>System.out.println</a:t>
            </a:r>
            <a:r>
              <a:rPr lang="en-US" altLang="en-US" b="1" dirty="0"/>
              <a:t>("</a:t>
            </a:r>
            <a:r>
              <a:rPr lang="en-US" altLang="en-US" b="1" dirty="0" err="1"/>
              <a:t>origArray</a:t>
            </a:r>
            <a:r>
              <a:rPr lang="en-US" altLang="en-US" b="1" dirty="0"/>
              <a:t>[0] after call = "+</a:t>
            </a:r>
            <a:r>
              <a:rPr lang="en-US" altLang="en-US" b="1" dirty="0" err="1"/>
              <a:t>origArray</a:t>
            </a:r>
            <a:r>
              <a:rPr lang="en-US" altLang="en-US" b="1" dirty="0"/>
              <a:t>[0]);</a:t>
            </a:r>
          </a:p>
        </p:txBody>
      </p:sp>
      <p:sp>
        <p:nvSpPr>
          <p:cNvPr id="10" name="Rectangle 51"/>
          <p:cNvSpPr>
            <a:spLocks noChangeArrowheads="1"/>
          </p:cNvSpPr>
          <p:nvPr/>
        </p:nvSpPr>
        <p:spPr bwMode="auto">
          <a:xfrm>
            <a:off x="272480" y="4807888"/>
            <a:ext cx="5229615" cy="74084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NZ" altLang="en-US" b="1" dirty="0"/>
              <a:t>public static void </a:t>
            </a:r>
            <a:r>
              <a:rPr lang="en-NZ" altLang="en-US" b="1" dirty="0" err="1"/>
              <a:t>modifyArray</a:t>
            </a:r>
            <a:r>
              <a:rPr lang="en-NZ" altLang="en-US" b="1" dirty="0"/>
              <a:t>(</a:t>
            </a:r>
            <a:r>
              <a:rPr lang="en-NZ" altLang="en-US" b="1" dirty="0" err="1"/>
              <a:t>int</a:t>
            </a:r>
            <a:r>
              <a:rPr lang="en-NZ" altLang="en-US" b="1" dirty="0"/>
              <a:t>[] </a:t>
            </a:r>
            <a:r>
              <a:rPr lang="en-NZ" altLang="en-US" b="1" dirty="0" err="1"/>
              <a:t>myArray</a:t>
            </a:r>
            <a:r>
              <a:rPr lang="en-NZ" altLang="en-US" b="1" dirty="0"/>
              <a:t>) {</a:t>
            </a:r>
          </a:p>
          <a:p>
            <a:pPr algn="l" eaLnBrk="1" hangingPunct="1"/>
            <a:r>
              <a:rPr lang="en-NZ" altLang="en-US" b="1" dirty="0" smtClean="0"/>
              <a:t>  </a:t>
            </a:r>
            <a:r>
              <a:rPr lang="en-NZ" altLang="en-US" b="1" dirty="0" err="1" smtClean="0"/>
              <a:t>myArray</a:t>
            </a:r>
            <a:r>
              <a:rPr lang="en-NZ" altLang="en-US" b="1" dirty="0" smtClean="0"/>
              <a:t>[0</a:t>
            </a:r>
            <a:r>
              <a:rPr lang="en-NZ" altLang="en-US" b="1" dirty="0"/>
              <a:t>] += 10;</a:t>
            </a:r>
          </a:p>
          <a:p>
            <a:pPr algn="l" eaLnBrk="1" hangingPunct="1"/>
            <a:r>
              <a:rPr lang="en-NZ" altLang="en-US" b="1" dirty="0"/>
              <a:t>}</a:t>
            </a:r>
            <a:endParaRPr lang="en-NZ" altLang="en-US" b="1" dirty="0" smtClean="0"/>
          </a:p>
        </p:txBody>
      </p:sp>
      <p:sp>
        <p:nvSpPr>
          <p:cNvPr id="11" name="Rectangle 134"/>
          <p:cNvSpPr>
            <a:spLocks noChangeArrowheads="1"/>
          </p:cNvSpPr>
          <p:nvPr/>
        </p:nvSpPr>
        <p:spPr bwMode="auto">
          <a:xfrm>
            <a:off x="5806649" y="5026734"/>
            <a:ext cx="2866788" cy="525401"/>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NZ" altLang="en-US" sz="1400" b="1" dirty="0" err="1">
                <a:latin typeface="Courier New" panose="02070309020205020404" pitchFamily="49" charset="0"/>
              </a:rPr>
              <a:t>origArray</a:t>
            </a:r>
            <a:r>
              <a:rPr lang="en-NZ" altLang="en-US" sz="1400" b="1" dirty="0">
                <a:latin typeface="Courier New" panose="02070309020205020404" pitchFamily="49" charset="0"/>
              </a:rPr>
              <a:t> before call = 3</a:t>
            </a:r>
          </a:p>
          <a:p>
            <a:pPr eaLnBrk="1" hangingPunct="1">
              <a:spcBef>
                <a:spcPct val="0"/>
              </a:spcBef>
              <a:buClrTx/>
              <a:buSzTx/>
              <a:buFontTx/>
              <a:buNone/>
            </a:pPr>
            <a:r>
              <a:rPr lang="en-NZ" altLang="en-US" sz="1400" b="1" dirty="0" err="1">
                <a:latin typeface="Courier New" panose="02070309020205020404" pitchFamily="49" charset="0"/>
              </a:rPr>
              <a:t>origArray</a:t>
            </a:r>
            <a:r>
              <a:rPr lang="en-NZ" altLang="en-US" sz="1400" b="1" dirty="0">
                <a:latin typeface="Courier New" panose="02070309020205020404" pitchFamily="49" charset="0"/>
              </a:rPr>
              <a:t> after call = 13</a:t>
            </a:r>
          </a:p>
        </p:txBody>
      </p:sp>
      <p:sp>
        <p:nvSpPr>
          <p:cNvPr id="12" name="Text Box 30"/>
          <p:cNvSpPr txBox="1">
            <a:spLocks noChangeArrowheads="1"/>
          </p:cNvSpPr>
          <p:nvPr/>
        </p:nvSpPr>
        <p:spPr bwMode="auto">
          <a:xfrm>
            <a:off x="8265368" y="152400"/>
            <a:ext cx="1356178" cy="28892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r" eaLnBrk="1" hangingPunct="1"/>
            <a:r>
              <a:rPr lang="en-NZ" sz="1200" dirty="0" smtClean="0"/>
              <a:t>L06Code02.java</a:t>
            </a:r>
            <a:endParaRPr lang="en-US" sz="1200" dirty="0"/>
          </a:p>
        </p:txBody>
      </p:sp>
      <p:sp>
        <p:nvSpPr>
          <p:cNvPr id="6" name="Date Placeholder 5"/>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4182807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cs typeface="Times New Roman" panose="02020603050405020304" pitchFamily="18" charset="0"/>
              </a:rPr>
              <a:t>3.Arrays</a:t>
            </a:r>
            <a:br>
              <a:rPr lang="en-US" altLang="en-US" dirty="0" smtClean="0">
                <a:cs typeface="Times New Roman" panose="02020603050405020304" pitchFamily="18" charset="0"/>
              </a:rPr>
            </a:br>
            <a:r>
              <a:rPr lang="en-US" altLang="en-US" dirty="0" smtClean="0">
                <a:cs typeface="Times New Roman" panose="02020603050405020304" pitchFamily="18" charset="0"/>
              </a:rPr>
              <a:t>Passing Array elements to Methods</a:t>
            </a:r>
            <a:endParaRPr lang="en-NZ" dirty="0"/>
          </a:p>
        </p:txBody>
      </p:sp>
      <p:sp>
        <p:nvSpPr>
          <p:cNvPr id="4" name="Slide Number Placeholder 3"/>
          <p:cNvSpPr>
            <a:spLocks noGrp="1"/>
          </p:cNvSpPr>
          <p:nvPr>
            <p:ph type="sldNum" sz="quarter" idx="12"/>
          </p:nvPr>
        </p:nvSpPr>
        <p:spPr/>
        <p:txBody>
          <a:bodyPr/>
          <a:lstStyle/>
          <a:p>
            <a:fld id="{989A6582-9796-409F-A1EA-A094F915F976}" type="slidenum">
              <a:rPr lang="en-NZ" smtClean="0"/>
              <a:pPr/>
              <a:t>23</a:t>
            </a:fld>
            <a:endParaRPr lang="en-NZ" dirty="0"/>
          </a:p>
        </p:txBody>
      </p:sp>
      <p:sp>
        <p:nvSpPr>
          <p:cNvPr id="5" name="Content Placeholder 4"/>
          <p:cNvSpPr>
            <a:spLocks noGrp="1"/>
          </p:cNvSpPr>
          <p:nvPr>
            <p:ph sz="quarter" idx="1"/>
          </p:nvPr>
        </p:nvSpPr>
        <p:spPr>
          <a:xfrm>
            <a:off x="165100" y="1219199"/>
            <a:ext cx="9493250" cy="3371600"/>
          </a:xfrm>
        </p:spPr>
        <p:txBody>
          <a:bodyPr>
            <a:normAutofit/>
          </a:bodyPr>
          <a:lstStyle/>
          <a:p>
            <a:r>
              <a:rPr lang="en-NZ" dirty="0"/>
              <a:t>To pass an individual array element of a primitive type to a method, specify the </a:t>
            </a:r>
            <a:r>
              <a:rPr lang="en-NZ" b="1" dirty="0"/>
              <a:t>name</a:t>
            </a:r>
            <a:r>
              <a:rPr lang="en-NZ" dirty="0"/>
              <a:t> of the array and the index.</a:t>
            </a:r>
          </a:p>
          <a:p>
            <a:pPr lvl="1"/>
            <a:endParaRPr lang="en-NZ" dirty="0"/>
          </a:p>
          <a:p>
            <a:pPr lvl="1"/>
            <a:r>
              <a:rPr lang="en-NZ" dirty="0" smtClean="0"/>
              <a:t>the </a:t>
            </a:r>
            <a:r>
              <a:rPr lang="en-NZ" dirty="0"/>
              <a:t>called method receives a </a:t>
            </a:r>
            <a:r>
              <a:rPr lang="en-NZ" b="1" dirty="0"/>
              <a:t>copy </a:t>
            </a:r>
            <a:r>
              <a:rPr lang="en-NZ" b="1" dirty="0" smtClean="0"/>
              <a:t>of </a:t>
            </a:r>
            <a:r>
              <a:rPr lang="en-NZ" b="1" dirty="0">
                <a:solidFill>
                  <a:schemeClr val="tx1"/>
                </a:solidFill>
              </a:rPr>
              <a:t>the element’s value.</a:t>
            </a:r>
          </a:p>
          <a:p>
            <a:pPr lvl="1"/>
            <a:r>
              <a:rPr lang="en-NZ" dirty="0" smtClean="0"/>
              <a:t>Modifying </a:t>
            </a:r>
            <a:r>
              <a:rPr lang="en-NZ" dirty="0"/>
              <a:t>the copy in the called method does </a:t>
            </a:r>
            <a:r>
              <a:rPr lang="en-NZ" b="1" dirty="0"/>
              <a:t>not</a:t>
            </a:r>
            <a:r>
              <a:rPr lang="en-NZ" dirty="0"/>
              <a:t> affect the original value of that element in the calling method’s array.</a:t>
            </a:r>
          </a:p>
          <a:p>
            <a:endParaRPr lang="en-NZ" dirty="0"/>
          </a:p>
        </p:txBody>
      </p:sp>
      <p:sp>
        <p:nvSpPr>
          <p:cNvPr id="8" name="Rectangle 51"/>
          <p:cNvSpPr>
            <a:spLocks noChangeArrowheads="1"/>
          </p:cNvSpPr>
          <p:nvPr/>
        </p:nvSpPr>
        <p:spPr bwMode="auto">
          <a:xfrm>
            <a:off x="6235725" y="2066856"/>
            <a:ext cx="3296393" cy="309958"/>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NZ" altLang="en-US" b="1" dirty="0" err="1"/>
              <a:t>changeMyNumber</a:t>
            </a:r>
            <a:r>
              <a:rPr lang="en-NZ" altLang="en-US" b="1" dirty="0"/>
              <a:t>(</a:t>
            </a:r>
            <a:r>
              <a:rPr lang="en-NZ" altLang="en-US" b="1" dirty="0" err="1"/>
              <a:t>origArray</a:t>
            </a:r>
            <a:r>
              <a:rPr lang="en-NZ" altLang="en-US" b="1" dirty="0"/>
              <a:t>[2]);</a:t>
            </a:r>
            <a:endParaRPr lang="en-NZ" altLang="en-US" b="1" dirty="0" smtClean="0"/>
          </a:p>
        </p:txBody>
      </p:sp>
      <p:sp>
        <p:nvSpPr>
          <p:cNvPr id="9" name="Rectangle 51"/>
          <p:cNvSpPr>
            <a:spLocks noChangeArrowheads="1"/>
          </p:cNvSpPr>
          <p:nvPr/>
        </p:nvSpPr>
        <p:spPr bwMode="auto">
          <a:xfrm>
            <a:off x="560512" y="5165247"/>
            <a:ext cx="6948034" cy="956288"/>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err="1"/>
              <a:t>int</a:t>
            </a:r>
            <a:r>
              <a:rPr lang="en-US" altLang="en-US" b="1" dirty="0"/>
              <a:t>[] </a:t>
            </a:r>
            <a:r>
              <a:rPr lang="en-US" altLang="en-US" b="1" dirty="0" err="1"/>
              <a:t>origArray</a:t>
            </a:r>
            <a:r>
              <a:rPr lang="en-US" altLang="en-US" b="1" dirty="0"/>
              <a:t> = {3,5,7};</a:t>
            </a:r>
          </a:p>
          <a:p>
            <a:pPr algn="l" eaLnBrk="1" hangingPunct="1"/>
            <a:r>
              <a:rPr lang="en-US" altLang="en-US" b="1" dirty="0" err="1" smtClean="0"/>
              <a:t>System.out.println</a:t>
            </a:r>
            <a:r>
              <a:rPr lang="en-US" altLang="en-US" b="1" dirty="0"/>
              <a:t>("</a:t>
            </a:r>
            <a:r>
              <a:rPr lang="en-US" altLang="en-US" b="1" dirty="0" err="1"/>
              <a:t>origArray</a:t>
            </a:r>
            <a:r>
              <a:rPr lang="en-US" altLang="en-US" b="1" dirty="0"/>
              <a:t>[2] before call = "+</a:t>
            </a:r>
            <a:r>
              <a:rPr lang="en-US" altLang="en-US" b="1" dirty="0" err="1"/>
              <a:t>origArray</a:t>
            </a:r>
            <a:r>
              <a:rPr lang="en-US" altLang="en-US" b="1" dirty="0"/>
              <a:t>[2]);</a:t>
            </a:r>
          </a:p>
          <a:p>
            <a:pPr algn="l" eaLnBrk="1" hangingPunct="1"/>
            <a:r>
              <a:rPr lang="en-US" altLang="en-US" b="1" dirty="0" err="1" smtClean="0"/>
              <a:t>changeMyNumber</a:t>
            </a:r>
            <a:r>
              <a:rPr lang="en-US" altLang="en-US" b="1" dirty="0" smtClean="0"/>
              <a:t>(</a:t>
            </a:r>
            <a:r>
              <a:rPr lang="en-US" altLang="en-US" b="1" dirty="0" err="1" smtClean="0"/>
              <a:t>origArray</a:t>
            </a:r>
            <a:r>
              <a:rPr lang="en-US" altLang="en-US" b="1" dirty="0" smtClean="0"/>
              <a:t>[2</a:t>
            </a:r>
            <a:r>
              <a:rPr lang="en-US" altLang="en-US" b="1" dirty="0"/>
              <a:t>]);</a:t>
            </a:r>
          </a:p>
          <a:p>
            <a:pPr algn="l" eaLnBrk="1" hangingPunct="1"/>
            <a:r>
              <a:rPr lang="en-US" altLang="en-US" b="1" dirty="0" err="1" smtClean="0"/>
              <a:t>System.out.println</a:t>
            </a:r>
            <a:r>
              <a:rPr lang="en-US" altLang="en-US" b="1" dirty="0"/>
              <a:t>("</a:t>
            </a:r>
            <a:r>
              <a:rPr lang="en-US" altLang="en-US" b="1" dirty="0" err="1"/>
              <a:t>origArray</a:t>
            </a:r>
            <a:r>
              <a:rPr lang="en-US" altLang="en-US" b="1" dirty="0"/>
              <a:t>[2] after call = "+</a:t>
            </a:r>
            <a:r>
              <a:rPr lang="en-US" altLang="en-US" b="1" dirty="0" err="1"/>
              <a:t>origArray</a:t>
            </a:r>
            <a:r>
              <a:rPr lang="en-US" altLang="en-US" b="1" dirty="0"/>
              <a:t>[2]);</a:t>
            </a:r>
          </a:p>
        </p:txBody>
      </p:sp>
      <p:sp>
        <p:nvSpPr>
          <p:cNvPr id="10" name="Rectangle 51"/>
          <p:cNvSpPr>
            <a:spLocks noChangeArrowheads="1"/>
          </p:cNvSpPr>
          <p:nvPr/>
        </p:nvSpPr>
        <p:spPr bwMode="auto">
          <a:xfrm>
            <a:off x="416496" y="4069129"/>
            <a:ext cx="5444417" cy="956288"/>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NZ" altLang="en-US" b="1" dirty="0"/>
              <a:t>public static void </a:t>
            </a:r>
            <a:r>
              <a:rPr lang="en-NZ" altLang="en-US" b="1" dirty="0" err="1"/>
              <a:t>changeMyNumber</a:t>
            </a:r>
            <a:r>
              <a:rPr lang="en-NZ" altLang="en-US" b="1" dirty="0"/>
              <a:t>(</a:t>
            </a:r>
            <a:r>
              <a:rPr lang="en-NZ" altLang="en-US" b="1" dirty="0" err="1"/>
              <a:t>int</a:t>
            </a:r>
            <a:r>
              <a:rPr lang="en-NZ" altLang="en-US" b="1" dirty="0"/>
              <a:t> </a:t>
            </a:r>
            <a:r>
              <a:rPr lang="en-NZ" altLang="en-US" b="1" dirty="0" err="1"/>
              <a:t>justACopy</a:t>
            </a:r>
            <a:r>
              <a:rPr lang="en-NZ" altLang="en-US" b="1" dirty="0"/>
              <a:t>){</a:t>
            </a:r>
          </a:p>
          <a:p>
            <a:pPr algn="l" eaLnBrk="1" hangingPunct="1"/>
            <a:r>
              <a:rPr lang="en-NZ" altLang="en-US" b="1" dirty="0" smtClean="0"/>
              <a:t>  </a:t>
            </a:r>
            <a:r>
              <a:rPr lang="en-NZ" altLang="en-US" b="1" dirty="0" err="1" smtClean="0"/>
              <a:t>justACopy</a:t>
            </a:r>
            <a:r>
              <a:rPr lang="en-NZ" altLang="en-US" b="1" dirty="0" smtClean="0"/>
              <a:t> </a:t>
            </a:r>
            <a:r>
              <a:rPr lang="en-NZ" altLang="en-US" b="1" dirty="0"/>
              <a:t>= 10</a:t>
            </a:r>
            <a:r>
              <a:rPr lang="en-NZ" altLang="en-US" b="1" dirty="0" smtClean="0"/>
              <a:t>;</a:t>
            </a:r>
          </a:p>
          <a:p>
            <a:pPr algn="l" eaLnBrk="1" hangingPunct="1"/>
            <a:r>
              <a:rPr lang="en-NZ" altLang="en-US" b="1" dirty="0" smtClean="0"/>
              <a:t>  </a:t>
            </a:r>
            <a:r>
              <a:rPr lang="en-NZ" altLang="en-US" b="1" dirty="0" err="1" smtClean="0"/>
              <a:t>System.out.println</a:t>
            </a:r>
            <a:r>
              <a:rPr lang="en-NZ" altLang="en-US" b="1" dirty="0"/>
              <a:t>("</a:t>
            </a:r>
            <a:r>
              <a:rPr lang="en-NZ" altLang="en-US" b="1" dirty="0" err="1"/>
              <a:t>justACopy</a:t>
            </a:r>
            <a:r>
              <a:rPr lang="en-NZ" altLang="en-US" b="1" dirty="0"/>
              <a:t> = "+</a:t>
            </a:r>
            <a:r>
              <a:rPr lang="en-NZ" altLang="en-US" b="1" dirty="0" err="1"/>
              <a:t>justACopy</a:t>
            </a:r>
            <a:r>
              <a:rPr lang="en-NZ" altLang="en-US" b="1" dirty="0"/>
              <a:t>);</a:t>
            </a:r>
          </a:p>
          <a:p>
            <a:pPr algn="l" eaLnBrk="1" hangingPunct="1"/>
            <a:r>
              <a:rPr lang="en-NZ" altLang="en-US" b="1" dirty="0" smtClean="0"/>
              <a:t>}</a:t>
            </a:r>
          </a:p>
        </p:txBody>
      </p:sp>
      <p:sp>
        <p:nvSpPr>
          <p:cNvPr id="11" name="Rectangle 134"/>
          <p:cNvSpPr>
            <a:spLocks noChangeArrowheads="1"/>
          </p:cNvSpPr>
          <p:nvPr/>
        </p:nvSpPr>
        <p:spPr bwMode="auto">
          <a:xfrm>
            <a:off x="6343127" y="4647513"/>
            <a:ext cx="3188991" cy="740845"/>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NZ" altLang="en-US" sz="1400" b="1" dirty="0" err="1">
                <a:latin typeface="Courier New" panose="02070309020205020404" pitchFamily="49" charset="0"/>
              </a:rPr>
              <a:t>origArray</a:t>
            </a:r>
            <a:r>
              <a:rPr lang="en-NZ" altLang="en-US" sz="1400" b="1" dirty="0">
                <a:latin typeface="Courier New" panose="02070309020205020404" pitchFamily="49" charset="0"/>
              </a:rPr>
              <a:t>[2] before call = 7</a:t>
            </a:r>
          </a:p>
          <a:p>
            <a:pPr eaLnBrk="1" hangingPunct="1">
              <a:spcBef>
                <a:spcPct val="0"/>
              </a:spcBef>
              <a:buClrTx/>
              <a:buSzTx/>
              <a:buFontTx/>
              <a:buNone/>
            </a:pPr>
            <a:r>
              <a:rPr lang="en-NZ" altLang="en-US" sz="1400" b="1" dirty="0" err="1">
                <a:latin typeface="Courier New" panose="02070309020205020404" pitchFamily="49" charset="0"/>
              </a:rPr>
              <a:t>justACopy</a:t>
            </a:r>
            <a:r>
              <a:rPr lang="en-NZ" altLang="en-US" sz="1400" b="1" dirty="0">
                <a:latin typeface="Courier New" panose="02070309020205020404" pitchFamily="49" charset="0"/>
              </a:rPr>
              <a:t> = 10</a:t>
            </a:r>
          </a:p>
          <a:p>
            <a:pPr eaLnBrk="1" hangingPunct="1">
              <a:spcBef>
                <a:spcPct val="0"/>
              </a:spcBef>
              <a:buClrTx/>
              <a:buSzTx/>
              <a:buFontTx/>
              <a:buNone/>
            </a:pPr>
            <a:r>
              <a:rPr lang="en-NZ" altLang="en-US" sz="1400" b="1" dirty="0" err="1">
                <a:latin typeface="Courier New" panose="02070309020205020404" pitchFamily="49" charset="0"/>
              </a:rPr>
              <a:t>origArray</a:t>
            </a:r>
            <a:r>
              <a:rPr lang="en-NZ" altLang="en-US" sz="1400" b="1" dirty="0">
                <a:latin typeface="Courier New" panose="02070309020205020404" pitchFamily="49" charset="0"/>
              </a:rPr>
              <a:t>[2] after call = 7</a:t>
            </a:r>
          </a:p>
        </p:txBody>
      </p:sp>
      <p:sp>
        <p:nvSpPr>
          <p:cNvPr id="12" name="Text Box 30"/>
          <p:cNvSpPr txBox="1">
            <a:spLocks noChangeArrowheads="1"/>
          </p:cNvSpPr>
          <p:nvPr/>
        </p:nvSpPr>
        <p:spPr bwMode="auto">
          <a:xfrm>
            <a:off x="8265368" y="152400"/>
            <a:ext cx="1356178" cy="28892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r" eaLnBrk="1" hangingPunct="1"/>
            <a:r>
              <a:rPr lang="en-NZ" sz="1200" dirty="0" smtClean="0"/>
              <a:t>L06Code02.java</a:t>
            </a:r>
            <a:endParaRPr lang="en-US" sz="1200" dirty="0"/>
          </a:p>
        </p:txBody>
      </p:sp>
      <p:sp>
        <p:nvSpPr>
          <p:cNvPr id="6" name="Date Placeholder 5"/>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2543848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cs typeface="Times New Roman" panose="02020603050405020304" pitchFamily="18" charset="0"/>
              </a:rPr>
              <a:t>3.Arrays</a:t>
            </a:r>
            <a:br>
              <a:rPr lang="en-US" altLang="en-US" dirty="0">
                <a:cs typeface="Times New Roman" panose="02020603050405020304" pitchFamily="18" charset="0"/>
              </a:rPr>
            </a:br>
            <a:r>
              <a:rPr lang="en-US" altLang="en-US" dirty="0">
                <a:cs typeface="Times New Roman" panose="02020603050405020304" pitchFamily="18" charset="0"/>
              </a:rPr>
              <a:t>Variable-Length Argument Lists</a:t>
            </a:r>
            <a:endParaRPr lang="en-NZ" dirty="0"/>
          </a:p>
        </p:txBody>
      </p:sp>
      <p:sp>
        <p:nvSpPr>
          <p:cNvPr id="4" name="Slide Number Placeholder 3"/>
          <p:cNvSpPr>
            <a:spLocks noGrp="1"/>
          </p:cNvSpPr>
          <p:nvPr>
            <p:ph type="sldNum" sz="quarter" idx="12"/>
          </p:nvPr>
        </p:nvSpPr>
        <p:spPr/>
        <p:txBody>
          <a:bodyPr/>
          <a:lstStyle/>
          <a:p>
            <a:fld id="{989A6582-9796-409F-A1EA-A094F915F976}" type="slidenum">
              <a:rPr lang="en-NZ" smtClean="0"/>
              <a:pPr/>
              <a:t>24</a:t>
            </a:fld>
            <a:endParaRPr lang="en-NZ" dirty="0"/>
          </a:p>
        </p:txBody>
      </p:sp>
      <p:sp>
        <p:nvSpPr>
          <p:cNvPr id="5" name="Content Placeholder 4"/>
          <p:cNvSpPr>
            <a:spLocks noGrp="1"/>
          </p:cNvSpPr>
          <p:nvPr>
            <p:ph sz="quarter" idx="1"/>
          </p:nvPr>
        </p:nvSpPr>
        <p:spPr/>
        <p:txBody>
          <a:bodyPr>
            <a:normAutofit/>
          </a:bodyPr>
          <a:lstStyle/>
          <a:p>
            <a:r>
              <a:rPr lang="en-NZ" dirty="0"/>
              <a:t>With v</a:t>
            </a:r>
            <a:r>
              <a:rPr lang="en-NZ" b="1" dirty="0"/>
              <a:t>ariable-length</a:t>
            </a:r>
            <a:r>
              <a:rPr lang="en-NZ" dirty="0"/>
              <a:t> argument lists, you can create methods that receive an </a:t>
            </a:r>
            <a:r>
              <a:rPr lang="en-NZ" b="1" dirty="0"/>
              <a:t>unspecified</a:t>
            </a:r>
            <a:r>
              <a:rPr lang="en-NZ" dirty="0"/>
              <a:t> number of arguments.</a:t>
            </a:r>
          </a:p>
          <a:p>
            <a:pPr lvl="1"/>
            <a:r>
              <a:rPr lang="en-NZ" dirty="0" smtClean="0"/>
              <a:t>Syntax:  A </a:t>
            </a:r>
            <a:r>
              <a:rPr lang="en-NZ" dirty="0"/>
              <a:t>type followed by an ellipsis (...) in a method’s parameter list </a:t>
            </a:r>
            <a:endParaRPr lang="en-NZ" dirty="0" smtClean="0"/>
          </a:p>
          <a:p>
            <a:pPr lvl="1"/>
            <a:r>
              <a:rPr lang="en-NZ" dirty="0" smtClean="0"/>
              <a:t>e.g. double… numbers</a:t>
            </a:r>
          </a:p>
          <a:p>
            <a:r>
              <a:rPr lang="en-NZ" dirty="0" smtClean="0"/>
              <a:t>Note: it can </a:t>
            </a:r>
            <a:r>
              <a:rPr lang="en-NZ" dirty="0"/>
              <a:t>occur only </a:t>
            </a:r>
            <a:r>
              <a:rPr lang="en-NZ" b="1" dirty="0"/>
              <a:t>once</a:t>
            </a:r>
            <a:r>
              <a:rPr lang="en-NZ" dirty="0"/>
              <a:t> in a parameter list, </a:t>
            </a:r>
            <a:r>
              <a:rPr lang="en-NZ" dirty="0" smtClean="0"/>
              <a:t>and must </a:t>
            </a:r>
            <a:r>
              <a:rPr lang="en-NZ" dirty="0"/>
              <a:t>be placed at the </a:t>
            </a:r>
            <a:r>
              <a:rPr lang="en-NZ" b="1" dirty="0"/>
              <a:t>end</a:t>
            </a:r>
            <a:r>
              <a:rPr lang="en-NZ" dirty="0"/>
              <a:t> of the parameter list.</a:t>
            </a:r>
          </a:p>
          <a:p>
            <a:r>
              <a:rPr lang="en-NZ" dirty="0" smtClean="0"/>
              <a:t>Java </a:t>
            </a:r>
            <a:r>
              <a:rPr lang="en-NZ" dirty="0"/>
              <a:t>treats the variable-length argument list as an array whose elements are all of the same type.</a:t>
            </a:r>
          </a:p>
          <a:p>
            <a:endParaRPr lang="en-NZ" dirty="0"/>
          </a:p>
        </p:txBody>
      </p:sp>
      <p:sp>
        <p:nvSpPr>
          <p:cNvPr id="6" name="Rectangle 51"/>
          <p:cNvSpPr>
            <a:spLocks noChangeArrowheads="1"/>
          </p:cNvSpPr>
          <p:nvPr/>
        </p:nvSpPr>
        <p:spPr bwMode="auto">
          <a:xfrm>
            <a:off x="195000" y="4284796"/>
            <a:ext cx="5659219" cy="1387176"/>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NZ" altLang="en-US" b="1" dirty="0" smtClean="0"/>
              <a:t>  public </a:t>
            </a:r>
            <a:r>
              <a:rPr lang="en-NZ" altLang="en-US" b="1" dirty="0"/>
              <a:t>static double average(double... numbers) {</a:t>
            </a:r>
          </a:p>
          <a:p>
            <a:pPr algn="l" eaLnBrk="1" hangingPunct="1"/>
            <a:r>
              <a:rPr lang="en-NZ" altLang="en-US" b="1" dirty="0" smtClean="0"/>
              <a:t>    double </a:t>
            </a:r>
            <a:r>
              <a:rPr lang="en-NZ" altLang="en-US" b="1" dirty="0"/>
              <a:t>total = 0;</a:t>
            </a:r>
          </a:p>
          <a:p>
            <a:pPr algn="l" eaLnBrk="1" hangingPunct="1"/>
            <a:r>
              <a:rPr lang="en-NZ" altLang="en-US" b="1" dirty="0" smtClean="0"/>
              <a:t>    for </a:t>
            </a:r>
            <a:r>
              <a:rPr lang="en-NZ" altLang="en-US" b="1" dirty="0"/>
              <a:t>(double d: numbers)</a:t>
            </a:r>
          </a:p>
          <a:p>
            <a:pPr algn="l" eaLnBrk="1" hangingPunct="1"/>
            <a:r>
              <a:rPr lang="en-NZ" altLang="en-US" b="1" dirty="0" smtClean="0"/>
              <a:t>      total </a:t>
            </a:r>
            <a:r>
              <a:rPr lang="en-NZ" altLang="en-US" b="1" dirty="0"/>
              <a:t>+= d;</a:t>
            </a:r>
          </a:p>
          <a:p>
            <a:pPr algn="l" eaLnBrk="1" hangingPunct="1"/>
            <a:r>
              <a:rPr lang="en-NZ" altLang="en-US" b="1" dirty="0" smtClean="0"/>
              <a:t>    return </a:t>
            </a:r>
            <a:r>
              <a:rPr lang="en-NZ" altLang="en-US" b="1" dirty="0"/>
              <a:t>total/</a:t>
            </a:r>
            <a:r>
              <a:rPr lang="en-NZ" altLang="en-US" b="1" dirty="0" err="1"/>
              <a:t>numbers.length</a:t>
            </a:r>
            <a:r>
              <a:rPr lang="en-NZ" altLang="en-US" b="1" dirty="0"/>
              <a:t>;</a:t>
            </a:r>
          </a:p>
          <a:p>
            <a:pPr algn="l" eaLnBrk="1" hangingPunct="1"/>
            <a:r>
              <a:rPr lang="en-NZ" altLang="en-US" b="1" dirty="0" smtClean="0"/>
              <a:t>  }</a:t>
            </a:r>
          </a:p>
        </p:txBody>
      </p:sp>
      <p:sp>
        <p:nvSpPr>
          <p:cNvPr id="7" name="Rectangle 134"/>
          <p:cNvSpPr>
            <a:spLocks noChangeArrowheads="1"/>
          </p:cNvSpPr>
          <p:nvPr/>
        </p:nvSpPr>
        <p:spPr bwMode="auto">
          <a:xfrm>
            <a:off x="6271119" y="4907194"/>
            <a:ext cx="1470572" cy="525401"/>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NZ" altLang="en-US" sz="1400" b="1" dirty="0">
                <a:latin typeface="Courier New" panose="02070309020205020404" pitchFamily="49" charset="0"/>
              </a:rPr>
              <a:t>Average 15.0</a:t>
            </a:r>
          </a:p>
          <a:p>
            <a:pPr eaLnBrk="1" hangingPunct="1">
              <a:spcBef>
                <a:spcPct val="0"/>
              </a:spcBef>
              <a:buClrTx/>
              <a:buSzTx/>
              <a:buFontTx/>
              <a:buNone/>
            </a:pPr>
            <a:r>
              <a:rPr lang="en-NZ" altLang="en-US" sz="1400" b="1" dirty="0">
                <a:latin typeface="Courier New" panose="02070309020205020404" pitchFamily="49" charset="0"/>
              </a:rPr>
              <a:t>Average 20.0</a:t>
            </a:r>
          </a:p>
        </p:txBody>
      </p:sp>
      <p:sp>
        <p:nvSpPr>
          <p:cNvPr id="8" name="Rectangle 51"/>
          <p:cNvSpPr>
            <a:spLocks noChangeArrowheads="1"/>
          </p:cNvSpPr>
          <p:nvPr/>
        </p:nvSpPr>
        <p:spPr bwMode="auto">
          <a:xfrm>
            <a:off x="1784648" y="5928640"/>
            <a:ext cx="6518429" cy="525401"/>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NZ" altLang="en-US" b="1" dirty="0" err="1"/>
              <a:t>System.out.printf</a:t>
            </a:r>
            <a:r>
              <a:rPr lang="en-NZ" altLang="en-US" b="1" dirty="0"/>
              <a:t>("Average %.1f%n", average(d1, d2));</a:t>
            </a:r>
          </a:p>
          <a:p>
            <a:pPr algn="l" eaLnBrk="1" hangingPunct="1"/>
            <a:r>
              <a:rPr lang="en-NZ" altLang="en-US" b="1" dirty="0" err="1" smtClean="0"/>
              <a:t>System.out.printf</a:t>
            </a:r>
            <a:r>
              <a:rPr lang="en-NZ" altLang="en-US" b="1" dirty="0"/>
              <a:t>("Average %.1f%n", average(d1, d2, d3));</a:t>
            </a:r>
            <a:endParaRPr lang="en-NZ" altLang="en-US" b="1" dirty="0" smtClean="0"/>
          </a:p>
        </p:txBody>
      </p:sp>
      <p:sp>
        <p:nvSpPr>
          <p:cNvPr id="9" name="Text Box 30"/>
          <p:cNvSpPr txBox="1">
            <a:spLocks noChangeArrowheads="1"/>
          </p:cNvSpPr>
          <p:nvPr/>
        </p:nvSpPr>
        <p:spPr bwMode="auto">
          <a:xfrm>
            <a:off x="8265368" y="152400"/>
            <a:ext cx="1356178" cy="28892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r" eaLnBrk="1" hangingPunct="1"/>
            <a:r>
              <a:rPr lang="en-NZ" sz="1200" dirty="0" smtClean="0"/>
              <a:t>L06Code02.java</a:t>
            </a:r>
            <a:endParaRPr lang="en-US" sz="1200" dirty="0"/>
          </a:p>
        </p:txBody>
      </p:sp>
      <p:sp>
        <p:nvSpPr>
          <p:cNvPr id="10" name="Date Placeholder 9"/>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802947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4.Multidimensional Arrays</a:t>
            </a:r>
            <a:endParaRPr lang="en-NZ" dirty="0"/>
          </a:p>
        </p:txBody>
      </p:sp>
      <p:sp>
        <p:nvSpPr>
          <p:cNvPr id="4" name="Slide Number Placeholder 3"/>
          <p:cNvSpPr>
            <a:spLocks noGrp="1"/>
          </p:cNvSpPr>
          <p:nvPr>
            <p:ph type="sldNum" sz="quarter" idx="12"/>
          </p:nvPr>
        </p:nvSpPr>
        <p:spPr/>
        <p:txBody>
          <a:bodyPr/>
          <a:lstStyle/>
          <a:p>
            <a:fld id="{989A6582-9796-409F-A1EA-A094F915F976}" type="slidenum">
              <a:rPr lang="en-NZ" smtClean="0"/>
              <a:pPr/>
              <a:t>25</a:t>
            </a:fld>
            <a:endParaRPr lang="en-NZ" dirty="0"/>
          </a:p>
        </p:txBody>
      </p:sp>
      <p:sp>
        <p:nvSpPr>
          <p:cNvPr id="5" name="Content Placeholder 4"/>
          <p:cNvSpPr>
            <a:spLocks noGrp="1"/>
          </p:cNvSpPr>
          <p:nvPr>
            <p:ph sz="quarter" idx="1"/>
          </p:nvPr>
        </p:nvSpPr>
        <p:spPr>
          <a:xfrm>
            <a:off x="165100" y="1219200"/>
            <a:ext cx="9493250" cy="3607222"/>
          </a:xfrm>
        </p:spPr>
        <p:txBody>
          <a:bodyPr>
            <a:normAutofit fontScale="92500" lnSpcReduction="10000"/>
          </a:bodyPr>
          <a:lstStyle/>
          <a:p>
            <a:r>
              <a:rPr lang="en-NZ" dirty="0"/>
              <a:t>Multidimensional Arrays </a:t>
            </a:r>
            <a:r>
              <a:rPr lang="en-NZ" dirty="0" smtClean="0"/>
              <a:t> - Arrays </a:t>
            </a:r>
            <a:r>
              <a:rPr lang="en-NZ" dirty="0"/>
              <a:t>with more than one index</a:t>
            </a:r>
          </a:p>
          <a:p>
            <a:pPr lvl="1"/>
            <a:r>
              <a:rPr lang="en-NZ" dirty="0"/>
              <a:t>number of dimensions = number of indexes</a:t>
            </a:r>
          </a:p>
          <a:p>
            <a:r>
              <a:rPr lang="en-NZ" dirty="0"/>
              <a:t>Multidimensional arrays with two dimensions are often used to represent tables of values with data arranged in rows and columns.</a:t>
            </a:r>
          </a:p>
          <a:p>
            <a:pPr lvl="1"/>
            <a:r>
              <a:rPr lang="en-NZ" dirty="0"/>
              <a:t>To identify a particular table element, you specify two indices—the first identifies the element’s row and the second its column.</a:t>
            </a:r>
          </a:p>
          <a:p>
            <a:r>
              <a:rPr lang="en-NZ" dirty="0" smtClean="0"/>
              <a:t>Multidimensional </a:t>
            </a:r>
            <a:r>
              <a:rPr lang="en-NZ" dirty="0"/>
              <a:t>arrays can have more than two dimensions.</a:t>
            </a:r>
          </a:p>
          <a:p>
            <a:pPr lvl="1"/>
            <a:r>
              <a:rPr lang="en-NZ" dirty="0"/>
              <a:t>Java does not support multidimensional arrays directly, but it allows you to specify one-dimensional arrays whose elements are also one-dimensional arrays, thus achieving the same effect.</a:t>
            </a:r>
          </a:p>
          <a:p>
            <a:endParaRPr lang="en-NZ" dirty="0"/>
          </a:p>
        </p:txBody>
      </p:sp>
      <p:sp>
        <p:nvSpPr>
          <p:cNvPr id="6" name="Rectangle 5"/>
          <p:cNvSpPr>
            <a:spLocks noChangeArrowheads="1"/>
          </p:cNvSpPr>
          <p:nvPr/>
        </p:nvSpPr>
        <p:spPr bwMode="auto">
          <a:xfrm>
            <a:off x="330448" y="4699422"/>
            <a:ext cx="5086350" cy="53022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threeD = new int [2][3][4];</a:t>
            </a:r>
          </a:p>
          <a:p>
            <a:pPr algn="l" eaLnBrk="1" hangingPunct="1"/>
            <a:r>
              <a:rPr lang="en-US" altLang="en-US" b="1" dirty="0"/>
              <a:t>int[][][][] fourD = new int [2][3][768][1024];</a:t>
            </a:r>
          </a:p>
        </p:txBody>
      </p:sp>
      <p:graphicFrame>
        <p:nvGraphicFramePr>
          <p:cNvPr id="7" name="Group 62"/>
          <p:cNvGraphicFramePr>
            <a:graphicFrameLocks/>
          </p:cNvGraphicFramePr>
          <p:nvPr>
            <p:extLst>
              <p:ext uri="{D42A27DB-BD31-4B8C-83A1-F6EECF244321}">
                <p14:modId xmlns:p14="http://schemas.microsoft.com/office/powerpoint/2010/main" val="375985630"/>
              </p:ext>
            </p:extLst>
          </p:nvPr>
        </p:nvGraphicFramePr>
        <p:xfrm>
          <a:off x="6042274" y="5085184"/>
          <a:ext cx="2376487" cy="1524000"/>
        </p:xfrm>
        <a:graphic>
          <a:graphicData uri="http://schemas.openxmlformats.org/drawingml/2006/table">
            <a:tbl>
              <a:tblPr/>
              <a:tblGrid>
                <a:gridCol w="339725"/>
                <a:gridCol w="338137"/>
                <a:gridCol w="339725"/>
                <a:gridCol w="341313"/>
                <a:gridCol w="339725"/>
                <a:gridCol w="338137"/>
                <a:gridCol w="339725"/>
              </a:tblGrid>
              <a:tr h="2301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01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7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01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01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6"/>
          <p:cNvSpPr>
            <a:spLocks noChangeArrowheads="1"/>
          </p:cNvSpPr>
          <p:nvPr/>
        </p:nvSpPr>
        <p:spPr bwMode="auto">
          <a:xfrm>
            <a:off x="2873623" y="5475498"/>
            <a:ext cx="2959100" cy="3175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x = new int[5][7];</a:t>
            </a:r>
          </a:p>
        </p:txBody>
      </p:sp>
      <p:sp>
        <p:nvSpPr>
          <p:cNvPr id="9" name="AutoShape 64"/>
          <p:cNvSpPr>
            <a:spLocks noChangeArrowheads="1"/>
          </p:cNvSpPr>
          <p:nvPr/>
        </p:nvSpPr>
        <p:spPr bwMode="auto">
          <a:xfrm>
            <a:off x="8466409" y="5475498"/>
            <a:ext cx="1228394" cy="290512"/>
          </a:xfrm>
          <a:prstGeom prst="wedgeRectCallout">
            <a:avLst>
              <a:gd name="adj1" fmla="val -55731"/>
              <a:gd name="adj2" fmla="val -91528"/>
            </a:avLst>
          </a:prstGeom>
          <a:noFill/>
          <a:ln w="12700" algn="ctr">
            <a:solidFill>
              <a:srgbClr val="800000"/>
            </a:solidFill>
            <a:miter lim="800000"/>
            <a:headEnd/>
            <a:tailEnd type="none" w="lg" len="med"/>
          </a:ln>
          <a:extLst>
            <a:ext uri="{909E8E84-426E-40DD-AFC4-6F175D3DCCD1}">
              <a14:hiddenFill xmlns:a14="http://schemas.microsoft.com/office/drawing/2010/main">
                <a:solidFill>
                  <a:schemeClr val="bg1"/>
                </a:solidFill>
              </a14:hiddenFill>
            </a:ext>
          </a:extLst>
        </p:spPr>
        <p:txBody>
          <a:bodyPr anchor="ct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eaLnBrk="1" hangingPunct="1"/>
            <a:r>
              <a:rPr lang="en-US" altLang="en-US" b="1" dirty="0">
                <a:latin typeface="Tahoma" panose="020B0604030504040204" pitchFamily="34" charset="0"/>
              </a:rPr>
              <a:t>7 columns:</a:t>
            </a:r>
            <a:endParaRPr lang="en-NZ" altLang="en-US" b="1" dirty="0">
              <a:latin typeface="Tahoma" panose="020B0604030504040204" pitchFamily="34" charset="0"/>
            </a:endParaRPr>
          </a:p>
        </p:txBody>
      </p:sp>
      <p:sp>
        <p:nvSpPr>
          <p:cNvPr id="10" name="AutoShape 65"/>
          <p:cNvSpPr>
            <a:spLocks noChangeArrowheads="1"/>
          </p:cNvSpPr>
          <p:nvPr/>
        </p:nvSpPr>
        <p:spPr bwMode="auto">
          <a:xfrm>
            <a:off x="4818310" y="5950372"/>
            <a:ext cx="865188" cy="290512"/>
          </a:xfrm>
          <a:prstGeom prst="wedgeRectCallout">
            <a:avLst>
              <a:gd name="adj1" fmla="val 69264"/>
              <a:gd name="adj2" fmla="val -39069"/>
            </a:avLst>
          </a:prstGeom>
          <a:noFill/>
          <a:ln w="12700" algn="ctr">
            <a:solidFill>
              <a:srgbClr val="800000"/>
            </a:solidFill>
            <a:miter lim="800000"/>
            <a:headEnd/>
            <a:tailEnd type="none" w="lg" len="med"/>
          </a:ln>
          <a:extLst>
            <a:ext uri="{909E8E84-426E-40DD-AFC4-6F175D3DCCD1}">
              <a14:hiddenFill xmlns:a14="http://schemas.microsoft.com/office/drawing/2010/main">
                <a:solidFill>
                  <a:schemeClr val="bg1"/>
                </a:solidFill>
              </a14:hiddenFill>
            </a:ext>
          </a:extLst>
        </p:spPr>
        <p:txBody>
          <a:bodyPr anchor="ct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eaLnBrk="1" hangingPunct="1"/>
            <a:r>
              <a:rPr lang="en-US" altLang="en-US" b="1" dirty="0">
                <a:latin typeface="Tahoma" panose="020B0604030504040204" pitchFamily="34" charset="0"/>
              </a:rPr>
              <a:t>5 rows</a:t>
            </a:r>
            <a:endParaRPr lang="en-NZ" altLang="en-US" b="1" dirty="0">
              <a:latin typeface="Tahoma" panose="020B0604030504040204" pitchFamily="34" charset="0"/>
            </a:endParaRPr>
          </a:p>
        </p:txBody>
      </p:sp>
      <p:sp>
        <p:nvSpPr>
          <p:cNvPr id="11" name="Date Placeholder 10"/>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3967391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51694" y="163804"/>
            <a:ext cx="8058150" cy="990600"/>
          </a:xfrm>
        </p:spPr>
        <p:txBody>
          <a:bodyPr>
            <a:normAutofit fontScale="90000"/>
          </a:bodyPr>
          <a:lstStyle/>
          <a:p>
            <a:r>
              <a:rPr lang="en-US" altLang="en-US" dirty="0"/>
              <a:t>4.Multidimensional </a:t>
            </a:r>
            <a:r>
              <a:rPr lang="en-US" altLang="en-US" dirty="0" smtClean="0"/>
              <a:t>Arrays</a:t>
            </a:r>
            <a:br>
              <a:rPr lang="en-US" altLang="en-US" dirty="0" smtClean="0"/>
            </a:br>
            <a:r>
              <a:rPr lang="en-US" altLang="en-US" dirty="0" smtClean="0"/>
              <a:t>2-Dimensional Arrays</a:t>
            </a:r>
          </a:p>
        </p:txBody>
      </p:sp>
      <p:graphicFrame>
        <p:nvGraphicFramePr>
          <p:cNvPr id="13" name="Group 80"/>
          <p:cNvGraphicFramePr>
            <a:graphicFrameLocks noGrp="1"/>
          </p:cNvGraphicFramePr>
          <p:nvPr>
            <p:ph sz="quarter" idx="1"/>
          </p:nvPr>
        </p:nvGraphicFramePr>
        <p:xfrm>
          <a:off x="5024439" y="5643563"/>
          <a:ext cx="1152525" cy="609600"/>
        </p:xfrm>
        <a:graphic>
          <a:graphicData uri="http://schemas.openxmlformats.org/drawingml/2006/table">
            <a:tbl>
              <a:tblPr/>
              <a:tblGrid>
                <a:gridCol w="384175"/>
                <a:gridCol w="384175"/>
                <a:gridCol w="384175"/>
              </a:tblGrid>
              <a:tr h="2524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1</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2</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3</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4</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5</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6</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40" name="Rectangle 3" descr="Rectangle: Click to edit Master text styles&#10;Second level&#10;Third level&#10;Fourth level&#10;Fifth level"/>
          <p:cNvSpPr>
            <a:spLocks noGrp="1" noChangeArrowheads="1"/>
          </p:cNvSpPr>
          <p:nvPr>
            <p:ph type="body" sz="half" idx="4294967295"/>
          </p:nvPr>
        </p:nvSpPr>
        <p:spPr>
          <a:xfrm>
            <a:off x="190747" y="1216241"/>
            <a:ext cx="9493200" cy="5328000"/>
          </a:xfrm>
        </p:spPr>
        <p:txBody>
          <a:bodyPr/>
          <a:lstStyle/>
          <a:p>
            <a:pPr eaLnBrk="1" hangingPunct="1">
              <a:lnSpc>
                <a:spcPct val="80000"/>
              </a:lnSpc>
            </a:pPr>
            <a:r>
              <a:rPr lang="en-US" altLang="en-US" sz="2400" dirty="0"/>
              <a:t>Declaration &amp; Initialization 2-D arrays</a:t>
            </a:r>
          </a:p>
          <a:p>
            <a:pPr lvl="1" eaLnBrk="1" hangingPunct="1">
              <a:lnSpc>
                <a:spcPct val="80000"/>
              </a:lnSpc>
            </a:pPr>
            <a:r>
              <a:rPr lang="en-US" altLang="en-US" sz="2000" dirty="0"/>
              <a:t>Syntax for 2-D arrays is similar to 1-D arrays</a:t>
            </a:r>
          </a:p>
          <a:p>
            <a:pPr lvl="2" eaLnBrk="1" hangingPunct="1">
              <a:lnSpc>
                <a:spcPct val="80000"/>
              </a:lnSpc>
            </a:pPr>
            <a:r>
              <a:rPr lang="en-US" altLang="en-US" sz="1800" dirty="0"/>
              <a:t>&lt;type&gt;[][] &lt;name&gt; = new &lt;type&gt;[rows][columns];</a:t>
            </a:r>
          </a:p>
          <a:p>
            <a:pPr lvl="1" eaLnBrk="1" hangingPunct="1">
              <a:lnSpc>
                <a:spcPct val="80000"/>
              </a:lnSpc>
            </a:pPr>
            <a:r>
              <a:rPr lang="en-US" altLang="en-US" sz="2000" dirty="0"/>
              <a:t>Example 1:</a:t>
            </a:r>
          </a:p>
          <a:p>
            <a:pPr lvl="1" eaLnBrk="1" hangingPunct="1">
              <a:lnSpc>
                <a:spcPct val="80000"/>
              </a:lnSpc>
            </a:pPr>
            <a:endParaRPr lang="en-US" altLang="en-US" sz="2000" dirty="0"/>
          </a:p>
          <a:p>
            <a:pPr lvl="2" eaLnBrk="1" hangingPunct="1">
              <a:lnSpc>
                <a:spcPct val="80000"/>
              </a:lnSpc>
            </a:pPr>
            <a:r>
              <a:rPr lang="en-US" altLang="en-US" sz="1800" dirty="0"/>
              <a:t>The array should have five rows and seven columns</a:t>
            </a:r>
          </a:p>
          <a:p>
            <a:pPr lvl="2" eaLnBrk="1" hangingPunct="1">
              <a:lnSpc>
                <a:spcPct val="80000"/>
              </a:lnSpc>
            </a:pPr>
            <a:r>
              <a:rPr lang="en-US" altLang="en-US" sz="1800" dirty="0"/>
              <a:t>The real picture:</a:t>
            </a:r>
          </a:p>
          <a:p>
            <a:pPr lvl="2" eaLnBrk="1" hangingPunct="1">
              <a:lnSpc>
                <a:spcPct val="80000"/>
              </a:lnSpc>
            </a:pPr>
            <a:endParaRPr lang="en-US" altLang="en-US" sz="1800" dirty="0"/>
          </a:p>
          <a:p>
            <a:pPr lvl="1" eaLnBrk="1" hangingPunct="1">
              <a:lnSpc>
                <a:spcPct val="80000"/>
              </a:lnSpc>
            </a:pPr>
            <a:r>
              <a:rPr lang="en-NZ" altLang="en-US" sz="2000" dirty="0"/>
              <a:t>Example 2:</a:t>
            </a:r>
          </a:p>
          <a:p>
            <a:pPr lvl="1" eaLnBrk="1" hangingPunct="1">
              <a:lnSpc>
                <a:spcPct val="80000"/>
              </a:lnSpc>
            </a:pPr>
            <a:endParaRPr lang="en-NZ" altLang="en-US" sz="2000" dirty="0"/>
          </a:p>
          <a:p>
            <a:pPr lvl="2" eaLnBrk="1" hangingPunct="1">
              <a:lnSpc>
                <a:spcPct val="80000"/>
              </a:lnSpc>
            </a:pPr>
            <a:r>
              <a:rPr lang="en-NZ" altLang="en-US" sz="1800" dirty="0"/>
              <a:t>The array has 4 rows.</a:t>
            </a:r>
          </a:p>
          <a:p>
            <a:pPr eaLnBrk="1" hangingPunct="1">
              <a:lnSpc>
                <a:spcPct val="80000"/>
              </a:lnSpc>
            </a:pPr>
            <a:r>
              <a:rPr lang="en-US" altLang="en-US" sz="2400" dirty="0"/>
              <a:t>2-D Array Initializer</a:t>
            </a:r>
          </a:p>
          <a:p>
            <a:pPr lvl="1" eaLnBrk="1" hangingPunct="1">
              <a:lnSpc>
                <a:spcPct val="80000"/>
              </a:lnSpc>
            </a:pPr>
            <a:r>
              <a:rPr lang="en-NZ" altLang="en-US" sz="2000" dirty="0"/>
              <a:t>You can also initialize at declaration with 2D array literal</a:t>
            </a:r>
          </a:p>
          <a:p>
            <a:pPr lvl="2" eaLnBrk="1" hangingPunct="1">
              <a:lnSpc>
                <a:spcPct val="80000"/>
              </a:lnSpc>
            </a:pPr>
            <a:r>
              <a:rPr lang="en-NZ" altLang="en-US" sz="1800" dirty="0"/>
              <a:t>Use nested comma separated lists, enclosed in {}’s</a:t>
            </a:r>
            <a:endParaRPr lang="en-US" altLang="en-US" sz="1800" dirty="0"/>
          </a:p>
        </p:txBody>
      </p:sp>
      <p:pic>
        <p:nvPicPr>
          <p:cNvPr id="30741" name="Picture 4" descr="fig2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097464" y="3068639"/>
            <a:ext cx="3311525" cy="139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2" name="Rectangle 5"/>
          <p:cNvSpPr>
            <a:spLocks noChangeArrowheads="1"/>
          </p:cNvSpPr>
          <p:nvPr/>
        </p:nvSpPr>
        <p:spPr bwMode="auto">
          <a:xfrm>
            <a:off x="2341300" y="3800259"/>
            <a:ext cx="3065463" cy="3175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x = new int [4][]; </a:t>
            </a:r>
          </a:p>
        </p:txBody>
      </p:sp>
      <p:sp>
        <p:nvSpPr>
          <p:cNvPr id="30743" name="Rectangle 59"/>
          <p:cNvSpPr>
            <a:spLocks noChangeArrowheads="1"/>
          </p:cNvSpPr>
          <p:nvPr/>
        </p:nvSpPr>
        <p:spPr bwMode="auto">
          <a:xfrm>
            <a:off x="2720975" y="2349500"/>
            <a:ext cx="2959100" cy="3175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x = new int[5][7];</a:t>
            </a:r>
          </a:p>
        </p:txBody>
      </p:sp>
      <p:sp>
        <p:nvSpPr>
          <p:cNvPr id="30744" name="Rectangle 61"/>
          <p:cNvSpPr>
            <a:spLocks noChangeArrowheads="1"/>
          </p:cNvSpPr>
          <p:nvPr/>
        </p:nvSpPr>
        <p:spPr bwMode="auto">
          <a:xfrm>
            <a:off x="1136650" y="5805488"/>
            <a:ext cx="3703638" cy="3175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y = { {1,2,3}, {4,5,6}}; </a:t>
            </a:r>
          </a:p>
        </p:txBody>
      </p:sp>
      <p:sp>
        <p:nvSpPr>
          <p:cNvPr id="3" name="Slide Number Placeholder 2"/>
          <p:cNvSpPr>
            <a:spLocks noGrp="1"/>
          </p:cNvSpPr>
          <p:nvPr>
            <p:ph type="sldNum" sz="quarter" idx="12"/>
          </p:nvPr>
        </p:nvSpPr>
        <p:spPr/>
        <p:txBody>
          <a:bodyPr/>
          <a:lstStyle/>
          <a:p>
            <a:fld id="{989A6582-9796-409F-A1EA-A094F915F976}" type="slidenum">
              <a:rPr lang="en-NZ" smtClean="0"/>
              <a:pPr/>
              <a:t>26</a:t>
            </a:fld>
            <a:endParaRPr lang="en-NZ" dirty="0"/>
          </a:p>
        </p:txBody>
      </p:sp>
      <p:sp>
        <p:nvSpPr>
          <p:cNvPr id="11" name="AutoShape 64"/>
          <p:cNvSpPr>
            <a:spLocks noChangeArrowheads="1"/>
          </p:cNvSpPr>
          <p:nvPr/>
        </p:nvSpPr>
        <p:spPr bwMode="auto">
          <a:xfrm>
            <a:off x="6379236" y="5533083"/>
            <a:ext cx="2730166" cy="720080"/>
          </a:xfrm>
          <a:prstGeom prst="wedgeRectCallout">
            <a:avLst>
              <a:gd name="adj1" fmla="val -53086"/>
              <a:gd name="adj2" fmla="val -23050"/>
            </a:avLst>
          </a:prstGeom>
          <a:noFill/>
          <a:ln w="12700" algn="ctr">
            <a:solidFill>
              <a:srgbClr val="800000"/>
            </a:solidFill>
            <a:miter lim="800000"/>
            <a:headEnd/>
            <a:tailEnd type="none" w="lg" len="med"/>
          </a:ln>
          <a:extLst>
            <a:ext uri="{909E8E84-426E-40DD-AFC4-6F175D3DCCD1}">
              <a14:hiddenFill xmlns:a14="http://schemas.microsoft.com/office/drawing/2010/main">
                <a:solidFill>
                  <a:schemeClr val="bg1"/>
                </a:solidFill>
              </a14:hiddenFill>
            </a:ext>
          </a:extLst>
        </p:spPr>
        <p:txBody>
          <a:bodyPr anchor="ct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eaLnBrk="1" hangingPunct="1"/>
            <a:r>
              <a:rPr lang="en-NZ" altLang="en-US" dirty="0">
                <a:latin typeface="Tahoma" panose="020B0604030504040204" pitchFamily="34" charset="0"/>
              </a:rPr>
              <a:t>Compiler determine the number of </a:t>
            </a:r>
            <a:r>
              <a:rPr lang="en-NZ" altLang="en-US" dirty="0" smtClean="0">
                <a:latin typeface="Tahoma" panose="020B0604030504040204" pitchFamily="34" charset="0"/>
              </a:rPr>
              <a:t>rows and </a:t>
            </a:r>
            <a:r>
              <a:rPr lang="en-NZ" altLang="en-US" dirty="0">
                <a:latin typeface="Tahoma" panose="020B0604030504040204" pitchFamily="34" charset="0"/>
              </a:rPr>
              <a:t>determine </a:t>
            </a:r>
            <a:r>
              <a:rPr lang="en-NZ" altLang="en-US" dirty="0" smtClean="0">
                <a:latin typeface="Tahoma" panose="020B0604030504040204" pitchFamily="34" charset="0"/>
              </a:rPr>
              <a:t> the number of columns in each row</a:t>
            </a:r>
            <a:endParaRPr lang="en-NZ" altLang="en-US" dirty="0">
              <a:latin typeface="Tahoma" panose="020B0604030504040204" pitchFamily="34" charset="0"/>
            </a:endParaRPr>
          </a:p>
        </p:txBody>
      </p:sp>
      <p:sp>
        <p:nvSpPr>
          <p:cNvPr id="4" name="Date Placeholder 3"/>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21449673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82650" y="171555"/>
            <a:ext cx="8058150" cy="990600"/>
          </a:xfrm>
        </p:spPr>
        <p:txBody>
          <a:bodyPr>
            <a:normAutofit fontScale="90000"/>
          </a:bodyPr>
          <a:lstStyle/>
          <a:p>
            <a:pPr>
              <a:defRPr/>
            </a:pPr>
            <a:r>
              <a:rPr lang="en-US" altLang="en-US" sz="4000" dirty="0"/>
              <a:t>4.Multidimensional </a:t>
            </a:r>
            <a:r>
              <a:rPr lang="en-US" altLang="en-US" sz="4000" dirty="0" smtClean="0"/>
              <a:t>Arrays</a:t>
            </a:r>
            <a:br>
              <a:rPr lang="en-US" altLang="en-US" sz="4000" dirty="0" smtClean="0"/>
            </a:br>
            <a:r>
              <a:rPr lang="en-US" sz="4000" dirty="0" smtClean="0"/>
              <a:t>Creating </a:t>
            </a:r>
            <a:r>
              <a:rPr lang="en-US" sz="4000" dirty="0"/>
              <a:t>Multidimensional Arrays</a:t>
            </a:r>
          </a:p>
        </p:txBody>
      </p:sp>
      <p:sp>
        <p:nvSpPr>
          <p:cNvPr id="31750" name="Rectangle 3" descr="Rectangle: Click to edit Master text styles&#10;Second level&#10;Third level&#10;Fourth level&#10;Fifth level"/>
          <p:cNvSpPr>
            <a:spLocks noGrp="1" noChangeArrowheads="1"/>
          </p:cNvSpPr>
          <p:nvPr>
            <p:ph sz="quarter" idx="1"/>
          </p:nvPr>
        </p:nvSpPr>
        <p:spPr/>
        <p:txBody>
          <a:bodyPr/>
          <a:lstStyle/>
          <a:p>
            <a:pPr eaLnBrk="1" hangingPunct="1">
              <a:lnSpc>
                <a:spcPct val="80000"/>
              </a:lnSpc>
            </a:pPr>
            <a:r>
              <a:rPr lang="en-US" altLang="en-US" sz="2400" dirty="0"/>
              <a:t>We can use existing arrays for initialization</a:t>
            </a:r>
          </a:p>
          <a:p>
            <a:pPr lvl="1" eaLnBrk="1" hangingPunct="1">
              <a:lnSpc>
                <a:spcPct val="80000"/>
              </a:lnSpc>
            </a:pPr>
            <a:r>
              <a:rPr lang="en-US" altLang="en-US" sz="2000" dirty="0"/>
              <a:t>a3 does not store copies of a1 and a2 in Array3[0] and a3[1] respectively</a:t>
            </a:r>
          </a:p>
          <a:p>
            <a:pPr lvl="1" eaLnBrk="1" hangingPunct="1">
              <a:lnSpc>
                <a:spcPct val="80000"/>
              </a:lnSpc>
            </a:pPr>
            <a:r>
              <a:rPr lang="en-US" altLang="en-US" sz="2000" dirty="0"/>
              <a:t>Instead it stores reference to a1 and a2</a:t>
            </a:r>
          </a:p>
          <a:p>
            <a:pPr lvl="1" eaLnBrk="1" hangingPunct="1">
              <a:lnSpc>
                <a:spcPct val="80000"/>
              </a:lnSpc>
            </a:pPr>
            <a:endParaRPr lang="en-US" altLang="en-US" sz="2000" dirty="0"/>
          </a:p>
          <a:p>
            <a:pPr lvl="1" eaLnBrk="1" hangingPunct="1">
              <a:lnSpc>
                <a:spcPct val="80000"/>
              </a:lnSpc>
            </a:pPr>
            <a:endParaRPr lang="en-US" altLang="en-US" sz="2000" dirty="0"/>
          </a:p>
          <a:p>
            <a:pPr lvl="1" eaLnBrk="1" hangingPunct="1">
              <a:lnSpc>
                <a:spcPct val="80000"/>
              </a:lnSpc>
            </a:pPr>
            <a:endParaRPr lang="en-US" altLang="en-US" sz="2000" dirty="0"/>
          </a:p>
          <a:p>
            <a:pPr lvl="1" eaLnBrk="1" hangingPunct="1">
              <a:lnSpc>
                <a:spcPct val="80000"/>
              </a:lnSpc>
            </a:pPr>
            <a:endParaRPr lang="en-US" altLang="en-US" sz="2000" dirty="0"/>
          </a:p>
          <a:p>
            <a:pPr lvl="1" eaLnBrk="1" hangingPunct="1">
              <a:lnSpc>
                <a:spcPct val="80000"/>
              </a:lnSpc>
            </a:pPr>
            <a:r>
              <a:rPr lang="en-US" altLang="en-US" sz="2000" dirty="0"/>
              <a:t>If we change the value of a1[1], we also change the value of a3[0][1]</a:t>
            </a:r>
          </a:p>
          <a:p>
            <a:pPr eaLnBrk="1" hangingPunct="1">
              <a:lnSpc>
                <a:spcPct val="80000"/>
              </a:lnSpc>
            </a:pPr>
            <a:endParaRPr lang="en-NZ" altLang="en-US" sz="2400" dirty="0"/>
          </a:p>
          <a:p>
            <a:pPr eaLnBrk="1" hangingPunct="1">
              <a:lnSpc>
                <a:spcPct val="80000"/>
              </a:lnSpc>
            </a:pPr>
            <a:endParaRPr lang="en-US" altLang="en-US" sz="2400" dirty="0"/>
          </a:p>
          <a:p>
            <a:pPr eaLnBrk="1" hangingPunct="1">
              <a:lnSpc>
                <a:spcPct val="80000"/>
              </a:lnSpc>
            </a:pPr>
            <a:r>
              <a:rPr lang="en-US" altLang="en-US" sz="2400" dirty="0"/>
              <a:t>To create copies of an existing 1-dimensional arrays, we can use the clone method</a:t>
            </a:r>
          </a:p>
        </p:txBody>
      </p:sp>
      <p:sp>
        <p:nvSpPr>
          <p:cNvPr id="31751" name="Rectangle 4"/>
          <p:cNvSpPr>
            <a:spLocks noChangeArrowheads="1"/>
          </p:cNvSpPr>
          <p:nvPr/>
        </p:nvSpPr>
        <p:spPr bwMode="auto">
          <a:xfrm>
            <a:off x="1034256" y="2321057"/>
            <a:ext cx="2533650" cy="74295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a1 = {10,12,14};</a:t>
            </a:r>
          </a:p>
          <a:p>
            <a:pPr algn="l" eaLnBrk="1" hangingPunct="1"/>
            <a:r>
              <a:rPr lang="en-US" altLang="en-US" b="1" dirty="0"/>
              <a:t>int[] a2 = {20,22,24};</a:t>
            </a:r>
          </a:p>
          <a:p>
            <a:pPr algn="l" eaLnBrk="1" hangingPunct="1"/>
            <a:r>
              <a:rPr lang="en-US" altLang="en-US" b="1" dirty="0"/>
              <a:t>int[][] a3 = {a1, a2};</a:t>
            </a:r>
          </a:p>
        </p:txBody>
      </p:sp>
      <p:sp>
        <p:nvSpPr>
          <p:cNvPr id="31752" name="Rectangle 5"/>
          <p:cNvSpPr>
            <a:spLocks noChangeArrowheads="1"/>
          </p:cNvSpPr>
          <p:nvPr/>
        </p:nvSpPr>
        <p:spPr bwMode="auto">
          <a:xfrm>
            <a:off x="1038836" y="3821907"/>
            <a:ext cx="3278187" cy="53022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a1[1] = 0;</a:t>
            </a:r>
          </a:p>
          <a:p>
            <a:pPr algn="l" eaLnBrk="1" hangingPunct="1"/>
            <a:r>
              <a:rPr lang="en-US" altLang="en-US" b="1" dirty="0"/>
              <a:t>System.out.println(a3[0][1]);</a:t>
            </a:r>
          </a:p>
        </p:txBody>
      </p:sp>
      <p:sp>
        <p:nvSpPr>
          <p:cNvPr id="31753" name="Rectangle 6"/>
          <p:cNvSpPr>
            <a:spLocks noChangeArrowheads="1"/>
          </p:cNvSpPr>
          <p:nvPr/>
        </p:nvSpPr>
        <p:spPr bwMode="auto">
          <a:xfrm>
            <a:off x="952501" y="5146675"/>
            <a:ext cx="4156075" cy="31115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a4={a1.clone(), a2.clone()};</a:t>
            </a:r>
          </a:p>
        </p:txBody>
      </p:sp>
      <p:graphicFrame>
        <p:nvGraphicFramePr>
          <p:cNvPr id="195632" name="Group 48"/>
          <p:cNvGraphicFramePr>
            <a:graphicFrameLocks noGrp="1"/>
          </p:cNvGraphicFramePr>
          <p:nvPr/>
        </p:nvGraphicFramePr>
        <p:xfrm>
          <a:off x="8189913" y="1638300"/>
          <a:ext cx="1008062" cy="1258888"/>
        </p:xfrm>
        <a:graphic>
          <a:graphicData uri="http://schemas.openxmlformats.org/drawingml/2006/table">
            <a:tbl>
              <a:tblPr/>
              <a:tblGrid>
                <a:gridCol w="506412"/>
                <a:gridCol w="501650"/>
              </a:tblGrid>
              <a:tr h="288925">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7175">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43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5673" name="Group 89"/>
          <p:cNvGraphicFramePr>
            <a:graphicFrameLocks noGrp="1"/>
          </p:cNvGraphicFramePr>
          <p:nvPr/>
        </p:nvGraphicFramePr>
        <p:xfrm>
          <a:off x="7470776" y="1711326"/>
          <a:ext cx="936625" cy="663575"/>
        </p:xfrm>
        <a:graphic>
          <a:graphicData uri="http://schemas.openxmlformats.org/drawingml/2006/table">
            <a:tbl>
              <a:tblPr/>
              <a:tblGrid>
                <a:gridCol w="504825"/>
                <a:gridCol w="431800"/>
              </a:tblGrid>
              <a:tr h="358775">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a1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778" name="Line 45"/>
          <p:cNvSpPr>
            <a:spLocks noChangeShapeType="1"/>
          </p:cNvSpPr>
          <p:nvPr/>
        </p:nvSpPr>
        <p:spPr bwMode="auto">
          <a:xfrm>
            <a:off x="8047039" y="2214563"/>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95672" name="Group 88"/>
          <p:cNvGraphicFramePr>
            <a:graphicFrameLocks noGrp="1"/>
          </p:cNvGraphicFramePr>
          <p:nvPr/>
        </p:nvGraphicFramePr>
        <p:xfrm>
          <a:off x="7253288" y="2212975"/>
          <a:ext cx="1008062" cy="1258888"/>
        </p:xfrm>
        <a:graphic>
          <a:graphicData uri="http://schemas.openxmlformats.org/drawingml/2006/table">
            <a:tbl>
              <a:tblPr/>
              <a:tblGrid>
                <a:gridCol w="576262"/>
                <a:gridCol w="431800"/>
              </a:tblGrid>
              <a:tr h="288925">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7175">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43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5656" name="Group 72"/>
          <p:cNvGraphicFramePr>
            <a:graphicFrameLocks noGrp="1"/>
          </p:cNvGraphicFramePr>
          <p:nvPr/>
        </p:nvGraphicFramePr>
        <p:xfrm>
          <a:off x="6534151" y="2286001"/>
          <a:ext cx="936625" cy="663575"/>
        </p:xfrm>
        <a:graphic>
          <a:graphicData uri="http://schemas.openxmlformats.org/drawingml/2006/table">
            <a:tbl>
              <a:tblPr/>
              <a:tblGrid>
                <a:gridCol w="469900"/>
                <a:gridCol w="466725"/>
              </a:tblGrid>
              <a:tr h="358775">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a2</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803" name="Line 87"/>
          <p:cNvSpPr>
            <a:spLocks noChangeShapeType="1"/>
          </p:cNvSpPr>
          <p:nvPr/>
        </p:nvSpPr>
        <p:spPr bwMode="auto">
          <a:xfrm>
            <a:off x="7112000" y="2789238"/>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95713" name="Group 129"/>
          <p:cNvGraphicFramePr>
            <a:graphicFrameLocks noGrp="1"/>
          </p:cNvGraphicFramePr>
          <p:nvPr/>
        </p:nvGraphicFramePr>
        <p:xfrm>
          <a:off x="5310188" y="2286000"/>
          <a:ext cx="1008062" cy="954088"/>
        </p:xfrm>
        <a:graphic>
          <a:graphicData uri="http://schemas.openxmlformats.org/drawingml/2006/table">
            <a:tbl>
              <a:tblPr/>
              <a:tblGrid>
                <a:gridCol w="506412"/>
                <a:gridCol w="501650"/>
              </a:tblGrid>
              <a:tr h="288925">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7175">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5697" name="Group 113"/>
          <p:cNvGraphicFramePr>
            <a:graphicFrameLocks noGrp="1"/>
          </p:cNvGraphicFramePr>
          <p:nvPr/>
        </p:nvGraphicFramePr>
        <p:xfrm>
          <a:off x="4089401" y="2565401"/>
          <a:ext cx="936625" cy="663575"/>
        </p:xfrm>
        <a:graphic>
          <a:graphicData uri="http://schemas.openxmlformats.org/drawingml/2006/table">
            <a:tbl>
              <a:tblPr/>
              <a:tblGrid>
                <a:gridCol w="504825"/>
                <a:gridCol w="431800"/>
              </a:tblGrid>
              <a:tr h="358775">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a3</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825" name="Line 128"/>
          <p:cNvSpPr>
            <a:spLocks noChangeShapeType="1"/>
          </p:cNvSpPr>
          <p:nvPr/>
        </p:nvSpPr>
        <p:spPr bwMode="auto">
          <a:xfrm>
            <a:off x="5168900" y="2862263"/>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31826" name="Line 130"/>
          <p:cNvSpPr>
            <a:spLocks noChangeShapeType="1"/>
          </p:cNvSpPr>
          <p:nvPr/>
        </p:nvSpPr>
        <p:spPr bwMode="auto">
          <a:xfrm flipV="1">
            <a:off x="6030913" y="2214564"/>
            <a:ext cx="2519362"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31827" name="Line 131"/>
          <p:cNvSpPr>
            <a:spLocks noChangeShapeType="1"/>
          </p:cNvSpPr>
          <p:nvPr/>
        </p:nvSpPr>
        <p:spPr bwMode="auto">
          <a:xfrm flipV="1">
            <a:off x="6030913" y="2789239"/>
            <a:ext cx="1511300"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95784" name="Group 200"/>
          <p:cNvGraphicFramePr>
            <a:graphicFrameLocks noGrp="1"/>
          </p:cNvGraphicFramePr>
          <p:nvPr/>
        </p:nvGraphicFramePr>
        <p:xfrm>
          <a:off x="3157538" y="5353050"/>
          <a:ext cx="1008062" cy="914400"/>
        </p:xfrm>
        <a:graphic>
          <a:graphicData uri="http://schemas.openxmlformats.org/drawingml/2006/table">
            <a:tbl>
              <a:tblPr/>
              <a:tblGrid>
                <a:gridCol w="504825"/>
                <a:gridCol w="503237"/>
              </a:tblGrid>
              <a:tr h="1952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5798" name="Group 214"/>
          <p:cNvGraphicFramePr>
            <a:graphicFrameLocks noGrp="1"/>
          </p:cNvGraphicFramePr>
          <p:nvPr/>
        </p:nvGraphicFramePr>
        <p:xfrm>
          <a:off x="4310064" y="5568950"/>
          <a:ext cx="1152525" cy="304800"/>
        </p:xfrm>
        <a:graphic>
          <a:graphicData uri="http://schemas.openxmlformats.org/drawingml/2006/table">
            <a:tbl>
              <a:tblPr/>
              <a:tblGrid>
                <a:gridCol w="384175"/>
                <a:gridCol w="384175"/>
                <a:gridCol w="384175"/>
              </a:tblGrid>
              <a:tr h="1444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12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14</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5800" name="Group 216"/>
          <p:cNvGraphicFramePr>
            <a:graphicFrameLocks noGrp="1"/>
          </p:cNvGraphicFramePr>
          <p:nvPr/>
        </p:nvGraphicFramePr>
        <p:xfrm>
          <a:off x="4310064" y="5929313"/>
          <a:ext cx="1152525" cy="304800"/>
        </p:xfrm>
        <a:graphic>
          <a:graphicData uri="http://schemas.openxmlformats.org/drawingml/2006/table">
            <a:tbl>
              <a:tblPr/>
              <a:tblGrid>
                <a:gridCol w="384175"/>
                <a:gridCol w="384175"/>
                <a:gridCol w="384175"/>
              </a:tblGrid>
              <a:tr h="1428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20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22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24</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860" name="Line 179"/>
          <p:cNvSpPr>
            <a:spLocks noChangeShapeType="1"/>
          </p:cNvSpPr>
          <p:nvPr/>
        </p:nvSpPr>
        <p:spPr bwMode="auto">
          <a:xfrm>
            <a:off x="4021139" y="5784850"/>
            <a:ext cx="2889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31861" name="Line 180"/>
          <p:cNvSpPr>
            <a:spLocks noChangeShapeType="1"/>
          </p:cNvSpPr>
          <p:nvPr/>
        </p:nvSpPr>
        <p:spPr bwMode="auto">
          <a:xfrm>
            <a:off x="4021139" y="6073775"/>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95766" name="Group 182"/>
          <p:cNvGraphicFramePr>
            <a:graphicFrameLocks noGrp="1"/>
          </p:cNvGraphicFramePr>
          <p:nvPr/>
        </p:nvGraphicFramePr>
        <p:xfrm>
          <a:off x="2360613" y="5516563"/>
          <a:ext cx="863600" cy="609600"/>
        </p:xfrm>
        <a:graphic>
          <a:graphicData uri="http://schemas.openxmlformats.org/drawingml/2006/table">
            <a:tbl>
              <a:tblPr/>
              <a:tblGrid>
                <a:gridCol w="433387"/>
                <a:gridCol w="430213"/>
              </a:tblGrid>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a4</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871" name="Line 197"/>
          <p:cNvSpPr>
            <a:spLocks noChangeShapeType="1"/>
          </p:cNvSpPr>
          <p:nvPr/>
        </p:nvSpPr>
        <p:spPr bwMode="auto">
          <a:xfrm>
            <a:off x="2943225" y="5856288"/>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95801" name="Group 217"/>
          <p:cNvGraphicFramePr>
            <a:graphicFrameLocks noGrp="1"/>
          </p:cNvGraphicFramePr>
          <p:nvPr/>
        </p:nvGraphicFramePr>
        <p:xfrm>
          <a:off x="7381876" y="4643439"/>
          <a:ext cx="1008063" cy="1258888"/>
        </p:xfrm>
        <a:graphic>
          <a:graphicData uri="http://schemas.openxmlformats.org/drawingml/2006/table">
            <a:tbl>
              <a:tblPr/>
              <a:tblGrid>
                <a:gridCol w="506413"/>
                <a:gridCol w="501650"/>
              </a:tblGrid>
              <a:tr h="3048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5824" name="Group 240"/>
          <p:cNvGraphicFramePr>
            <a:graphicFrameLocks noGrp="1"/>
          </p:cNvGraphicFramePr>
          <p:nvPr/>
        </p:nvGraphicFramePr>
        <p:xfrm>
          <a:off x="6662739" y="4716464"/>
          <a:ext cx="936625" cy="663575"/>
        </p:xfrm>
        <a:graphic>
          <a:graphicData uri="http://schemas.openxmlformats.org/drawingml/2006/table">
            <a:tbl>
              <a:tblPr/>
              <a:tblGrid>
                <a:gridCol w="504825"/>
                <a:gridCol w="431800"/>
              </a:tblGrid>
              <a:tr h="358775">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a1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896" name="Line 255"/>
          <p:cNvSpPr>
            <a:spLocks noChangeShapeType="1"/>
          </p:cNvSpPr>
          <p:nvPr/>
        </p:nvSpPr>
        <p:spPr bwMode="auto">
          <a:xfrm>
            <a:off x="7191375" y="5281613"/>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95840" name="Group 256"/>
          <p:cNvGraphicFramePr>
            <a:graphicFrameLocks noGrp="1"/>
          </p:cNvGraphicFramePr>
          <p:nvPr/>
        </p:nvGraphicFramePr>
        <p:xfrm>
          <a:off x="6251576" y="5281614"/>
          <a:ext cx="1008063" cy="1258888"/>
        </p:xfrm>
        <a:graphic>
          <a:graphicData uri="http://schemas.openxmlformats.org/drawingml/2006/table">
            <a:tbl>
              <a:tblPr/>
              <a:tblGrid>
                <a:gridCol w="576263"/>
                <a:gridCol w="431800"/>
              </a:tblGrid>
              <a:tr h="3048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912" name="Line 279"/>
          <p:cNvSpPr>
            <a:spLocks noChangeShapeType="1"/>
          </p:cNvSpPr>
          <p:nvPr/>
        </p:nvSpPr>
        <p:spPr bwMode="auto">
          <a:xfrm>
            <a:off x="6110289" y="5857875"/>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95865" name="Group 281"/>
          <p:cNvGraphicFramePr>
            <a:graphicFrameLocks noGrp="1"/>
          </p:cNvGraphicFramePr>
          <p:nvPr/>
        </p:nvGraphicFramePr>
        <p:xfrm>
          <a:off x="5532439" y="5426076"/>
          <a:ext cx="936625" cy="663575"/>
        </p:xfrm>
        <a:graphic>
          <a:graphicData uri="http://schemas.openxmlformats.org/drawingml/2006/table">
            <a:tbl>
              <a:tblPr/>
              <a:tblGrid>
                <a:gridCol w="469900"/>
                <a:gridCol w="466725"/>
              </a:tblGrid>
              <a:tr h="358775">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a2</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Slide Number Placeholder 2"/>
          <p:cNvSpPr>
            <a:spLocks noGrp="1"/>
          </p:cNvSpPr>
          <p:nvPr>
            <p:ph type="sldNum" sz="quarter" idx="12"/>
          </p:nvPr>
        </p:nvSpPr>
        <p:spPr/>
        <p:txBody>
          <a:bodyPr/>
          <a:lstStyle/>
          <a:p>
            <a:fld id="{989A6582-9796-409F-A1EA-A094F915F976}" type="slidenum">
              <a:rPr lang="en-NZ" smtClean="0"/>
              <a:pPr/>
              <a:t>27</a:t>
            </a:fld>
            <a:endParaRPr lang="en-NZ" dirty="0"/>
          </a:p>
        </p:txBody>
      </p:sp>
      <p:sp>
        <p:nvSpPr>
          <p:cNvPr id="4" name="Date Placeholder 3"/>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21854526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82650" y="159544"/>
            <a:ext cx="8058150" cy="990600"/>
          </a:xfrm>
        </p:spPr>
        <p:txBody>
          <a:bodyPr>
            <a:normAutofit fontScale="90000"/>
          </a:bodyPr>
          <a:lstStyle/>
          <a:p>
            <a:r>
              <a:rPr lang="en-US" altLang="en-US" dirty="0"/>
              <a:t>4.Multidimensional Arrays </a:t>
            </a:r>
            <a:r>
              <a:rPr lang="en-US" altLang="en-US" dirty="0" smtClean="0"/>
              <a:t/>
            </a:r>
            <a:br>
              <a:rPr lang="en-US" altLang="en-US" dirty="0" smtClean="0"/>
            </a:br>
            <a:r>
              <a:rPr lang="en-US" altLang="en-US" dirty="0" smtClean="0"/>
              <a:t>Length Variables</a:t>
            </a:r>
          </a:p>
        </p:txBody>
      </p:sp>
      <p:sp>
        <p:nvSpPr>
          <p:cNvPr id="32774" name="Rectangle 3" descr="Rectangle: Click to edit Master text styles&#10;Second level&#10;Third level&#10;Fourth level&#10;Fifth level"/>
          <p:cNvSpPr>
            <a:spLocks noGrp="1" noChangeArrowheads="1"/>
          </p:cNvSpPr>
          <p:nvPr>
            <p:ph sz="quarter" idx="1"/>
          </p:nvPr>
        </p:nvSpPr>
        <p:spPr/>
        <p:txBody>
          <a:bodyPr>
            <a:normAutofit/>
          </a:bodyPr>
          <a:lstStyle/>
          <a:p>
            <a:pPr eaLnBrk="1" hangingPunct="1"/>
            <a:r>
              <a:rPr lang="en-NZ" altLang="en-US" sz="2800" dirty="0" smtClean="0"/>
              <a:t>Using the Length Variable:</a:t>
            </a:r>
            <a:endParaRPr lang="en-NZ" altLang="en-US" sz="2800" dirty="0"/>
          </a:p>
          <a:p>
            <a:pPr lvl="1" eaLnBrk="1" hangingPunct="1"/>
            <a:r>
              <a:rPr lang="en-NZ" altLang="en-US" sz="2400" dirty="0"/>
              <a:t>arrayName.length</a:t>
            </a:r>
          </a:p>
          <a:p>
            <a:pPr lvl="2" eaLnBrk="1" hangingPunct="1"/>
            <a:r>
              <a:rPr lang="en-NZ" altLang="en-US" dirty="0" smtClean="0"/>
              <a:t>returns the number of rows in the array</a:t>
            </a:r>
          </a:p>
          <a:p>
            <a:pPr lvl="1" eaLnBrk="1" hangingPunct="1"/>
            <a:r>
              <a:rPr lang="en-NZ" altLang="en-US" sz="2400" dirty="0"/>
              <a:t>arrayName[rowToGet].length </a:t>
            </a:r>
          </a:p>
          <a:p>
            <a:pPr lvl="2" eaLnBrk="1" hangingPunct="1"/>
            <a:r>
              <a:rPr lang="en-NZ" altLang="en-US" dirty="0" smtClean="0"/>
              <a:t>returns the number of columns in row "rowToGet"</a:t>
            </a:r>
          </a:p>
          <a:p>
            <a:pPr lvl="2" eaLnBrk="1" hangingPunct="1"/>
            <a:endParaRPr lang="en-NZ" altLang="en-US" dirty="0" smtClean="0"/>
          </a:p>
          <a:p>
            <a:pPr marL="594360" lvl="2" indent="0" eaLnBrk="1" hangingPunct="1">
              <a:buNone/>
            </a:pPr>
            <a:endParaRPr lang="en-NZ" altLang="en-US" dirty="0" smtClean="0"/>
          </a:p>
          <a:p>
            <a:pPr eaLnBrk="1" hangingPunct="1"/>
            <a:r>
              <a:rPr lang="en-NZ" altLang="en-US" sz="2800" dirty="0"/>
              <a:t>Note:</a:t>
            </a:r>
          </a:p>
          <a:p>
            <a:pPr lvl="1" eaLnBrk="1" hangingPunct="1"/>
            <a:r>
              <a:rPr lang="en-NZ" altLang="en-US" sz="2400" dirty="0"/>
              <a:t>If x is a rectangular array, all rows have the same length</a:t>
            </a:r>
          </a:p>
        </p:txBody>
      </p:sp>
      <p:sp>
        <p:nvSpPr>
          <p:cNvPr id="32775" name="Rectangle 6"/>
          <p:cNvSpPr>
            <a:spLocks noChangeArrowheads="1"/>
          </p:cNvSpPr>
          <p:nvPr/>
        </p:nvSpPr>
        <p:spPr bwMode="auto">
          <a:xfrm>
            <a:off x="1496616" y="3400425"/>
            <a:ext cx="3597275" cy="74295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x = new int[5][7];</a:t>
            </a:r>
          </a:p>
          <a:p>
            <a:pPr algn="l" eaLnBrk="1" hangingPunct="1"/>
            <a:r>
              <a:rPr lang="en-US" altLang="en-US" b="1" dirty="0"/>
              <a:t>System.out.println(x.length);</a:t>
            </a:r>
          </a:p>
          <a:p>
            <a:pPr algn="l" eaLnBrk="1" hangingPunct="1"/>
            <a:r>
              <a:rPr lang="en-US" altLang="en-US" b="1" dirty="0"/>
              <a:t>System.out.println(x[0].length);</a:t>
            </a:r>
          </a:p>
        </p:txBody>
      </p:sp>
      <p:sp>
        <p:nvSpPr>
          <p:cNvPr id="32776" name="Rectangle 7"/>
          <p:cNvSpPr>
            <a:spLocks noChangeArrowheads="1"/>
          </p:cNvSpPr>
          <p:nvPr/>
        </p:nvSpPr>
        <p:spPr bwMode="auto">
          <a:xfrm>
            <a:off x="5816600" y="3933826"/>
            <a:ext cx="300038" cy="530225"/>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dirty="0"/>
              <a:t>5</a:t>
            </a:r>
          </a:p>
          <a:p>
            <a:pPr algn="l" eaLnBrk="1" hangingPunct="1"/>
            <a:r>
              <a:rPr lang="en-US" altLang="en-US" dirty="0"/>
              <a:t>7</a:t>
            </a:r>
          </a:p>
        </p:txBody>
      </p:sp>
      <p:sp>
        <p:nvSpPr>
          <p:cNvPr id="32778" name="Rectangle 9"/>
          <p:cNvSpPr>
            <a:spLocks noChangeArrowheads="1"/>
          </p:cNvSpPr>
          <p:nvPr/>
        </p:nvSpPr>
        <p:spPr bwMode="auto">
          <a:xfrm>
            <a:off x="1090808" y="4991100"/>
            <a:ext cx="3597275" cy="74295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System.out.println(x[0].length);</a:t>
            </a:r>
          </a:p>
          <a:p>
            <a:pPr algn="l" eaLnBrk="1" hangingPunct="1"/>
            <a:r>
              <a:rPr lang="en-US" altLang="en-US" b="1" dirty="0"/>
              <a:t>System.out.println(x[1].length);</a:t>
            </a:r>
          </a:p>
          <a:p>
            <a:pPr algn="l" eaLnBrk="1" hangingPunct="1"/>
            <a:r>
              <a:rPr lang="en-US" altLang="en-US" b="1" dirty="0"/>
              <a:t>System.out.println(x[2].length);</a:t>
            </a:r>
          </a:p>
        </p:txBody>
      </p:sp>
      <p:sp>
        <p:nvSpPr>
          <p:cNvPr id="32779" name="Rectangle 10"/>
          <p:cNvSpPr>
            <a:spLocks noChangeArrowheads="1"/>
          </p:cNvSpPr>
          <p:nvPr/>
        </p:nvSpPr>
        <p:spPr bwMode="auto">
          <a:xfrm>
            <a:off x="4793854" y="4991100"/>
            <a:ext cx="300037" cy="742950"/>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dirty="0"/>
              <a:t>7</a:t>
            </a:r>
          </a:p>
          <a:p>
            <a:pPr algn="l" eaLnBrk="1" hangingPunct="1"/>
            <a:r>
              <a:rPr lang="en-US" altLang="en-US" dirty="0"/>
              <a:t>7</a:t>
            </a:r>
          </a:p>
          <a:p>
            <a:pPr algn="l" eaLnBrk="1" hangingPunct="1"/>
            <a:r>
              <a:rPr lang="en-US" altLang="en-US" dirty="0"/>
              <a:t>7</a:t>
            </a:r>
          </a:p>
        </p:txBody>
      </p:sp>
      <p:sp>
        <p:nvSpPr>
          <p:cNvPr id="3" name="Slide Number Placeholder 2"/>
          <p:cNvSpPr>
            <a:spLocks noGrp="1"/>
          </p:cNvSpPr>
          <p:nvPr>
            <p:ph type="sldNum" sz="quarter" idx="12"/>
          </p:nvPr>
        </p:nvSpPr>
        <p:spPr/>
        <p:txBody>
          <a:bodyPr/>
          <a:lstStyle/>
          <a:p>
            <a:fld id="{989A6582-9796-409F-A1EA-A094F915F976}" type="slidenum">
              <a:rPr lang="en-NZ" smtClean="0"/>
              <a:pPr/>
              <a:t>28</a:t>
            </a:fld>
            <a:endParaRPr lang="en-NZ" dirty="0"/>
          </a:p>
        </p:txBody>
      </p:sp>
      <p:sp>
        <p:nvSpPr>
          <p:cNvPr id="4" name="Date Placeholder 3"/>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12078973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25513" y="123825"/>
            <a:ext cx="8058150" cy="990600"/>
          </a:xfrm>
        </p:spPr>
        <p:txBody>
          <a:bodyPr>
            <a:normAutofit fontScale="90000"/>
          </a:bodyPr>
          <a:lstStyle/>
          <a:p>
            <a:r>
              <a:rPr lang="en-US" altLang="en-US" dirty="0"/>
              <a:t>4.Multidimensional Arrays </a:t>
            </a:r>
            <a:r>
              <a:rPr lang="en-US" altLang="en-US" dirty="0" smtClean="0"/>
              <a:t/>
            </a:r>
            <a:br>
              <a:rPr lang="en-US" altLang="en-US" dirty="0" smtClean="0"/>
            </a:br>
            <a:r>
              <a:rPr lang="en-NZ" altLang="en-US" dirty="0" smtClean="0"/>
              <a:t>Using 2D Arrays</a:t>
            </a:r>
            <a:endParaRPr lang="en-US" altLang="en-US" dirty="0" smtClean="0"/>
          </a:p>
        </p:txBody>
      </p:sp>
      <p:sp>
        <p:nvSpPr>
          <p:cNvPr id="33798" name="Rectangle 3" descr="Rectangle: Click to edit Master text styles&#10;Second level&#10;Third level&#10;Fourth level&#10;Fifth level"/>
          <p:cNvSpPr>
            <a:spLocks noGrp="1" noChangeArrowheads="1"/>
          </p:cNvSpPr>
          <p:nvPr>
            <p:ph sz="quarter" idx="1"/>
          </p:nvPr>
        </p:nvSpPr>
        <p:spPr/>
        <p:txBody>
          <a:bodyPr/>
          <a:lstStyle/>
          <a:p>
            <a:pPr eaLnBrk="1" hangingPunct="1">
              <a:lnSpc>
                <a:spcPct val="80000"/>
              </a:lnSpc>
            </a:pPr>
            <a:r>
              <a:rPr lang="en-US" altLang="en-US" sz="2400" dirty="0"/>
              <a:t>Accessing elements</a:t>
            </a:r>
          </a:p>
          <a:p>
            <a:pPr lvl="1" eaLnBrk="1" hangingPunct="1">
              <a:lnSpc>
                <a:spcPct val="80000"/>
              </a:lnSpc>
            </a:pPr>
            <a:r>
              <a:rPr lang="en-US" altLang="en-US" sz="2000" dirty="0"/>
              <a:t>To access elements, we use pretty much the same technique as a 1D array</a:t>
            </a:r>
          </a:p>
          <a:p>
            <a:pPr eaLnBrk="1" hangingPunct="1">
              <a:lnSpc>
                <a:spcPct val="80000"/>
              </a:lnSpc>
            </a:pPr>
            <a:endParaRPr lang="en-NZ" altLang="en-US" sz="2400" dirty="0"/>
          </a:p>
          <a:p>
            <a:pPr eaLnBrk="1" hangingPunct="1">
              <a:lnSpc>
                <a:spcPct val="80000"/>
              </a:lnSpc>
            </a:pPr>
            <a:endParaRPr lang="en-NZ" altLang="en-US" sz="2400" dirty="0" smtClean="0"/>
          </a:p>
          <a:p>
            <a:pPr eaLnBrk="1" hangingPunct="1">
              <a:lnSpc>
                <a:spcPct val="80000"/>
              </a:lnSpc>
            </a:pPr>
            <a:r>
              <a:rPr lang="en-NZ" altLang="en-US" sz="2400" dirty="0" smtClean="0"/>
              <a:t>Initialization </a:t>
            </a:r>
            <a:r>
              <a:rPr lang="en-NZ" altLang="en-US" sz="2400" dirty="0"/>
              <a:t>&amp; Printing</a:t>
            </a:r>
          </a:p>
          <a:p>
            <a:pPr lvl="1" eaLnBrk="1" hangingPunct="1">
              <a:lnSpc>
                <a:spcPct val="80000"/>
              </a:lnSpc>
            </a:pPr>
            <a:r>
              <a:rPr lang="en-NZ" altLang="en-US" sz="2000" dirty="0"/>
              <a:t>Nested loops are used to initialize array elements and print out values</a:t>
            </a:r>
          </a:p>
          <a:p>
            <a:pPr lvl="1">
              <a:lnSpc>
                <a:spcPct val="80000"/>
              </a:lnSpc>
            </a:pPr>
            <a:r>
              <a:rPr lang="en-NZ" altLang="en-US" sz="2100" dirty="0" smtClean="0"/>
              <a:t>Starting </a:t>
            </a:r>
            <a:r>
              <a:rPr lang="en-NZ" altLang="en-US" sz="2100" dirty="0"/>
              <a:t>from the first row (0</a:t>
            </a:r>
            <a:r>
              <a:rPr lang="en-NZ" altLang="en-US" sz="2100" baseline="30000" dirty="0"/>
              <a:t>th</a:t>
            </a:r>
            <a:r>
              <a:rPr lang="en-NZ" altLang="en-US" sz="2100" dirty="0"/>
              <a:t>) to the last row (n-1) – outer loop</a:t>
            </a:r>
          </a:p>
          <a:p>
            <a:pPr lvl="2">
              <a:lnSpc>
                <a:spcPct val="80000"/>
              </a:lnSpc>
            </a:pPr>
            <a:r>
              <a:rPr lang="en-NZ" altLang="en-US" dirty="0"/>
              <a:t>For each row, starting from the first column (0</a:t>
            </a:r>
            <a:r>
              <a:rPr lang="en-NZ" altLang="en-US" baseline="30000" dirty="0"/>
              <a:t>th</a:t>
            </a:r>
            <a:r>
              <a:rPr lang="en-NZ" altLang="en-US" dirty="0"/>
              <a:t>) to the last column (m-1) – inner loop</a:t>
            </a:r>
          </a:p>
          <a:p>
            <a:pPr lvl="3">
              <a:lnSpc>
                <a:spcPct val="80000"/>
              </a:lnSpc>
            </a:pPr>
            <a:r>
              <a:rPr lang="en-NZ" altLang="en-US" dirty="0" smtClean="0"/>
              <a:t>Print out the value</a:t>
            </a:r>
          </a:p>
          <a:p>
            <a:pPr eaLnBrk="1" hangingPunct="1">
              <a:lnSpc>
                <a:spcPct val="80000"/>
              </a:lnSpc>
            </a:pPr>
            <a:endParaRPr lang="en-US" altLang="en-US" sz="2400" dirty="0"/>
          </a:p>
        </p:txBody>
      </p:sp>
      <p:sp>
        <p:nvSpPr>
          <p:cNvPr id="33799" name="Rectangle 4"/>
          <p:cNvSpPr>
            <a:spLocks noChangeArrowheads="1"/>
          </p:cNvSpPr>
          <p:nvPr/>
        </p:nvSpPr>
        <p:spPr bwMode="auto">
          <a:xfrm>
            <a:off x="925513" y="4576764"/>
            <a:ext cx="5192712" cy="138112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y = { {1,2,3}, {4,5,6</a:t>
            </a:r>
            <a:r>
              <a:rPr lang="en-US" altLang="en-US" b="1" dirty="0" smtClean="0"/>
              <a:t>} }; </a:t>
            </a:r>
            <a:endParaRPr lang="en-US" altLang="en-US" b="1" dirty="0"/>
          </a:p>
          <a:p>
            <a:pPr algn="l" eaLnBrk="1" hangingPunct="1"/>
            <a:r>
              <a:rPr lang="en-US" altLang="en-US" b="1" dirty="0"/>
              <a:t>for (int row = 0; row &lt; y.length; row++) {</a:t>
            </a:r>
          </a:p>
          <a:p>
            <a:pPr algn="l" eaLnBrk="1" hangingPunct="1"/>
            <a:r>
              <a:rPr lang="en-US" altLang="en-US" b="1" dirty="0"/>
              <a:t>  for (int col = 0; col &lt; y[row].length; col++)</a:t>
            </a:r>
          </a:p>
          <a:p>
            <a:pPr algn="l" eaLnBrk="1" hangingPunct="1"/>
            <a:r>
              <a:rPr lang="en-US" altLang="en-US" b="1" dirty="0"/>
              <a:t>    System.out.print(y[row][col] + </a:t>
            </a:r>
            <a:r>
              <a:rPr lang="en-US" altLang="en-US" b="1" dirty="0" smtClean="0"/>
              <a:t>" ");</a:t>
            </a:r>
            <a:endParaRPr lang="en-US" altLang="en-US" b="1" dirty="0"/>
          </a:p>
          <a:p>
            <a:pPr algn="l" eaLnBrk="1" hangingPunct="1"/>
            <a:r>
              <a:rPr lang="en-US" altLang="en-US" b="1" dirty="0"/>
              <a:t>  System.out.println();</a:t>
            </a:r>
          </a:p>
          <a:p>
            <a:pPr algn="l" eaLnBrk="1" hangingPunct="1"/>
            <a:r>
              <a:rPr lang="en-US" altLang="en-US" b="1" dirty="0"/>
              <a:t>}</a:t>
            </a:r>
          </a:p>
        </p:txBody>
      </p:sp>
      <p:sp>
        <p:nvSpPr>
          <p:cNvPr id="33800" name="Rectangle 5"/>
          <p:cNvSpPr>
            <a:spLocks noChangeArrowheads="1"/>
          </p:cNvSpPr>
          <p:nvPr/>
        </p:nvSpPr>
        <p:spPr bwMode="auto">
          <a:xfrm>
            <a:off x="1309688" y="1928813"/>
            <a:ext cx="5086350" cy="3175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System.out.println(myArr[rowToGet][colToGet]);</a:t>
            </a:r>
          </a:p>
        </p:txBody>
      </p:sp>
      <p:sp>
        <p:nvSpPr>
          <p:cNvPr id="33801" name="AutoShape 6"/>
          <p:cNvSpPr>
            <a:spLocks noChangeArrowheads="1"/>
          </p:cNvSpPr>
          <p:nvPr/>
        </p:nvSpPr>
        <p:spPr bwMode="auto">
          <a:xfrm>
            <a:off x="4452938" y="4143376"/>
            <a:ext cx="2305050" cy="504825"/>
          </a:xfrm>
          <a:prstGeom prst="wedgeRectCallout">
            <a:avLst>
              <a:gd name="adj1" fmla="val -47866"/>
              <a:gd name="adj2" fmla="val 71384"/>
            </a:avLst>
          </a:prstGeom>
          <a:ln>
            <a:headEnd/>
            <a:tailEnd type="none" w="lg" len="med"/>
          </a:ln>
          <a:extLst/>
        </p:spPr>
        <p:style>
          <a:lnRef idx="2">
            <a:schemeClr val="dk1"/>
          </a:lnRef>
          <a:fillRef idx="1">
            <a:schemeClr val="lt1"/>
          </a:fillRef>
          <a:effectRef idx="0">
            <a:schemeClr val="dk1"/>
          </a:effectRef>
          <a:fontRef idx="minor">
            <a:schemeClr val="dk1"/>
          </a:fontRef>
        </p:style>
        <p:txBody>
          <a:bodyPr anchor="ct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eaLnBrk="1" hangingPunct="1"/>
            <a:r>
              <a:rPr lang="en-US" altLang="en-US" b="1" dirty="0">
                <a:latin typeface="Tahoma" panose="020B0604030504040204" pitchFamily="34" charset="0"/>
              </a:rPr>
              <a:t>Use y.length to navigate the last row</a:t>
            </a:r>
            <a:endParaRPr lang="en-NZ" altLang="en-US" b="1" dirty="0">
              <a:latin typeface="Tahoma" panose="020B0604030504040204" pitchFamily="34" charset="0"/>
            </a:endParaRPr>
          </a:p>
        </p:txBody>
      </p:sp>
      <p:sp>
        <p:nvSpPr>
          <p:cNvPr id="33802" name="AutoShape 7"/>
          <p:cNvSpPr>
            <a:spLocks noChangeArrowheads="1"/>
          </p:cNvSpPr>
          <p:nvPr/>
        </p:nvSpPr>
        <p:spPr bwMode="auto">
          <a:xfrm>
            <a:off x="5318125" y="5511801"/>
            <a:ext cx="3024188" cy="504825"/>
          </a:xfrm>
          <a:prstGeom prst="wedgeRectCallout">
            <a:avLst>
              <a:gd name="adj1" fmla="val -49528"/>
              <a:gd name="adj2" fmla="val -96227"/>
            </a:avLst>
          </a:prstGeom>
          <a:ln>
            <a:headEnd/>
            <a:tailEnd type="none" w="lg" len="med"/>
          </a:ln>
          <a:extLst/>
        </p:spPr>
        <p:style>
          <a:lnRef idx="2">
            <a:schemeClr val="dk1"/>
          </a:lnRef>
          <a:fillRef idx="1">
            <a:schemeClr val="lt1"/>
          </a:fillRef>
          <a:effectRef idx="0">
            <a:schemeClr val="dk1"/>
          </a:effectRef>
          <a:fontRef idx="minor">
            <a:schemeClr val="dk1"/>
          </a:fontRef>
        </p:style>
        <p:txBody>
          <a:bodyPr anchor="ct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eaLnBrk="1" hangingPunct="1"/>
            <a:r>
              <a:rPr lang="en-US" altLang="en-US" b="1" dirty="0">
                <a:latin typeface="Tahoma" panose="020B0604030504040204" pitchFamily="34" charset="0"/>
              </a:rPr>
              <a:t>Use y[row].length to navigate the last column of each row</a:t>
            </a:r>
            <a:endParaRPr lang="en-NZ" altLang="en-US" b="1" dirty="0">
              <a:latin typeface="Tahoma" panose="020B0604030504040204" pitchFamily="34" charset="0"/>
            </a:endParaRPr>
          </a:p>
        </p:txBody>
      </p:sp>
      <p:sp>
        <p:nvSpPr>
          <p:cNvPr id="3" name="Slide Number Placeholder 2"/>
          <p:cNvSpPr>
            <a:spLocks noGrp="1"/>
          </p:cNvSpPr>
          <p:nvPr>
            <p:ph type="sldNum" sz="quarter" idx="12"/>
          </p:nvPr>
        </p:nvSpPr>
        <p:spPr/>
        <p:txBody>
          <a:bodyPr/>
          <a:lstStyle/>
          <a:p>
            <a:fld id="{989A6582-9796-409F-A1EA-A094F915F976}" type="slidenum">
              <a:rPr lang="en-NZ" smtClean="0"/>
              <a:pPr/>
              <a:t>29</a:t>
            </a:fld>
            <a:endParaRPr lang="en-NZ" dirty="0"/>
          </a:p>
        </p:txBody>
      </p:sp>
      <p:sp>
        <p:nvSpPr>
          <p:cNvPr id="10" name="Text Box 30"/>
          <p:cNvSpPr txBox="1">
            <a:spLocks noChangeArrowheads="1"/>
          </p:cNvSpPr>
          <p:nvPr/>
        </p:nvSpPr>
        <p:spPr bwMode="auto">
          <a:xfrm>
            <a:off x="8265368" y="152400"/>
            <a:ext cx="1356178" cy="28892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r" eaLnBrk="1" hangingPunct="1"/>
            <a:r>
              <a:rPr lang="en-NZ" sz="1200" dirty="0" smtClean="0"/>
              <a:t>L06Code03.java</a:t>
            </a:r>
            <a:endParaRPr lang="en-US" sz="1200" dirty="0"/>
          </a:p>
        </p:txBody>
      </p:sp>
      <p:sp>
        <p:nvSpPr>
          <p:cNvPr id="4" name="Date Placeholder 3"/>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2261196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1.Introduction</a:t>
            </a:r>
            <a:endParaRPr lang="en-NZ" dirty="0"/>
          </a:p>
        </p:txBody>
      </p:sp>
      <p:sp>
        <p:nvSpPr>
          <p:cNvPr id="4" name="Slide Number Placeholder 3"/>
          <p:cNvSpPr>
            <a:spLocks noGrp="1"/>
          </p:cNvSpPr>
          <p:nvPr>
            <p:ph type="sldNum" sz="quarter" idx="12"/>
          </p:nvPr>
        </p:nvSpPr>
        <p:spPr/>
        <p:txBody>
          <a:bodyPr/>
          <a:lstStyle/>
          <a:p>
            <a:fld id="{989A6582-9796-409F-A1EA-A094F915F976}" type="slidenum">
              <a:rPr lang="en-NZ" smtClean="0"/>
              <a:pPr/>
              <a:t>3</a:t>
            </a:fld>
            <a:endParaRPr lang="en-NZ" dirty="0"/>
          </a:p>
        </p:txBody>
      </p:sp>
      <p:sp>
        <p:nvSpPr>
          <p:cNvPr id="5" name="Content Placeholder 4"/>
          <p:cNvSpPr>
            <a:spLocks noGrp="1"/>
          </p:cNvSpPr>
          <p:nvPr>
            <p:ph sz="quarter" idx="1"/>
          </p:nvPr>
        </p:nvSpPr>
        <p:spPr/>
        <p:txBody>
          <a:bodyPr>
            <a:normAutofit fontScale="92500" lnSpcReduction="10000"/>
          </a:bodyPr>
          <a:lstStyle/>
          <a:p>
            <a:r>
              <a:rPr lang="en-NZ" dirty="0"/>
              <a:t>Data </a:t>
            </a:r>
            <a:r>
              <a:rPr lang="en-NZ" dirty="0" smtClean="0"/>
              <a:t>structures — collections </a:t>
            </a:r>
            <a:r>
              <a:rPr lang="en-NZ" dirty="0"/>
              <a:t>of related data items. </a:t>
            </a:r>
          </a:p>
          <a:p>
            <a:r>
              <a:rPr lang="en-NZ" dirty="0"/>
              <a:t>Array </a:t>
            </a:r>
            <a:r>
              <a:rPr lang="en-NZ" dirty="0" smtClean="0"/>
              <a:t>objects — data </a:t>
            </a:r>
            <a:r>
              <a:rPr lang="en-NZ" dirty="0"/>
              <a:t>structures consisting of related data items of the </a:t>
            </a:r>
            <a:r>
              <a:rPr lang="en-NZ" b="1" dirty="0"/>
              <a:t>same type</a:t>
            </a:r>
            <a:r>
              <a:rPr lang="en-NZ" dirty="0"/>
              <a:t>.</a:t>
            </a:r>
          </a:p>
          <a:p>
            <a:pPr lvl="1"/>
            <a:r>
              <a:rPr lang="en-NZ" dirty="0"/>
              <a:t>Make it convenient to process related groups of values.</a:t>
            </a:r>
          </a:p>
          <a:p>
            <a:pPr lvl="1"/>
            <a:r>
              <a:rPr lang="en-NZ" dirty="0"/>
              <a:t>Remain the same length once they’re created.</a:t>
            </a:r>
          </a:p>
          <a:p>
            <a:r>
              <a:rPr lang="en-NZ" dirty="0"/>
              <a:t>Enhanced </a:t>
            </a:r>
            <a:r>
              <a:rPr lang="en-NZ" b="1" dirty="0"/>
              <a:t>for</a:t>
            </a:r>
            <a:r>
              <a:rPr lang="en-NZ" dirty="0"/>
              <a:t> </a:t>
            </a:r>
            <a:r>
              <a:rPr lang="en-NZ" dirty="0" smtClean="0"/>
              <a:t>statement : allows </a:t>
            </a:r>
            <a:r>
              <a:rPr lang="en-NZ" dirty="0"/>
              <a:t>a program to access the data in an array more easily than does the counter-controlled for statement.</a:t>
            </a:r>
          </a:p>
          <a:p>
            <a:r>
              <a:rPr lang="en-NZ" dirty="0"/>
              <a:t>Use </a:t>
            </a:r>
            <a:r>
              <a:rPr lang="en-NZ" b="1" dirty="0"/>
              <a:t>variable-length argument lists </a:t>
            </a:r>
            <a:r>
              <a:rPr lang="en-NZ" dirty="0"/>
              <a:t>to create methods that can be called with varying numbers of arguments.</a:t>
            </a:r>
          </a:p>
          <a:p>
            <a:r>
              <a:rPr lang="en-NZ" dirty="0"/>
              <a:t>Demonstrate how to process </a:t>
            </a:r>
            <a:r>
              <a:rPr lang="en-NZ" b="1" dirty="0"/>
              <a:t>command-line arguments</a:t>
            </a:r>
            <a:r>
              <a:rPr lang="en-NZ" dirty="0"/>
              <a:t> in method </a:t>
            </a:r>
            <a:r>
              <a:rPr lang="en-NZ" b="1" dirty="0"/>
              <a:t>main</a:t>
            </a:r>
            <a:r>
              <a:rPr lang="en-NZ" dirty="0"/>
              <a:t>.</a:t>
            </a:r>
          </a:p>
          <a:p>
            <a:r>
              <a:rPr lang="en-NZ" dirty="0"/>
              <a:t>static methods of class </a:t>
            </a:r>
            <a:r>
              <a:rPr lang="en-NZ" b="1" dirty="0"/>
              <a:t>Arrays</a:t>
            </a:r>
            <a:r>
              <a:rPr lang="en-NZ" dirty="0"/>
              <a:t> from the </a:t>
            </a:r>
            <a:r>
              <a:rPr lang="en-NZ" dirty="0" err="1"/>
              <a:t>java.util</a:t>
            </a:r>
            <a:r>
              <a:rPr lang="en-NZ" dirty="0"/>
              <a:t> package</a:t>
            </a:r>
            <a:r>
              <a:rPr lang="en-NZ" dirty="0" smtClean="0"/>
              <a:t>.</a:t>
            </a:r>
          </a:p>
          <a:p>
            <a:r>
              <a:rPr lang="en-NZ" b="1" dirty="0" err="1"/>
              <a:t>ArrayLists</a:t>
            </a:r>
            <a:r>
              <a:rPr lang="en-NZ" dirty="0"/>
              <a:t> are similar to arrays but provide additional functionality, </a:t>
            </a:r>
          </a:p>
          <a:p>
            <a:endParaRPr lang="en-NZ" dirty="0"/>
          </a:p>
        </p:txBody>
      </p:sp>
      <p:sp>
        <p:nvSpPr>
          <p:cNvPr id="6" name="Date Placeholder 5"/>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585767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82650" y="125413"/>
            <a:ext cx="8058150" cy="990600"/>
          </a:xfrm>
        </p:spPr>
        <p:txBody>
          <a:bodyPr>
            <a:normAutofit fontScale="90000"/>
          </a:bodyPr>
          <a:lstStyle/>
          <a:p>
            <a:r>
              <a:rPr lang="en-US" altLang="en-US" dirty="0"/>
              <a:t>4.Multidimensional Arrays </a:t>
            </a:r>
            <a:r>
              <a:rPr lang="en-US" altLang="en-US" dirty="0" smtClean="0"/>
              <a:t/>
            </a:r>
            <a:br>
              <a:rPr lang="en-US" altLang="en-US" dirty="0" smtClean="0"/>
            </a:br>
            <a:r>
              <a:rPr lang="en-US" altLang="en-US" dirty="0" smtClean="0"/>
              <a:t>Cloning of Multi-D Arrays</a:t>
            </a:r>
          </a:p>
        </p:txBody>
      </p:sp>
      <p:sp>
        <p:nvSpPr>
          <p:cNvPr id="34822" name="Rectangle 3" descr="Rectangle: Click to edit Master text styles&#10;Second level&#10;Third level&#10;Fourth level&#10;Fifth level"/>
          <p:cNvSpPr>
            <a:spLocks noGrp="1" noChangeArrowheads="1"/>
          </p:cNvSpPr>
          <p:nvPr>
            <p:ph sz="quarter" idx="1"/>
          </p:nvPr>
        </p:nvSpPr>
        <p:spPr/>
        <p:txBody>
          <a:bodyPr/>
          <a:lstStyle/>
          <a:p>
            <a:pPr eaLnBrk="1" hangingPunct="1">
              <a:lnSpc>
                <a:spcPct val="80000"/>
              </a:lnSpc>
            </a:pPr>
            <a:r>
              <a:rPr lang="en-US" altLang="en-US" sz="2000" dirty="0"/>
              <a:t>It is shallow clone only</a:t>
            </a:r>
          </a:p>
          <a:p>
            <a:pPr eaLnBrk="1" hangingPunct="1">
              <a:lnSpc>
                <a:spcPct val="80000"/>
              </a:lnSpc>
            </a:pPr>
            <a:r>
              <a:rPr lang="en-US" altLang="en-US" sz="2000" dirty="0"/>
              <a:t>Remember that multi-dimensional arrays in Java are arrays of arrays. Cloning only generates a copy of the root array</a:t>
            </a:r>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pPr>
            <a:r>
              <a:rPr lang="en-US" altLang="en-US" sz="2000" dirty="0"/>
              <a:t>Note: a5[0] and a5[1] from an 1-dimensional array that store the memory location m0 and m1 of two 1-dimensional arrays. If we clone a5, then we only create a new 1-dimensional array that stores m0 and m1.</a:t>
            </a:r>
          </a:p>
        </p:txBody>
      </p:sp>
      <p:sp>
        <p:nvSpPr>
          <p:cNvPr id="34823" name="Rectangle 4"/>
          <p:cNvSpPr>
            <a:spLocks noChangeArrowheads="1"/>
          </p:cNvSpPr>
          <p:nvPr/>
        </p:nvSpPr>
        <p:spPr bwMode="auto">
          <a:xfrm>
            <a:off x="1065213" y="2382839"/>
            <a:ext cx="4235450" cy="53022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a5 = {{10,12,14}, {20,22,24}};</a:t>
            </a:r>
          </a:p>
          <a:p>
            <a:pPr algn="l" eaLnBrk="1" hangingPunct="1"/>
            <a:r>
              <a:rPr lang="en-US" altLang="en-US" b="1" dirty="0"/>
              <a:t>int[][] a6 = a5.clone();</a:t>
            </a:r>
          </a:p>
        </p:txBody>
      </p:sp>
      <p:graphicFrame>
        <p:nvGraphicFramePr>
          <p:cNvPr id="196653" name="Group 45"/>
          <p:cNvGraphicFramePr>
            <a:graphicFrameLocks noGrp="1"/>
          </p:cNvGraphicFramePr>
          <p:nvPr/>
        </p:nvGraphicFramePr>
        <p:xfrm>
          <a:off x="2792413" y="3716339"/>
          <a:ext cx="1008062" cy="954088"/>
        </p:xfrm>
        <a:graphic>
          <a:graphicData uri="http://schemas.openxmlformats.org/drawingml/2006/table">
            <a:tbl>
              <a:tblPr/>
              <a:tblGrid>
                <a:gridCol w="506412"/>
                <a:gridCol w="501650"/>
              </a:tblGrid>
              <a:tr h="3048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6672" name="Group 64"/>
          <p:cNvGraphicFramePr>
            <a:graphicFrameLocks noGrp="1"/>
          </p:cNvGraphicFramePr>
          <p:nvPr/>
        </p:nvGraphicFramePr>
        <p:xfrm>
          <a:off x="1857376" y="2924176"/>
          <a:ext cx="936625" cy="663575"/>
        </p:xfrm>
        <a:graphic>
          <a:graphicData uri="http://schemas.openxmlformats.org/drawingml/2006/table">
            <a:tbl>
              <a:tblPr/>
              <a:tblGrid>
                <a:gridCol w="504825"/>
                <a:gridCol w="431800"/>
              </a:tblGrid>
              <a:tr h="358775">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a5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6690" name="Group 82"/>
          <p:cNvGraphicFramePr>
            <a:graphicFrameLocks noGrp="1"/>
          </p:cNvGraphicFramePr>
          <p:nvPr/>
        </p:nvGraphicFramePr>
        <p:xfrm>
          <a:off x="2828926" y="2924175"/>
          <a:ext cx="1008063" cy="914400"/>
        </p:xfrm>
        <a:graphic>
          <a:graphicData uri="http://schemas.openxmlformats.org/drawingml/2006/table">
            <a:tbl>
              <a:tblPr/>
              <a:tblGrid>
                <a:gridCol w="504825"/>
                <a:gridCol w="503238"/>
              </a:tblGrid>
              <a:tr h="1952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6709" name="Group 101"/>
          <p:cNvGraphicFramePr>
            <a:graphicFrameLocks noGrp="1"/>
          </p:cNvGraphicFramePr>
          <p:nvPr/>
        </p:nvGraphicFramePr>
        <p:xfrm>
          <a:off x="3981451" y="3140075"/>
          <a:ext cx="1152525" cy="304800"/>
        </p:xfrm>
        <a:graphic>
          <a:graphicData uri="http://schemas.openxmlformats.org/drawingml/2006/table">
            <a:tbl>
              <a:tblPr/>
              <a:tblGrid>
                <a:gridCol w="384175"/>
                <a:gridCol w="384175"/>
                <a:gridCol w="384175"/>
              </a:tblGrid>
              <a:tr h="1444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12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14</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6719" name="Group 111"/>
          <p:cNvGraphicFramePr>
            <a:graphicFrameLocks noGrp="1"/>
          </p:cNvGraphicFramePr>
          <p:nvPr/>
        </p:nvGraphicFramePr>
        <p:xfrm>
          <a:off x="3981451" y="3500438"/>
          <a:ext cx="1152525" cy="304800"/>
        </p:xfrm>
        <a:graphic>
          <a:graphicData uri="http://schemas.openxmlformats.org/drawingml/2006/table">
            <a:tbl>
              <a:tblPr/>
              <a:tblGrid>
                <a:gridCol w="384175"/>
                <a:gridCol w="384175"/>
                <a:gridCol w="384175"/>
              </a:tblGrid>
              <a:tr h="1428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20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22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24</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77" name="Line 121"/>
          <p:cNvSpPr>
            <a:spLocks noChangeShapeType="1"/>
          </p:cNvSpPr>
          <p:nvPr/>
        </p:nvSpPr>
        <p:spPr bwMode="auto">
          <a:xfrm>
            <a:off x="3692526" y="3355975"/>
            <a:ext cx="2889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34878" name="Line 122"/>
          <p:cNvSpPr>
            <a:spLocks noChangeShapeType="1"/>
          </p:cNvSpPr>
          <p:nvPr/>
        </p:nvSpPr>
        <p:spPr bwMode="auto">
          <a:xfrm>
            <a:off x="3692526" y="3644900"/>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34879" name="Line 123"/>
          <p:cNvSpPr>
            <a:spLocks noChangeShapeType="1"/>
          </p:cNvSpPr>
          <p:nvPr/>
        </p:nvSpPr>
        <p:spPr bwMode="auto">
          <a:xfrm>
            <a:off x="2614614" y="3427413"/>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96765" name="Group 157"/>
          <p:cNvGraphicFramePr>
            <a:graphicFrameLocks noGrp="1"/>
          </p:cNvGraphicFramePr>
          <p:nvPr/>
        </p:nvGraphicFramePr>
        <p:xfrm>
          <a:off x="1928814" y="3789363"/>
          <a:ext cx="936625" cy="665162"/>
        </p:xfrm>
        <a:graphic>
          <a:graphicData uri="http://schemas.openxmlformats.org/drawingml/2006/table">
            <a:tbl>
              <a:tblPr/>
              <a:tblGrid>
                <a:gridCol w="504825"/>
                <a:gridCol w="431800"/>
              </a:tblGrid>
              <a:tr h="360362">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a6</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89" name="Line 156"/>
          <p:cNvSpPr>
            <a:spLocks noChangeShapeType="1"/>
          </p:cNvSpPr>
          <p:nvPr/>
        </p:nvSpPr>
        <p:spPr bwMode="auto">
          <a:xfrm>
            <a:off x="2686050" y="4292600"/>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34890" name="Line 158"/>
          <p:cNvSpPr>
            <a:spLocks noChangeShapeType="1"/>
          </p:cNvSpPr>
          <p:nvPr/>
        </p:nvSpPr>
        <p:spPr bwMode="auto">
          <a:xfrm flipV="1">
            <a:off x="3513138" y="3355975"/>
            <a:ext cx="431800" cy="8651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34891" name="Line 159"/>
          <p:cNvSpPr>
            <a:spLocks noChangeShapeType="1"/>
          </p:cNvSpPr>
          <p:nvPr/>
        </p:nvSpPr>
        <p:spPr bwMode="auto">
          <a:xfrm flipV="1">
            <a:off x="3584576" y="3644900"/>
            <a:ext cx="360363" cy="9350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3" name="Slide Number Placeholder 2"/>
          <p:cNvSpPr>
            <a:spLocks noGrp="1"/>
          </p:cNvSpPr>
          <p:nvPr>
            <p:ph type="sldNum" sz="quarter" idx="12"/>
          </p:nvPr>
        </p:nvSpPr>
        <p:spPr/>
        <p:txBody>
          <a:bodyPr/>
          <a:lstStyle/>
          <a:p>
            <a:fld id="{989A6582-9796-409F-A1EA-A094F915F976}" type="slidenum">
              <a:rPr lang="en-NZ" smtClean="0"/>
              <a:pPr/>
              <a:t>30</a:t>
            </a:fld>
            <a:endParaRPr lang="en-NZ" dirty="0"/>
          </a:p>
        </p:txBody>
      </p:sp>
      <p:sp>
        <p:nvSpPr>
          <p:cNvPr id="4" name="Date Placeholder 3"/>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14187578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19443" y="141288"/>
            <a:ext cx="8058150" cy="990600"/>
          </a:xfrm>
        </p:spPr>
        <p:txBody>
          <a:bodyPr>
            <a:normAutofit fontScale="90000"/>
          </a:bodyPr>
          <a:lstStyle/>
          <a:p>
            <a:r>
              <a:rPr lang="en-US" altLang="en-US" dirty="0"/>
              <a:t>4.Multidimensional Arrays</a:t>
            </a:r>
            <a:br>
              <a:rPr lang="en-US" altLang="en-US" dirty="0"/>
            </a:br>
            <a:r>
              <a:rPr lang="en-US" altLang="en-US" dirty="0"/>
              <a:t>Ragged </a:t>
            </a:r>
            <a:r>
              <a:rPr lang="en-US" altLang="en-US" dirty="0" smtClean="0"/>
              <a:t>Arrays</a:t>
            </a:r>
          </a:p>
        </p:txBody>
      </p:sp>
      <p:graphicFrame>
        <p:nvGraphicFramePr>
          <p:cNvPr id="161865" name="Group 73"/>
          <p:cNvGraphicFramePr>
            <a:graphicFrameLocks noGrp="1"/>
          </p:cNvGraphicFramePr>
          <p:nvPr>
            <p:ph sz="quarter" idx="1"/>
          </p:nvPr>
        </p:nvGraphicFramePr>
        <p:xfrm>
          <a:off x="6381751" y="5572125"/>
          <a:ext cx="576263" cy="304800"/>
        </p:xfrm>
        <a:graphic>
          <a:graphicData uri="http://schemas.openxmlformats.org/drawingml/2006/table">
            <a:tbl>
              <a:tblPr/>
              <a:tblGrid>
                <a:gridCol w="288925"/>
                <a:gridCol w="287338"/>
              </a:tblGrid>
              <a:tr h="1444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3</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2</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854" name="Rectangle 3" descr="Rectangle: Click to edit Master text styles&#10;Second level&#10;Third level&#10;Fourth level&#10;Fifth level"/>
          <p:cNvSpPr>
            <a:spLocks noGrp="1" noChangeArrowheads="1"/>
          </p:cNvSpPr>
          <p:nvPr>
            <p:ph type="body" sz="half" idx="4294967295"/>
          </p:nvPr>
        </p:nvSpPr>
        <p:spPr>
          <a:xfrm>
            <a:off x="195000" y="1192019"/>
            <a:ext cx="9493200" cy="5104800"/>
          </a:xfrm>
        </p:spPr>
        <p:txBody>
          <a:bodyPr/>
          <a:lstStyle/>
          <a:p>
            <a:pPr eaLnBrk="1" hangingPunct="1"/>
            <a:r>
              <a:rPr lang="en-US" altLang="en-US" sz="2400" dirty="0"/>
              <a:t>Ragged arrays have rows of unequal length</a:t>
            </a:r>
          </a:p>
          <a:p>
            <a:pPr eaLnBrk="1" hangingPunct="1"/>
            <a:r>
              <a:rPr lang="en-US" altLang="en-US" sz="2400" dirty="0"/>
              <a:t>Each row has a different number of columns, or entries</a:t>
            </a:r>
          </a:p>
          <a:p>
            <a:pPr eaLnBrk="1" hangingPunct="1"/>
            <a:r>
              <a:rPr lang="en-US" altLang="en-US" sz="2400" dirty="0"/>
              <a:t>Declaration &amp; Initialization a ragged array</a:t>
            </a:r>
          </a:p>
          <a:p>
            <a:pPr lvl="2" eaLnBrk="1" hangingPunct="1"/>
            <a:r>
              <a:rPr lang="en-US" altLang="en-US" sz="1800" dirty="0" smtClean="0"/>
              <a:t>&lt;</a:t>
            </a:r>
            <a:r>
              <a:rPr lang="en-US" altLang="en-US" sz="1800" dirty="0"/>
              <a:t>type&gt;[][] &lt;name&gt; = new &lt;type&gt;[rows][];</a:t>
            </a:r>
          </a:p>
          <a:p>
            <a:pPr lvl="2" eaLnBrk="1" hangingPunct="1"/>
            <a:r>
              <a:rPr lang="en-US" altLang="en-US" sz="1800" dirty="0"/>
              <a:t>&lt;name&gt;[0] = new &lt;type&gt;[colCountForRow1];</a:t>
            </a:r>
          </a:p>
          <a:p>
            <a:pPr lvl="2" eaLnBrk="1" hangingPunct="1"/>
            <a:r>
              <a:rPr lang="en-US" altLang="en-US" sz="1800" dirty="0" smtClean="0"/>
              <a:t>…</a:t>
            </a:r>
            <a:endParaRPr lang="en-US" altLang="en-US" sz="2400" dirty="0"/>
          </a:p>
          <a:p>
            <a:pPr lvl="1" eaLnBrk="1" hangingPunct="1"/>
            <a:endParaRPr lang="en-US" altLang="en-US" sz="2000" dirty="0"/>
          </a:p>
          <a:p>
            <a:pPr lvl="1" eaLnBrk="1" hangingPunct="1"/>
            <a:endParaRPr lang="en-US" altLang="en-US" sz="2000" dirty="0" smtClean="0"/>
          </a:p>
          <a:p>
            <a:pPr lvl="1" eaLnBrk="1" hangingPunct="1"/>
            <a:endParaRPr lang="en-US" altLang="en-US" sz="2000" dirty="0"/>
          </a:p>
          <a:p>
            <a:pPr lvl="1" eaLnBrk="1" hangingPunct="1"/>
            <a:endParaRPr lang="en-US" altLang="en-US" sz="2000" dirty="0"/>
          </a:p>
          <a:p>
            <a:pPr eaLnBrk="1" hangingPunct="1"/>
            <a:r>
              <a:rPr lang="en-NZ" altLang="en-US" sz="2400" dirty="0" smtClean="0"/>
              <a:t>Using Array </a:t>
            </a:r>
            <a:r>
              <a:rPr lang="en-NZ" altLang="en-US" sz="2400" dirty="0"/>
              <a:t>Initializer</a:t>
            </a:r>
          </a:p>
        </p:txBody>
      </p:sp>
      <p:graphicFrame>
        <p:nvGraphicFramePr>
          <p:cNvPr id="28" name="Group 62"/>
          <p:cNvGraphicFramePr>
            <a:graphicFrameLocks noGrp="1"/>
          </p:cNvGraphicFramePr>
          <p:nvPr>
            <p:ph sz="quarter" idx="4294967295"/>
          </p:nvPr>
        </p:nvGraphicFramePr>
        <p:xfrm>
          <a:off x="5095876" y="5286375"/>
          <a:ext cx="1008063" cy="1219200"/>
        </p:xfrm>
        <a:graphic>
          <a:graphicData uri="http://schemas.openxmlformats.org/drawingml/2006/table">
            <a:tbl>
              <a:tblPr/>
              <a:tblGrid>
                <a:gridCol w="504825"/>
                <a:gridCol w="503238"/>
              </a:tblGrid>
              <a:tr h="1952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870" name="Rectangle 29"/>
          <p:cNvSpPr>
            <a:spLocks noChangeArrowheads="1"/>
          </p:cNvSpPr>
          <p:nvPr/>
        </p:nvSpPr>
        <p:spPr bwMode="auto">
          <a:xfrm>
            <a:off x="992188" y="5589588"/>
            <a:ext cx="3810000" cy="3175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b = {{3,2}, {3,2,1}, {1}};</a:t>
            </a:r>
          </a:p>
        </p:txBody>
      </p:sp>
      <p:sp>
        <p:nvSpPr>
          <p:cNvPr id="35871" name="Rectangle 30"/>
          <p:cNvSpPr>
            <a:spLocks noChangeArrowheads="1"/>
          </p:cNvSpPr>
          <p:nvPr/>
        </p:nvSpPr>
        <p:spPr bwMode="auto">
          <a:xfrm>
            <a:off x="327075" y="3714051"/>
            <a:ext cx="2159000" cy="11684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b;</a:t>
            </a:r>
          </a:p>
          <a:p>
            <a:pPr algn="l" eaLnBrk="1" hangingPunct="1"/>
            <a:r>
              <a:rPr lang="en-US" altLang="en-US" b="1" dirty="0"/>
              <a:t>b = new int[3][];</a:t>
            </a:r>
          </a:p>
          <a:p>
            <a:pPr algn="l" eaLnBrk="1" hangingPunct="1"/>
            <a:r>
              <a:rPr lang="en-US" altLang="en-US" b="1" dirty="0"/>
              <a:t>b[0] = new int[2];</a:t>
            </a:r>
          </a:p>
          <a:p>
            <a:pPr algn="l" eaLnBrk="1" hangingPunct="1"/>
            <a:r>
              <a:rPr lang="en-NZ" altLang="en-US" b="1" dirty="0"/>
              <a:t>b[1] = new int[3];</a:t>
            </a:r>
            <a:endParaRPr lang="en-US" altLang="en-US" b="1" dirty="0"/>
          </a:p>
          <a:p>
            <a:pPr algn="l" eaLnBrk="1" hangingPunct="1"/>
            <a:r>
              <a:rPr lang="en-US" altLang="en-US" b="1" dirty="0"/>
              <a:t>b[2] = new int[1];</a:t>
            </a:r>
          </a:p>
        </p:txBody>
      </p:sp>
      <p:graphicFrame>
        <p:nvGraphicFramePr>
          <p:cNvPr id="161864" name="Group 72"/>
          <p:cNvGraphicFramePr>
            <a:graphicFrameLocks noGrp="1"/>
          </p:cNvGraphicFramePr>
          <p:nvPr/>
        </p:nvGraphicFramePr>
        <p:xfrm>
          <a:off x="6392863" y="5876925"/>
          <a:ext cx="1008062" cy="304800"/>
        </p:xfrm>
        <a:graphic>
          <a:graphicData uri="http://schemas.openxmlformats.org/drawingml/2006/table">
            <a:tbl>
              <a:tblPr/>
              <a:tblGrid>
                <a:gridCol w="336550"/>
                <a:gridCol w="334962"/>
                <a:gridCol w="336550"/>
              </a:tblGrid>
              <a:tr h="1428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3</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2</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1</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1871" name="Group 79"/>
          <p:cNvGraphicFramePr>
            <a:graphicFrameLocks noGrp="1"/>
          </p:cNvGraphicFramePr>
          <p:nvPr/>
        </p:nvGraphicFramePr>
        <p:xfrm>
          <a:off x="6392863" y="6237288"/>
          <a:ext cx="360362" cy="304800"/>
        </p:xfrm>
        <a:graphic>
          <a:graphicData uri="http://schemas.openxmlformats.org/drawingml/2006/table">
            <a:tbl>
              <a:tblPr/>
              <a:tblGrid>
                <a:gridCol w="360362"/>
              </a:tblGrid>
              <a:tr h="287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1</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888" name="Line 80"/>
          <p:cNvSpPr>
            <a:spLocks noChangeShapeType="1"/>
          </p:cNvSpPr>
          <p:nvPr/>
        </p:nvSpPr>
        <p:spPr bwMode="auto">
          <a:xfrm>
            <a:off x="6103939" y="5732464"/>
            <a:ext cx="288925"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35889" name="Line 81"/>
          <p:cNvSpPr>
            <a:spLocks noChangeShapeType="1"/>
          </p:cNvSpPr>
          <p:nvPr/>
        </p:nvSpPr>
        <p:spPr bwMode="auto">
          <a:xfrm>
            <a:off x="6103939" y="6021388"/>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35890" name="Line 82"/>
          <p:cNvSpPr>
            <a:spLocks noChangeShapeType="1"/>
          </p:cNvSpPr>
          <p:nvPr/>
        </p:nvSpPr>
        <p:spPr bwMode="auto">
          <a:xfrm>
            <a:off x="6103939" y="6380164"/>
            <a:ext cx="288925"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62020" name="Group 228"/>
          <p:cNvGraphicFramePr>
            <a:graphicFrameLocks noGrp="1"/>
          </p:cNvGraphicFramePr>
          <p:nvPr>
            <p:extLst>
              <p:ext uri="{D42A27DB-BD31-4B8C-83A1-F6EECF244321}">
                <p14:modId xmlns:p14="http://schemas.microsoft.com/office/powerpoint/2010/main" val="1766779588"/>
              </p:ext>
            </p:extLst>
          </p:nvPr>
        </p:nvGraphicFramePr>
        <p:xfrm>
          <a:off x="2917875" y="3358453"/>
          <a:ext cx="1008063" cy="1274763"/>
        </p:xfrm>
        <a:graphic>
          <a:graphicData uri="http://schemas.openxmlformats.org/drawingml/2006/table">
            <a:tbl>
              <a:tblPr/>
              <a:tblGrid>
                <a:gridCol w="504825"/>
                <a:gridCol w="503238"/>
              </a:tblGrid>
              <a:tr h="3603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1993" name="Group 201"/>
          <p:cNvGraphicFramePr>
            <a:graphicFrameLocks noGrp="1"/>
          </p:cNvGraphicFramePr>
          <p:nvPr>
            <p:extLst>
              <p:ext uri="{D42A27DB-BD31-4B8C-83A1-F6EECF244321}">
                <p14:modId xmlns:p14="http://schemas.microsoft.com/office/powerpoint/2010/main" val="2024254959"/>
              </p:ext>
            </p:extLst>
          </p:nvPr>
        </p:nvGraphicFramePr>
        <p:xfrm>
          <a:off x="4070400" y="3574353"/>
          <a:ext cx="576263" cy="304800"/>
        </p:xfrm>
        <a:graphic>
          <a:graphicData uri="http://schemas.openxmlformats.org/drawingml/2006/table">
            <a:tbl>
              <a:tblPr/>
              <a:tblGrid>
                <a:gridCol w="288925"/>
                <a:gridCol w="287338"/>
              </a:tblGrid>
              <a:tr h="1444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0</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0</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2001" name="Group 209"/>
          <p:cNvGraphicFramePr>
            <a:graphicFrameLocks noGrp="1"/>
          </p:cNvGraphicFramePr>
          <p:nvPr>
            <p:extLst>
              <p:ext uri="{D42A27DB-BD31-4B8C-83A1-F6EECF244321}">
                <p14:modId xmlns:p14="http://schemas.microsoft.com/office/powerpoint/2010/main" val="1859387920"/>
              </p:ext>
            </p:extLst>
          </p:nvPr>
        </p:nvGraphicFramePr>
        <p:xfrm>
          <a:off x="4070400" y="3934715"/>
          <a:ext cx="1008063" cy="304800"/>
        </p:xfrm>
        <a:graphic>
          <a:graphicData uri="http://schemas.openxmlformats.org/drawingml/2006/table">
            <a:tbl>
              <a:tblPr/>
              <a:tblGrid>
                <a:gridCol w="336550"/>
                <a:gridCol w="334963"/>
                <a:gridCol w="336550"/>
              </a:tblGrid>
              <a:tr h="1428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0</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0</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0</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2011" name="Group 219"/>
          <p:cNvGraphicFramePr>
            <a:graphicFrameLocks noGrp="1"/>
          </p:cNvGraphicFramePr>
          <p:nvPr>
            <p:extLst>
              <p:ext uri="{D42A27DB-BD31-4B8C-83A1-F6EECF244321}">
                <p14:modId xmlns:p14="http://schemas.microsoft.com/office/powerpoint/2010/main" val="1013460089"/>
              </p:ext>
            </p:extLst>
          </p:nvPr>
        </p:nvGraphicFramePr>
        <p:xfrm>
          <a:off x="4070400" y="4295078"/>
          <a:ext cx="360363" cy="304800"/>
        </p:xfrm>
        <a:graphic>
          <a:graphicData uri="http://schemas.openxmlformats.org/drawingml/2006/table">
            <a:tbl>
              <a:tblPr/>
              <a:tblGrid>
                <a:gridCol w="360363"/>
              </a:tblGrid>
              <a:tr h="287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0</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930" name="Line 225"/>
          <p:cNvSpPr>
            <a:spLocks noChangeShapeType="1"/>
          </p:cNvSpPr>
          <p:nvPr/>
        </p:nvSpPr>
        <p:spPr bwMode="auto">
          <a:xfrm flipV="1">
            <a:off x="3781474" y="3718815"/>
            <a:ext cx="433388" cy="714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35931" name="Line 226"/>
          <p:cNvSpPr>
            <a:spLocks noChangeShapeType="1"/>
          </p:cNvSpPr>
          <p:nvPr/>
        </p:nvSpPr>
        <p:spPr bwMode="auto">
          <a:xfrm>
            <a:off x="3781474" y="4079178"/>
            <a:ext cx="433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35932" name="Line 227"/>
          <p:cNvSpPr>
            <a:spLocks noChangeShapeType="1"/>
          </p:cNvSpPr>
          <p:nvPr/>
        </p:nvSpPr>
        <p:spPr bwMode="auto">
          <a:xfrm>
            <a:off x="3781474" y="4437953"/>
            <a:ext cx="433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62022" name="Group 230"/>
          <p:cNvGraphicFramePr>
            <a:graphicFrameLocks noGrp="1"/>
          </p:cNvGraphicFramePr>
          <p:nvPr>
            <p:extLst>
              <p:ext uri="{D42A27DB-BD31-4B8C-83A1-F6EECF244321}">
                <p14:modId xmlns:p14="http://schemas.microsoft.com/office/powerpoint/2010/main" val="3856104090"/>
              </p:ext>
            </p:extLst>
          </p:nvPr>
        </p:nvGraphicFramePr>
        <p:xfrm>
          <a:off x="2125712" y="3431478"/>
          <a:ext cx="863600" cy="609600"/>
        </p:xfrm>
        <a:graphic>
          <a:graphicData uri="http://schemas.openxmlformats.org/drawingml/2006/table">
            <a:tbl>
              <a:tblPr/>
              <a:tblGrid>
                <a:gridCol w="433387"/>
                <a:gridCol w="430213"/>
              </a:tblGrid>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b</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942" name="Line 245"/>
          <p:cNvSpPr>
            <a:spLocks noChangeShapeType="1"/>
          </p:cNvSpPr>
          <p:nvPr/>
        </p:nvSpPr>
        <p:spPr bwMode="auto">
          <a:xfrm>
            <a:off x="2703563" y="3934715"/>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62038" name="Group 246"/>
          <p:cNvGraphicFramePr>
            <a:graphicFrameLocks noGrp="1"/>
          </p:cNvGraphicFramePr>
          <p:nvPr/>
        </p:nvGraphicFramePr>
        <p:xfrm>
          <a:off x="4448175" y="5300663"/>
          <a:ext cx="863600" cy="609600"/>
        </p:xfrm>
        <a:graphic>
          <a:graphicData uri="http://schemas.openxmlformats.org/drawingml/2006/table">
            <a:tbl>
              <a:tblPr/>
              <a:tblGrid>
                <a:gridCol w="433388"/>
                <a:gridCol w="430212"/>
              </a:tblGrid>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b</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952" name="Line 261"/>
          <p:cNvSpPr>
            <a:spLocks noChangeShapeType="1"/>
          </p:cNvSpPr>
          <p:nvPr/>
        </p:nvSpPr>
        <p:spPr bwMode="auto">
          <a:xfrm>
            <a:off x="5026025" y="5803900"/>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3" name="Slide Number Placeholder 2"/>
          <p:cNvSpPr>
            <a:spLocks noGrp="1"/>
          </p:cNvSpPr>
          <p:nvPr>
            <p:ph type="sldNum" sz="quarter" idx="12"/>
          </p:nvPr>
        </p:nvSpPr>
        <p:spPr/>
        <p:txBody>
          <a:bodyPr/>
          <a:lstStyle/>
          <a:p>
            <a:fld id="{989A6582-9796-409F-A1EA-A094F915F976}" type="slidenum">
              <a:rPr lang="en-NZ" smtClean="0"/>
              <a:pPr/>
              <a:t>31</a:t>
            </a:fld>
            <a:endParaRPr lang="en-NZ" dirty="0"/>
          </a:p>
        </p:txBody>
      </p:sp>
      <p:sp>
        <p:nvSpPr>
          <p:cNvPr id="26" name="Rectangle 59"/>
          <p:cNvSpPr>
            <a:spLocks noChangeArrowheads="1"/>
          </p:cNvSpPr>
          <p:nvPr/>
        </p:nvSpPr>
        <p:spPr bwMode="auto">
          <a:xfrm>
            <a:off x="5320424" y="3186997"/>
            <a:ext cx="3725998" cy="74084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NZ" altLang="en-US" b="1" dirty="0" err="1"/>
              <a:t>int</a:t>
            </a:r>
            <a:r>
              <a:rPr lang="en-NZ" altLang="en-US" b="1" dirty="0"/>
              <a:t>[][] </a:t>
            </a:r>
            <a:r>
              <a:rPr lang="en-NZ" altLang="en-US" b="1" dirty="0" smtClean="0"/>
              <a:t>b1 </a:t>
            </a:r>
            <a:r>
              <a:rPr lang="en-NZ" altLang="en-US" b="1" dirty="0"/>
              <a:t>= new </a:t>
            </a:r>
            <a:r>
              <a:rPr lang="en-NZ" altLang="en-US" b="1" dirty="0" err="1"/>
              <a:t>int</a:t>
            </a:r>
            <a:r>
              <a:rPr lang="en-NZ" altLang="en-US" b="1" dirty="0"/>
              <a:t>[2][ ];   </a:t>
            </a:r>
            <a:br>
              <a:rPr lang="en-NZ" altLang="en-US" b="1" dirty="0"/>
            </a:br>
            <a:r>
              <a:rPr lang="en-NZ" altLang="en-US" b="1" dirty="0" smtClean="0"/>
              <a:t>b1[0</a:t>
            </a:r>
            <a:r>
              <a:rPr lang="en-NZ" altLang="en-US" b="1" dirty="0"/>
              <a:t>] = new </a:t>
            </a:r>
            <a:r>
              <a:rPr lang="en-NZ" altLang="en-US" b="1" dirty="0" err="1"/>
              <a:t>int</a:t>
            </a:r>
            <a:r>
              <a:rPr lang="en-NZ" altLang="en-US" b="1" dirty="0"/>
              <a:t>[]{1, 2, 3, 4, 5};</a:t>
            </a:r>
          </a:p>
          <a:p>
            <a:pPr algn="l" eaLnBrk="1" hangingPunct="1"/>
            <a:r>
              <a:rPr lang="en-NZ" altLang="en-US" b="1" dirty="0" smtClean="0"/>
              <a:t>b1[1</a:t>
            </a:r>
            <a:r>
              <a:rPr lang="en-NZ" altLang="en-US" b="1" dirty="0"/>
              <a:t>] = new </a:t>
            </a:r>
            <a:r>
              <a:rPr lang="en-NZ" altLang="en-US" b="1" dirty="0" err="1"/>
              <a:t>int</a:t>
            </a:r>
            <a:r>
              <a:rPr lang="en-NZ" altLang="en-US" b="1" dirty="0"/>
              <a:t>[]{1, 2, 3};</a:t>
            </a:r>
            <a:endParaRPr lang="en-US" altLang="en-US" b="1" dirty="0"/>
          </a:p>
        </p:txBody>
      </p:sp>
      <p:graphicFrame>
        <p:nvGraphicFramePr>
          <p:cNvPr id="27" name="Group 200"/>
          <p:cNvGraphicFramePr>
            <a:graphicFrameLocks noGrp="1"/>
          </p:cNvGraphicFramePr>
          <p:nvPr>
            <p:extLst>
              <p:ext uri="{D42A27DB-BD31-4B8C-83A1-F6EECF244321}">
                <p14:modId xmlns:p14="http://schemas.microsoft.com/office/powerpoint/2010/main" val="439822503"/>
              </p:ext>
            </p:extLst>
          </p:nvPr>
        </p:nvGraphicFramePr>
        <p:xfrm>
          <a:off x="6124996" y="3968051"/>
          <a:ext cx="1008062" cy="914400"/>
        </p:xfrm>
        <a:graphic>
          <a:graphicData uri="http://schemas.openxmlformats.org/drawingml/2006/table">
            <a:tbl>
              <a:tblPr/>
              <a:tblGrid>
                <a:gridCol w="504825"/>
                <a:gridCol w="503237"/>
              </a:tblGrid>
              <a:tr h="1952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9" name="Group 214"/>
          <p:cNvGraphicFramePr>
            <a:graphicFrameLocks noGrp="1"/>
          </p:cNvGraphicFramePr>
          <p:nvPr>
            <p:extLst>
              <p:ext uri="{D42A27DB-BD31-4B8C-83A1-F6EECF244321}">
                <p14:modId xmlns:p14="http://schemas.microsoft.com/office/powerpoint/2010/main" val="3062472486"/>
              </p:ext>
            </p:extLst>
          </p:nvPr>
        </p:nvGraphicFramePr>
        <p:xfrm>
          <a:off x="7277522" y="4183951"/>
          <a:ext cx="1442500" cy="304800"/>
        </p:xfrm>
        <a:graphic>
          <a:graphicData uri="http://schemas.openxmlformats.org/drawingml/2006/table">
            <a:tbl>
              <a:tblPr/>
              <a:tblGrid>
                <a:gridCol w="288500"/>
                <a:gridCol w="288500"/>
                <a:gridCol w="288500"/>
                <a:gridCol w="288500"/>
                <a:gridCol w="288500"/>
              </a:tblGrid>
              <a:tr h="18249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3</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0" name="Group 216"/>
          <p:cNvGraphicFramePr>
            <a:graphicFrameLocks noGrp="1"/>
          </p:cNvGraphicFramePr>
          <p:nvPr>
            <p:extLst>
              <p:ext uri="{D42A27DB-BD31-4B8C-83A1-F6EECF244321}">
                <p14:modId xmlns:p14="http://schemas.microsoft.com/office/powerpoint/2010/main" val="1989976863"/>
              </p:ext>
            </p:extLst>
          </p:nvPr>
        </p:nvGraphicFramePr>
        <p:xfrm>
          <a:off x="7277522" y="4544314"/>
          <a:ext cx="866436" cy="304800"/>
        </p:xfrm>
        <a:graphic>
          <a:graphicData uri="http://schemas.openxmlformats.org/drawingml/2006/table">
            <a:tbl>
              <a:tblPr/>
              <a:tblGrid>
                <a:gridCol w="288812"/>
                <a:gridCol w="288812"/>
                <a:gridCol w="288812"/>
              </a:tblGrid>
              <a:tr h="1428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3</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1" name="Group 182"/>
          <p:cNvGraphicFramePr>
            <a:graphicFrameLocks noGrp="1"/>
          </p:cNvGraphicFramePr>
          <p:nvPr>
            <p:extLst>
              <p:ext uri="{D42A27DB-BD31-4B8C-83A1-F6EECF244321}">
                <p14:modId xmlns:p14="http://schemas.microsoft.com/office/powerpoint/2010/main" val="880940419"/>
              </p:ext>
            </p:extLst>
          </p:nvPr>
        </p:nvGraphicFramePr>
        <p:xfrm>
          <a:off x="5328071" y="4131564"/>
          <a:ext cx="863600" cy="609600"/>
        </p:xfrm>
        <a:graphic>
          <a:graphicData uri="http://schemas.openxmlformats.org/drawingml/2006/table">
            <a:tbl>
              <a:tblPr/>
              <a:tblGrid>
                <a:gridCol w="433387"/>
                <a:gridCol w="430213"/>
              </a:tblGrid>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b</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 name="Line 179"/>
          <p:cNvSpPr>
            <a:spLocks noChangeShapeType="1"/>
          </p:cNvSpPr>
          <p:nvPr/>
        </p:nvSpPr>
        <p:spPr bwMode="auto">
          <a:xfrm>
            <a:off x="7060828" y="4471289"/>
            <a:ext cx="2889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33" name="Line 180"/>
          <p:cNvSpPr>
            <a:spLocks noChangeShapeType="1"/>
          </p:cNvSpPr>
          <p:nvPr/>
        </p:nvSpPr>
        <p:spPr bwMode="auto">
          <a:xfrm>
            <a:off x="7060828" y="4760214"/>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34" name="Line 197"/>
          <p:cNvSpPr>
            <a:spLocks noChangeShapeType="1"/>
          </p:cNvSpPr>
          <p:nvPr/>
        </p:nvSpPr>
        <p:spPr bwMode="auto">
          <a:xfrm>
            <a:off x="5982914" y="4542727"/>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4" name="Date Placeholder 3"/>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8538875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r>
              <a:rPr lang="en-US" altLang="en-US" dirty="0" smtClean="0"/>
              <a:t>4.Multidimensional Arrays</a:t>
            </a:r>
            <a:br>
              <a:rPr lang="en-US" altLang="en-US" dirty="0" smtClean="0"/>
            </a:br>
            <a:r>
              <a:rPr lang="en-US" altLang="en-US" dirty="0" smtClean="0"/>
              <a:t>Using Ragged Arrays</a:t>
            </a:r>
          </a:p>
        </p:txBody>
      </p:sp>
      <p:sp>
        <p:nvSpPr>
          <p:cNvPr id="3" name="Slide Number Placeholder 2"/>
          <p:cNvSpPr>
            <a:spLocks noGrp="1"/>
          </p:cNvSpPr>
          <p:nvPr>
            <p:ph type="sldNum" sz="quarter" idx="12"/>
          </p:nvPr>
        </p:nvSpPr>
        <p:spPr/>
        <p:txBody>
          <a:bodyPr/>
          <a:lstStyle/>
          <a:p>
            <a:fld id="{989A6582-9796-409F-A1EA-A094F915F976}" type="slidenum">
              <a:rPr lang="en-NZ" smtClean="0"/>
              <a:pPr/>
              <a:t>32</a:t>
            </a:fld>
            <a:endParaRPr lang="en-NZ" dirty="0"/>
          </a:p>
        </p:txBody>
      </p:sp>
      <p:sp>
        <p:nvSpPr>
          <p:cNvPr id="36870" name="Rectangle 3" descr="Rectangle: Click to edit Master text styles&#10;Second level&#10;Third level&#10;Fourth level&#10;Fifth level"/>
          <p:cNvSpPr>
            <a:spLocks noGrp="1" noChangeArrowheads="1"/>
          </p:cNvSpPr>
          <p:nvPr>
            <p:ph sz="quarter" idx="1"/>
          </p:nvPr>
        </p:nvSpPr>
        <p:spPr>
          <a:xfrm>
            <a:off x="165100" y="1219200"/>
            <a:ext cx="9493250" cy="4442048"/>
          </a:xfrm>
        </p:spPr>
        <p:txBody>
          <a:bodyPr>
            <a:normAutofit fontScale="92500" lnSpcReduction="20000"/>
          </a:bodyPr>
          <a:lstStyle/>
          <a:p>
            <a:r>
              <a:rPr lang="en-NZ" altLang="en-US" dirty="0" smtClean="0"/>
              <a:t>Length Variables:</a:t>
            </a:r>
          </a:p>
          <a:p>
            <a:pPr lvl="1"/>
            <a:r>
              <a:rPr lang="en-NZ" altLang="en-US" dirty="0" err="1" smtClean="0"/>
              <a:t>arrayName.length</a:t>
            </a:r>
            <a:r>
              <a:rPr lang="en-NZ" altLang="en-US" dirty="0" smtClean="0"/>
              <a:t> returns the number of rows in the array</a:t>
            </a:r>
          </a:p>
          <a:p>
            <a:pPr lvl="1"/>
            <a:r>
              <a:rPr lang="en-NZ" altLang="en-US" dirty="0" err="1" smtClean="0"/>
              <a:t>arrayName</a:t>
            </a:r>
            <a:r>
              <a:rPr lang="en-NZ" altLang="en-US" dirty="0" smtClean="0"/>
              <a:t>[</a:t>
            </a:r>
            <a:r>
              <a:rPr lang="en-NZ" altLang="en-US" dirty="0" err="1" smtClean="0"/>
              <a:t>rowToGet</a:t>
            </a:r>
            <a:r>
              <a:rPr lang="en-NZ" altLang="en-US" dirty="0" smtClean="0"/>
              <a:t>].length returns the number of columns in row "</a:t>
            </a:r>
            <a:r>
              <a:rPr lang="en-NZ" altLang="en-US" dirty="0" err="1" smtClean="0"/>
              <a:t>rowToGet</a:t>
            </a:r>
            <a:r>
              <a:rPr lang="en-NZ" altLang="en-US" dirty="0" smtClean="0"/>
              <a:t>"</a:t>
            </a:r>
          </a:p>
          <a:p>
            <a:pPr lvl="1"/>
            <a:r>
              <a:rPr lang="en-NZ" altLang="en-US" dirty="0" smtClean="0"/>
              <a:t>Example:</a:t>
            </a:r>
          </a:p>
          <a:p>
            <a:pPr lvl="2"/>
            <a:r>
              <a:rPr lang="en-NZ" altLang="en-US" dirty="0" err="1" smtClean="0"/>
              <a:t>b.length</a:t>
            </a:r>
            <a:r>
              <a:rPr lang="en-NZ" altLang="en-US" dirty="0" smtClean="0"/>
              <a:t> = 3</a:t>
            </a:r>
          </a:p>
          <a:p>
            <a:pPr lvl="2"/>
            <a:r>
              <a:rPr lang="en-NZ" altLang="en-US" dirty="0" smtClean="0"/>
              <a:t>b[0].length returns 2</a:t>
            </a:r>
          </a:p>
          <a:p>
            <a:pPr lvl="2"/>
            <a:r>
              <a:rPr lang="en-NZ" altLang="en-US" dirty="0" smtClean="0"/>
              <a:t>b[1].length returns 3</a:t>
            </a:r>
          </a:p>
          <a:p>
            <a:pPr lvl="2"/>
            <a:r>
              <a:rPr lang="en-NZ" altLang="en-US" dirty="0" smtClean="0"/>
              <a:t>b[2].length returns 1</a:t>
            </a:r>
          </a:p>
          <a:p>
            <a:pPr lvl="2"/>
            <a:r>
              <a:rPr lang="en-NZ" altLang="en-US" dirty="0" smtClean="0"/>
              <a:t>b[3].length &lt;- ERROR</a:t>
            </a:r>
          </a:p>
          <a:p>
            <a:r>
              <a:rPr lang="en-NZ" altLang="en-US" dirty="0" smtClean="0"/>
              <a:t>Initialization &amp; Printing</a:t>
            </a:r>
          </a:p>
          <a:p>
            <a:pPr lvl="1"/>
            <a:r>
              <a:rPr lang="en-NZ" altLang="en-US" dirty="0" smtClean="0"/>
              <a:t>Nested loops are used to initialize array elements and print out values</a:t>
            </a:r>
          </a:p>
          <a:p>
            <a:pPr lvl="1"/>
            <a:r>
              <a:rPr lang="en-US" altLang="en-US" dirty="0" smtClean="0"/>
              <a:t>Note: You must use y[row].length to get the number of columns in each row. The number may not be the same for all rows.</a:t>
            </a:r>
            <a:endParaRPr lang="en-US" altLang="en-US" dirty="0"/>
          </a:p>
        </p:txBody>
      </p:sp>
      <p:sp>
        <p:nvSpPr>
          <p:cNvPr id="36871" name="Rectangle 4"/>
          <p:cNvSpPr>
            <a:spLocks noChangeArrowheads="1"/>
          </p:cNvSpPr>
          <p:nvPr/>
        </p:nvSpPr>
        <p:spPr bwMode="auto">
          <a:xfrm>
            <a:off x="2341300" y="5550123"/>
            <a:ext cx="5192712" cy="11684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for (int row = 0; row &lt; y.length; row++) {</a:t>
            </a:r>
          </a:p>
          <a:p>
            <a:pPr algn="l" eaLnBrk="1" hangingPunct="1"/>
            <a:r>
              <a:rPr lang="en-US" altLang="en-US" b="1" dirty="0"/>
              <a:t>  for (int col = 0; col &lt; y[row].length; col++)</a:t>
            </a:r>
          </a:p>
          <a:p>
            <a:pPr algn="l" eaLnBrk="1" hangingPunct="1"/>
            <a:r>
              <a:rPr lang="en-US" altLang="en-US" b="1" dirty="0"/>
              <a:t>    System.out.print(y[row][col] + </a:t>
            </a:r>
            <a:r>
              <a:rPr lang="en-US" altLang="en-US" b="1" dirty="0" smtClean="0"/>
              <a:t>" ");</a:t>
            </a:r>
            <a:endParaRPr lang="en-US" altLang="en-US" b="1" dirty="0"/>
          </a:p>
          <a:p>
            <a:pPr algn="l" eaLnBrk="1" hangingPunct="1"/>
            <a:r>
              <a:rPr lang="en-US" altLang="en-US" b="1" dirty="0"/>
              <a:t>  System.out.println();</a:t>
            </a:r>
          </a:p>
          <a:p>
            <a:pPr algn="l" eaLnBrk="1" hangingPunct="1"/>
            <a:r>
              <a:rPr lang="en-US" altLang="en-US" b="1" dirty="0"/>
              <a:t>}</a:t>
            </a:r>
          </a:p>
        </p:txBody>
      </p:sp>
      <p:sp>
        <p:nvSpPr>
          <p:cNvPr id="36872" name="Rectangle 5"/>
          <p:cNvSpPr>
            <a:spLocks noChangeArrowheads="1"/>
          </p:cNvSpPr>
          <p:nvPr/>
        </p:nvSpPr>
        <p:spPr bwMode="auto">
          <a:xfrm>
            <a:off x="3081338" y="2276475"/>
            <a:ext cx="3810000" cy="3175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y = {{3,2}, {3,2,1}, {1}};</a:t>
            </a:r>
          </a:p>
        </p:txBody>
      </p:sp>
      <p:sp>
        <p:nvSpPr>
          <p:cNvPr id="4" name="Date Placeholder 3"/>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29595557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82650" y="162757"/>
            <a:ext cx="8058150" cy="990600"/>
          </a:xfrm>
        </p:spPr>
        <p:txBody>
          <a:bodyPr>
            <a:normAutofit fontScale="90000"/>
          </a:bodyPr>
          <a:lstStyle/>
          <a:p>
            <a:r>
              <a:rPr lang="en-US" altLang="en-US" dirty="0"/>
              <a:t>4.Multidimensional Arrays</a:t>
            </a:r>
            <a:br>
              <a:rPr lang="en-US" altLang="en-US" dirty="0"/>
            </a:br>
            <a:r>
              <a:rPr lang="en-US" altLang="en-US" dirty="0"/>
              <a:t>Example</a:t>
            </a:r>
            <a:r>
              <a:rPr lang="en-US" altLang="en-US" dirty="0" smtClean="0"/>
              <a:t>: Pascal's Triangle</a:t>
            </a:r>
          </a:p>
        </p:txBody>
      </p:sp>
      <p:sp>
        <p:nvSpPr>
          <p:cNvPr id="37894" name="Rectangle 3" descr="Rectangle: Click to edit Master text styles&#10;Second level&#10;Third level&#10;Fourth level&#10;Fifth level"/>
          <p:cNvSpPr>
            <a:spLocks noGrp="1" noChangeArrowheads="1"/>
          </p:cNvSpPr>
          <p:nvPr>
            <p:ph sz="quarter" idx="1"/>
          </p:nvPr>
        </p:nvSpPr>
        <p:spPr/>
        <p:txBody>
          <a:bodyPr/>
          <a:lstStyle/>
          <a:p>
            <a:pPr eaLnBrk="1" hangingPunct="1">
              <a:lnSpc>
                <a:spcPct val="80000"/>
              </a:lnSpc>
            </a:pPr>
            <a:r>
              <a:rPr lang="en-NZ" altLang="en-US" sz="2800" dirty="0"/>
              <a:t>Pascal’s Triangle using a ragged array</a:t>
            </a:r>
            <a:endParaRPr lang="en-US" altLang="en-US" sz="2800" dirty="0"/>
          </a:p>
          <a:p>
            <a:pPr lvl="1" eaLnBrk="1" hangingPunct="1">
              <a:lnSpc>
                <a:spcPct val="80000"/>
              </a:lnSpc>
            </a:pPr>
            <a:r>
              <a:rPr lang="en-NZ" altLang="en-US" sz="2400" dirty="0"/>
              <a:t>The first row has 1 element</a:t>
            </a:r>
          </a:p>
          <a:p>
            <a:pPr lvl="1" eaLnBrk="1" hangingPunct="1">
              <a:lnSpc>
                <a:spcPct val="80000"/>
              </a:lnSpc>
            </a:pPr>
            <a:r>
              <a:rPr lang="en-NZ" altLang="en-US" sz="2400" dirty="0"/>
              <a:t>The second row has 2 elements</a:t>
            </a:r>
          </a:p>
          <a:p>
            <a:pPr lvl="1" eaLnBrk="1" hangingPunct="1">
              <a:lnSpc>
                <a:spcPct val="80000"/>
              </a:lnSpc>
            </a:pPr>
            <a:r>
              <a:rPr lang="en-NZ" altLang="en-US" sz="2400" dirty="0"/>
              <a:t>The third row has 3 elements</a:t>
            </a:r>
          </a:p>
          <a:p>
            <a:pPr lvl="1" eaLnBrk="1" hangingPunct="1">
              <a:lnSpc>
                <a:spcPct val="80000"/>
              </a:lnSpc>
            </a:pPr>
            <a:r>
              <a:rPr lang="en-NZ" altLang="en-US" sz="2400" dirty="0"/>
              <a:t>...</a:t>
            </a:r>
          </a:p>
          <a:p>
            <a:pPr lvl="1" eaLnBrk="1" hangingPunct="1">
              <a:lnSpc>
                <a:spcPct val="80000"/>
              </a:lnSpc>
            </a:pPr>
            <a:r>
              <a:rPr lang="en-NZ" altLang="en-US" sz="2400" dirty="0"/>
              <a:t>The n row has (n+1) elements</a:t>
            </a:r>
          </a:p>
          <a:p>
            <a:pPr eaLnBrk="1" hangingPunct="1">
              <a:lnSpc>
                <a:spcPct val="80000"/>
              </a:lnSpc>
            </a:pPr>
            <a:r>
              <a:rPr lang="en-US" altLang="en-US" sz="2800" dirty="0"/>
              <a:t>Solution:</a:t>
            </a:r>
          </a:p>
          <a:p>
            <a:pPr lvl="1" eaLnBrk="1" hangingPunct="1">
              <a:lnSpc>
                <a:spcPct val="80000"/>
              </a:lnSpc>
            </a:pPr>
            <a:r>
              <a:rPr lang="en-NZ" altLang="en-US" sz="2400" dirty="0"/>
              <a:t>Create a n-row array</a:t>
            </a:r>
          </a:p>
          <a:p>
            <a:pPr lvl="1" eaLnBrk="1" hangingPunct="1">
              <a:lnSpc>
                <a:spcPct val="80000"/>
              </a:lnSpc>
            </a:pPr>
            <a:r>
              <a:rPr lang="en-NZ" altLang="en-US" sz="2400" dirty="0"/>
              <a:t>Fill the first row, create 1 column and fill by 1</a:t>
            </a:r>
          </a:p>
          <a:p>
            <a:pPr lvl="1" eaLnBrk="1" hangingPunct="1">
              <a:lnSpc>
                <a:spcPct val="80000"/>
              </a:lnSpc>
            </a:pPr>
            <a:r>
              <a:rPr lang="en-NZ" altLang="en-US" sz="2400" dirty="0"/>
              <a:t>For the second to the last row(n), create (n+1) columns</a:t>
            </a:r>
          </a:p>
          <a:p>
            <a:pPr lvl="1" eaLnBrk="1" hangingPunct="1">
              <a:lnSpc>
                <a:spcPct val="80000"/>
              </a:lnSpc>
            </a:pPr>
            <a:r>
              <a:rPr lang="en-NZ" altLang="en-US" sz="2400" dirty="0"/>
              <a:t>Calculate the value</a:t>
            </a:r>
          </a:p>
          <a:p>
            <a:pPr lvl="2" eaLnBrk="1" hangingPunct="1">
              <a:lnSpc>
                <a:spcPct val="80000"/>
              </a:lnSpc>
            </a:pPr>
            <a:r>
              <a:rPr lang="en-NZ" altLang="en-US" dirty="0" smtClean="0"/>
              <a:t>For the first or last column, value = 1</a:t>
            </a:r>
          </a:p>
          <a:p>
            <a:pPr lvl="2" eaLnBrk="1" hangingPunct="1">
              <a:lnSpc>
                <a:spcPct val="80000"/>
              </a:lnSpc>
            </a:pPr>
            <a:r>
              <a:rPr lang="en-NZ" altLang="en-US" dirty="0" smtClean="0"/>
              <a:t>Else, value[row][col] = value of the previous row and previous col + value of the previous row but the same col</a:t>
            </a:r>
          </a:p>
          <a:p>
            <a:pPr lvl="2" eaLnBrk="1" hangingPunct="1">
              <a:lnSpc>
                <a:spcPct val="80000"/>
              </a:lnSpc>
            </a:pPr>
            <a:endParaRPr lang="en-NZ" altLang="en-US" dirty="0" smtClean="0"/>
          </a:p>
          <a:p>
            <a:pPr lvl="2" eaLnBrk="1" hangingPunct="1">
              <a:lnSpc>
                <a:spcPct val="80000"/>
              </a:lnSpc>
            </a:pPr>
            <a:endParaRPr lang="en-US" altLang="en-US" dirty="0" smtClean="0"/>
          </a:p>
        </p:txBody>
      </p:sp>
      <p:sp>
        <p:nvSpPr>
          <p:cNvPr id="37895" name="Rectangle 4"/>
          <p:cNvSpPr>
            <a:spLocks noChangeArrowheads="1"/>
          </p:cNvSpPr>
          <p:nvPr/>
        </p:nvSpPr>
        <p:spPr bwMode="auto">
          <a:xfrm>
            <a:off x="6032500" y="1700213"/>
            <a:ext cx="1582738" cy="11684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1</a:t>
            </a:r>
          </a:p>
          <a:p>
            <a:pPr algn="l" eaLnBrk="1" hangingPunct="1"/>
            <a:r>
              <a:rPr lang="en-US" altLang="en-US" b="1" dirty="0"/>
              <a:t>1 1</a:t>
            </a:r>
          </a:p>
          <a:p>
            <a:pPr algn="l" eaLnBrk="1" hangingPunct="1"/>
            <a:r>
              <a:rPr lang="en-US" altLang="en-US" b="1" dirty="0"/>
              <a:t>1 2 1</a:t>
            </a:r>
          </a:p>
          <a:p>
            <a:pPr algn="l" eaLnBrk="1" hangingPunct="1"/>
            <a:r>
              <a:rPr lang="en-US" altLang="en-US" b="1" dirty="0"/>
              <a:t>1 3 3 1</a:t>
            </a:r>
          </a:p>
          <a:p>
            <a:pPr algn="l" eaLnBrk="1" hangingPunct="1"/>
            <a:r>
              <a:rPr lang="en-US" altLang="en-US" b="1" dirty="0"/>
              <a:t>1 4 6 4 1</a:t>
            </a:r>
          </a:p>
        </p:txBody>
      </p:sp>
      <p:sp>
        <p:nvSpPr>
          <p:cNvPr id="3" name="Slide Number Placeholder 2"/>
          <p:cNvSpPr>
            <a:spLocks noGrp="1"/>
          </p:cNvSpPr>
          <p:nvPr>
            <p:ph type="sldNum" sz="quarter" idx="12"/>
          </p:nvPr>
        </p:nvSpPr>
        <p:spPr/>
        <p:txBody>
          <a:bodyPr/>
          <a:lstStyle/>
          <a:p>
            <a:fld id="{989A6582-9796-409F-A1EA-A094F915F976}" type="slidenum">
              <a:rPr lang="en-NZ" smtClean="0"/>
              <a:pPr/>
              <a:t>33</a:t>
            </a:fld>
            <a:endParaRPr lang="en-NZ" dirty="0"/>
          </a:p>
        </p:txBody>
      </p:sp>
      <p:sp>
        <p:nvSpPr>
          <p:cNvPr id="4" name="Date Placeholder 3"/>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22939158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882650" y="172805"/>
            <a:ext cx="8058150" cy="990600"/>
          </a:xfrm>
        </p:spPr>
        <p:txBody>
          <a:bodyPr>
            <a:normAutofit fontScale="90000"/>
          </a:bodyPr>
          <a:lstStyle/>
          <a:p>
            <a:r>
              <a:rPr lang="en-US" altLang="en-US" dirty="0"/>
              <a:t>4.Multidimensional Arrays</a:t>
            </a:r>
            <a:br>
              <a:rPr lang="en-US" altLang="en-US" dirty="0"/>
            </a:br>
            <a:r>
              <a:rPr lang="en-US" altLang="en-US" dirty="0"/>
              <a:t>Example</a:t>
            </a:r>
            <a:r>
              <a:rPr lang="en-US" altLang="en-US" dirty="0" smtClean="0"/>
              <a:t>: Pascal's Triangle</a:t>
            </a:r>
          </a:p>
        </p:txBody>
      </p:sp>
      <p:sp>
        <p:nvSpPr>
          <p:cNvPr id="38918" name="Content Placeholder 2" descr="Rectangle: Click to edit Master text styles&#10;Second level&#10;Third level&#10;Fourth level&#10;Fifth level"/>
          <p:cNvSpPr>
            <a:spLocks noGrp="1"/>
          </p:cNvSpPr>
          <p:nvPr>
            <p:ph sz="quarter" idx="1"/>
          </p:nvPr>
        </p:nvSpPr>
        <p:spPr/>
        <p:txBody>
          <a:bodyPr/>
          <a:lstStyle/>
          <a:p>
            <a:pPr eaLnBrk="1" hangingPunct="1"/>
            <a:r>
              <a:rPr lang="en-NZ" altLang="en-US" dirty="0" smtClean="0"/>
              <a:t>Code:</a:t>
            </a:r>
            <a:endParaRPr lang="en-US" altLang="en-US" dirty="0" smtClean="0"/>
          </a:p>
        </p:txBody>
      </p:sp>
      <p:sp>
        <p:nvSpPr>
          <p:cNvPr id="38919" name="Rectangle 4"/>
          <p:cNvSpPr>
            <a:spLocks noChangeArrowheads="1"/>
          </p:cNvSpPr>
          <p:nvPr/>
        </p:nvSpPr>
        <p:spPr bwMode="auto">
          <a:xfrm>
            <a:off x="511175" y="1772816"/>
            <a:ext cx="8429625" cy="2464394"/>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smtClean="0"/>
              <a:t>    final </a:t>
            </a:r>
            <a:r>
              <a:rPr lang="en-US" altLang="en-US" b="1" dirty="0"/>
              <a:t>int NUM_ROWS = 5;</a:t>
            </a:r>
          </a:p>
          <a:p>
            <a:pPr algn="l" eaLnBrk="1" hangingPunct="1"/>
            <a:r>
              <a:rPr lang="en-US" altLang="en-US" b="1" dirty="0"/>
              <a:t>    int triangle[][] = new int[NUM_ROWS][];</a:t>
            </a:r>
          </a:p>
          <a:p>
            <a:pPr algn="l" eaLnBrk="1" hangingPunct="1"/>
            <a:r>
              <a:rPr lang="en-US" altLang="en-US" b="1" dirty="0"/>
              <a:t>    triangle[0] = new int[1];</a:t>
            </a:r>
          </a:p>
          <a:p>
            <a:pPr algn="l" eaLnBrk="1" hangingPunct="1"/>
            <a:r>
              <a:rPr lang="en-US" altLang="en-US" b="1" dirty="0"/>
              <a:t>    triangle[0][0] = 1;</a:t>
            </a:r>
          </a:p>
          <a:p>
            <a:pPr algn="l" eaLnBrk="1" hangingPunct="1"/>
            <a:r>
              <a:rPr lang="en-US" altLang="en-US" b="1" dirty="0"/>
              <a:t>    for (int row = 1; row &lt; NUM_ROWS; row++) {</a:t>
            </a:r>
          </a:p>
          <a:p>
            <a:pPr algn="l" eaLnBrk="1" hangingPunct="1"/>
            <a:r>
              <a:rPr lang="en-US" altLang="en-US" b="1" dirty="0"/>
              <a:t>      triangle[row] = new int[row+1];</a:t>
            </a:r>
          </a:p>
          <a:p>
            <a:pPr algn="l" eaLnBrk="1" hangingPunct="1"/>
            <a:r>
              <a:rPr lang="en-US" altLang="en-US" b="1" dirty="0"/>
              <a:t>      triangle[row][0] = 1;</a:t>
            </a:r>
          </a:p>
          <a:p>
            <a:pPr algn="l" eaLnBrk="1" hangingPunct="1"/>
            <a:r>
              <a:rPr lang="en-US" altLang="en-US" b="1" dirty="0"/>
              <a:t>      triangle[row][row] = 1;</a:t>
            </a:r>
          </a:p>
          <a:p>
            <a:pPr algn="l" eaLnBrk="1" hangingPunct="1"/>
            <a:r>
              <a:rPr lang="en-US" altLang="en-US" b="1" dirty="0"/>
              <a:t>      for (int col = 1; col &lt; row; col++)</a:t>
            </a:r>
          </a:p>
          <a:p>
            <a:pPr algn="l" eaLnBrk="1" hangingPunct="1"/>
            <a:r>
              <a:rPr lang="en-US" altLang="en-US" b="1" dirty="0"/>
              <a:t>        triangle[row][col] = triangle[row-1][col-1] + triangle[row-1][col];</a:t>
            </a:r>
          </a:p>
          <a:p>
            <a:pPr algn="l" eaLnBrk="1" hangingPunct="1"/>
            <a:r>
              <a:rPr lang="en-US" altLang="en-US" b="1" dirty="0"/>
              <a:t>    </a:t>
            </a:r>
            <a:r>
              <a:rPr lang="en-US" altLang="en-US" b="1" dirty="0" smtClean="0"/>
              <a:t>}</a:t>
            </a:r>
            <a:endParaRPr lang="en-US" altLang="en-US" b="1" dirty="0"/>
          </a:p>
        </p:txBody>
      </p:sp>
      <p:sp>
        <p:nvSpPr>
          <p:cNvPr id="38920" name="Rectangle 4"/>
          <p:cNvSpPr>
            <a:spLocks noChangeArrowheads="1"/>
          </p:cNvSpPr>
          <p:nvPr/>
        </p:nvSpPr>
        <p:spPr bwMode="auto">
          <a:xfrm>
            <a:off x="7524750" y="5000625"/>
            <a:ext cx="1582738" cy="11684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dirty="0"/>
              <a:t>1</a:t>
            </a:r>
          </a:p>
          <a:p>
            <a:pPr algn="l" eaLnBrk="1" hangingPunct="1"/>
            <a:r>
              <a:rPr lang="en-US" altLang="en-US" dirty="0"/>
              <a:t>1 1</a:t>
            </a:r>
          </a:p>
          <a:p>
            <a:pPr algn="l" eaLnBrk="1" hangingPunct="1"/>
            <a:r>
              <a:rPr lang="en-US" altLang="en-US" dirty="0"/>
              <a:t>1 2 1</a:t>
            </a:r>
          </a:p>
          <a:p>
            <a:pPr algn="l" eaLnBrk="1" hangingPunct="1"/>
            <a:r>
              <a:rPr lang="en-US" altLang="en-US" dirty="0"/>
              <a:t>1 3 3 1</a:t>
            </a:r>
          </a:p>
          <a:p>
            <a:pPr algn="l" eaLnBrk="1" hangingPunct="1"/>
            <a:r>
              <a:rPr lang="en-US" altLang="en-US" dirty="0"/>
              <a:t>1 4 6 4 1</a:t>
            </a:r>
          </a:p>
        </p:txBody>
      </p:sp>
      <p:sp>
        <p:nvSpPr>
          <p:cNvPr id="3" name="Slide Number Placeholder 2"/>
          <p:cNvSpPr>
            <a:spLocks noGrp="1"/>
          </p:cNvSpPr>
          <p:nvPr>
            <p:ph type="sldNum" sz="quarter" idx="12"/>
          </p:nvPr>
        </p:nvSpPr>
        <p:spPr/>
        <p:txBody>
          <a:bodyPr/>
          <a:lstStyle/>
          <a:p>
            <a:fld id="{989A6582-9796-409F-A1EA-A094F915F976}" type="slidenum">
              <a:rPr lang="en-NZ" smtClean="0"/>
              <a:pPr/>
              <a:t>34</a:t>
            </a:fld>
            <a:endParaRPr lang="en-NZ" dirty="0"/>
          </a:p>
        </p:txBody>
      </p:sp>
      <p:sp>
        <p:nvSpPr>
          <p:cNvPr id="8" name="Text Box 30"/>
          <p:cNvSpPr txBox="1">
            <a:spLocks noChangeArrowheads="1"/>
          </p:cNvSpPr>
          <p:nvPr/>
        </p:nvSpPr>
        <p:spPr bwMode="auto">
          <a:xfrm>
            <a:off x="8265368" y="152400"/>
            <a:ext cx="1356178" cy="28892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r" eaLnBrk="1" hangingPunct="1"/>
            <a:r>
              <a:rPr lang="en-NZ" sz="1200" dirty="0" smtClean="0"/>
              <a:t>L06Code03.java</a:t>
            </a:r>
            <a:endParaRPr lang="en-US" sz="1200" dirty="0"/>
          </a:p>
        </p:txBody>
      </p:sp>
      <p:sp>
        <p:nvSpPr>
          <p:cNvPr id="4" name="Date Placeholder 3"/>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25126271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Exercise 2</a:t>
            </a:r>
            <a:endParaRPr lang="en-NZ" dirty="0"/>
          </a:p>
        </p:txBody>
      </p:sp>
      <p:sp>
        <p:nvSpPr>
          <p:cNvPr id="4" name="Slide Number Placeholder 3"/>
          <p:cNvSpPr>
            <a:spLocks noGrp="1"/>
          </p:cNvSpPr>
          <p:nvPr>
            <p:ph type="sldNum" sz="quarter" idx="12"/>
          </p:nvPr>
        </p:nvSpPr>
        <p:spPr/>
        <p:txBody>
          <a:bodyPr/>
          <a:lstStyle/>
          <a:p>
            <a:fld id="{989A6582-9796-409F-A1EA-A094F915F976}" type="slidenum">
              <a:rPr lang="en-NZ" smtClean="0"/>
              <a:pPr/>
              <a:t>35</a:t>
            </a:fld>
            <a:endParaRPr lang="en-NZ" dirty="0"/>
          </a:p>
        </p:txBody>
      </p:sp>
      <p:sp>
        <p:nvSpPr>
          <p:cNvPr id="5" name="Content Placeholder 4"/>
          <p:cNvSpPr>
            <a:spLocks noGrp="1"/>
          </p:cNvSpPr>
          <p:nvPr>
            <p:ph sz="quarter" idx="1"/>
          </p:nvPr>
        </p:nvSpPr>
        <p:spPr/>
        <p:txBody>
          <a:bodyPr/>
          <a:lstStyle/>
          <a:p>
            <a:r>
              <a:rPr lang="en-NZ" dirty="0" smtClean="0"/>
              <a:t>What is the output of the following code fragment?</a:t>
            </a:r>
            <a:endParaRPr lang="en-NZ" dirty="0"/>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8184995" y="1320105"/>
            <a:ext cx="1453454" cy="1105889"/>
          </a:xfrm>
          <a:prstGeom prst="rect">
            <a:avLst/>
          </a:prstGeom>
        </p:spPr>
      </p:pic>
      <p:sp>
        <p:nvSpPr>
          <p:cNvPr id="8" name="Date Placeholder 7"/>
          <p:cNvSpPr>
            <a:spLocks noGrp="1"/>
          </p:cNvSpPr>
          <p:nvPr>
            <p:ph type="dt" sz="half" idx="10"/>
          </p:nvPr>
        </p:nvSpPr>
        <p:spPr/>
        <p:txBody>
          <a:bodyPr/>
          <a:lstStyle/>
          <a:p>
            <a:r>
              <a:rPr lang="en-US" smtClean="0"/>
              <a:t>Lecture06</a:t>
            </a:r>
            <a:endParaRPr lang="en-NZ" dirty="0"/>
          </a:p>
        </p:txBody>
      </p:sp>
      <p:sp>
        <p:nvSpPr>
          <p:cNvPr id="9" name="Rectangle 72"/>
          <p:cNvSpPr>
            <a:spLocks noChangeArrowheads="1"/>
          </p:cNvSpPr>
          <p:nvPr/>
        </p:nvSpPr>
        <p:spPr bwMode="auto">
          <a:xfrm>
            <a:off x="560512" y="1749576"/>
            <a:ext cx="4929188" cy="160337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len = grid[0].length;</a:t>
            </a:r>
          </a:p>
          <a:p>
            <a:pPr algn="l" eaLnBrk="1" hangingPunct="1"/>
            <a:r>
              <a:rPr lang="en-US" altLang="en-US" b="1" dirty="0"/>
              <a:t>for(int row=0; row &lt; len; row++) {</a:t>
            </a:r>
          </a:p>
          <a:p>
            <a:pPr algn="l" eaLnBrk="1" hangingPunct="1"/>
            <a:r>
              <a:rPr lang="en-US" altLang="en-US" b="1" dirty="0"/>
              <a:t>  for(int col=0; col &lt; len; col++) {</a:t>
            </a:r>
          </a:p>
          <a:p>
            <a:pPr algn="l" eaLnBrk="1" hangingPunct="1"/>
            <a:r>
              <a:rPr lang="en-US" altLang="en-US" b="1" dirty="0"/>
              <a:t>    System.out.print(grid[row][col] + </a:t>
            </a:r>
            <a:r>
              <a:rPr lang="en-US" altLang="en-US" b="1" dirty="0" smtClean="0"/>
              <a:t>" ");</a:t>
            </a:r>
            <a:endParaRPr lang="en-US" altLang="en-US" b="1" dirty="0"/>
          </a:p>
          <a:p>
            <a:pPr algn="l" eaLnBrk="1" hangingPunct="1"/>
            <a:r>
              <a:rPr lang="en-US" altLang="en-US" b="1" dirty="0"/>
              <a:t>  }</a:t>
            </a:r>
          </a:p>
          <a:p>
            <a:pPr algn="l" eaLnBrk="1" hangingPunct="1"/>
            <a:r>
              <a:rPr lang="en-US" altLang="en-US" b="1" dirty="0"/>
              <a:t>  System.out.println();</a:t>
            </a:r>
          </a:p>
          <a:p>
            <a:pPr algn="l" eaLnBrk="1" hangingPunct="1"/>
            <a:r>
              <a:rPr lang="en-US" altLang="en-US" b="1" dirty="0"/>
              <a:t>}</a:t>
            </a:r>
          </a:p>
        </p:txBody>
      </p:sp>
      <p:sp>
        <p:nvSpPr>
          <p:cNvPr id="10" name="Rectangle 72"/>
          <p:cNvSpPr>
            <a:spLocks noChangeArrowheads="1"/>
          </p:cNvSpPr>
          <p:nvPr/>
        </p:nvSpPr>
        <p:spPr bwMode="auto">
          <a:xfrm>
            <a:off x="4095750" y="500063"/>
            <a:ext cx="5429250" cy="525462"/>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grid = { { 3, 5, 6, 9 },{ 2, 6, 9, 4 } };</a:t>
            </a:r>
          </a:p>
          <a:p>
            <a:pPr algn="l" eaLnBrk="1" hangingPunct="1"/>
            <a:r>
              <a:rPr lang="en-US" altLang="en-US" b="1" dirty="0"/>
              <a:t>int len;</a:t>
            </a:r>
          </a:p>
        </p:txBody>
      </p:sp>
      <p:sp>
        <p:nvSpPr>
          <p:cNvPr id="11" name="Rectangle 72"/>
          <p:cNvSpPr>
            <a:spLocks noChangeArrowheads="1"/>
          </p:cNvSpPr>
          <p:nvPr/>
        </p:nvSpPr>
        <p:spPr bwMode="auto">
          <a:xfrm>
            <a:off x="4095750" y="3429001"/>
            <a:ext cx="4929188" cy="160337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len = grid.length;</a:t>
            </a:r>
          </a:p>
          <a:p>
            <a:pPr algn="l" eaLnBrk="1" hangingPunct="1"/>
            <a:r>
              <a:rPr lang="en-US" altLang="en-US" b="1" dirty="0"/>
              <a:t>for(int row=0; row &lt; len; row++) {</a:t>
            </a:r>
          </a:p>
          <a:p>
            <a:pPr algn="l" eaLnBrk="1" hangingPunct="1"/>
            <a:r>
              <a:rPr lang="en-US" altLang="en-US" b="1" dirty="0"/>
              <a:t>  for(int col=0; col &lt; len; col++) {</a:t>
            </a:r>
          </a:p>
          <a:p>
            <a:pPr algn="l" eaLnBrk="1" hangingPunct="1"/>
            <a:r>
              <a:rPr lang="en-US" altLang="en-US" b="1" dirty="0"/>
              <a:t>    System.out.print(grid[row][col] + </a:t>
            </a:r>
            <a:r>
              <a:rPr lang="en-US" altLang="en-US" b="1" dirty="0" smtClean="0"/>
              <a:t>" ");</a:t>
            </a:r>
            <a:endParaRPr lang="en-US" altLang="en-US" b="1" dirty="0"/>
          </a:p>
          <a:p>
            <a:pPr algn="l" eaLnBrk="1" hangingPunct="1"/>
            <a:r>
              <a:rPr lang="en-US" altLang="en-US" b="1" dirty="0"/>
              <a:t>  }</a:t>
            </a:r>
          </a:p>
          <a:p>
            <a:pPr algn="l" eaLnBrk="1" hangingPunct="1"/>
            <a:r>
              <a:rPr lang="en-US" altLang="en-US" b="1" dirty="0"/>
              <a:t>  System.out.println();  </a:t>
            </a:r>
          </a:p>
          <a:p>
            <a:pPr algn="l" eaLnBrk="1" hangingPunct="1"/>
            <a:r>
              <a:rPr lang="en-US" altLang="en-US" b="1" dirty="0"/>
              <a:t>}</a:t>
            </a:r>
          </a:p>
        </p:txBody>
      </p:sp>
      <p:grpSp>
        <p:nvGrpSpPr>
          <p:cNvPr id="12" name="Group 26"/>
          <p:cNvGrpSpPr>
            <a:grpSpLocks/>
          </p:cNvGrpSpPr>
          <p:nvPr/>
        </p:nvGrpSpPr>
        <p:grpSpPr bwMode="auto">
          <a:xfrm>
            <a:off x="5174978" y="2605089"/>
            <a:ext cx="628650" cy="630237"/>
            <a:chOff x="975" y="300"/>
            <a:chExt cx="680" cy="681"/>
          </a:xfrm>
        </p:grpSpPr>
        <p:sp>
          <p:nvSpPr>
            <p:cNvPr id="13" name="Oval 27"/>
            <p:cNvSpPr>
              <a:spLocks noChangeArrowheads="1"/>
            </p:cNvSpPr>
            <p:nvPr/>
          </p:nvSpPr>
          <p:spPr bwMode="auto">
            <a:xfrm>
              <a:off x="975" y="300"/>
              <a:ext cx="680" cy="681"/>
            </a:xfrm>
            <a:prstGeom prst="ellipse">
              <a:avLst/>
            </a:prstGeom>
            <a:solidFill>
              <a:schemeClr val="bg1"/>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sz="2000">
                <a:solidFill>
                  <a:srgbClr val="CC0000"/>
                </a:solidFill>
              </a:endParaRPr>
            </a:p>
          </p:txBody>
        </p:sp>
        <p:sp>
          <p:nvSpPr>
            <p:cNvPr id="14" name="Oval 28"/>
            <p:cNvSpPr>
              <a:spLocks noChangeArrowheads="1"/>
            </p:cNvSpPr>
            <p:nvPr/>
          </p:nvSpPr>
          <p:spPr bwMode="auto">
            <a:xfrm>
              <a:off x="1020" y="346"/>
              <a:ext cx="589" cy="589"/>
            </a:xfrm>
            <a:prstGeom prst="ellipse">
              <a:avLst/>
            </a:prstGeom>
            <a:solidFill>
              <a:srgbClr val="CC0000"/>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p>
          </p:txBody>
        </p:sp>
        <p:sp>
          <p:nvSpPr>
            <p:cNvPr id="15" name="WordArt 29"/>
            <p:cNvSpPr>
              <a:spLocks noChangeArrowheads="1" noChangeShapeType="1" noTextEdit="1"/>
            </p:cNvSpPr>
            <p:nvPr/>
          </p:nvSpPr>
          <p:spPr bwMode="auto">
            <a:xfrm>
              <a:off x="1258" y="391"/>
              <a:ext cx="125" cy="516"/>
            </a:xfrm>
            <a:prstGeom prst="rect">
              <a:avLst/>
            </a:prstGeom>
          </p:spPr>
          <p:txBody>
            <a:bodyPr wrap="none" fromWordArt="1">
              <a:prstTxWarp prst="textPlain">
                <a:avLst>
                  <a:gd name="adj" fmla="val 50000"/>
                </a:avLst>
              </a:prstTxWarp>
            </a:bodyPr>
            <a:lstStyle/>
            <a:p>
              <a:pPr algn="ctr"/>
              <a:r>
                <a:rPr lang="en-NZ" sz="9600" b="1" kern="10" dirty="0">
                  <a:ln w="12700">
                    <a:solidFill>
                      <a:srgbClr val="000000"/>
                    </a:solidFill>
                    <a:round/>
                    <a:headEnd type="none" w="sm" len="sm"/>
                    <a:tailEnd type="none" w="sm" len="sm"/>
                  </a:ln>
                  <a:solidFill>
                    <a:schemeClr val="bg1"/>
                  </a:solidFill>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2320144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907200" y="152400"/>
            <a:ext cx="8058150" cy="990600"/>
          </a:xfrm>
        </p:spPr>
        <p:txBody>
          <a:bodyPr/>
          <a:lstStyle/>
          <a:p>
            <a:pPr eaLnBrk="1" hangingPunct="1"/>
            <a:r>
              <a:rPr lang="en-NZ" altLang="en-US" dirty="0" smtClean="0"/>
              <a:t>5.Array of Objects</a:t>
            </a:r>
            <a:endParaRPr lang="en-US" altLang="en-US" dirty="0" smtClean="0"/>
          </a:p>
        </p:txBody>
      </p:sp>
      <p:sp>
        <p:nvSpPr>
          <p:cNvPr id="39942" name="Rectangle 3" descr="Rectangle: Click to edit Master text styles&#10;Second level&#10;Third level&#10;Fourth level&#10;Fifth level"/>
          <p:cNvSpPr>
            <a:spLocks noGrp="1" noChangeArrowheads="1"/>
          </p:cNvSpPr>
          <p:nvPr>
            <p:ph sz="quarter" idx="1"/>
          </p:nvPr>
        </p:nvSpPr>
        <p:spPr/>
        <p:txBody>
          <a:bodyPr/>
          <a:lstStyle/>
          <a:p>
            <a:pPr eaLnBrk="1" hangingPunct="1">
              <a:lnSpc>
                <a:spcPct val="80000"/>
              </a:lnSpc>
            </a:pPr>
            <a:r>
              <a:rPr lang="en-NZ" altLang="en-US" sz="2000" dirty="0" smtClean="0"/>
              <a:t>Apart from arrays of primitive types we can have arrays of reference types (objects)</a:t>
            </a:r>
          </a:p>
          <a:p>
            <a:pPr eaLnBrk="1" hangingPunct="1">
              <a:lnSpc>
                <a:spcPct val="80000"/>
              </a:lnSpc>
            </a:pPr>
            <a:r>
              <a:rPr lang="en-NZ" altLang="en-US" sz="2000" dirty="0" smtClean="0"/>
              <a:t>Creating an array of Point</a:t>
            </a:r>
          </a:p>
          <a:p>
            <a:pPr lvl="1" eaLnBrk="1" hangingPunct="1">
              <a:lnSpc>
                <a:spcPct val="80000"/>
              </a:lnSpc>
            </a:pPr>
            <a:r>
              <a:rPr lang="en-US" altLang="en-US" sz="1800" dirty="0" smtClean="0">
                <a:cs typeface="Times New Roman" panose="02020603050405020304" pitchFamily="18" charset="0"/>
              </a:rPr>
              <a:t>Syntax: </a:t>
            </a:r>
          </a:p>
          <a:p>
            <a:pPr lvl="2" eaLnBrk="1" hangingPunct="1">
              <a:lnSpc>
                <a:spcPct val="80000"/>
              </a:lnSpc>
            </a:pPr>
            <a:r>
              <a:rPr lang="en-US" altLang="en-US" sz="1600" dirty="0" smtClean="0">
                <a:cs typeface="Times New Roman" panose="02020603050405020304" pitchFamily="18" charset="0"/>
              </a:rPr>
              <a:t>Create the array</a:t>
            </a:r>
          </a:p>
          <a:p>
            <a:pPr lvl="3" eaLnBrk="1" hangingPunct="1">
              <a:lnSpc>
                <a:spcPct val="80000"/>
              </a:lnSpc>
            </a:pPr>
            <a:r>
              <a:rPr lang="en-US" altLang="en-US" sz="1400" dirty="0" smtClean="0">
                <a:cs typeface="Times New Roman" panose="02020603050405020304" pitchFamily="18" charset="0"/>
              </a:rPr>
              <a:t>&lt;class&gt;[] &lt;name&gt; = new &lt;class&gt;[Length];</a:t>
            </a:r>
          </a:p>
          <a:p>
            <a:pPr lvl="3" eaLnBrk="1" hangingPunct="1">
              <a:lnSpc>
                <a:spcPct val="80000"/>
              </a:lnSpc>
            </a:pPr>
            <a:endParaRPr lang="en-US" altLang="en-US" sz="1400" dirty="0" smtClean="0">
              <a:cs typeface="Times New Roman" panose="02020603050405020304" pitchFamily="18" charset="0"/>
            </a:endParaRPr>
          </a:p>
          <a:p>
            <a:pPr lvl="3" eaLnBrk="1" hangingPunct="1">
              <a:lnSpc>
                <a:spcPct val="80000"/>
              </a:lnSpc>
            </a:pPr>
            <a:endParaRPr lang="en-US" altLang="en-US" sz="1400" dirty="0" smtClean="0">
              <a:cs typeface="Times New Roman" panose="02020603050405020304" pitchFamily="18" charset="0"/>
            </a:endParaRPr>
          </a:p>
          <a:p>
            <a:pPr lvl="3" eaLnBrk="1" hangingPunct="1">
              <a:lnSpc>
                <a:spcPct val="80000"/>
              </a:lnSpc>
            </a:pPr>
            <a:r>
              <a:rPr lang="en-US" altLang="en-US" sz="1400" dirty="0" smtClean="0">
                <a:cs typeface="Times New Roman" panose="02020603050405020304" pitchFamily="18" charset="0"/>
              </a:rPr>
              <a:t>Note: Memory space are allocated for the array</a:t>
            </a:r>
          </a:p>
          <a:p>
            <a:pPr lvl="2" eaLnBrk="1" hangingPunct="1">
              <a:lnSpc>
                <a:spcPct val="80000"/>
              </a:lnSpc>
            </a:pPr>
            <a:r>
              <a:rPr lang="en-US" altLang="en-US" sz="1600" dirty="0" smtClean="0">
                <a:cs typeface="Times New Roman" panose="02020603050405020304" pitchFamily="18" charset="0"/>
              </a:rPr>
              <a:t>Create the object element</a:t>
            </a:r>
          </a:p>
          <a:p>
            <a:pPr lvl="3" eaLnBrk="1" hangingPunct="1">
              <a:lnSpc>
                <a:spcPct val="80000"/>
              </a:lnSpc>
            </a:pPr>
            <a:r>
              <a:rPr lang="en-US" altLang="en-US" sz="1400" dirty="0" smtClean="0">
                <a:cs typeface="Times New Roman" panose="02020603050405020304" pitchFamily="18" charset="0"/>
              </a:rPr>
              <a:t>&lt;name&gt;[row] = new &lt;class&gt;();</a:t>
            </a:r>
          </a:p>
          <a:p>
            <a:pPr lvl="3" eaLnBrk="1" hangingPunct="1">
              <a:lnSpc>
                <a:spcPct val="80000"/>
              </a:lnSpc>
            </a:pPr>
            <a:endParaRPr lang="en-US" altLang="en-US" sz="1400" dirty="0" smtClean="0">
              <a:cs typeface="Times New Roman" panose="02020603050405020304" pitchFamily="18" charset="0"/>
            </a:endParaRPr>
          </a:p>
          <a:p>
            <a:pPr lvl="3" eaLnBrk="1" hangingPunct="1">
              <a:lnSpc>
                <a:spcPct val="80000"/>
              </a:lnSpc>
            </a:pPr>
            <a:endParaRPr lang="en-US" altLang="en-US" sz="1400" dirty="0" smtClean="0">
              <a:cs typeface="Times New Roman" panose="02020603050405020304" pitchFamily="18" charset="0"/>
            </a:endParaRPr>
          </a:p>
          <a:p>
            <a:pPr lvl="3" eaLnBrk="1" hangingPunct="1">
              <a:lnSpc>
                <a:spcPct val="80000"/>
              </a:lnSpc>
            </a:pPr>
            <a:endParaRPr lang="en-US" altLang="en-US" sz="1400" dirty="0" smtClean="0">
              <a:cs typeface="Times New Roman" panose="02020603050405020304" pitchFamily="18" charset="0"/>
            </a:endParaRPr>
          </a:p>
          <a:p>
            <a:pPr eaLnBrk="1" hangingPunct="1">
              <a:lnSpc>
                <a:spcPct val="80000"/>
              </a:lnSpc>
            </a:pPr>
            <a:r>
              <a:rPr lang="en-NZ" altLang="en-US" sz="2000" dirty="0" smtClean="0"/>
              <a:t>Note: </a:t>
            </a:r>
          </a:p>
          <a:p>
            <a:pPr lvl="1" eaLnBrk="1" hangingPunct="1">
              <a:lnSpc>
                <a:spcPct val="80000"/>
              </a:lnSpc>
            </a:pPr>
            <a:r>
              <a:rPr lang="en-NZ" altLang="en-US" sz="1800" dirty="0" smtClean="0"/>
              <a:t>In an array of reference types not the objects are stored in the array, but references to the objects.</a:t>
            </a:r>
          </a:p>
          <a:p>
            <a:pPr lvl="1" eaLnBrk="1" hangingPunct="1">
              <a:lnSpc>
                <a:spcPct val="80000"/>
              </a:lnSpc>
            </a:pPr>
            <a:r>
              <a:rPr lang="en-NZ" altLang="en-US" sz="1800" dirty="0" smtClean="0"/>
              <a:t>The objects themselves have to be created and memory space has to be allocated for them separately.</a:t>
            </a:r>
          </a:p>
          <a:p>
            <a:pPr lvl="1" eaLnBrk="1" hangingPunct="1">
              <a:lnSpc>
                <a:spcPct val="80000"/>
              </a:lnSpc>
            </a:pPr>
            <a:r>
              <a:rPr lang="en-NZ" altLang="en-US" sz="1800" dirty="0" smtClean="0"/>
              <a:t>The element are initialized with the null reference.</a:t>
            </a:r>
            <a:endParaRPr lang="en-NZ" altLang="en-US" sz="1800" dirty="0"/>
          </a:p>
        </p:txBody>
      </p:sp>
      <p:sp>
        <p:nvSpPr>
          <p:cNvPr id="39943" name="Rectangle 4"/>
          <p:cNvSpPr>
            <a:spLocks noChangeArrowheads="1"/>
          </p:cNvSpPr>
          <p:nvPr/>
        </p:nvSpPr>
        <p:spPr bwMode="auto">
          <a:xfrm>
            <a:off x="2058988" y="2635846"/>
            <a:ext cx="2852737" cy="3175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Point[] p = new Point[3];</a:t>
            </a:r>
          </a:p>
        </p:txBody>
      </p:sp>
      <p:graphicFrame>
        <p:nvGraphicFramePr>
          <p:cNvPr id="192517" name="Group 5"/>
          <p:cNvGraphicFramePr>
            <a:graphicFrameLocks noGrp="1"/>
          </p:cNvGraphicFramePr>
          <p:nvPr/>
        </p:nvGraphicFramePr>
        <p:xfrm>
          <a:off x="6968281" y="1556347"/>
          <a:ext cx="1008062" cy="2043111"/>
        </p:xfrm>
        <a:graphic>
          <a:graphicData uri="http://schemas.openxmlformats.org/drawingml/2006/table">
            <a:tbl>
              <a:tblPr/>
              <a:tblGrid>
                <a:gridCol w="504825"/>
                <a:gridCol w="503237"/>
              </a:tblGrid>
              <a:tr h="360396">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35" marB="45735"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35" marB="4573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56090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0</a:t>
                      </a:r>
                    </a:p>
                  </a:txBody>
                  <a:tcPr marT="45735" marB="45735"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35" marB="4573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90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1</a:t>
                      </a:r>
                    </a:p>
                  </a:txBody>
                  <a:tcPr marT="45735" marB="45735"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35" marB="4573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90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2</a:t>
                      </a:r>
                    </a:p>
                  </a:txBody>
                  <a:tcPr marT="45735" marB="45735"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35" marB="4573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2540" name="Group 28"/>
          <p:cNvGraphicFramePr>
            <a:graphicFrameLocks noGrp="1"/>
          </p:cNvGraphicFramePr>
          <p:nvPr/>
        </p:nvGraphicFramePr>
        <p:xfrm>
          <a:off x="8120807" y="1772246"/>
          <a:ext cx="574675" cy="609600"/>
        </p:xfrm>
        <a:graphic>
          <a:graphicData uri="http://schemas.openxmlformats.org/drawingml/2006/table">
            <a:tbl>
              <a:tblPr/>
              <a:tblGrid>
                <a:gridCol w="574675"/>
              </a:tblGrid>
              <a:tr h="3032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altLang="en-US" sz="1400" b="0" i="0" u="none" strike="noStrike" cap="none" normalizeH="0" baseline="0" dirty="0" smtClean="0">
                          <a:ln>
                            <a:noFill/>
                          </a:ln>
                          <a:solidFill>
                            <a:schemeClr val="tx1"/>
                          </a:solidFill>
                          <a:effectLst/>
                          <a:latin typeface="Tahoma" pitchFamily="34" charset="0"/>
                        </a:rPr>
                        <a:t>x:10</a:t>
                      </a:r>
                      <a:endParaRPr kumimoji="0" lang="en-US" alt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73050">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0" i="0" u="none" strike="noStrike" cap="none" normalizeH="0" baseline="0" dirty="0" smtClean="0">
                          <a:ln>
                            <a:noFill/>
                          </a:ln>
                          <a:solidFill>
                            <a:schemeClr val="tx1"/>
                          </a:solidFill>
                          <a:effectLst/>
                          <a:latin typeface="Tahoma" pitchFamily="34" charset="0"/>
                        </a:rPr>
                        <a:t>y:20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2548" name="Group 36"/>
          <p:cNvGraphicFramePr>
            <a:graphicFrameLocks noGrp="1"/>
          </p:cNvGraphicFramePr>
          <p:nvPr/>
        </p:nvGraphicFramePr>
        <p:xfrm>
          <a:off x="8120807" y="2492971"/>
          <a:ext cx="574675" cy="609600"/>
        </p:xfrm>
        <a:graphic>
          <a:graphicData uri="http://schemas.openxmlformats.org/drawingml/2006/table">
            <a:tbl>
              <a:tblPr/>
              <a:tblGrid>
                <a:gridCol w="574675"/>
              </a:tblGrid>
              <a:tr h="3032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altLang="en-US" sz="1400" b="0" i="0" u="none" strike="noStrike" cap="none" normalizeH="0" baseline="0" dirty="0" smtClean="0">
                          <a:ln>
                            <a:noFill/>
                          </a:ln>
                          <a:solidFill>
                            <a:schemeClr val="tx1"/>
                          </a:solidFill>
                          <a:effectLst/>
                          <a:latin typeface="Tahoma" pitchFamily="34" charset="0"/>
                        </a:rPr>
                        <a:t>x:20</a:t>
                      </a:r>
                      <a:endParaRPr kumimoji="0" lang="en-US" alt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4287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0" i="0" u="none" strike="noStrike" cap="none" normalizeH="0" baseline="0" dirty="0" smtClean="0">
                          <a:ln>
                            <a:noFill/>
                          </a:ln>
                          <a:solidFill>
                            <a:schemeClr val="tx1"/>
                          </a:solidFill>
                          <a:effectLst/>
                          <a:latin typeface="Tahoma" pitchFamily="34" charset="0"/>
                        </a:rPr>
                        <a:t>y:30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2556" name="Group 44"/>
          <p:cNvGraphicFramePr>
            <a:graphicFrameLocks noGrp="1"/>
          </p:cNvGraphicFramePr>
          <p:nvPr/>
        </p:nvGraphicFramePr>
        <p:xfrm>
          <a:off x="8120806" y="3212108"/>
          <a:ext cx="647700" cy="304800"/>
        </p:xfrm>
        <a:graphic>
          <a:graphicData uri="http://schemas.openxmlformats.org/drawingml/2006/table">
            <a:tbl>
              <a:tblPr/>
              <a:tblGrid>
                <a:gridCol w="647700"/>
              </a:tblGrid>
              <a:tr h="303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NULL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9981" name="Line 50"/>
          <p:cNvSpPr>
            <a:spLocks noChangeShapeType="1"/>
          </p:cNvSpPr>
          <p:nvPr/>
        </p:nvSpPr>
        <p:spPr bwMode="auto">
          <a:xfrm flipV="1">
            <a:off x="7831882" y="1988146"/>
            <a:ext cx="287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39982" name="Line 51"/>
          <p:cNvSpPr>
            <a:spLocks noChangeShapeType="1"/>
          </p:cNvSpPr>
          <p:nvPr/>
        </p:nvSpPr>
        <p:spPr bwMode="auto">
          <a:xfrm>
            <a:off x="7833468" y="3285133"/>
            <a:ext cx="2873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39983" name="Line 52"/>
          <p:cNvSpPr>
            <a:spLocks noChangeShapeType="1"/>
          </p:cNvSpPr>
          <p:nvPr/>
        </p:nvSpPr>
        <p:spPr bwMode="auto">
          <a:xfrm>
            <a:off x="7831882" y="2635846"/>
            <a:ext cx="287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92568" name="Group 56"/>
          <p:cNvGraphicFramePr>
            <a:graphicFrameLocks noGrp="1"/>
          </p:cNvGraphicFramePr>
          <p:nvPr/>
        </p:nvGraphicFramePr>
        <p:xfrm>
          <a:off x="6249144" y="1700808"/>
          <a:ext cx="936625" cy="609600"/>
        </p:xfrm>
        <a:graphic>
          <a:graphicData uri="http://schemas.openxmlformats.org/drawingml/2006/table">
            <a:tbl>
              <a:tblPr/>
              <a:tblGrid>
                <a:gridCol w="469900"/>
                <a:gridCol w="466725"/>
              </a:tblGrid>
              <a:tr h="287338">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p</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9993" name="Line 71"/>
          <p:cNvSpPr>
            <a:spLocks noChangeShapeType="1"/>
          </p:cNvSpPr>
          <p:nvPr/>
        </p:nvSpPr>
        <p:spPr bwMode="auto">
          <a:xfrm>
            <a:off x="6898730" y="2223524"/>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39994" name="Rectangle 72"/>
          <p:cNvSpPr>
            <a:spLocks noChangeArrowheads="1"/>
          </p:cNvSpPr>
          <p:nvPr/>
        </p:nvSpPr>
        <p:spPr bwMode="auto">
          <a:xfrm>
            <a:off x="1712640" y="4005064"/>
            <a:ext cx="2852737" cy="53022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p[0] = new Point(10, 20);</a:t>
            </a:r>
          </a:p>
          <a:p>
            <a:pPr eaLnBrk="1" hangingPunct="1">
              <a:spcBef>
                <a:spcPct val="0"/>
              </a:spcBef>
              <a:buClrTx/>
              <a:buSzTx/>
              <a:buFontTx/>
              <a:buNone/>
            </a:pPr>
            <a:r>
              <a:rPr lang="en-US" altLang="en-US" sz="1400" b="1" dirty="0">
                <a:latin typeface="Courier New" panose="02070309020205020404" pitchFamily="49" charset="0"/>
              </a:rPr>
              <a:t>p[1] = new Point(20, 30);</a:t>
            </a:r>
          </a:p>
        </p:txBody>
      </p:sp>
      <p:sp>
        <p:nvSpPr>
          <p:cNvPr id="5" name="Slide Number Placeholder 4"/>
          <p:cNvSpPr>
            <a:spLocks noGrp="1"/>
          </p:cNvSpPr>
          <p:nvPr>
            <p:ph type="sldNum" sz="quarter" idx="12"/>
          </p:nvPr>
        </p:nvSpPr>
        <p:spPr/>
        <p:txBody>
          <a:bodyPr/>
          <a:lstStyle/>
          <a:p>
            <a:fld id="{989A6582-9796-409F-A1EA-A094F915F976}" type="slidenum">
              <a:rPr lang="en-NZ" smtClean="0"/>
              <a:pPr/>
              <a:t>36</a:t>
            </a:fld>
            <a:endParaRPr lang="en-NZ" dirty="0"/>
          </a:p>
        </p:txBody>
      </p:sp>
      <p:sp>
        <p:nvSpPr>
          <p:cNvPr id="2" name="Date Placeholder 1"/>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28980249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907200" y="152400"/>
            <a:ext cx="8058150" cy="990600"/>
          </a:xfrm>
        </p:spPr>
        <p:txBody>
          <a:bodyPr>
            <a:normAutofit fontScale="90000"/>
          </a:bodyPr>
          <a:lstStyle/>
          <a:p>
            <a:r>
              <a:rPr lang="en-NZ" altLang="en-US" sz="2400" dirty="0">
                <a:solidFill>
                  <a:srgbClr val="660066"/>
                </a:solidFill>
              </a:rPr>
              <a:t/>
            </a:r>
            <a:br>
              <a:rPr lang="en-NZ" altLang="en-US" sz="2400" dirty="0">
                <a:solidFill>
                  <a:srgbClr val="660066"/>
                </a:solidFill>
              </a:rPr>
            </a:br>
            <a:r>
              <a:rPr lang="en-NZ" altLang="en-US" dirty="0"/>
              <a:t>5.Array of </a:t>
            </a:r>
            <a:r>
              <a:rPr lang="en-NZ" altLang="en-US" dirty="0" smtClean="0"/>
              <a:t>Objects</a:t>
            </a:r>
            <a:br>
              <a:rPr lang="en-NZ" altLang="en-US" dirty="0" smtClean="0"/>
            </a:br>
            <a:r>
              <a:rPr lang="en-NZ" altLang="en-US" dirty="0" smtClean="0"/>
              <a:t>Using Array of Objects</a:t>
            </a:r>
            <a:endParaRPr lang="en-US" altLang="en-US" dirty="0" smtClean="0"/>
          </a:p>
        </p:txBody>
      </p:sp>
      <p:sp>
        <p:nvSpPr>
          <p:cNvPr id="40966" name="Rectangle 3" descr="Rectangle: Click to edit Master text styles&#10;Second level&#10;Third level&#10;Fourth level&#10;Fifth level"/>
          <p:cNvSpPr>
            <a:spLocks noGrp="1" noChangeArrowheads="1"/>
          </p:cNvSpPr>
          <p:nvPr>
            <p:ph sz="quarter" idx="1"/>
          </p:nvPr>
        </p:nvSpPr>
        <p:spPr/>
        <p:txBody>
          <a:bodyPr/>
          <a:lstStyle/>
          <a:p>
            <a:pPr eaLnBrk="1" hangingPunct="1">
              <a:lnSpc>
                <a:spcPct val="90000"/>
              </a:lnSpc>
            </a:pPr>
            <a:r>
              <a:rPr lang="en-NZ" altLang="en-US" sz="2800" dirty="0"/>
              <a:t>Accessing</a:t>
            </a:r>
          </a:p>
          <a:p>
            <a:pPr lvl="1" eaLnBrk="1" hangingPunct="1">
              <a:lnSpc>
                <a:spcPct val="90000"/>
              </a:lnSpc>
            </a:pPr>
            <a:r>
              <a:rPr lang="en-NZ" altLang="en-US" sz="2400" dirty="0"/>
              <a:t>To access all components of an array of reference types we can use the same code that we have used for primitive types</a:t>
            </a:r>
          </a:p>
          <a:p>
            <a:pPr lvl="2" eaLnBrk="1" hangingPunct="1">
              <a:lnSpc>
                <a:spcPct val="90000"/>
              </a:lnSpc>
            </a:pPr>
            <a:r>
              <a:rPr lang="en-NZ" altLang="en-US" dirty="0" smtClean="0"/>
              <a:t>A for loop is used to print out values.</a:t>
            </a:r>
          </a:p>
          <a:p>
            <a:pPr lvl="1" eaLnBrk="1" hangingPunct="1">
              <a:lnSpc>
                <a:spcPct val="90000"/>
              </a:lnSpc>
            </a:pPr>
            <a:endParaRPr lang="en-NZ" altLang="en-US" sz="2400" dirty="0"/>
          </a:p>
          <a:p>
            <a:pPr lvl="1" eaLnBrk="1" hangingPunct="1">
              <a:lnSpc>
                <a:spcPct val="90000"/>
              </a:lnSpc>
            </a:pPr>
            <a:endParaRPr lang="en-NZ" altLang="en-US" sz="2400" dirty="0"/>
          </a:p>
          <a:p>
            <a:pPr lvl="1" eaLnBrk="1" hangingPunct="1">
              <a:lnSpc>
                <a:spcPct val="90000"/>
              </a:lnSpc>
            </a:pPr>
            <a:r>
              <a:rPr lang="en-NZ" altLang="en-US" sz="2400" dirty="0"/>
              <a:t>You must create the object element before accessing it.</a:t>
            </a:r>
          </a:p>
          <a:p>
            <a:pPr lvl="2" eaLnBrk="1" hangingPunct="1">
              <a:lnSpc>
                <a:spcPct val="90000"/>
              </a:lnSpc>
            </a:pPr>
            <a:r>
              <a:rPr lang="en-NZ" altLang="en-US" dirty="0" smtClean="0"/>
              <a:t>Otherwise, a NullPointerException is thrown.</a:t>
            </a:r>
          </a:p>
        </p:txBody>
      </p:sp>
      <p:sp>
        <p:nvSpPr>
          <p:cNvPr id="40967" name="Rectangle 90"/>
          <p:cNvSpPr>
            <a:spLocks noChangeArrowheads="1"/>
          </p:cNvSpPr>
          <p:nvPr/>
        </p:nvSpPr>
        <p:spPr bwMode="auto">
          <a:xfrm>
            <a:off x="1112838" y="4492626"/>
            <a:ext cx="6043612" cy="53022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nb-NO" altLang="en-US" sz="1400" b="1" dirty="0">
                <a:latin typeface="Courier New" panose="02070309020205020404" pitchFamily="49" charset="0"/>
              </a:rPr>
              <a:t>for (int i=0; i&lt;p.length; i++) </a:t>
            </a:r>
          </a:p>
          <a:p>
            <a:pPr eaLnBrk="1" hangingPunct="1">
              <a:spcBef>
                <a:spcPct val="0"/>
              </a:spcBef>
              <a:buClrTx/>
              <a:buSzTx/>
              <a:buFontTx/>
              <a:buNone/>
            </a:pPr>
            <a:r>
              <a:rPr lang="nb-NO" altLang="en-US" sz="1400" b="1" dirty="0">
                <a:latin typeface="Courier New" panose="02070309020205020404" pitchFamily="49" charset="0"/>
              </a:rPr>
              <a:t>  System.out.println</a:t>
            </a:r>
            <a:r>
              <a:rPr lang="nb-NO" altLang="en-US" sz="1400" b="1" dirty="0" smtClean="0">
                <a:latin typeface="Courier New" panose="02070309020205020404" pitchFamily="49" charset="0"/>
              </a:rPr>
              <a:t>("(" </a:t>
            </a:r>
            <a:r>
              <a:rPr lang="nb-NO" altLang="en-US" sz="1400" b="1" dirty="0">
                <a:latin typeface="Courier New" panose="02070309020205020404" pitchFamily="49" charset="0"/>
              </a:rPr>
              <a:t>+ p[i].x + </a:t>
            </a:r>
            <a:r>
              <a:rPr lang="nb-NO" altLang="en-US" sz="1400" b="1" dirty="0" smtClean="0">
                <a:latin typeface="Courier New" panose="02070309020205020404" pitchFamily="49" charset="0"/>
              </a:rPr>
              <a:t>","+ </a:t>
            </a:r>
            <a:r>
              <a:rPr lang="nb-NO" altLang="en-US" sz="1400" b="1" dirty="0">
                <a:latin typeface="Courier New" panose="02070309020205020404" pitchFamily="49" charset="0"/>
              </a:rPr>
              <a:t>p[i].y + </a:t>
            </a:r>
            <a:r>
              <a:rPr lang="nb-NO" altLang="en-US" sz="1400" b="1" dirty="0" smtClean="0">
                <a:latin typeface="Courier New" panose="02070309020205020404" pitchFamily="49" charset="0"/>
              </a:rPr>
              <a:t>")");</a:t>
            </a:r>
            <a:endParaRPr lang="en-US" altLang="en-US" sz="1400" b="1" dirty="0">
              <a:latin typeface="Courier New" panose="02070309020205020404" pitchFamily="49" charset="0"/>
            </a:endParaRPr>
          </a:p>
        </p:txBody>
      </p:sp>
      <p:sp>
        <p:nvSpPr>
          <p:cNvPr id="40968" name="Rectangle 91"/>
          <p:cNvSpPr>
            <a:spLocks noChangeArrowheads="1"/>
          </p:cNvSpPr>
          <p:nvPr/>
        </p:nvSpPr>
        <p:spPr bwMode="auto">
          <a:xfrm>
            <a:off x="2481264" y="5213350"/>
            <a:ext cx="6681787" cy="742950"/>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dirty="0">
                <a:latin typeface="Courier New" panose="02070309020205020404" pitchFamily="49" charset="0"/>
              </a:rPr>
              <a:t>(10,20)</a:t>
            </a:r>
          </a:p>
          <a:p>
            <a:pPr eaLnBrk="1" hangingPunct="1">
              <a:spcBef>
                <a:spcPct val="0"/>
              </a:spcBef>
              <a:buClrTx/>
              <a:buSzTx/>
              <a:buFontTx/>
              <a:buNone/>
            </a:pPr>
            <a:r>
              <a:rPr lang="en-US" altLang="en-US" sz="1400" dirty="0">
                <a:latin typeface="Courier New" panose="02070309020205020404" pitchFamily="49" charset="0"/>
              </a:rPr>
              <a:t>(20,30)</a:t>
            </a:r>
          </a:p>
          <a:p>
            <a:pPr eaLnBrk="1" hangingPunct="1">
              <a:spcBef>
                <a:spcPct val="0"/>
              </a:spcBef>
              <a:buClrTx/>
              <a:buSzTx/>
              <a:buFontTx/>
              <a:buNone/>
            </a:pPr>
            <a:r>
              <a:rPr lang="en-US" altLang="en-US" sz="1400" dirty="0">
                <a:latin typeface="Courier New" panose="02070309020205020404" pitchFamily="49" charset="0"/>
              </a:rPr>
              <a:t>Exception in thread </a:t>
            </a:r>
            <a:r>
              <a:rPr lang="en-US" altLang="en-US" sz="1400" dirty="0" smtClean="0">
                <a:latin typeface="Courier New" panose="02070309020205020404" pitchFamily="49" charset="0"/>
              </a:rPr>
              <a:t>"main" </a:t>
            </a:r>
            <a:r>
              <a:rPr lang="en-US" altLang="en-US" sz="1400" dirty="0">
                <a:latin typeface="Courier New" panose="02070309020205020404" pitchFamily="49" charset="0"/>
              </a:rPr>
              <a:t>java.lang.NullPointerException ...</a:t>
            </a:r>
          </a:p>
        </p:txBody>
      </p:sp>
      <p:sp>
        <p:nvSpPr>
          <p:cNvPr id="40970" name="Rectangle 121"/>
          <p:cNvSpPr>
            <a:spLocks noChangeArrowheads="1"/>
          </p:cNvSpPr>
          <p:nvPr/>
        </p:nvSpPr>
        <p:spPr bwMode="auto">
          <a:xfrm>
            <a:off x="1260475" y="2932114"/>
            <a:ext cx="4235450" cy="53022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nb-NO" altLang="en-US" sz="1400" b="1">
                <a:latin typeface="Courier New" panose="02070309020205020404" pitchFamily="49" charset="0"/>
              </a:rPr>
              <a:t>for (int i=0; i&lt;2; i++) </a:t>
            </a:r>
          </a:p>
          <a:p>
            <a:pPr eaLnBrk="1" hangingPunct="1">
              <a:spcBef>
                <a:spcPct val="0"/>
              </a:spcBef>
              <a:buClrTx/>
              <a:buSzTx/>
              <a:buFontTx/>
              <a:buNone/>
            </a:pPr>
            <a:r>
              <a:rPr lang="nb-NO" altLang="en-US" sz="1400" b="1">
                <a:latin typeface="Courier New" panose="02070309020205020404" pitchFamily="49" charset="0"/>
              </a:rPr>
              <a:t>  System.out.println(p[i].toString());</a:t>
            </a:r>
            <a:endParaRPr lang="en-US" altLang="en-US" sz="1400" b="1" dirty="0">
              <a:latin typeface="Courier New" panose="02070309020205020404" pitchFamily="49" charset="0"/>
            </a:endParaRPr>
          </a:p>
        </p:txBody>
      </p:sp>
      <p:sp>
        <p:nvSpPr>
          <p:cNvPr id="40971" name="Rectangle 122"/>
          <p:cNvSpPr>
            <a:spLocks noChangeArrowheads="1"/>
          </p:cNvSpPr>
          <p:nvPr/>
        </p:nvSpPr>
        <p:spPr bwMode="auto">
          <a:xfrm>
            <a:off x="6084888" y="2863088"/>
            <a:ext cx="3260600" cy="525401"/>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squar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dirty="0">
                <a:latin typeface="Courier New" panose="02070309020205020404" pitchFamily="49" charset="0"/>
              </a:rPr>
              <a:t>java.awt.Point[x=10,y=20]</a:t>
            </a:r>
          </a:p>
          <a:p>
            <a:pPr eaLnBrk="1" hangingPunct="1">
              <a:spcBef>
                <a:spcPct val="0"/>
              </a:spcBef>
              <a:buClrTx/>
              <a:buSzTx/>
              <a:buFontTx/>
              <a:buNone/>
            </a:pPr>
            <a:r>
              <a:rPr lang="en-US" altLang="en-US" sz="1400" dirty="0">
                <a:latin typeface="Courier New" panose="02070309020205020404" pitchFamily="49" charset="0"/>
              </a:rPr>
              <a:t>java.awt.Point[x=20,y=30]</a:t>
            </a:r>
          </a:p>
        </p:txBody>
      </p:sp>
      <p:sp>
        <p:nvSpPr>
          <p:cNvPr id="5" name="Slide Number Placeholder 4"/>
          <p:cNvSpPr>
            <a:spLocks noGrp="1"/>
          </p:cNvSpPr>
          <p:nvPr>
            <p:ph type="sldNum" sz="quarter" idx="12"/>
          </p:nvPr>
        </p:nvSpPr>
        <p:spPr/>
        <p:txBody>
          <a:bodyPr/>
          <a:lstStyle/>
          <a:p>
            <a:fld id="{989A6582-9796-409F-A1EA-A094F915F976}" type="slidenum">
              <a:rPr lang="en-NZ" smtClean="0"/>
              <a:pPr/>
              <a:t>37</a:t>
            </a:fld>
            <a:endParaRPr lang="en-NZ" dirty="0"/>
          </a:p>
        </p:txBody>
      </p:sp>
      <p:sp>
        <p:nvSpPr>
          <p:cNvPr id="10" name="Text Box 30"/>
          <p:cNvSpPr txBox="1">
            <a:spLocks noChangeArrowheads="1"/>
          </p:cNvSpPr>
          <p:nvPr/>
        </p:nvSpPr>
        <p:spPr bwMode="auto">
          <a:xfrm>
            <a:off x="8265368" y="152400"/>
            <a:ext cx="1356178" cy="28892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r" eaLnBrk="1" hangingPunct="1"/>
            <a:r>
              <a:rPr lang="en-NZ" sz="1200" dirty="0" smtClean="0"/>
              <a:t>L06Code04.java</a:t>
            </a:r>
            <a:endParaRPr lang="en-US" sz="1200" dirty="0"/>
          </a:p>
        </p:txBody>
      </p:sp>
      <p:sp>
        <p:nvSpPr>
          <p:cNvPr id="2" name="Date Placeholder 1"/>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17630506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07200" y="152400"/>
            <a:ext cx="8058150" cy="990600"/>
          </a:xfrm>
        </p:spPr>
        <p:txBody>
          <a:bodyPr>
            <a:noAutofit/>
          </a:bodyPr>
          <a:lstStyle/>
          <a:p>
            <a:pPr>
              <a:defRPr/>
            </a:pPr>
            <a:r>
              <a:rPr lang="en-NZ" dirty="0">
                <a:solidFill>
                  <a:srgbClr val="660066"/>
                </a:solidFill>
              </a:rPr>
              <a:t/>
            </a:r>
            <a:br>
              <a:rPr lang="en-NZ" dirty="0">
                <a:solidFill>
                  <a:srgbClr val="660066"/>
                </a:solidFill>
              </a:rPr>
            </a:br>
            <a:r>
              <a:rPr lang="en-NZ" altLang="en-US" dirty="0"/>
              <a:t>5.Array of </a:t>
            </a:r>
            <a:r>
              <a:rPr lang="en-NZ" altLang="en-US" dirty="0" smtClean="0"/>
              <a:t>Objects</a:t>
            </a:r>
            <a:br>
              <a:rPr lang="en-NZ" altLang="en-US" dirty="0" smtClean="0"/>
            </a:br>
            <a:r>
              <a:rPr lang="en-US" dirty="0" smtClean="0"/>
              <a:t>Assignment </a:t>
            </a:r>
            <a:r>
              <a:rPr lang="en-US" dirty="0"/>
              <a:t>- Arrays of Objects</a:t>
            </a:r>
          </a:p>
        </p:txBody>
      </p:sp>
      <p:sp>
        <p:nvSpPr>
          <p:cNvPr id="41990" name="Rectangle 3" descr="Rectangle: Click to edit Master text styles&#10;Second level&#10;Third level&#10;Fourth level&#10;Fifth level"/>
          <p:cNvSpPr>
            <a:spLocks noGrp="1" noChangeArrowheads="1"/>
          </p:cNvSpPr>
          <p:nvPr>
            <p:ph sz="quarter" idx="1"/>
          </p:nvPr>
        </p:nvSpPr>
        <p:spPr/>
        <p:txBody>
          <a:bodyPr/>
          <a:lstStyle/>
          <a:p>
            <a:pPr eaLnBrk="1" hangingPunct="1">
              <a:lnSpc>
                <a:spcPct val="80000"/>
              </a:lnSpc>
            </a:pPr>
            <a:r>
              <a:rPr lang="en-US" altLang="en-US" sz="2400" dirty="0"/>
              <a:t>Reference type:</a:t>
            </a:r>
          </a:p>
          <a:p>
            <a:pPr lvl="1" eaLnBrk="1" hangingPunct="1">
              <a:lnSpc>
                <a:spcPct val="80000"/>
              </a:lnSpc>
            </a:pPr>
            <a:endParaRPr lang="en-US" altLang="en-US" sz="2000" dirty="0">
              <a:latin typeface="Courier New" panose="02070309020205020404" pitchFamily="49" charset="0"/>
            </a:endParaRPr>
          </a:p>
          <a:p>
            <a:pPr lvl="1" eaLnBrk="1" hangingPunct="1">
              <a:lnSpc>
                <a:spcPct val="80000"/>
              </a:lnSpc>
            </a:pPr>
            <a:endParaRPr lang="en-US" altLang="en-US" sz="2000" dirty="0"/>
          </a:p>
          <a:p>
            <a:pPr lvl="1" eaLnBrk="1" hangingPunct="1">
              <a:lnSpc>
                <a:spcPct val="80000"/>
              </a:lnSpc>
            </a:pPr>
            <a:endParaRPr lang="en-US" altLang="en-US" sz="2000" dirty="0"/>
          </a:p>
          <a:p>
            <a:pPr lvl="1" eaLnBrk="1" hangingPunct="1">
              <a:lnSpc>
                <a:spcPct val="80000"/>
              </a:lnSpc>
            </a:pPr>
            <a:endParaRPr lang="en-US" altLang="en-US" sz="2000" dirty="0"/>
          </a:p>
          <a:p>
            <a:pPr lvl="1" eaLnBrk="1" hangingPunct="1">
              <a:lnSpc>
                <a:spcPct val="80000"/>
              </a:lnSpc>
            </a:pPr>
            <a:endParaRPr lang="en-NZ" altLang="en-US" sz="2000" dirty="0"/>
          </a:p>
          <a:p>
            <a:pPr lvl="1" eaLnBrk="1" hangingPunct="1">
              <a:lnSpc>
                <a:spcPct val="80000"/>
              </a:lnSpc>
            </a:pPr>
            <a:endParaRPr lang="en-US" altLang="en-US" sz="2000" dirty="0"/>
          </a:p>
          <a:p>
            <a:pPr lvl="1" eaLnBrk="1" hangingPunct="1">
              <a:lnSpc>
                <a:spcPct val="80000"/>
              </a:lnSpc>
            </a:pPr>
            <a:endParaRPr lang="en-US" altLang="en-US" sz="2000" dirty="0"/>
          </a:p>
          <a:p>
            <a:pPr lvl="1" eaLnBrk="1" hangingPunct="1">
              <a:lnSpc>
                <a:spcPct val="80000"/>
              </a:lnSpc>
            </a:pPr>
            <a:r>
              <a:rPr lang="en-US" altLang="en-US" sz="2000" dirty="0"/>
              <a:t>The variable copy holds a copy of the reference held in the variable p. There is still only one copy of the array.</a:t>
            </a:r>
          </a:p>
          <a:p>
            <a:pPr lvl="1" eaLnBrk="1" hangingPunct="1">
              <a:lnSpc>
                <a:spcPct val="80000"/>
              </a:lnSpc>
            </a:pPr>
            <a:r>
              <a:rPr lang="en-US" altLang="en-US" sz="2000" dirty="0"/>
              <a:t>Thus changing the object pointed to by one of the variables will also cause the contents of the other variable to change (since the same object in memory is being altered).</a:t>
            </a:r>
          </a:p>
        </p:txBody>
      </p:sp>
      <p:graphicFrame>
        <p:nvGraphicFramePr>
          <p:cNvPr id="176132" name="Group 4"/>
          <p:cNvGraphicFramePr>
            <a:graphicFrameLocks noGrp="1"/>
          </p:cNvGraphicFramePr>
          <p:nvPr/>
        </p:nvGraphicFramePr>
        <p:xfrm>
          <a:off x="5888038" y="1268414"/>
          <a:ext cx="1008062" cy="2043111"/>
        </p:xfrm>
        <a:graphic>
          <a:graphicData uri="http://schemas.openxmlformats.org/drawingml/2006/table">
            <a:tbl>
              <a:tblPr/>
              <a:tblGrid>
                <a:gridCol w="504825"/>
                <a:gridCol w="503237"/>
              </a:tblGrid>
              <a:tr h="360396">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35" marB="45735"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35" marB="4573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56090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0</a:t>
                      </a:r>
                    </a:p>
                  </a:txBody>
                  <a:tcPr marT="45735" marB="45735"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35" marB="4573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90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1</a:t>
                      </a:r>
                    </a:p>
                  </a:txBody>
                  <a:tcPr marT="45735" marB="45735"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35" marB="4573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90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2</a:t>
                      </a:r>
                    </a:p>
                  </a:txBody>
                  <a:tcPr marT="45735" marB="45735"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35" marB="4573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6249" name="Group 121"/>
          <p:cNvGraphicFramePr>
            <a:graphicFrameLocks noGrp="1"/>
          </p:cNvGraphicFramePr>
          <p:nvPr/>
        </p:nvGraphicFramePr>
        <p:xfrm>
          <a:off x="7040564" y="1484313"/>
          <a:ext cx="1081087" cy="609600"/>
        </p:xfrm>
        <a:graphic>
          <a:graphicData uri="http://schemas.openxmlformats.org/drawingml/2006/table">
            <a:tbl>
              <a:tblPr/>
              <a:tblGrid>
                <a:gridCol w="1081087"/>
              </a:tblGrid>
              <a:tr h="3032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altLang="en-US" sz="1400" b="0" i="0" u="none" strike="noStrike" cap="none" normalizeH="0" baseline="0" dirty="0" smtClean="0">
                          <a:ln>
                            <a:noFill/>
                          </a:ln>
                          <a:solidFill>
                            <a:schemeClr val="tx1"/>
                          </a:solidFill>
                          <a:effectLst/>
                          <a:latin typeface="Tahoma" pitchFamily="34" charset="0"/>
                        </a:rPr>
                        <a:t>x:10 </a:t>
                      </a:r>
                      <a:r>
                        <a:rPr kumimoji="0" lang="en-NZ" altLang="en-US" sz="1400" b="0" i="0" u="none" strike="noStrike" cap="none" normalizeH="0" baseline="0" dirty="0" smtClean="0">
                          <a:ln>
                            <a:noFill/>
                          </a:ln>
                          <a:solidFill>
                            <a:schemeClr val="tx2"/>
                          </a:solidFill>
                          <a:effectLst/>
                          <a:latin typeface="Tahoma" pitchFamily="34" charset="0"/>
                        </a:rPr>
                        <a:t>-&gt;100</a:t>
                      </a:r>
                      <a:endParaRPr kumimoji="0" lang="en-US" altLang="en-US" sz="1400" b="0" i="0" u="none" strike="noStrike" cap="none" normalizeH="0" baseline="0" dirty="0" smtClean="0">
                        <a:ln>
                          <a:noFill/>
                        </a:ln>
                        <a:solidFill>
                          <a:schemeClr val="tx2"/>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73050">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0" i="0" u="none" strike="noStrike" cap="none" normalizeH="0" baseline="0" dirty="0" smtClean="0">
                          <a:ln>
                            <a:noFill/>
                          </a:ln>
                          <a:solidFill>
                            <a:schemeClr val="tx1"/>
                          </a:solidFill>
                          <a:effectLst/>
                          <a:latin typeface="Tahoma" pitchFamily="34" charset="0"/>
                        </a:rPr>
                        <a:t>y:20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6163" name="Group 35"/>
          <p:cNvGraphicFramePr>
            <a:graphicFrameLocks noGrp="1"/>
          </p:cNvGraphicFramePr>
          <p:nvPr/>
        </p:nvGraphicFramePr>
        <p:xfrm>
          <a:off x="7040564" y="2205038"/>
          <a:ext cx="574675" cy="609600"/>
        </p:xfrm>
        <a:graphic>
          <a:graphicData uri="http://schemas.openxmlformats.org/drawingml/2006/table">
            <a:tbl>
              <a:tblPr/>
              <a:tblGrid>
                <a:gridCol w="574675"/>
              </a:tblGrid>
              <a:tr h="3032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altLang="en-US" sz="1400" b="0" i="0" u="none" strike="noStrike" cap="none" normalizeH="0" baseline="0" dirty="0" smtClean="0">
                          <a:ln>
                            <a:noFill/>
                          </a:ln>
                          <a:solidFill>
                            <a:schemeClr val="tx1"/>
                          </a:solidFill>
                          <a:effectLst/>
                          <a:latin typeface="Tahoma" pitchFamily="34" charset="0"/>
                        </a:rPr>
                        <a:t>x:20</a:t>
                      </a:r>
                      <a:endParaRPr kumimoji="0" lang="en-US" alt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4287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0" i="0" u="none" strike="noStrike" cap="none" normalizeH="0" baseline="0" dirty="0" smtClean="0">
                          <a:ln>
                            <a:noFill/>
                          </a:ln>
                          <a:solidFill>
                            <a:schemeClr val="tx1"/>
                          </a:solidFill>
                          <a:effectLst/>
                          <a:latin typeface="Tahoma" pitchFamily="34" charset="0"/>
                        </a:rPr>
                        <a:t>y:30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6171" name="Group 43"/>
          <p:cNvGraphicFramePr>
            <a:graphicFrameLocks noGrp="1"/>
          </p:cNvGraphicFramePr>
          <p:nvPr/>
        </p:nvGraphicFramePr>
        <p:xfrm>
          <a:off x="7040564" y="2852738"/>
          <a:ext cx="574675" cy="609600"/>
        </p:xfrm>
        <a:graphic>
          <a:graphicData uri="http://schemas.openxmlformats.org/drawingml/2006/table">
            <a:tbl>
              <a:tblPr/>
              <a:tblGrid>
                <a:gridCol w="574675"/>
              </a:tblGrid>
              <a:tr h="303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x:30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Y:40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030" name="Line 51"/>
          <p:cNvSpPr>
            <a:spLocks noChangeShapeType="1"/>
          </p:cNvSpPr>
          <p:nvPr/>
        </p:nvSpPr>
        <p:spPr bwMode="auto">
          <a:xfrm flipV="1">
            <a:off x="6751639" y="1700213"/>
            <a:ext cx="287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42031" name="Line 52"/>
          <p:cNvSpPr>
            <a:spLocks noChangeShapeType="1"/>
          </p:cNvSpPr>
          <p:nvPr/>
        </p:nvSpPr>
        <p:spPr bwMode="auto">
          <a:xfrm>
            <a:off x="6751638" y="2924175"/>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42032" name="Line 53"/>
          <p:cNvSpPr>
            <a:spLocks noChangeShapeType="1"/>
          </p:cNvSpPr>
          <p:nvPr/>
        </p:nvSpPr>
        <p:spPr bwMode="auto">
          <a:xfrm>
            <a:off x="6751639" y="2347913"/>
            <a:ext cx="287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42033" name="Rectangle 54"/>
          <p:cNvSpPr>
            <a:spLocks noChangeArrowheads="1"/>
          </p:cNvSpPr>
          <p:nvPr/>
        </p:nvSpPr>
        <p:spPr bwMode="auto">
          <a:xfrm>
            <a:off x="920750" y="5480050"/>
            <a:ext cx="4235450" cy="74295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copy[0].x = 100;</a:t>
            </a:r>
          </a:p>
          <a:p>
            <a:pPr eaLnBrk="1" hangingPunct="1">
              <a:spcBef>
                <a:spcPct val="0"/>
              </a:spcBef>
              <a:buClrTx/>
              <a:buSzTx/>
              <a:buFontTx/>
              <a:buNone/>
            </a:pPr>
            <a:r>
              <a:rPr lang="en-US" altLang="en-US" sz="1400" b="1" dirty="0">
                <a:latin typeface="Courier New" panose="02070309020205020404" pitchFamily="49" charset="0"/>
              </a:rPr>
              <a:t>for (int i=0; i&lt;copy.length; i++)</a:t>
            </a:r>
          </a:p>
          <a:p>
            <a:pPr eaLnBrk="1" hangingPunct="1">
              <a:spcBef>
                <a:spcPct val="0"/>
              </a:spcBef>
              <a:buClrTx/>
              <a:buSzTx/>
              <a:buFontTx/>
              <a:buNone/>
            </a:pPr>
            <a:r>
              <a:rPr lang="en-US" altLang="en-US" sz="1400" b="1" dirty="0">
                <a:latin typeface="Courier New" panose="02070309020205020404" pitchFamily="49" charset="0"/>
              </a:rPr>
              <a:t>  System.out.println(p[i].toString());</a:t>
            </a:r>
          </a:p>
        </p:txBody>
      </p:sp>
      <p:sp>
        <p:nvSpPr>
          <p:cNvPr id="42034" name="Rectangle 55"/>
          <p:cNvSpPr>
            <a:spLocks noChangeArrowheads="1"/>
          </p:cNvSpPr>
          <p:nvPr/>
        </p:nvSpPr>
        <p:spPr bwMode="auto">
          <a:xfrm>
            <a:off x="1065214" y="1700214"/>
            <a:ext cx="2852737" cy="138112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Point[] p = new Point[3];</a:t>
            </a:r>
          </a:p>
          <a:p>
            <a:pPr eaLnBrk="1" hangingPunct="1">
              <a:spcBef>
                <a:spcPct val="0"/>
              </a:spcBef>
              <a:buClrTx/>
              <a:buSzTx/>
              <a:buFontTx/>
              <a:buNone/>
            </a:pPr>
            <a:r>
              <a:rPr lang="en-US" altLang="en-US" sz="1400" b="1" dirty="0">
                <a:latin typeface="Courier New" panose="02070309020205020404" pitchFamily="49" charset="0"/>
              </a:rPr>
              <a:t>p[0] = new Point(10, 20);</a:t>
            </a:r>
          </a:p>
          <a:p>
            <a:pPr eaLnBrk="1" hangingPunct="1">
              <a:spcBef>
                <a:spcPct val="0"/>
              </a:spcBef>
              <a:buClrTx/>
              <a:buSzTx/>
              <a:buFontTx/>
              <a:buNone/>
            </a:pPr>
            <a:r>
              <a:rPr lang="en-US" altLang="en-US" sz="1400" b="1" dirty="0">
                <a:latin typeface="Courier New" panose="02070309020205020404" pitchFamily="49" charset="0"/>
              </a:rPr>
              <a:t>p[1] = new Point(20, 30);</a:t>
            </a:r>
          </a:p>
          <a:p>
            <a:pPr eaLnBrk="1" hangingPunct="1">
              <a:spcBef>
                <a:spcPct val="0"/>
              </a:spcBef>
              <a:buClrTx/>
              <a:buSzTx/>
              <a:buFontTx/>
              <a:buNone/>
            </a:pPr>
            <a:r>
              <a:rPr lang="en-US" altLang="en-US" sz="1400" b="1" dirty="0">
                <a:latin typeface="Courier New" panose="02070309020205020404" pitchFamily="49" charset="0"/>
              </a:rPr>
              <a:t>p[2] = new Point(30, 40);</a:t>
            </a:r>
          </a:p>
          <a:p>
            <a:pPr eaLnBrk="1" hangingPunct="1">
              <a:spcBef>
                <a:spcPct val="0"/>
              </a:spcBef>
              <a:buClrTx/>
              <a:buSzTx/>
              <a:buFontTx/>
              <a:buNone/>
            </a:pPr>
            <a:endParaRPr lang="en-US" altLang="en-US" sz="1400" b="1" dirty="0">
              <a:latin typeface="Courier New" panose="02070309020205020404" pitchFamily="49" charset="0"/>
            </a:endParaRPr>
          </a:p>
          <a:p>
            <a:pPr eaLnBrk="1" hangingPunct="1">
              <a:spcBef>
                <a:spcPct val="0"/>
              </a:spcBef>
              <a:buClrTx/>
              <a:buSzTx/>
              <a:buFontTx/>
              <a:buNone/>
            </a:pPr>
            <a:r>
              <a:rPr lang="en-US" altLang="en-US" sz="1400" b="1" dirty="0">
                <a:latin typeface="Courier New" panose="02070309020205020404" pitchFamily="49" charset="0"/>
              </a:rPr>
              <a:t>Point[] copy = p;</a:t>
            </a:r>
          </a:p>
        </p:txBody>
      </p:sp>
      <p:sp>
        <p:nvSpPr>
          <p:cNvPr id="42035" name="Rectangle 114"/>
          <p:cNvSpPr>
            <a:spLocks noChangeArrowheads="1"/>
          </p:cNvSpPr>
          <p:nvPr/>
        </p:nvSpPr>
        <p:spPr bwMode="auto">
          <a:xfrm>
            <a:off x="5600700" y="5628740"/>
            <a:ext cx="3096716" cy="740845"/>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squar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dirty="0">
                <a:latin typeface="Courier New" panose="02070309020205020404" pitchFamily="49" charset="0"/>
              </a:rPr>
              <a:t>java.awt.Point[x=100,y=20]</a:t>
            </a:r>
          </a:p>
          <a:p>
            <a:pPr eaLnBrk="1" hangingPunct="1">
              <a:spcBef>
                <a:spcPct val="0"/>
              </a:spcBef>
              <a:buClrTx/>
              <a:buSzTx/>
              <a:buFontTx/>
              <a:buNone/>
            </a:pPr>
            <a:r>
              <a:rPr lang="en-US" altLang="en-US" sz="1400" dirty="0">
                <a:latin typeface="Courier New" panose="02070309020205020404" pitchFamily="49" charset="0"/>
              </a:rPr>
              <a:t>java.awt.Point[x=20,y=30]</a:t>
            </a:r>
          </a:p>
          <a:p>
            <a:pPr eaLnBrk="1" hangingPunct="1">
              <a:spcBef>
                <a:spcPct val="0"/>
              </a:spcBef>
              <a:buClrTx/>
              <a:buSzTx/>
              <a:buFontTx/>
              <a:buNone/>
            </a:pPr>
            <a:r>
              <a:rPr lang="en-US" altLang="en-US" sz="1400" dirty="0">
                <a:latin typeface="Courier New" panose="02070309020205020404" pitchFamily="49" charset="0"/>
              </a:rPr>
              <a:t>java.awt.Point[x=30,y=40]</a:t>
            </a:r>
          </a:p>
        </p:txBody>
      </p:sp>
      <p:graphicFrame>
        <p:nvGraphicFramePr>
          <p:cNvPr id="176285" name="Group 157"/>
          <p:cNvGraphicFramePr>
            <a:graphicFrameLocks noGrp="1"/>
          </p:cNvGraphicFramePr>
          <p:nvPr/>
        </p:nvGraphicFramePr>
        <p:xfrm>
          <a:off x="5168901" y="1412875"/>
          <a:ext cx="936625" cy="609600"/>
        </p:xfrm>
        <a:graphic>
          <a:graphicData uri="http://schemas.openxmlformats.org/drawingml/2006/table">
            <a:tbl>
              <a:tblPr/>
              <a:tblGrid>
                <a:gridCol w="469900"/>
                <a:gridCol w="466725"/>
              </a:tblGrid>
              <a:tr h="287338">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p</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046" name="Line 137"/>
          <p:cNvSpPr>
            <a:spLocks noChangeShapeType="1"/>
          </p:cNvSpPr>
          <p:nvPr/>
        </p:nvSpPr>
        <p:spPr bwMode="auto">
          <a:xfrm>
            <a:off x="5746750" y="1916113"/>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76291" name="Group 163"/>
          <p:cNvGraphicFramePr>
            <a:graphicFrameLocks noGrp="1"/>
          </p:cNvGraphicFramePr>
          <p:nvPr/>
        </p:nvGraphicFramePr>
        <p:xfrm>
          <a:off x="4737100" y="1989138"/>
          <a:ext cx="1296988" cy="622300"/>
        </p:xfrm>
        <a:graphic>
          <a:graphicData uri="http://schemas.openxmlformats.org/drawingml/2006/table">
            <a:tbl>
              <a:tblPr/>
              <a:tblGrid>
                <a:gridCol w="650875"/>
                <a:gridCol w="646113"/>
              </a:tblGrid>
              <a:tr h="317500">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copy</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056" name="Line 153"/>
          <p:cNvSpPr>
            <a:spLocks noChangeShapeType="1"/>
          </p:cNvSpPr>
          <p:nvPr/>
        </p:nvSpPr>
        <p:spPr bwMode="auto">
          <a:xfrm flipV="1">
            <a:off x="5816601" y="1989138"/>
            <a:ext cx="360363"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5" name="Slide Number Placeholder 4"/>
          <p:cNvSpPr>
            <a:spLocks noGrp="1"/>
          </p:cNvSpPr>
          <p:nvPr>
            <p:ph type="sldNum" sz="quarter" idx="12"/>
          </p:nvPr>
        </p:nvSpPr>
        <p:spPr/>
        <p:txBody>
          <a:bodyPr/>
          <a:lstStyle/>
          <a:p>
            <a:fld id="{989A6582-9796-409F-A1EA-A094F915F976}" type="slidenum">
              <a:rPr lang="en-NZ" smtClean="0"/>
              <a:pPr/>
              <a:t>38</a:t>
            </a:fld>
            <a:endParaRPr lang="en-NZ" dirty="0"/>
          </a:p>
        </p:txBody>
      </p:sp>
      <p:sp>
        <p:nvSpPr>
          <p:cNvPr id="20" name="Text Box 30"/>
          <p:cNvSpPr txBox="1">
            <a:spLocks noChangeArrowheads="1"/>
          </p:cNvSpPr>
          <p:nvPr/>
        </p:nvSpPr>
        <p:spPr bwMode="auto">
          <a:xfrm>
            <a:off x="8265368" y="152400"/>
            <a:ext cx="1356178" cy="28892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r" eaLnBrk="1" hangingPunct="1"/>
            <a:r>
              <a:rPr lang="en-NZ" sz="1200" dirty="0" smtClean="0"/>
              <a:t>L06Code04.java</a:t>
            </a:r>
            <a:endParaRPr lang="en-US" sz="1200" dirty="0"/>
          </a:p>
        </p:txBody>
      </p:sp>
      <p:sp>
        <p:nvSpPr>
          <p:cNvPr id="2" name="Date Placeholder 1"/>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10264434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907200" y="152400"/>
            <a:ext cx="8058150" cy="990600"/>
          </a:xfrm>
        </p:spPr>
        <p:txBody>
          <a:bodyPr>
            <a:normAutofit fontScale="90000"/>
          </a:bodyPr>
          <a:lstStyle/>
          <a:p>
            <a:r>
              <a:rPr lang="en-NZ" altLang="en-US" sz="2400" dirty="0">
                <a:solidFill>
                  <a:srgbClr val="660066"/>
                </a:solidFill>
              </a:rPr>
              <a:t/>
            </a:r>
            <a:br>
              <a:rPr lang="en-NZ" altLang="en-US" sz="2400" dirty="0">
                <a:solidFill>
                  <a:srgbClr val="660066"/>
                </a:solidFill>
              </a:rPr>
            </a:br>
            <a:r>
              <a:rPr lang="en-NZ" altLang="en-US" dirty="0"/>
              <a:t>5.Array of </a:t>
            </a:r>
            <a:r>
              <a:rPr lang="en-NZ" altLang="en-US" dirty="0" smtClean="0"/>
              <a:t>Objects</a:t>
            </a:r>
            <a:br>
              <a:rPr lang="en-NZ" altLang="en-US" dirty="0" smtClean="0"/>
            </a:br>
            <a:r>
              <a:rPr lang="en-US" altLang="en-US" dirty="0" smtClean="0"/>
              <a:t>Copying Arrays of Objects</a:t>
            </a:r>
          </a:p>
        </p:txBody>
      </p:sp>
      <p:sp>
        <p:nvSpPr>
          <p:cNvPr id="43014" name="Rectangle 3" descr="Rectangle: Click to edit Master text styles&#10;Second level&#10;Third level&#10;Fourth level&#10;Fifth level"/>
          <p:cNvSpPr>
            <a:spLocks noGrp="1" noChangeArrowheads="1"/>
          </p:cNvSpPr>
          <p:nvPr>
            <p:ph sz="quarter" idx="1"/>
          </p:nvPr>
        </p:nvSpPr>
        <p:spPr/>
        <p:txBody>
          <a:bodyPr/>
          <a:lstStyle/>
          <a:p>
            <a:pPr eaLnBrk="1" hangingPunct="1">
              <a:lnSpc>
                <a:spcPct val="80000"/>
              </a:lnSpc>
            </a:pPr>
            <a:r>
              <a:rPr lang="en-US" altLang="en-US" sz="2000" dirty="0"/>
              <a:t>An array can be copied to reproduce an exact copies (or part) of the original by using the System.arraycopy method</a:t>
            </a:r>
          </a:p>
          <a:p>
            <a:pPr lvl="1" eaLnBrk="1" hangingPunct="1">
              <a:lnSpc>
                <a:spcPct val="80000"/>
              </a:lnSpc>
            </a:pPr>
            <a:r>
              <a:rPr lang="en-US" altLang="en-US" sz="1800" dirty="0"/>
              <a:t>However, if the array elements are reference variables, both source and destination now refer to the same object (pointing to the same physical object in memory)</a:t>
            </a:r>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pPr>
            <a:endParaRPr lang="en-NZ" altLang="en-US" sz="2000" dirty="0"/>
          </a:p>
          <a:p>
            <a:pPr eaLnBrk="1" hangingPunct="1">
              <a:lnSpc>
                <a:spcPct val="80000"/>
              </a:lnSpc>
            </a:pPr>
            <a:endParaRPr lang="en-US" altLang="en-US" sz="2000" dirty="0"/>
          </a:p>
          <a:p>
            <a:pPr eaLnBrk="1" hangingPunct="1">
              <a:lnSpc>
                <a:spcPct val="80000"/>
              </a:lnSpc>
            </a:pPr>
            <a:endParaRPr lang="en-US" altLang="en-US" sz="2000" dirty="0"/>
          </a:p>
          <a:p>
            <a:pPr lvl="1" eaLnBrk="1" hangingPunct="1">
              <a:lnSpc>
                <a:spcPct val="80000"/>
              </a:lnSpc>
            </a:pPr>
            <a:r>
              <a:rPr lang="en-US" altLang="en-US" sz="1800" dirty="0"/>
              <a:t>Thus changing the object pointed to by one of the variables will also cause the contents of the other variable to change (since the same object in memory is being altered).</a:t>
            </a:r>
          </a:p>
        </p:txBody>
      </p:sp>
      <p:graphicFrame>
        <p:nvGraphicFramePr>
          <p:cNvPr id="193540" name="Group 4"/>
          <p:cNvGraphicFramePr>
            <a:graphicFrameLocks noGrp="1"/>
          </p:cNvGraphicFramePr>
          <p:nvPr/>
        </p:nvGraphicFramePr>
        <p:xfrm>
          <a:off x="5672138" y="2205039"/>
          <a:ext cx="1008062" cy="2043111"/>
        </p:xfrm>
        <a:graphic>
          <a:graphicData uri="http://schemas.openxmlformats.org/drawingml/2006/table">
            <a:tbl>
              <a:tblPr/>
              <a:tblGrid>
                <a:gridCol w="504825"/>
                <a:gridCol w="503237"/>
              </a:tblGrid>
              <a:tr h="360396">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35" marB="45735"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35" marB="4573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56090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0</a:t>
                      </a:r>
                    </a:p>
                  </a:txBody>
                  <a:tcPr marT="45735" marB="45735"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35" marB="4573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90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1</a:t>
                      </a:r>
                    </a:p>
                  </a:txBody>
                  <a:tcPr marT="45735" marB="45735"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35" marB="4573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90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2</a:t>
                      </a:r>
                    </a:p>
                  </a:txBody>
                  <a:tcPr marT="45735" marB="45735"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35" marB="4573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3563" name="Group 27"/>
          <p:cNvGraphicFramePr>
            <a:graphicFrameLocks noGrp="1"/>
          </p:cNvGraphicFramePr>
          <p:nvPr/>
        </p:nvGraphicFramePr>
        <p:xfrm>
          <a:off x="6824664" y="2420938"/>
          <a:ext cx="1081087" cy="609600"/>
        </p:xfrm>
        <a:graphic>
          <a:graphicData uri="http://schemas.openxmlformats.org/drawingml/2006/table">
            <a:tbl>
              <a:tblPr/>
              <a:tblGrid>
                <a:gridCol w="1081087"/>
              </a:tblGrid>
              <a:tr h="3032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altLang="en-US" sz="1400" b="0" i="0" u="none" strike="noStrike" cap="none" normalizeH="0" baseline="0" dirty="0" smtClean="0">
                          <a:ln>
                            <a:noFill/>
                          </a:ln>
                          <a:solidFill>
                            <a:schemeClr val="tx1"/>
                          </a:solidFill>
                          <a:effectLst/>
                          <a:latin typeface="Tahoma" pitchFamily="34" charset="0"/>
                        </a:rPr>
                        <a:t>x:10 </a:t>
                      </a:r>
                      <a:r>
                        <a:rPr kumimoji="0" lang="en-NZ" altLang="en-US" sz="1400" b="0" i="0" u="none" strike="noStrike" cap="none" normalizeH="0" baseline="0" dirty="0" smtClean="0">
                          <a:ln>
                            <a:noFill/>
                          </a:ln>
                          <a:solidFill>
                            <a:schemeClr val="tx2"/>
                          </a:solidFill>
                          <a:effectLst/>
                          <a:latin typeface="Tahoma" pitchFamily="34" charset="0"/>
                        </a:rPr>
                        <a:t>-&gt;100</a:t>
                      </a:r>
                      <a:endParaRPr kumimoji="0" lang="en-US" altLang="en-US" sz="1400" b="0" i="0" u="none" strike="noStrike" cap="none" normalizeH="0" baseline="0" dirty="0" smtClean="0">
                        <a:ln>
                          <a:noFill/>
                        </a:ln>
                        <a:solidFill>
                          <a:schemeClr val="tx2"/>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73050">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0" i="0" u="none" strike="noStrike" cap="none" normalizeH="0" baseline="0" dirty="0" smtClean="0">
                          <a:ln>
                            <a:noFill/>
                          </a:ln>
                          <a:solidFill>
                            <a:schemeClr val="tx1"/>
                          </a:solidFill>
                          <a:effectLst/>
                          <a:latin typeface="Tahoma" pitchFamily="34" charset="0"/>
                        </a:rPr>
                        <a:t>y:20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3571" name="Group 35"/>
          <p:cNvGraphicFramePr>
            <a:graphicFrameLocks noGrp="1"/>
          </p:cNvGraphicFramePr>
          <p:nvPr/>
        </p:nvGraphicFramePr>
        <p:xfrm>
          <a:off x="6824664" y="3141663"/>
          <a:ext cx="574675" cy="609600"/>
        </p:xfrm>
        <a:graphic>
          <a:graphicData uri="http://schemas.openxmlformats.org/drawingml/2006/table">
            <a:tbl>
              <a:tblPr/>
              <a:tblGrid>
                <a:gridCol w="574675"/>
              </a:tblGrid>
              <a:tr h="3032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altLang="en-US" sz="1400" b="0" i="0" u="none" strike="noStrike" cap="none" normalizeH="0" baseline="0" dirty="0" smtClean="0">
                          <a:ln>
                            <a:noFill/>
                          </a:ln>
                          <a:solidFill>
                            <a:schemeClr val="tx1"/>
                          </a:solidFill>
                          <a:effectLst/>
                          <a:latin typeface="Tahoma" pitchFamily="34" charset="0"/>
                        </a:rPr>
                        <a:t>x:20</a:t>
                      </a:r>
                      <a:endParaRPr kumimoji="0" lang="en-US" alt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4287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0" i="0" u="none" strike="noStrike" cap="none" normalizeH="0" baseline="0" dirty="0" smtClean="0">
                          <a:ln>
                            <a:noFill/>
                          </a:ln>
                          <a:solidFill>
                            <a:schemeClr val="tx1"/>
                          </a:solidFill>
                          <a:effectLst/>
                          <a:latin typeface="Tahoma" pitchFamily="34" charset="0"/>
                        </a:rPr>
                        <a:t>y:30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3579" name="Group 43"/>
          <p:cNvGraphicFramePr>
            <a:graphicFrameLocks noGrp="1"/>
          </p:cNvGraphicFramePr>
          <p:nvPr/>
        </p:nvGraphicFramePr>
        <p:xfrm>
          <a:off x="6824664" y="3789363"/>
          <a:ext cx="574675" cy="609600"/>
        </p:xfrm>
        <a:graphic>
          <a:graphicData uri="http://schemas.openxmlformats.org/drawingml/2006/table">
            <a:tbl>
              <a:tblPr/>
              <a:tblGrid>
                <a:gridCol w="574675"/>
              </a:tblGrid>
              <a:tr h="303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x:30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Y:40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054" name="Line 51"/>
          <p:cNvSpPr>
            <a:spLocks noChangeShapeType="1"/>
          </p:cNvSpPr>
          <p:nvPr/>
        </p:nvSpPr>
        <p:spPr bwMode="auto">
          <a:xfrm flipV="1">
            <a:off x="6535739" y="2636838"/>
            <a:ext cx="287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43055" name="Line 52"/>
          <p:cNvSpPr>
            <a:spLocks noChangeShapeType="1"/>
          </p:cNvSpPr>
          <p:nvPr/>
        </p:nvSpPr>
        <p:spPr bwMode="auto">
          <a:xfrm>
            <a:off x="6535738" y="3860800"/>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43056" name="Line 53"/>
          <p:cNvSpPr>
            <a:spLocks noChangeShapeType="1"/>
          </p:cNvSpPr>
          <p:nvPr/>
        </p:nvSpPr>
        <p:spPr bwMode="auto">
          <a:xfrm>
            <a:off x="6535739" y="3284538"/>
            <a:ext cx="287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43057" name="Rectangle 54"/>
          <p:cNvSpPr>
            <a:spLocks noChangeArrowheads="1"/>
          </p:cNvSpPr>
          <p:nvPr/>
        </p:nvSpPr>
        <p:spPr bwMode="auto">
          <a:xfrm>
            <a:off x="920750" y="5480050"/>
            <a:ext cx="4235450" cy="74295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copy[0].x = 100;</a:t>
            </a:r>
          </a:p>
          <a:p>
            <a:pPr eaLnBrk="1" hangingPunct="1">
              <a:spcBef>
                <a:spcPct val="0"/>
              </a:spcBef>
              <a:buClrTx/>
              <a:buSzTx/>
              <a:buFontTx/>
              <a:buNone/>
            </a:pPr>
            <a:r>
              <a:rPr lang="en-US" altLang="en-US" sz="1400" b="1" dirty="0">
                <a:latin typeface="Courier New" panose="02070309020205020404" pitchFamily="49" charset="0"/>
              </a:rPr>
              <a:t>for (int i=0; i&lt;copy.length; i++)</a:t>
            </a:r>
          </a:p>
          <a:p>
            <a:pPr eaLnBrk="1" hangingPunct="1">
              <a:spcBef>
                <a:spcPct val="0"/>
              </a:spcBef>
              <a:buClrTx/>
              <a:buSzTx/>
              <a:buFontTx/>
              <a:buNone/>
            </a:pPr>
            <a:r>
              <a:rPr lang="en-US" altLang="en-US" sz="1400" b="1" dirty="0">
                <a:latin typeface="Courier New" panose="02070309020205020404" pitchFamily="49" charset="0"/>
              </a:rPr>
              <a:t>  System.out.println(p[i].toString());</a:t>
            </a:r>
          </a:p>
        </p:txBody>
      </p:sp>
      <p:sp>
        <p:nvSpPr>
          <p:cNvPr id="43058" name="Rectangle 55"/>
          <p:cNvSpPr>
            <a:spLocks noChangeArrowheads="1"/>
          </p:cNvSpPr>
          <p:nvPr/>
        </p:nvSpPr>
        <p:spPr bwMode="auto">
          <a:xfrm>
            <a:off x="849313" y="2565400"/>
            <a:ext cx="3810000" cy="159385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Point[] p = new Point[3];</a:t>
            </a:r>
          </a:p>
          <a:p>
            <a:pPr eaLnBrk="1" hangingPunct="1">
              <a:spcBef>
                <a:spcPct val="0"/>
              </a:spcBef>
              <a:buClrTx/>
              <a:buSzTx/>
              <a:buFontTx/>
              <a:buNone/>
            </a:pPr>
            <a:r>
              <a:rPr lang="en-US" altLang="en-US" sz="1400" b="1" dirty="0">
                <a:latin typeface="Courier New" panose="02070309020205020404" pitchFamily="49" charset="0"/>
              </a:rPr>
              <a:t>p[0] = new Point(10, 20);</a:t>
            </a:r>
          </a:p>
          <a:p>
            <a:pPr eaLnBrk="1" hangingPunct="1">
              <a:spcBef>
                <a:spcPct val="0"/>
              </a:spcBef>
              <a:buClrTx/>
              <a:buSzTx/>
              <a:buFontTx/>
              <a:buNone/>
            </a:pPr>
            <a:r>
              <a:rPr lang="en-US" altLang="en-US" sz="1400" b="1" dirty="0">
                <a:latin typeface="Courier New" panose="02070309020205020404" pitchFamily="49" charset="0"/>
              </a:rPr>
              <a:t>p[1] = new Point(20, 30);</a:t>
            </a:r>
          </a:p>
          <a:p>
            <a:pPr eaLnBrk="1" hangingPunct="1">
              <a:spcBef>
                <a:spcPct val="0"/>
              </a:spcBef>
              <a:buClrTx/>
              <a:buSzTx/>
              <a:buFontTx/>
              <a:buNone/>
            </a:pPr>
            <a:r>
              <a:rPr lang="en-US" altLang="en-US" sz="1400" b="1" dirty="0">
                <a:latin typeface="Courier New" panose="02070309020205020404" pitchFamily="49" charset="0"/>
              </a:rPr>
              <a:t>p[2] = new Point(30, 40);</a:t>
            </a:r>
          </a:p>
          <a:p>
            <a:pPr eaLnBrk="1" hangingPunct="1">
              <a:spcBef>
                <a:spcPct val="0"/>
              </a:spcBef>
              <a:buClrTx/>
              <a:buSzTx/>
              <a:buFontTx/>
              <a:buNone/>
            </a:pPr>
            <a:endParaRPr lang="en-US" altLang="en-US" sz="1400" b="1" dirty="0">
              <a:latin typeface="Courier New" panose="02070309020205020404" pitchFamily="49" charset="0"/>
            </a:endParaRPr>
          </a:p>
          <a:p>
            <a:pPr eaLnBrk="1" hangingPunct="1">
              <a:spcBef>
                <a:spcPct val="0"/>
              </a:spcBef>
              <a:buClrTx/>
              <a:buSzTx/>
              <a:buFontTx/>
              <a:buNone/>
            </a:pPr>
            <a:r>
              <a:rPr lang="en-US" altLang="en-US" sz="1400" b="1" dirty="0">
                <a:latin typeface="Courier New" panose="02070309020205020404" pitchFamily="49" charset="0"/>
              </a:rPr>
              <a:t>Point[] copy = new Point[2];  </a:t>
            </a:r>
          </a:p>
          <a:p>
            <a:pPr eaLnBrk="1" hangingPunct="1">
              <a:spcBef>
                <a:spcPct val="0"/>
              </a:spcBef>
              <a:buClrTx/>
              <a:buSzTx/>
              <a:buFontTx/>
              <a:buNone/>
            </a:pPr>
            <a:r>
              <a:rPr lang="en-US" altLang="en-US" sz="1400" b="1" dirty="0">
                <a:latin typeface="Courier New" panose="02070309020205020404" pitchFamily="49" charset="0"/>
              </a:rPr>
              <a:t>System.arraycopy(p,0, copy, 0, 2);</a:t>
            </a:r>
          </a:p>
        </p:txBody>
      </p:sp>
      <p:graphicFrame>
        <p:nvGraphicFramePr>
          <p:cNvPr id="193592" name="Group 56"/>
          <p:cNvGraphicFramePr>
            <a:graphicFrameLocks noGrp="1"/>
          </p:cNvGraphicFramePr>
          <p:nvPr/>
        </p:nvGraphicFramePr>
        <p:xfrm>
          <a:off x="7759701" y="2852738"/>
          <a:ext cx="792163" cy="1431924"/>
        </p:xfrm>
        <a:graphic>
          <a:graphicData uri="http://schemas.openxmlformats.org/drawingml/2006/table">
            <a:tbl>
              <a:tblPr/>
              <a:tblGrid>
                <a:gridCol w="396875"/>
                <a:gridCol w="395288"/>
              </a:tblGrid>
              <a:tr h="309678">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8" marB="45778"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8" marB="45778"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56112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0</a:t>
                      </a:r>
                    </a:p>
                  </a:txBody>
                  <a:tcPr marT="45778" marB="45778"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8" marB="4577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12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1</a:t>
                      </a:r>
                    </a:p>
                  </a:txBody>
                  <a:tcPr marT="45778" marB="45778"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8" marB="4577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071" name="Line 75"/>
          <p:cNvSpPr>
            <a:spLocks noChangeShapeType="1"/>
          </p:cNvSpPr>
          <p:nvPr/>
        </p:nvSpPr>
        <p:spPr bwMode="auto">
          <a:xfrm flipH="1" flipV="1">
            <a:off x="7545389" y="2708275"/>
            <a:ext cx="790575" cy="649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43072" name="Line 76"/>
          <p:cNvSpPr>
            <a:spLocks noChangeShapeType="1"/>
          </p:cNvSpPr>
          <p:nvPr/>
        </p:nvSpPr>
        <p:spPr bwMode="auto">
          <a:xfrm flipH="1" flipV="1">
            <a:off x="7472363" y="3284539"/>
            <a:ext cx="863600" cy="649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43073" name="Rectangle 77"/>
          <p:cNvSpPr>
            <a:spLocks noChangeArrowheads="1"/>
          </p:cNvSpPr>
          <p:nvPr/>
        </p:nvSpPr>
        <p:spPr bwMode="auto">
          <a:xfrm>
            <a:off x="6176964" y="5736463"/>
            <a:ext cx="3240532" cy="525401"/>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squar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java.awt.Point[x=100,y=20</a:t>
            </a:r>
            <a:r>
              <a:rPr lang="en-US" altLang="en-US" sz="1400" dirty="0">
                <a:latin typeface="Courier New" panose="02070309020205020404" pitchFamily="49" charset="0"/>
              </a:rPr>
              <a:t>]</a:t>
            </a:r>
          </a:p>
          <a:p>
            <a:pPr eaLnBrk="1" hangingPunct="1">
              <a:spcBef>
                <a:spcPct val="0"/>
              </a:spcBef>
              <a:buClrTx/>
              <a:buSzTx/>
              <a:buFontTx/>
              <a:buNone/>
            </a:pPr>
            <a:r>
              <a:rPr lang="en-US" altLang="en-US" sz="1400" dirty="0">
                <a:latin typeface="Courier New" panose="02070309020205020404" pitchFamily="49" charset="0"/>
              </a:rPr>
              <a:t>java.awt.Point[x=20,y=30</a:t>
            </a:r>
            <a:r>
              <a:rPr lang="en-US" altLang="en-US" sz="1400" dirty="0" smtClean="0">
                <a:latin typeface="Courier New" panose="02070309020205020404" pitchFamily="49" charset="0"/>
              </a:rPr>
              <a:t>]</a:t>
            </a:r>
            <a:endParaRPr lang="en-US" altLang="en-US" sz="1400" dirty="0">
              <a:latin typeface="Courier New" panose="02070309020205020404" pitchFamily="49" charset="0"/>
            </a:endParaRPr>
          </a:p>
        </p:txBody>
      </p:sp>
      <p:graphicFrame>
        <p:nvGraphicFramePr>
          <p:cNvPr id="193615" name="Group 79"/>
          <p:cNvGraphicFramePr>
            <a:graphicFrameLocks noGrp="1"/>
          </p:cNvGraphicFramePr>
          <p:nvPr/>
        </p:nvGraphicFramePr>
        <p:xfrm>
          <a:off x="4953001" y="2349500"/>
          <a:ext cx="936625" cy="609600"/>
        </p:xfrm>
        <a:graphic>
          <a:graphicData uri="http://schemas.openxmlformats.org/drawingml/2006/table">
            <a:tbl>
              <a:tblPr/>
              <a:tblGrid>
                <a:gridCol w="469900"/>
                <a:gridCol w="466725"/>
              </a:tblGrid>
              <a:tr h="287338">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p</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084" name="Line 94"/>
          <p:cNvSpPr>
            <a:spLocks noChangeShapeType="1"/>
          </p:cNvSpPr>
          <p:nvPr/>
        </p:nvSpPr>
        <p:spPr bwMode="auto">
          <a:xfrm>
            <a:off x="5530850" y="2852738"/>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93631" name="Group 95"/>
          <p:cNvGraphicFramePr>
            <a:graphicFrameLocks noGrp="1"/>
          </p:cNvGraphicFramePr>
          <p:nvPr/>
        </p:nvGraphicFramePr>
        <p:xfrm>
          <a:off x="8047039" y="2997200"/>
          <a:ext cx="1296987" cy="622300"/>
        </p:xfrm>
        <a:graphic>
          <a:graphicData uri="http://schemas.openxmlformats.org/drawingml/2006/table">
            <a:tbl>
              <a:tblPr/>
              <a:tblGrid>
                <a:gridCol w="650875"/>
                <a:gridCol w="646112"/>
              </a:tblGrid>
              <a:tr h="317500">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copy</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094" name="Line 110"/>
          <p:cNvSpPr>
            <a:spLocks noChangeShapeType="1"/>
          </p:cNvSpPr>
          <p:nvPr/>
        </p:nvSpPr>
        <p:spPr bwMode="auto">
          <a:xfrm flipH="1">
            <a:off x="8407401" y="3429000"/>
            <a:ext cx="4349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5" name="Slide Number Placeholder 4"/>
          <p:cNvSpPr>
            <a:spLocks noGrp="1"/>
          </p:cNvSpPr>
          <p:nvPr>
            <p:ph type="sldNum" sz="quarter" idx="12"/>
          </p:nvPr>
        </p:nvSpPr>
        <p:spPr/>
        <p:txBody>
          <a:bodyPr/>
          <a:lstStyle/>
          <a:p>
            <a:fld id="{989A6582-9796-409F-A1EA-A094F915F976}" type="slidenum">
              <a:rPr lang="en-NZ" smtClean="0"/>
              <a:pPr/>
              <a:t>39</a:t>
            </a:fld>
            <a:endParaRPr lang="en-NZ" dirty="0"/>
          </a:p>
        </p:txBody>
      </p:sp>
      <p:sp>
        <p:nvSpPr>
          <p:cNvPr id="23" name="Text Box 30"/>
          <p:cNvSpPr txBox="1">
            <a:spLocks noChangeArrowheads="1"/>
          </p:cNvSpPr>
          <p:nvPr/>
        </p:nvSpPr>
        <p:spPr bwMode="auto">
          <a:xfrm>
            <a:off x="8265368" y="152400"/>
            <a:ext cx="1356178" cy="28892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r" eaLnBrk="1" hangingPunct="1"/>
            <a:r>
              <a:rPr lang="en-NZ" sz="1200" dirty="0" smtClean="0"/>
              <a:t>L06Code04.java</a:t>
            </a:r>
            <a:endParaRPr lang="en-US" sz="1200" dirty="0"/>
          </a:p>
        </p:txBody>
      </p:sp>
      <p:sp>
        <p:nvSpPr>
          <p:cNvPr id="2" name="Date Placeholder 1"/>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1911602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2.Primitive Types vs. Reference Types</a:t>
            </a:r>
            <a:endParaRPr lang="en-NZ" dirty="0"/>
          </a:p>
        </p:txBody>
      </p:sp>
      <p:sp>
        <p:nvSpPr>
          <p:cNvPr id="4" name="Slide Number Placeholder 3"/>
          <p:cNvSpPr>
            <a:spLocks noGrp="1"/>
          </p:cNvSpPr>
          <p:nvPr>
            <p:ph type="sldNum" sz="quarter" idx="12"/>
          </p:nvPr>
        </p:nvSpPr>
        <p:spPr/>
        <p:txBody>
          <a:bodyPr/>
          <a:lstStyle/>
          <a:p>
            <a:fld id="{989A6582-9796-409F-A1EA-A094F915F976}" type="slidenum">
              <a:rPr lang="en-NZ" smtClean="0"/>
              <a:pPr/>
              <a:t>4</a:t>
            </a:fld>
            <a:endParaRPr lang="en-NZ" dirty="0"/>
          </a:p>
        </p:txBody>
      </p:sp>
      <p:sp>
        <p:nvSpPr>
          <p:cNvPr id="5" name="Content Placeholder 4"/>
          <p:cNvSpPr>
            <a:spLocks noGrp="1"/>
          </p:cNvSpPr>
          <p:nvPr>
            <p:ph sz="quarter" idx="1"/>
          </p:nvPr>
        </p:nvSpPr>
        <p:spPr>
          <a:xfrm>
            <a:off x="165100" y="1219200"/>
            <a:ext cx="9493250" cy="4514056"/>
          </a:xfrm>
        </p:spPr>
        <p:txBody>
          <a:bodyPr>
            <a:normAutofit/>
          </a:bodyPr>
          <a:lstStyle/>
          <a:p>
            <a:r>
              <a:rPr lang="en-NZ" dirty="0"/>
              <a:t>Java is a strongly typed language. </a:t>
            </a:r>
          </a:p>
          <a:p>
            <a:pPr lvl="1"/>
            <a:r>
              <a:rPr lang="en-NZ" dirty="0" smtClean="0"/>
              <a:t>Java </a:t>
            </a:r>
            <a:r>
              <a:rPr lang="en-NZ" dirty="0"/>
              <a:t>requires all variables to have a type. </a:t>
            </a:r>
          </a:p>
          <a:p>
            <a:r>
              <a:rPr lang="en-NZ" dirty="0" smtClean="0"/>
              <a:t>Java’s types are divided into primitive types and reference types.</a:t>
            </a:r>
          </a:p>
          <a:p>
            <a:r>
              <a:rPr lang="en-NZ" dirty="0" smtClean="0"/>
              <a:t>Primitive types: </a:t>
            </a:r>
          </a:p>
          <a:p>
            <a:pPr lvl="1"/>
            <a:r>
              <a:rPr lang="en-NZ" dirty="0" err="1" smtClean="0"/>
              <a:t>boolean</a:t>
            </a:r>
            <a:r>
              <a:rPr lang="en-NZ" dirty="0" smtClean="0"/>
              <a:t>, byte, char, short, </a:t>
            </a:r>
            <a:r>
              <a:rPr lang="en-NZ" dirty="0" err="1" smtClean="0"/>
              <a:t>int</a:t>
            </a:r>
            <a:r>
              <a:rPr lang="en-NZ" dirty="0" smtClean="0"/>
              <a:t>, long, float and double.</a:t>
            </a:r>
          </a:p>
          <a:p>
            <a:pPr lvl="1"/>
            <a:r>
              <a:rPr lang="en-NZ" dirty="0"/>
              <a:t>A variable of a primitive type is directly associated with a memory location storing the value of the variable.</a:t>
            </a:r>
          </a:p>
          <a:p>
            <a:pPr lvl="1"/>
            <a:endParaRPr lang="en-NZ" dirty="0" smtClean="0"/>
          </a:p>
          <a:p>
            <a:pPr lvl="1"/>
            <a:endParaRPr lang="en-NZ" dirty="0"/>
          </a:p>
          <a:p>
            <a:endParaRPr lang="en-NZ" altLang="en-US" dirty="0" smtClean="0"/>
          </a:p>
          <a:p>
            <a:pPr lvl="1"/>
            <a:endParaRPr lang="en-US" altLang="en-US" dirty="0" smtClean="0"/>
          </a:p>
          <a:p>
            <a:endParaRPr lang="en-US" altLang="en-US" dirty="0" smtClean="0"/>
          </a:p>
          <a:p>
            <a:endParaRPr lang="en-NZ" dirty="0"/>
          </a:p>
        </p:txBody>
      </p:sp>
      <p:pic>
        <p:nvPicPr>
          <p:cNvPr id="13" name="Picture 6" descr="Image result for java object stores address primitive"/>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l="2491" t="14988" r="73115" b="58481"/>
          <a:stretch/>
        </p:blipFill>
        <p:spPr bwMode="auto">
          <a:xfrm>
            <a:off x="7374069" y="5576751"/>
            <a:ext cx="1410408" cy="93610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rimitive vs Reference Type in Java"/>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039446" y="4414859"/>
            <a:ext cx="5209697" cy="2173421"/>
          </a:xfrm>
          <a:prstGeom prst="rect">
            <a:avLst/>
          </a:prstGeom>
          <a:noFill/>
          <a:extLst>
            <a:ext uri="{909E8E84-426E-40DD-AFC4-6F175D3DCCD1}">
              <a14:hiddenFill xmlns:a14="http://schemas.microsoft.com/office/drawing/2010/main">
                <a:solidFill>
                  <a:srgbClr val="FFFFFF"/>
                </a:solidFill>
              </a14:hiddenFill>
            </a:ext>
          </a:extLst>
        </p:spPr>
      </p:pic>
      <p:sp>
        <p:nvSpPr>
          <p:cNvPr id="18" name="Text Box 22"/>
          <p:cNvSpPr txBox="1">
            <a:spLocks noChangeArrowheads="1"/>
          </p:cNvSpPr>
          <p:nvPr/>
        </p:nvSpPr>
        <p:spPr bwMode="auto">
          <a:xfrm>
            <a:off x="6370458" y="4198507"/>
            <a:ext cx="3287892" cy="5232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lnSpc>
                <a:spcPct val="90000"/>
              </a:lnSpc>
              <a:spcBef>
                <a:spcPct val="20000"/>
              </a:spcBef>
            </a:pPr>
            <a:r>
              <a:rPr lang="en-NZ" sz="1400" b="1" dirty="0" err="1" smtClean="0">
                <a:latin typeface="Courier New" pitchFamily="49" charset="0"/>
              </a:rPr>
              <a:t>int</a:t>
            </a:r>
            <a:r>
              <a:rPr lang="en-NZ" sz="1400" b="1" dirty="0" smtClean="0">
                <a:latin typeface="Courier New" pitchFamily="49" charset="0"/>
              </a:rPr>
              <a:t> </a:t>
            </a:r>
            <a:r>
              <a:rPr lang="en-NZ" sz="1400" b="1" dirty="0" err="1" smtClean="0">
                <a:latin typeface="Courier New" pitchFamily="49" charset="0"/>
              </a:rPr>
              <a:t>intA</a:t>
            </a:r>
            <a:r>
              <a:rPr lang="en-NZ" sz="1400" b="1" dirty="0" smtClean="0">
                <a:latin typeface="Courier New" pitchFamily="49" charset="0"/>
              </a:rPr>
              <a:t> = 15;</a:t>
            </a:r>
          </a:p>
          <a:p>
            <a:pPr algn="l">
              <a:lnSpc>
                <a:spcPct val="90000"/>
              </a:lnSpc>
              <a:spcBef>
                <a:spcPct val="20000"/>
              </a:spcBef>
            </a:pPr>
            <a:r>
              <a:rPr lang="en-NZ" b="1" dirty="0" err="1">
                <a:latin typeface="Courier New" pitchFamily="49" charset="0"/>
              </a:rPr>
              <a:t>int</a:t>
            </a:r>
            <a:r>
              <a:rPr lang="en-NZ" b="1" dirty="0">
                <a:latin typeface="Courier New" pitchFamily="49" charset="0"/>
              </a:rPr>
              <a:t> </a:t>
            </a:r>
            <a:r>
              <a:rPr lang="en-NZ" b="1" dirty="0" err="1" smtClean="0">
                <a:latin typeface="Courier New" pitchFamily="49" charset="0"/>
              </a:rPr>
              <a:t>intB</a:t>
            </a:r>
            <a:r>
              <a:rPr lang="en-NZ" b="1" dirty="0" smtClean="0">
                <a:latin typeface="Courier New" pitchFamily="49" charset="0"/>
              </a:rPr>
              <a:t> </a:t>
            </a:r>
            <a:r>
              <a:rPr lang="en-NZ" b="1" dirty="0">
                <a:latin typeface="Courier New" pitchFamily="49" charset="0"/>
              </a:rPr>
              <a:t>= </a:t>
            </a:r>
            <a:r>
              <a:rPr lang="en-NZ" b="1" dirty="0" smtClean="0">
                <a:latin typeface="Courier New" pitchFamily="49" charset="0"/>
              </a:rPr>
              <a:t>10;</a:t>
            </a:r>
            <a:endParaRPr lang="en-NZ" sz="1400" b="1" dirty="0" smtClean="0">
              <a:latin typeface="Courier New" pitchFamily="49" charset="0"/>
            </a:endParaRPr>
          </a:p>
        </p:txBody>
      </p:sp>
      <p:sp>
        <p:nvSpPr>
          <p:cNvPr id="16" name="Date Placeholder 15"/>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36192106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907200" y="152400"/>
            <a:ext cx="8058150" cy="990600"/>
          </a:xfrm>
        </p:spPr>
        <p:txBody>
          <a:bodyPr>
            <a:normAutofit fontScale="90000"/>
          </a:bodyPr>
          <a:lstStyle/>
          <a:p>
            <a:r>
              <a:rPr lang="en-NZ" altLang="en-US" sz="2400" dirty="0">
                <a:solidFill>
                  <a:srgbClr val="660066"/>
                </a:solidFill>
              </a:rPr>
              <a:t/>
            </a:r>
            <a:br>
              <a:rPr lang="en-NZ" altLang="en-US" sz="2400" dirty="0">
                <a:solidFill>
                  <a:srgbClr val="660066"/>
                </a:solidFill>
              </a:rPr>
            </a:br>
            <a:r>
              <a:rPr lang="en-NZ" altLang="en-US" dirty="0"/>
              <a:t>5.Array of </a:t>
            </a:r>
            <a:r>
              <a:rPr lang="en-NZ" altLang="en-US" dirty="0" smtClean="0"/>
              <a:t>Objects</a:t>
            </a:r>
            <a:br>
              <a:rPr lang="en-NZ" altLang="en-US" dirty="0" smtClean="0"/>
            </a:br>
            <a:r>
              <a:rPr lang="en-US" altLang="en-US" dirty="0" smtClean="0"/>
              <a:t>Cloning Arrays of Objects</a:t>
            </a:r>
          </a:p>
        </p:txBody>
      </p:sp>
      <p:sp>
        <p:nvSpPr>
          <p:cNvPr id="44038" name="Rectangle 3" descr="Rectangle: Click to edit Master text styles&#10;Second level&#10;Third level&#10;Fourth level&#10;Fifth level"/>
          <p:cNvSpPr>
            <a:spLocks noGrp="1" noChangeArrowheads="1"/>
          </p:cNvSpPr>
          <p:nvPr>
            <p:ph sz="quarter" idx="1"/>
          </p:nvPr>
        </p:nvSpPr>
        <p:spPr/>
        <p:txBody>
          <a:bodyPr/>
          <a:lstStyle/>
          <a:p>
            <a:pPr eaLnBrk="1" hangingPunct="1">
              <a:lnSpc>
                <a:spcPct val="80000"/>
              </a:lnSpc>
            </a:pPr>
            <a:r>
              <a:rPr lang="en-US" altLang="en-US" sz="2800" dirty="0"/>
              <a:t>Shallow Clone</a:t>
            </a:r>
          </a:p>
          <a:p>
            <a:pPr lvl="1" eaLnBrk="1" hangingPunct="1">
              <a:lnSpc>
                <a:spcPct val="80000"/>
              </a:lnSpc>
            </a:pPr>
            <a:r>
              <a:rPr lang="en-US" altLang="en-US" sz="2400" dirty="0"/>
              <a:t>An array can be cloned to reproduce an exact copies of the original</a:t>
            </a:r>
          </a:p>
          <a:p>
            <a:pPr lvl="2" eaLnBrk="1" hangingPunct="1">
              <a:lnSpc>
                <a:spcPct val="80000"/>
              </a:lnSpc>
            </a:pPr>
            <a:r>
              <a:rPr lang="en-US" altLang="en-US" dirty="0" smtClean="0"/>
              <a:t>It allocates space to hold the same size as the original</a:t>
            </a:r>
          </a:p>
          <a:p>
            <a:pPr lvl="2" eaLnBrk="1" hangingPunct="1">
              <a:lnSpc>
                <a:spcPct val="80000"/>
              </a:lnSpc>
            </a:pPr>
            <a:r>
              <a:rPr lang="en-US" altLang="en-US" dirty="0" smtClean="0"/>
              <a:t>It makes copies of the original and has the same problem as before (pointing to the same physical object in memory)</a:t>
            </a:r>
          </a:p>
        </p:txBody>
      </p:sp>
      <p:sp>
        <p:nvSpPr>
          <p:cNvPr id="44039" name="Rectangle 4"/>
          <p:cNvSpPr>
            <a:spLocks noChangeArrowheads="1"/>
          </p:cNvSpPr>
          <p:nvPr/>
        </p:nvSpPr>
        <p:spPr bwMode="auto">
          <a:xfrm>
            <a:off x="992189" y="3787776"/>
            <a:ext cx="2974975" cy="117157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Point[] p = new Point[2];</a:t>
            </a:r>
          </a:p>
          <a:p>
            <a:pPr eaLnBrk="1" hangingPunct="1">
              <a:spcBef>
                <a:spcPct val="0"/>
              </a:spcBef>
              <a:buClrTx/>
              <a:buSzTx/>
              <a:buFontTx/>
              <a:buNone/>
            </a:pPr>
            <a:r>
              <a:rPr lang="en-US" altLang="en-US" sz="1400" b="1" dirty="0">
                <a:latin typeface="Courier New" panose="02070309020205020404" pitchFamily="49" charset="0"/>
              </a:rPr>
              <a:t>p[0] = new Point(10, 20);</a:t>
            </a:r>
          </a:p>
          <a:p>
            <a:pPr eaLnBrk="1" hangingPunct="1">
              <a:spcBef>
                <a:spcPct val="0"/>
              </a:spcBef>
              <a:buClrTx/>
              <a:buSzTx/>
              <a:buFontTx/>
              <a:buNone/>
            </a:pPr>
            <a:r>
              <a:rPr lang="en-US" altLang="en-US" sz="1400" b="1" dirty="0">
                <a:latin typeface="Courier New" panose="02070309020205020404" pitchFamily="49" charset="0"/>
              </a:rPr>
              <a:t>p[1] = new Point(20, 30);</a:t>
            </a:r>
          </a:p>
          <a:p>
            <a:pPr eaLnBrk="1" hangingPunct="1">
              <a:spcBef>
                <a:spcPct val="0"/>
              </a:spcBef>
              <a:buClrTx/>
              <a:buSzTx/>
              <a:buFontTx/>
              <a:buNone/>
            </a:pPr>
            <a:endParaRPr lang="en-US" altLang="en-US" sz="1400" b="1" dirty="0">
              <a:latin typeface="Courier New" panose="02070309020205020404" pitchFamily="49" charset="0"/>
            </a:endParaRPr>
          </a:p>
          <a:p>
            <a:pPr eaLnBrk="1" hangingPunct="1">
              <a:spcBef>
                <a:spcPct val="0"/>
              </a:spcBef>
              <a:buClrTx/>
              <a:buSzTx/>
              <a:buFontTx/>
              <a:buNone/>
            </a:pPr>
            <a:r>
              <a:rPr lang="en-US" altLang="en-US" sz="1400" b="1" dirty="0">
                <a:latin typeface="Courier New" panose="02070309020205020404" pitchFamily="49" charset="0"/>
              </a:rPr>
              <a:t>Point[] copy = p.clone();</a:t>
            </a:r>
          </a:p>
        </p:txBody>
      </p:sp>
      <p:sp>
        <p:nvSpPr>
          <p:cNvPr id="44040" name="Rectangle 5"/>
          <p:cNvSpPr>
            <a:spLocks noChangeArrowheads="1"/>
          </p:cNvSpPr>
          <p:nvPr/>
        </p:nvSpPr>
        <p:spPr bwMode="auto">
          <a:xfrm>
            <a:off x="992189" y="5229226"/>
            <a:ext cx="4022725" cy="53022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copy[0].x = 100;</a:t>
            </a:r>
          </a:p>
          <a:p>
            <a:pPr eaLnBrk="1" hangingPunct="1">
              <a:spcBef>
                <a:spcPct val="0"/>
              </a:spcBef>
              <a:buClrTx/>
              <a:buSzTx/>
              <a:buFontTx/>
              <a:buNone/>
            </a:pPr>
            <a:r>
              <a:rPr lang="en-US" altLang="en-US" sz="1400" b="1" dirty="0">
                <a:latin typeface="Courier New" panose="02070309020205020404" pitchFamily="49" charset="0"/>
              </a:rPr>
              <a:t>System.out.println(p[0].toString());</a:t>
            </a:r>
          </a:p>
        </p:txBody>
      </p:sp>
      <p:graphicFrame>
        <p:nvGraphicFramePr>
          <p:cNvPr id="179277" name="Group 77"/>
          <p:cNvGraphicFramePr>
            <a:graphicFrameLocks noGrp="1"/>
          </p:cNvGraphicFramePr>
          <p:nvPr/>
        </p:nvGraphicFramePr>
        <p:xfrm>
          <a:off x="5600701" y="3644901"/>
          <a:ext cx="1008063" cy="1482725"/>
        </p:xfrm>
        <a:graphic>
          <a:graphicData uri="http://schemas.openxmlformats.org/drawingml/2006/table">
            <a:tbl>
              <a:tblPr/>
              <a:tblGrid>
                <a:gridCol w="504825"/>
                <a:gridCol w="503238"/>
              </a:tblGrid>
              <a:tr h="36049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7" marB="45777"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7" marB="4577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561116">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0</a:t>
                      </a:r>
                    </a:p>
                  </a:txBody>
                  <a:tcPr marT="45777" marB="45777"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7" marB="4577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116">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1</a:t>
                      </a:r>
                    </a:p>
                  </a:txBody>
                  <a:tcPr marT="45777" marB="45777"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7" marB="4577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9229" name="Group 29"/>
          <p:cNvGraphicFramePr>
            <a:graphicFrameLocks noGrp="1"/>
          </p:cNvGraphicFramePr>
          <p:nvPr/>
        </p:nvGraphicFramePr>
        <p:xfrm>
          <a:off x="6753225" y="3860800"/>
          <a:ext cx="1081088" cy="609600"/>
        </p:xfrm>
        <a:graphic>
          <a:graphicData uri="http://schemas.openxmlformats.org/drawingml/2006/table">
            <a:tbl>
              <a:tblPr/>
              <a:tblGrid>
                <a:gridCol w="1081088"/>
              </a:tblGrid>
              <a:tr h="3032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altLang="en-US" sz="1400" b="0" i="0" u="none" strike="noStrike" cap="none" normalizeH="0" baseline="0" dirty="0" smtClean="0">
                          <a:ln>
                            <a:noFill/>
                          </a:ln>
                          <a:solidFill>
                            <a:schemeClr val="tx1"/>
                          </a:solidFill>
                          <a:effectLst/>
                          <a:latin typeface="Tahoma" pitchFamily="34" charset="0"/>
                        </a:rPr>
                        <a:t>x:10 </a:t>
                      </a:r>
                      <a:r>
                        <a:rPr kumimoji="0" lang="en-NZ" altLang="en-US" sz="1400" b="0" i="0" u="none" strike="noStrike" cap="none" normalizeH="0" baseline="0" dirty="0" smtClean="0">
                          <a:ln>
                            <a:noFill/>
                          </a:ln>
                          <a:solidFill>
                            <a:schemeClr val="tx2"/>
                          </a:solidFill>
                          <a:effectLst/>
                          <a:latin typeface="Tahoma" pitchFamily="34" charset="0"/>
                        </a:rPr>
                        <a:t>-&gt;100</a:t>
                      </a:r>
                      <a:endParaRPr kumimoji="0" lang="en-US" altLang="en-US" sz="1400" b="0" i="0" u="none" strike="noStrike" cap="none" normalizeH="0" baseline="0" dirty="0" smtClean="0">
                        <a:ln>
                          <a:noFill/>
                        </a:ln>
                        <a:solidFill>
                          <a:schemeClr val="tx2"/>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73050">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0" i="0" u="none" strike="noStrike" cap="none" normalizeH="0" baseline="0" dirty="0" smtClean="0">
                          <a:ln>
                            <a:noFill/>
                          </a:ln>
                          <a:solidFill>
                            <a:schemeClr val="tx1"/>
                          </a:solidFill>
                          <a:effectLst/>
                          <a:latin typeface="Tahoma" pitchFamily="34" charset="0"/>
                        </a:rPr>
                        <a:t>y:20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9237" name="Group 37"/>
          <p:cNvGraphicFramePr>
            <a:graphicFrameLocks noGrp="1"/>
          </p:cNvGraphicFramePr>
          <p:nvPr/>
        </p:nvGraphicFramePr>
        <p:xfrm>
          <a:off x="6753226" y="4581525"/>
          <a:ext cx="574675" cy="609600"/>
        </p:xfrm>
        <a:graphic>
          <a:graphicData uri="http://schemas.openxmlformats.org/drawingml/2006/table">
            <a:tbl>
              <a:tblPr/>
              <a:tblGrid>
                <a:gridCol w="574675"/>
              </a:tblGrid>
              <a:tr h="3032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altLang="en-US" sz="1400" b="0" i="0" u="none" strike="noStrike" cap="none" normalizeH="0" baseline="0" dirty="0" smtClean="0">
                          <a:ln>
                            <a:noFill/>
                          </a:ln>
                          <a:solidFill>
                            <a:schemeClr val="tx1"/>
                          </a:solidFill>
                          <a:effectLst/>
                          <a:latin typeface="Tahoma" pitchFamily="34" charset="0"/>
                        </a:rPr>
                        <a:t>x:20</a:t>
                      </a:r>
                      <a:endParaRPr kumimoji="0" lang="en-US" alt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4287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0" i="0" u="none" strike="noStrike" cap="none" normalizeH="0" baseline="0" dirty="0" smtClean="0">
                          <a:ln>
                            <a:noFill/>
                          </a:ln>
                          <a:solidFill>
                            <a:schemeClr val="tx1"/>
                          </a:solidFill>
                          <a:effectLst/>
                          <a:latin typeface="Tahoma" pitchFamily="34" charset="0"/>
                        </a:rPr>
                        <a:t>y:30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069" name="Line 53"/>
          <p:cNvSpPr>
            <a:spLocks noChangeShapeType="1"/>
          </p:cNvSpPr>
          <p:nvPr/>
        </p:nvSpPr>
        <p:spPr bwMode="auto">
          <a:xfrm flipV="1">
            <a:off x="6464300" y="4076700"/>
            <a:ext cx="2873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44070" name="Line 55"/>
          <p:cNvSpPr>
            <a:spLocks noChangeShapeType="1"/>
          </p:cNvSpPr>
          <p:nvPr/>
        </p:nvSpPr>
        <p:spPr bwMode="auto">
          <a:xfrm>
            <a:off x="6464300" y="4724400"/>
            <a:ext cx="2873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79312" name="Group 112"/>
          <p:cNvGraphicFramePr>
            <a:graphicFrameLocks noGrp="1"/>
          </p:cNvGraphicFramePr>
          <p:nvPr/>
        </p:nvGraphicFramePr>
        <p:xfrm>
          <a:off x="7473950" y="4149726"/>
          <a:ext cx="935038" cy="1465263"/>
        </p:xfrm>
        <a:graphic>
          <a:graphicData uri="http://schemas.openxmlformats.org/drawingml/2006/table">
            <a:tbl>
              <a:tblPr/>
              <a:tblGrid>
                <a:gridCol w="468313"/>
                <a:gridCol w="466725"/>
              </a:tblGrid>
              <a:tr h="34302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8" marB="45778"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8" marB="45778"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561119">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0</a:t>
                      </a:r>
                    </a:p>
                  </a:txBody>
                  <a:tcPr marT="45778" marB="45778"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8" marB="4577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119">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1</a:t>
                      </a:r>
                    </a:p>
                  </a:txBody>
                  <a:tcPr marT="45778" marB="45778"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8" marB="4577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083" name="Line 75"/>
          <p:cNvSpPr>
            <a:spLocks noChangeShapeType="1"/>
          </p:cNvSpPr>
          <p:nvPr/>
        </p:nvSpPr>
        <p:spPr bwMode="auto">
          <a:xfrm flipH="1" flipV="1">
            <a:off x="7473950" y="4148139"/>
            <a:ext cx="647700" cy="649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44084" name="Line 76"/>
          <p:cNvSpPr>
            <a:spLocks noChangeShapeType="1"/>
          </p:cNvSpPr>
          <p:nvPr/>
        </p:nvSpPr>
        <p:spPr bwMode="auto">
          <a:xfrm flipH="1" flipV="1">
            <a:off x="7400926" y="4724401"/>
            <a:ext cx="720725"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44085" name="Rectangle 78"/>
          <p:cNvSpPr>
            <a:spLocks noChangeArrowheads="1"/>
          </p:cNvSpPr>
          <p:nvPr/>
        </p:nvSpPr>
        <p:spPr bwMode="auto">
          <a:xfrm>
            <a:off x="5341439" y="5860728"/>
            <a:ext cx="3139953" cy="309958"/>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squar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None/>
            </a:pPr>
            <a:r>
              <a:rPr lang="en-US" altLang="en-US" sz="1400" b="1" dirty="0" smtClean="0">
                <a:latin typeface="Courier New" panose="02070309020205020404" pitchFamily="49" charset="0"/>
              </a:rPr>
              <a:t>java.awt.Point[x=100,y=20</a:t>
            </a:r>
            <a:r>
              <a:rPr lang="en-US" altLang="en-US" sz="1400" dirty="0" smtClean="0">
                <a:latin typeface="Courier New" panose="02070309020205020404" pitchFamily="49" charset="0"/>
              </a:rPr>
              <a:t>]</a:t>
            </a:r>
            <a:r>
              <a:rPr lang="en-US" altLang="en-US" sz="1400" b="1" dirty="0" smtClean="0">
                <a:latin typeface="Courier New" panose="02070309020205020404" pitchFamily="49" charset="0"/>
              </a:rPr>
              <a:t>                 </a:t>
            </a:r>
            <a:endParaRPr lang="en-US" altLang="en-US" sz="1400" dirty="0">
              <a:latin typeface="Courier New" panose="02070309020205020404" pitchFamily="49" charset="0"/>
            </a:endParaRPr>
          </a:p>
        </p:txBody>
      </p:sp>
      <p:graphicFrame>
        <p:nvGraphicFramePr>
          <p:cNvPr id="179314" name="Group 114"/>
          <p:cNvGraphicFramePr>
            <a:graphicFrameLocks noGrp="1"/>
          </p:cNvGraphicFramePr>
          <p:nvPr/>
        </p:nvGraphicFramePr>
        <p:xfrm>
          <a:off x="4881564" y="3860800"/>
          <a:ext cx="936625" cy="609600"/>
        </p:xfrm>
        <a:graphic>
          <a:graphicData uri="http://schemas.openxmlformats.org/drawingml/2006/table">
            <a:tbl>
              <a:tblPr/>
              <a:tblGrid>
                <a:gridCol w="469900"/>
                <a:gridCol w="466725"/>
              </a:tblGrid>
              <a:tr h="28892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p</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096" name="Line 95"/>
          <p:cNvSpPr>
            <a:spLocks noChangeShapeType="1"/>
          </p:cNvSpPr>
          <p:nvPr/>
        </p:nvSpPr>
        <p:spPr bwMode="auto">
          <a:xfrm>
            <a:off x="5459414" y="4364038"/>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79313" name="Group 113"/>
          <p:cNvGraphicFramePr>
            <a:graphicFrameLocks noGrp="1"/>
          </p:cNvGraphicFramePr>
          <p:nvPr/>
        </p:nvGraphicFramePr>
        <p:xfrm>
          <a:off x="8048625" y="4365625"/>
          <a:ext cx="1296988" cy="609600"/>
        </p:xfrm>
        <a:graphic>
          <a:graphicData uri="http://schemas.openxmlformats.org/drawingml/2006/table">
            <a:tbl>
              <a:tblPr/>
              <a:tblGrid>
                <a:gridCol w="650875"/>
                <a:gridCol w="646113"/>
              </a:tblGrid>
              <a:tr h="287338">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copy</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106" name="Line 111"/>
          <p:cNvSpPr>
            <a:spLocks noChangeShapeType="1"/>
          </p:cNvSpPr>
          <p:nvPr/>
        </p:nvSpPr>
        <p:spPr bwMode="auto">
          <a:xfrm flipH="1">
            <a:off x="8193089" y="4797425"/>
            <a:ext cx="4349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5" name="Slide Number Placeholder 4"/>
          <p:cNvSpPr>
            <a:spLocks noGrp="1"/>
          </p:cNvSpPr>
          <p:nvPr>
            <p:ph type="sldNum" sz="quarter" idx="12"/>
          </p:nvPr>
        </p:nvSpPr>
        <p:spPr/>
        <p:txBody>
          <a:bodyPr/>
          <a:lstStyle/>
          <a:p>
            <a:fld id="{989A6582-9796-409F-A1EA-A094F915F976}" type="slidenum">
              <a:rPr lang="en-NZ" smtClean="0"/>
              <a:pPr/>
              <a:t>40</a:t>
            </a:fld>
            <a:endParaRPr lang="en-NZ" dirty="0"/>
          </a:p>
        </p:txBody>
      </p:sp>
      <p:sp>
        <p:nvSpPr>
          <p:cNvPr id="21" name="Text Box 30"/>
          <p:cNvSpPr txBox="1">
            <a:spLocks noChangeArrowheads="1"/>
          </p:cNvSpPr>
          <p:nvPr/>
        </p:nvSpPr>
        <p:spPr bwMode="auto">
          <a:xfrm>
            <a:off x="8265368" y="152400"/>
            <a:ext cx="1356178" cy="28892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r" eaLnBrk="1" hangingPunct="1"/>
            <a:r>
              <a:rPr lang="en-NZ" sz="1200" dirty="0" smtClean="0"/>
              <a:t>L06Code04.java</a:t>
            </a:r>
            <a:endParaRPr lang="en-US" sz="1200" dirty="0"/>
          </a:p>
        </p:txBody>
      </p:sp>
      <p:sp>
        <p:nvSpPr>
          <p:cNvPr id="2" name="Date Placeholder 1"/>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34772627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07200" y="152400"/>
            <a:ext cx="8058150" cy="990600"/>
          </a:xfrm>
        </p:spPr>
        <p:txBody>
          <a:bodyPr>
            <a:normAutofit fontScale="90000"/>
          </a:bodyPr>
          <a:lstStyle/>
          <a:p>
            <a:r>
              <a:rPr lang="en-NZ" altLang="en-US" dirty="0"/>
              <a:t>5.Array of </a:t>
            </a:r>
            <a:r>
              <a:rPr lang="en-NZ" altLang="en-US" dirty="0" smtClean="0"/>
              <a:t>Objects</a:t>
            </a:r>
            <a:br>
              <a:rPr lang="en-NZ" altLang="en-US" dirty="0" smtClean="0"/>
            </a:br>
            <a:r>
              <a:rPr lang="en-US" altLang="en-US" dirty="0" smtClean="0"/>
              <a:t>Deep Clone</a:t>
            </a:r>
          </a:p>
        </p:txBody>
      </p:sp>
      <p:sp>
        <p:nvSpPr>
          <p:cNvPr id="45062" name="Rectangle 3" descr="Rectangle: Click to edit Master text styles&#10;Second level&#10;Third level&#10;Fourth level&#10;Fifth level"/>
          <p:cNvSpPr>
            <a:spLocks noGrp="1" noChangeArrowheads="1"/>
          </p:cNvSpPr>
          <p:nvPr>
            <p:ph sz="quarter" idx="1"/>
          </p:nvPr>
        </p:nvSpPr>
        <p:spPr/>
        <p:txBody>
          <a:bodyPr/>
          <a:lstStyle/>
          <a:p>
            <a:pPr eaLnBrk="1" hangingPunct="1">
              <a:lnSpc>
                <a:spcPct val="90000"/>
              </a:lnSpc>
            </a:pPr>
            <a:r>
              <a:rPr lang="en-US" altLang="en-US" sz="2400" dirty="0"/>
              <a:t>A deep copy is copy that contains the complete data of the original object, allowing it to be used independently of the original object</a:t>
            </a:r>
          </a:p>
          <a:p>
            <a:pPr lvl="1">
              <a:lnSpc>
                <a:spcPct val="90000"/>
              </a:lnSpc>
            </a:pPr>
            <a:r>
              <a:rPr lang="en-US" altLang="en-US" sz="2100" dirty="0" smtClean="0"/>
              <a:t>Clone </a:t>
            </a:r>
            <a:r>
              <a:rPr lang="en-US" altLang="en-US" sz="2100" dirty="0"/>
              <a:t>the array</a:t>
            </a:r>
          </a:p>
          <a:p>
            <a:pPr lvl="1">
              <a:lnSpc>
                <a:spcPct val="90000"/>
              </a:lnSpc>
            </a:pPr>
            <a:r>
              <a:rPr lang="en-US" altLang="en-US" sz="2100" dirty="0"/>
              <a:t>Walk through each element in the new array</a:t>
            </a:r>
          </a:p>
          <a:p>
            <a:pPr lvl="2">
              <a:lnSpc>
                <a:spcPct val="90000"/>
              </a:lnSpc>
            </a:pPr>
            <a:r>
              <a:rPr lang="en-US" altLang="en-US" dirty="0"/>
              <a:t>Clone the element in the array to produce a new copy</a:t>
            </a:r>
          </a:p>
        </p:txBody>
      </p:sp>
      <p:sp>
        <p:nvSpPr>
          <p:cNvPr id="45063" name="Rectangle 4"/>
          <p:cNvSpPr>
            <a:spLocks noChangeArrowheads="1"/>
          </p:cNvSpPr>
          <p:nvPr/>
        </p:nvSpPr>
        <p:spPr bwMode="auto">
          <a:xfrm>
            <a:off x="992188" y="3860800"/>
            <a:ext cx="3810000" cy="159385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Point[] q = new Point[2];</a:t>
            </a:r>
          </a:p>
          <a:p>
            <a:pPr eaLnBrk="1" hangingPunct="1">
              <a:spcBef>
                <a:spcPct val="0"/>
              </a:spcBef>
              <a:buClrTx/>
              <a:buSzTx/>
              <a:buFontTx/>
              <a:buNone/>
            </a:pPr>
            <a:r>
              <a:rPr lang="en-US" altLang="en-US" sz="1400" b="1" dirty="0">
                <a:latin typeface="Courier New" panose="02070309020205020404" pitchFamily="49" charset="0"/>
              </a:rPr>
              <a:t>q[0] = new Point(10, 20);</a:t>
            </a:r>
          </a:p>
          <a:p>
            <a:pPr eaLnBrk="1" hangingPunct="1">
              <a:spcBef>
                <a:spcPct val="0"/>
              </a:spcBef>
              <a:buClrTx/>
              <a:buSzTx/>
              <a:buFontTx/>
              <a:buNone/>
            </a:pPr>
            <a:r>
              <a:rPr lang="en-US" altLang="en-US" sz="1400" b="1" dirty="0">
                <a:latin typeface="Courier New" panose="02070309020205020404" pitchFamily="49" charset="0"/>
              </a:rPr>
              <a:t>q[1] = new Point(20, 30);</a:t>
            </a:r>
          </a:p>
          <a:p>
            <a:pPr eaLnBrk="1" hangingPunct="1">
              <a:spcBef>
                <a:spcPct val="0"/>
              </a:spcBef>
              <a:buClrTx/>
              <a:buSzTx/>
              <a:buFontTx/>
              <a:buNone/>
            </a:pPr>
            <a:endParaRPr lang="en-US" altLang="en-US" sz="1400" b="1" dirty="0">
              <a:latin typeface="Courier New" panose="02070309020205020404" pitchFamily="49" charset="0"/>
            </a:endParaRPr>
          </a:p>
          <a:p>
            <a:pPr eaLnBrk="1" hangingPunct="1">
              <a:spcBef>
                <a:spcPct val="0"/>
              </a:spcBef>
              <a:buClrTx/>
              <a:buSzTx/>
              <a:buFontTx/>
              <a:buNone/>
            </a:pPr>
            <a:r>
              <a:rPr lang="en-US" altLang="en-US" sz="1400" b="1" dirty="0">
                <a:latin typeface="Courier New" panose="02070309020205020404" pitchFamily="49" charset="0"/>
              </a:rPr>
              <a:t>Point[] dest = q.clone();</a:t>
            </a:r>
          </a:p>
          <a:p>
            <a:pPr eaLnBrk="1" hangingPunct="1">
              <a:spcBef>
                <a:spcPct val="0"/>
              </a:spcBef>
              <a:buClrTx/>
              <a:buSzTx/>
              <a:buFontTx/>
              <a:buNone/>
            </a:pPr>
            <a:r>
              <a:rPr lang="en-US" altLang="en-US" sz="1400" b="1" dirty="0">
                <a:latin typeface="Courier New" panose="02070309020205020404" pitchFamily="49" charset="0"/>
              </a:rPr>
              <a:t>for (int i = 0; i &lt; q.length; i++)</a:t>
            </a:r>
          </a:p>
          <a:p>
            <a:pPr eaLnBrk="1" hangingPunct="1">
              <a:spcBef>
                <a:spcPct val="0"/>
              </a:spcBef>
              <a:buClrTx/>
              <a:buSzTx/>
              <a:buFontTx/>
              <a:buNone/>
            </a:pPr>
            <a:r>
              <a:rPr lang="en-US" altLang="en-US" sz="1400" b="1" dirty="0">
                <a:latin typeface="Courier New" panose="02070309020205020404" pitchFamily="49" charset="0"/>
              </a:rPr>
              <a:t>  dest[i] = (Point)q[i].clone( );</a:t>
            </a:r>
          </a:p>
        </p:txBody>
      </p:sp>
      <p:graphicFrame>
        <p:nvGraphicFramePr>
          <p:cNvPr id="177157" name="Group 5"/>
          <p:cNvGraphicFramePr>
            <a:graphicFrameLocks noGrp="1"/>
          </p:cNvGraphicFramePr>
          <p:nvPr/>
        </p:nvGraphicFramePr>
        <p:xfrm>
          <a:off x="5097463" y="3933826"/>
          <a:ext cx="863600" cy="1482725"/>
        </p:xfrm>
        <a:graphic>
          <a:graphicData uri="http://schemas.openxmlformats.org/drawingml/2006/table">
            <a:tbl>
              <a:tblPr/>
              <a:tblGrid>
                <a:gridCol w="431800"/>
                <a:gridCol w="431800"/>
              </a:tblGrid>
              <a:tr h="36049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7" marB="45777"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7" marB="4577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561116">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0</a:t>
                      </a:r>
                    </a:p>
                  </a:txBody>
                  <a:tcPr marT="45777" marB="45777"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7" marB="4577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116">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1</a:t>
                      </a:r>
                    </a:p>
                  </a:txBody>
                  <a:tcPr marT="45777" marB="45777"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7" marB="4577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7176" name="Group 24"/>
          <p:cNvGraphicFramePr>
            <a:graphicFrameLocks noGrp="1"/>
          </p:cNvGraphicFramePr>
          <p:nvPr/>
        </p:nvGraphicFramePr>
        <p:xfrm>
          <a:off x="6105526" y="4221163"/>
          <a:ext cx="574675" cy="609600"/>
        </p:xfrm>
        <a:graphic>
          <a:graphicData uri="http://schemas.openxmlformats.org/drawingml/2006/table">
            <a:tbl>
              <a:tblPr/>
              <a:tblGrid>
                <a:gridCol w="574675"/>
              </a:tblGrid>
              <a:tr h="3032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altLang="en-US" sz="1400" b="0" i="0" u="none" strike="noStrike" cap="none" normalizeH="0" baseline="0" dirty="0" smtClean="0">
                          <a:ln>
                            <a:noFill/>
                          </a:ln>
                          <a:solidFill>
                            <a:schemeClr val="tx1"/>
                          </a:solidFill>
                          <a:effectLst/>
                          <a:latin typeface="Tahoma" pitchFamily="34" charset="0"/>
                        </a:rPr>
                        <a:t>x:10 </a:t>
                      </a:r>
                      <a:endParaRPr kumimoji="0" lang="en-US" altLang="en-US" sz="1400" b="0" i="0" u="none" strike="noStrike" cap="none" normalizeH="0" baseline="0" dirty="0" smtClean="0">
                        <a:ln>
                          <a:noFill/>
                        </a:ln>
                        <a:solidFill>
                          <a:schemeClr val="tx2"/>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73050">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0" i="0" u="none" strike="noStrike" cap="none" normalizeH="0" baseline="0" dirty="0" smtClean="0">
                          <a:ln>
                            <a:noFill/>
                          </a:ln>
                          <a:solidFill>
                            <a:schemeClr val="tx1"/>
                          </a:solidFill>
                          <a:effectLst/>
                          <a:latin typeface="Tahoma" pitchFamily="34" charset="0"/>
                        </a:rPr>
                        <a:t>y:20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7184" name="Group 32"/>
          <p:cNvGraphicFramePr>
            <a:graphicFrameLocks noGrp="1"/>
          </p:cNvGraphicFramePr>
          <p:nvPr/>
        </p:nvGraphicFramePr>
        <p:xfrm>
          <a:off x="6105526" y="4941888"/>
          <a:ext cx="574675" cy="609600"/>
        </p:xfrm>
        <a:graphic>
          <a:graphicData uri="http://schemas.openxmlformats.org/drawingml/2006/table">
            <a:tbl>
              <a:tblPr/>
              <a:tblGrid>
                <a:gridCol w="574675"/>
              </a:tblGrid>
              <a:tr h="3032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altLang="en-US" sz="1400" b="0" i="0" u="none" strike="noStrike" cap="none" normalizeH="0" baseline="0" dirty="0" smtClean="0">
                          <a:ln>
                            <a:noFill/>
                          </a:ln>
                          <a:solidFill>
                            <a:schemeClr val="tx1"/>
                          </a:solidFill>
                          <a:effectLst/>
                          <a:latin typeface="Tahoma" pitchFamily="34" charset="0"/>
                        </a:rPr>
                        <a:t>x:20</a:t>
                      </a:r>
                      <a:endParaRPr kumimoji="0" lang="en-US" alt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4287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0" i="0" u="none" strike="noStrike" cap="none" normalizeH="0" baseline="0" dirty="0" smtClean="0">
                          <a:ln>
                            <a:noFill/>
                          </a:ln>
                          <a:solidFill>
                            <a:schemeClr val="tx1"/>
                          </a:solidFill>
                          <a:effectLst/>
                          <a:latin typeface="Tahoma" pitchFamily="34" charset="0"/>
                        </a:rPr>
                        <a:t>y:30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092" name="Line 40"/>
          <p:cNvSpPr>
            <a:spLocks noChangeShapeType="1"/>
          </p:cNvSpPr>
          <p:nvPr/>
        </p:nvSpPr>
        <p:spPr bwMode="auto">
          <a:xfrm flipV="1">
            <a:off x="5816600" y="4437063"/>
            <a:ext cx="2873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45093" name="Line 41"/>
          <p:cNvSpPr>
            <a:spLocks noChangeShapeType="1"/>
          </p:cNvSpPr>
          <p:nvPr/>
        </p:nvSpPr>
        <p:spPr bwMode="auto">
          <a:xfrm>
            <a:off x="5816600" y="5084763"/>
            <a:ext cx="2873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77255" name="Group 103"/>
          <p:cNvGraphicFramePr>
            <a:graphicFrameLocks noGrp="1"/>
          </p:cNvGraphicFramePr>
          <p:nvPr/>
        </p:nvGraphicFramePr>
        <p:xfrm>
          <a:off x="7329488" y="3933825"/>
          <a:ext cx="792162" cy="1463676"/>
        </p:xfrm>
        <a:graphic>
          <a:graphicData uri="http://schemas.openxmlformats.org/drawingml/2006/table">
            <a:tbl>
              <a:tblPr/>
              <a:tblGrid>
                <a:gridCol w="396875"/>
                <a:gridCol w="395287"/>
              </a:tblGrid>
              <a:tr h="341438">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8" marB="45778"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8" marB="45778"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561119">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0</a:t>
                      </a:r>
                    </a:p>
                  </a:txBody>
                  <a:tcPr marT="45778" marB="45778"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8" marB="4577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119">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1</a:t>
                      </a:r>
                    </a:p>
                  </a:txBody>
                  <a:tcPr marT="45778" marB="45778"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8" marB="4577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106" name="Rectangle 63"/>
          <p:cNvSpPr>
            <a:spLocks noChangeArrowheads="1"/>
          </p:cNvSpPr>
          <p:nvPr/>
        </p:nvSpPr>
        <p:spPr bwMode="auto">
          <a:xfrm>
            <a:off x="6108820" y="5933084"/>
            <a:ext cx="2866788" cy="309958"/>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None/>
            </a:pPr>
            <a:r>
              <a:rPr lang="en-US" altLang="en-US" sz="1400" b="1" dirty="0">
                <a:latin typeface="Courier New" panose="02070309020205020404" pitchFamily="49" charset="0"/>
              </a:rPr>
              <a:t>java.awt.Point[x=10,y=20</a:t>
            </a:r>
            <a:r>
              <a:rPr lang="en-US" altLang="en-US" sz="1400" dirty="0" smtClean="0">
                <a:latin typeface="Courier New" panose="02070309020205020404" pitchFamily="49" charset="0"/>
              </a:rPr>
              <a:t>]</a:t>
            </a:r>
            <a:endParaRPr lang="en-US" altLang="en-US" sz="1400" dirty="0">
              <a:latin typeface="Courier New" panose="02070309020205020404" pitchFamily="49" charset="0"/>
            </a:endParaRPr>
          </a:p>
        </p:txBody>
      </p:sp>
      <p:sp>
        <p:nvSpPr>
          <p:cNvPr id="45108" name="Rectangle 65"/>
          <p:cNvSpPr>
            <a:spLocks noChangeArrowheads="1"/>
          </p:cNvSpPr>
          <p:nvPr/>
        </p:nvSpPr>
        <p:spPr bwMode="auto">
          <a:xfrm>
            <a:off x="992189" y="5805489"/>
            <a:ext cx="4022725" cy="53022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dest[0].x = 100;</a:t>
            </a:r>
          </a:p>
          <a:p>
            <a:pPr eaLnBrk="1" hangingPunct="1">
              <a:spcBef>
                <a:spcPct val="0"/>
              </a:spcBef>
              <a:buClrTx/>
              <a:buSzTx/>
              <a:buFontTx/>
              <a:buNone/>
            </a:pPr>
            <a:r>
              <a:rPr lang="en-US" altLang="en-US" sz="1400" b="1" dirty="0">
                <a:latin typeface="Courier New" panose="02070309020205020404" pitchFamily="49" charset="0"/>
              </a:rPr>
              <a:t>System.out.println(q[0].toString());</a:t>
            </a:r>
          </a:p>
        </p:txBody>
      </p:sp>
      <p:graphicFrame>
        <p:nvGraphicFramePr>
          <p:cNvPr id="177218" name="Group 66"/>
          <p:cNvGraphicFramePr>
            <a:graphicFrameLocks noGrp="1"/>
          </p:cNvGraphicFramePr>
          <p:nvPr/>
        </p:nvGraphicFramePr>
        <p:xfrm>
          <a:off x="8264525" y="4149725"/>
          <a:ext cx="1081088" cy="609600"/>
        </p:xfrm>
        <a:graphic>
          <a:graphicData uri="http://schemas.openxmlformats.org/drawingml/2006/table">
            <a:tbl>
              <a:tblPr/>
              <a:tblGrid>
                <a:gridCol w="1081088"/>
              </a:tblGrid>
              <a:tr h="3032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altLang="en-US" sz="1400" b="0" i="0" u="none" strike="noStrike" cap="none" normalizeH="0" baseline="0" dirty="0" smtClean="0">
                          <a:ln>
                            <a:noFill/>
                          </a:ln>
                          <a:solidFill>
                            <a:schemeClr val="tx1"/>
                          </a:solidFill>
                          <a:effectLst/>
                          <a:latin typeface="Tahoma" pitchFamily="34" charset="0"/>
                        </a:rPr>
                        <a:t>x:10 </a:t>
                      </a:r>
                      <a:r>
                        <a:rPr kumimoji="0" lang="en-NZ" altLang="en-US" sz="1400" b="0" i="0" u="none" strike="noStrike" cap="none" normalizeH="0" baseline="0" dirty="0" smtClean="0">
                          <a:ln>
                            <a:noFill/>
                          </a:ln>
                          <a:solidFill>
                            <a:schemeClr val="tx2"/>
                          </a:solidFill>
                          <a:effectLst/>
                          <a:latin typeface="Tahoma" pitchFamily="34" charset="0"/>
                        </a:rPr>
                        <a:t>-&gt;100</a:t>
                      </a:r>
                      <a:endParaRPr kumimoji="0" lang="en-US" altLang="en-US" sz="1400" b="0" i="0" u="none" strike="noStrike" cap="none" normalizeH="0" baseline="0" dirty="0" smtClean="0">
                        <a:ln>
                          <a:noFill/>
                        </a:ln>
                        <a:solidFill>
                          <a:schemeClr val="tx2"/>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73050">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0" i="0" u="none" strike="noStrike" cap="none" normalizeH="0" baseline="0" dirty="0" smtClean="0">
                          <a:ln>
                            <a:noFill/>
                          </a:ln>
                          <a:solidFill>
                            <a:schemeClr val="tx1"/>
                          </a:solidFill>
                          <a:effectLst/>
                          <a:latin typeface="Tahoma" pitchFamily="34" charset="0"/>
                        </a:rPr>
                        <a:t>y:20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7226" name="Group 74"/>
          <p:cNvGraphicFramePr>
            <a:graphicFrameLocks noGrp="1"/>
          </p:cNvGraphicFramePr>
          <p:nvPr/>
        </p:nvGraphicFramePr>
        <p:xfrm>
          <a:off x="8264526" y="4870450"/>
          <a:ext cx="574675" cy="609600"/>
        </p:xfrm>
        <a:graphic>
          <a:graphicData uri="http://schemas.openxmlformats.org/drawingml/2006/table">
            <a:tbl>
              <a:tblPr/>
              <a:tblGrid>
                <a:gridCol w="574675"/>
              </a:tblGrid>
              <a:tr h="3032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altLang="en-US" sz="1400" b="0" i="0" u="none" strike="noStrike" cap="none" normalizeH="0" baseline="0" dirty="0" smtClean="0">
                          <a:ln>
                            <a:noFill/>
                          </a:ln>
                          <a:solidFill>
                            <a:schemeClr val="tx1"/>
                          </a:solidFill>
                          <a:effectLst/>
                          <a:latin typeface="Tahoma" pitchFamily="34" charset="0"/>
                        </a:rPr>
                        <a:t>x:20</a:t>
                      </a:r>
                      <a:endParaRPr kumimoji="0" lang="en-US" alt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4287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0" i="0" u="none" strike="noStrike" cap="none" normalizeH="0" baseline="0" dirty="0" smtClean="0">
                          <a:ln>
                            <a:noFill/>
                          </a:ln>
                          <a:solidFill>
                            <a:schemeClr val="tx1"/>
                          </a:solidFill>
                          <a:effectLst/>
                          <a:latin typeface="Tahoma" pitchFamily="34" charset="0"/>
                        </a:rPr>
                        <a:t>y:30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125" name="Line 85"/>
          <p:cNvSpPr>
            <a:spLocks noChangeShapeType="1"/>
          </p:cNvSpPr>
          <p:nvPr/>
        </p:nvSpPr>
        <p:spPr bwMode="auto">
          <a:xfrm flipV="1">
            <a:off x="7977189" y="4437063"/>
            <a:ext cx="287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45126" name="Line 86"/>
          <p:cNvSpPr>
            <a:spLocks noChangeShapeType="1"/>
          </p:cNvSpPr>
          <p:nvPr/>
        </p:nvSpPr>
        <p:spPr bwMode="auto">
          <a:xfrm>
            <a:off x="7977189" y="5084763"/>
            <a:ext cx="287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77239" name="Group 87"/>
          <p:cNvGraphicFramePr>
            <a:graphicFrameLocks noGrp="1"/>
          </p:cNvGraphicFramePr>
          <p:nvPr/>
        </p:nvGraphicFramePr>
        <p:xfrm>
          <a:off x="4376739" y="4076700"/>
          <a:ext cx="936625" cy="609600"/>
        </p:xfrm>
        <a:graphic>
          <a:graphicData uri="http://schemas.openxmlformats.org/drawingml/2006/table">
            <a:tbl>
              <a:tblPr/>
              <a:tblGrid>
                <a:gridCol w="469900"/>
                <a:gridCol w="466725"/>
              </a:tblGrid>
              <a:tr h="28892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q</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136" name="Line 102"/>
          <p:cNvSpPr>
            <a:spLocks noChangeShapeType="1"/>
          </p:cNvSpPr>
          <p:nvPr/>
        </p:nvSpPr>
        <p:spPr bwMode="auto">
          <a:xfrm>
            <a:off x="4954589" y="4579938"/>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77256" name="Group 104"/>
          <p:cNvGraphicFramePr>
            <a:graphicFrameLocks noGrp="1"/>
          </p:cNvGraphicFramePr>
          <p:nvPr/>
        </p:nvGraphicFramePr>
        <p:xfrm>
          <a:off x="6176964" y="4221163"/>
          <a:ext cx="1296987" cy="609600"/>
        </p:xfrm>
        <a:graphic>
          <a:graphicData uri="http://schemas.openxmlformats.org/drawingml/2006/table">
            <a:tbl>
              <a:tblPr/>
              <a:tblGrid>
                <a:gridCol w="650875"/>
                <a:gridCol w="646112"/>
              </a:tblGrid>
              <a:tr h="287338">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dest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146" name="Line 119"/>
          <p:cNvSpPr>
            <a:spLocks noChangeShapeType="1"/>
          </p:cNvSpPr>
          <p:nvPr/>
        </p:nvSpPr>
        <p:spPr bwMode="auto">
          <a:xfrm>
            <a:off x="7332663" y="4652963"/>
            <a:ext cx="500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5" name="Slide Number Placeholder 4"/>
          <p:cNvSpPr>
            <a:spLocks noGrp="1"/>
          </p:cNvSpPr>
          <p:nvPr>
            <p:ph type="sldNum" sz="quarter" idx="12"/>
          </p:nvPr>
        </p:nvSpPr>
        <p:spPr/>
        <p:txBody>
          <a:bodyPr/>
          <a:lstStyle/>
          <a:p>
            <a:fld id="{989A6582-9796-409F-A1EA-A094F915F976}" type="slidenum">
              <a:rPr lang="en-NZ" smtClean="0"/>
              <a:pPr/>
              <a:t>41</a:t>
            </a:fld>
            <a:endParaRPr lang="en-NZ" dirty="0"/>
          </a:p>
        </p:txBody>
      </p:sp>
      <p:sp>
        <p:nvSpPr>
          <p:cNvPr id="23" name="Text Box 30"/>
          <p:cNvSpPr txBox="1">
            <a:spLocks noChangeArrowheads="1"/>
          </p:cNvSpPr>
          <p:nvPr/>
        </p:nvSpPr>
        <p:spPr bwMode="auto">
          <a:xfrm>
            <a:off x="8265368" y="152400"/>
            <a:ext cx="1356178" cy="28892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r" eaLnBrk="1" hangingPunct="1"/>
            <a:r>
              <a:rPr lang="en-NZ" sz="1200" dirty="0" smtClean="0"/>
              <a:t>L06Code04.java</a:t>
            </a:r>
            <a:endParaRPr lang="en-US" sz="1200" dirty="0"/>
          </a:p>
        </p:txBody>
      </p:sp>
      <p:sp>
        <p:nvSpPr>
          <p:cNvPr id="2" name="Date Placeholder 1"/>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6320190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882650" y="162757"/>
            <a:ext cx="8058150" cy="990600"/>
          </a:xfrm>
        </p:spPr>
        <p:txBody>
          <a:bodyPr/>
          <a:lstStyle/>
          <a:p>
            <a:pPr eaLnBrk="1" hangingPunct="1"/>
            <a:r>
              <a:rPr lang="en-US" altLang="en-US" dirty="0" smtClean="0"/>
              <a:t>Advantages &amp; Disadvantages</a:t>
            </a:r>
          </a:p>
        </p:txBody>
      </p:sp>
      <p:sp>
        <p:nvSpPr>
          <p:cNvPr id="47110" name="Rectangle 3" descr="Rectangle: Click to edit Master text styles&#10;Second level&#10;Third level&#10;Fourth level&#10;Fifth level"/>
          <p:cNvSpPr>
            <a:spLocks noGrp="1" noChangeArrowheads="1"/>
          </p:cNvSpPr>
          <p:nvPr>
            <p:ph sz="quarter" idx="1"/>
          </p:nvPr>
        </p:nvSpPr>
        <p:spPr/>
        <p:txBody>
          <a:bodyPr/>
          <a:lstStyle/>
          <a:p>
            <a:pPr eaLnBrk="1" hangingPunct="1"/>
            <a:r>
              <a:rPr lang="en-US" altLang="en-US" sz="2800" dirty="0"/>
              <a:t>Advantages</a:t>
            </a:r>
          </a:p>
          <a:p>
            <a:pPr lvl="1" eaLnBrk="1" hangingPunct="1"/>
            <a:r>
              <a:rPr lang="en-US" altLang="en-US" sz="2400" dirty="0"/>
              <a:t>Easy to specify (declaration, allocation of memory space, initialization can all be done in one line of code)</a:t>
            </a:r>
          </a:p>
          <a:p>
            <a:pPr lvl="1" eaLnBrk="1" hangingPunct="1"/>
            <a:r>
              <a:rPr lang="en-US" altLang="en-US" sz="2400" dirty="0"/>
              <a:t>Direct access to any element via the index</a:t>
            </a:r>
          </a:p>
          <a:p>
            <a:pPr lvl="1" eaLnBrk="1" hangingPunct="1"/>
            <a:r>
              <a:rPr lang="en-US" altLang="en-US" sz="2400" dirty="0"/>
              <a:t>Fast Access</a:t>
            </a:r>
          </a:p>
          <a:p>
            <a:pPr eaLnBrk="1" hangingPunct="1"/>
            <a:r>
              <a:rPr lang="en-US" altLang="en-US" sz="2800" dirty="0"/>
              <a:t>Disadvantages</a:t>
            </a:r>
          </a:p>
          <a:p>
            <a:pPr lvl="1" eaLnBrk="1" hangingPunct="1"/>
            <a:r>
              <a:rPr lang="en-US" altLang="en-US" sz="2400" dirty="0"/>
              <a:t>A potential disadvantage of arrays is the need to know the size at time of allocation</a:t>
            </a:r>
          </a:p>
          <a:p>
            <a:pPr lvl="1" eaLnBrk="1" hangingPunct="1"/>
            <a:r>
              <a:rPr lang="en-US" altLang="en-US" sz="2400" dirty="0"/>
              <a:t>Careful design is required to make sure that the array will be large enough to hold the largest possible group of data</a:t>
            </a:r>
          </a:p>
        </p:txBody>
      </p:sp>
      <p:sp>
        <p:nvSpPr>
          <p:cNvPr id="3" name="Slide Number Placeholder 2"/>
          <p:cNvSpPr>
            <a:spLocks noGrp="1"/>
          </p:cNvSpPr>
          <p:nvPr>
            <p:ph type="sldNum" sz="quarter" idx="12"/>
          </p:nvPr>
        </p:nvSpPr>
        <p:spPr/>
        <p:txBody>
          <a:bodyPr/>
          <a:lstStyle/>
          <a:p>
            <a:fld id="{989A6582-9796-409F-A1EA-A094F915F976}" type="slidenum">
              <a:rPr lang="en-NZ" smtClean="0"/>
              <a:pPr/>
              <a:t>42</a:t>
            </a:fld>
            <a:endParaRPr lang="en-NZ" dirty="0"/>
          </a:p>
        </p:txBody>
      </p:sp>
      <p:sp>
        <p:nvSpPr>
          <p:cNvPr id="4" name="Date Placeholder 3"/>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15949660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Exercise 3</a:t>
            </a:r>
            <a:endParaRPr lang="en-NZ" dirty="0"/>
          </a:p>
        </p:txBody>
      </p:sp>
      <p:sp>
        <p:nvSpPr>
          <p:cNvPr id="3" name="Date Placeholder 2"/>
          <p:cNvSpPr>
            <a:spLocks noGrp="1"/>
          </p:cNvSpPr>
          <p:nvPr>
            <p:ph type="dt" sz="half" idx="10"/>
          </p:nvPr>
        </p:nvSpPr>
        <p:spPr/>
        <p:txBody>
          <a:bodyPr/>
          <a:lstStyle/>
          <a:p>
            <a:r>
              <a:rPr lang="en-US" smtClean="0"/>
              <a:t>Lecture06</a:t>
            </a:r>
            <a:endParaRPr lang="en-NZ" dirty="0"/>
          </a:p>
        </p:txBody>
      </p:sp>
      <p:sp>
        <p:nvSpPr>
          <p:cNvPr id="4" name="Slide Number Placeholder 3"/>
          <p:cNvSpPr>
            <a:spLocks noGrp="1"/>
          </p:cNvSpPr>
          <p:nvPr>
            <p:ph type="sldNum" sz="quarter" idx="12"/>
          </p:nvPr>
        </p:nvSpPr>
        <p:spPr/>
        <p:txBody>
          <a:bodyPr/>
          <a:lstStyle/>
          <a:p>
            <a:fld id="{989A6582-9796-409F-A1EA-A094F915F976}" type="slidenum">
              <a:rPr lang="en-NZ" smtClean="0"/>
              <a:pPr/>
              <a:t>43</a:t>
            </a:fld>
            <a:endParaRPr lang="en-NZ" dirty="0"/>
          </a:p>
        </p:txBody>
      </p:sp>
      <p:sp>
        <p:nvSpPr>
          <p:cNvPr id="5" name="Content Placeholder 4"/>
          <p:cNvSpPr>
            <a:spLocks noGrp="1"/>
          </p:cNvSpPr>
          <p:nvPr>
            <p:ph sz="quarter" idx="1"/>
          </p:nvPr>
        </p:nvSpPr>
        <p:spPr>
          <a:xfrm>
            <a:off x="165100" y="1219200"/>
            <a:ext cx="9493250" cy="1849760"/>
          </a:xfrm>
        </p:spPr>
        <p:txBody>
          <a:bodyPr>
            <a:normAutofit fontScale="92500" lnSpcReduction="10000"/>
          </a:bodyPr>
          <a:lstStyle/>
          <a:p>
            <a:r>
              <a:rPr lang="en-NZ" dirty="0"/>
              <a:t>Write a program that simulates rolling a pair of dice. Each die can have the values of 1 to 6 and the sum of the dice can have values from 2 to 12. Use a one-dimensional array to tally the number of times each possible sum appears. The application should roll the dice 36,000 times. Display the results in a tabular </a:t>
            </a:r>
            <a:r>
              <a:rPr lang="en-NZ" dirty="0" smtClean="0"/>
              <a:t>format.</a:t>
            </a:r>
            <a:endParaRPr lang="en-NZ" dirty="0"/>
          </a:p>
        </p:txBody>
      </p:sp>
      <p:sp>
        <p:nvSpPr>
          <p:cNvPr id="7" name="Rectangle 4"/>
          <p:cNvSpPr>
            <a:spLocks noChangeArrowheads="1"/>
          </p:cNvSpPr>
          <p:nvPr/>
        </p:nvSpPr>
        <p:spPr bwMode="auto">
          <a:xfrm>
            <a:off x="221198" y="2982749"/>
            <a:ext cx="7699842" cy="2895281"/>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err="1">
                <a:latin typeface="Courier New" panose="02070309020205020404" pitchFamily="49" charset="0"/>
              </a:rPr>
              <a:t>int</a:t>
            </a:r>
            <a:r>
              <a:rPr lang="en-US" altLang="en-US" sz="1400" b="1" dirty="0">
                <a:latin typeface="Courier New" panose="02070309020205020404" pitchFamily="49" charset="0"/>
              </a:rPr>
              <a:t>[] totals = new </a:t>
            </a:r>
            <a:r>
              <a:rPr lang="en-US" altLang="en-US" sz="1400" b="1" dirty="0" err="1">
                <a:latin typeface="Courier New" panose="02070309020205020404" pitchFamily="49" charset="0"/>
              </a:rPr>
              <a:t>int</a:t>
            </a:r>
            <a:r>
              <a:rPr lang="en-US" altLang="en-US" sz="1400" b="1" dirty="0">
                <a:latin typeface="Courier New" panose="02070309020205020404" pitchFamily="49" charset="0"/>
              </a:rPr>
              <a:t>[13];</a:t>
            </a:r>
          </a:p>
          <a:p>
            <a:pPr eaLnBrk="1" hangingPunct="1">
              <a:spcBef>
                <a:spcPct val="0"/>
              </a:spcBef>
              <a:buClrTx/>
              <a:buSzTx/>
              <a:buFontTx/>
              <a:buNone/>
            </a:pPr>
            <a:r>
              <a:rPr lang="en-US" altLang="en-US" sz="1400" b="1" dirty="0" err="1" smtClean="0">
                <a:latin typeface="Courier New" panose="02070309020205020404" pitchFamily="49" charset="0"/>
              </a:rPr>
              <a:t>int</a:t>
            </a:r>
            <a:r>
              <a:rPr lang="en-US" altLang="en-US" sz="1400" b="1" dirty="0" smtClean="0">
                <a:latin typeface="Courier New" panose="02070309020205020404" pitchFamily="49" charset="0"/>
              </a:rPr>
              <a:t> </a:t>
            </a:r>
            <a:r>
              <a:rPr lang="en-US" altLang="en-US" sz="1400" b="1" dirty="0">
                <a:latin typeface="Courier New" panose="02070309020205020404" pitchFamily="49" charset="0"/>
              </a:rPr>
              <a:t>dice1, dice2</a:t>
            </a:r>
            <a:r>
              <a:rPr lang="en-US" altLang="en-US" sz="1400" b="1" dirty="0" smtClean="0">
                <a:latin typeface="Courier New" panose="02070309020205020404" pitchFamily="49" charset="0"/>
              </a:rPr>
              <a:t>;</a:t>
            </a:r>
          </a:p>
          <a:p>
            <a:pPr eaLnBrk="1" hangingPunct="1">
              <a:spcBef>
                <a:spcPct val="0"/>
              </a:spcBef>
              <a:buClrTx/>
              <a:buSzTx/>
              <a:buFontTx/>
              <a:buNone/>
            </a:pPr>
            <a:r>
              <a:rPr lang="en-US" altLang="en-US" sz="1400" b="1" dirty="0" err="1">
                <a:latin typeface="Courier New" panose="02070309020205020404" pitchFamily="49" charset="0"/>
              </a:rPr>
              <a:t>SecureRandom</a:t>
            </a:r>
            <a:r>
              <a:rPr lang="en-US" altLang="en-US" sz="1400" b="1" dirty="0">
                <a:latin typeface="Courier New" panose="02070309020205020404" pitchFamily="49" charset="0"/>
              </a:rPr>
              <a:t> </a:t>
            </a:r>
            <a:r>
              <a:rPr lang="en-US" altLang="en-US" sz="1400" b="1" dirty="0" err="1">
                <a:latin typeface="Courier New" panose="02070309020205020404" pitchFamily="49" charset="0"/>
              </a:rPr>
              <a:t>randomNumbers</a:t>
            </a:r>
            <a:r>
              <a:rPr lang="en-US" altLang="en-US" sz="1400" b="1" dirty="0">
                <a:latin typeface="Courier New" panose="02070309020205020404" pitchFamily="49" charset="0"/>
              </a:rPr>
              <a:t> = new </a:t>
            </a:r>
            <a:r>
              <a:rPr lang="en-US" altLang="en-US" sz="1400" b="1" dirty="0" err="1">
                <a:latin typeface="Courier New" panose="02070309020205020404" pitchFamily="49" charset="0"/>
              </a:rPr>
              <a:t>SecureRandom</a:t>
            </a:r>
            <a:r>
              <a:rPr lang="en-US" altLang="en-US" sz="1400" b="1" dirty="0">
                <a:latin typeface="Courier New" panose="02070309020205020404" pitchFamily="49" charset="0"/>
              </a:rPr>
              <a:t>();</a:t>
            </a:r>
          </a:p>
          <a:p>
            <a:pPr eaLnBrk="1" hangingPunct="1">
              <a:spcBef>
                <a:spcPct val="0"/>
              </a:spcBef>
              <a:buClrTx/>
              <a:buSzTx/>
              <a:buFontTx/>
              <a:buNone/>
            </a:pPr>
            <a:endParaRPr lang="en-US" altLang="en-US" sz="1400" b="1" dirty="0">
              <a:latin typeface="Courier New" panose="02070309020205020404" pitchFamily="49" charset="0"/>
            </a:endParaRPr>
          </a:p>
          <a:p>
            <a:pPr eaLnBrk="1" hangingPunct="1">
              <a:spcBef>
                <a:spcPct val="0"/>
              </a:spcBef>
              <a:buClrTx/>
              <a:buSzTx/>
              <a:buFontTx/>
              <a:buNone/>
            </a:pPr>
            <a:r>
              <a:rPr lang="en-US" altLang="en-US" sz="1400" b="1" dirty="0" smtClean="0">
                <a:latin typeface="Courier New" panose="02070309020205020404" pitchFamily="49" charset="0"/>
              </a:rPr>
              <a:t>for </a:t>
            </a:r>
            <a:r>
              <a:rPr lang="en-US" altLang="en-US" sz="1400" b="1" dirty="0">
                <a:latin typeface="Courier New" panose="02070309020205020404" pitchFamily="49" charset="0"/>
              </a:rPr>
              <a:t>(</a:t>
            </a:r>
            <a:r>
              <a:rPr lang="en-US" altLang="en-US" sz="1400" b="1" dirty="0" err="1">
                <a:latin typeface="Courier New" panose="02070309020205020404" pitchFamily="49" charset="0"/>
              </a:rPr>
              <a:t>int</a:t>
            </a:r>
            <a:r>
              <a:rPr lang="en-US" altLang="en-US" sz="1400" b="1" dirty="0">
                <a:latin typeface="Courier New" panose="02070309020205020404" pitchFamily="49" charset="0"/>
              </a:rPr>
              <a:t> roll = 1; roll &lt;= 36000; roll++) {</a:t>
            </a:r>
          </a:p>
          <a:p>
            <a:pPr eaLnBrk="1" hangingPunct="1">
              <a:spcBef>
                <a:spcPct val="0"/>
              </a:spcBef>
              <a:buClrTx/>
              <a:buSzTx/>
              <a:buFontTx/>
              <a:buNone/>
            </a:pPr>
            <a:r>
              <a:rPr lang="en-US" altLang="en-US" sz="1400" b="1" dirty="0">
                <a:latin typeface="Courier New" panose="02070309020205020404" pitchFamily="49" charset="0"/>
              </a:rPr>
              <a:t>			</a:t>
            </a:r>
            <a:endParaRPr lang="en-US" altLang="en-US" sz="1400" b="1" dirty="0" smtClean="0">
              <a:latin typeface="Courier New" panose="02070309020205020404" pitchFamily="49" charset="0"/>
            </a:endParaRPr>
          </a:p>
          <a:p>
            <a:pPr eaLnBrk="1" hangingPunct="1">
              <a:spcBef>
                <a:spcPct val="0"/>
              </a:spcBef>
              <a:buClrTx/>
              <a:buSzTx/>
              <a:buFontTx/>
              <a:buNone/>
            </a:pPr>
            <a:endParaRPr lang="en-US" altLang="en-US" sz="1400" b="1" dirty="0">
              <a:latin typeface="Courier New" panose="02070309020205020404" pitchFamily="49" charset="0"/>
            </a:endParaRPr>
          </a:p>
          <a:p>
            <a:pPr eaLnBrk="1" hangingPunct="1">
              <a:spcBef>
                <a:spcPct val="0"/>
              </a:spcBef>
              <a:buClrTx/>
              <a:buSzTx/>
              <a:buFontTx/>
              <a:buNone/>
            </a:pPr>
            <a:endParaRPr lang="en-US" altLang="en-US" sz="1400" b="1" dirty="0" smtClean="0">
              <a:latin typeface="Courier New" panose="02070309020205020404" pitchFamily="49" charset="0"/>
            </a:endParaRPr>
          </a:p>
          <a:p>
            <a:pPr eaLnBrk="1" hangingPunct="1">
              <a:spcBef>
                <a:spcPct val="0"/>
              </a:spcBef>
              <a:buClrTx/>
              <a:buSzTx/>
              <a:buFontTx/>
              <a:buNone/>
            </a:pPr>
            <a:endParaRPr lang="en-US" altLang="en-US" sz="1400" b="1" dirty="0">
              <a:latin typeface="Courier New" panose="02070309020205020404" pitchFamily="49" charset="0"/>
            </a:endParaRPr>
          </a:p>
          <a:p>
            <a:pPr eaLnBrk="1" hangingPunct="1">
              <a:spcBef>
                <a:spcPct val="0"/>
              </a:spcBef>
              <a:buClrTx/>
              <a:buSzTx/>
              <a:buFontTx/>
              <a:buNone/>
            </a:pPr>
            <a:r>
              <a:rPr lang="en-US" altLang="en-US" sz="1400" b="1" dirty="0" smtClean="0">
                <a:latin typeface="Courier New" panose="02070309020205020404" pitchFamily="49" charset="0"/>
              </a:rPr>
              <a:t>}</a:t>
            </a:r>
            <a:endParaRPr lang="en-US" altLang="en-US" sz="1400" b="1" dirty="0">
              <a:latin typeface="Courier New" panose="02070309020205020404" pitchFamily="49" charset="0"/>
            </a:endParaRPr>
          </a:p>
          <a:p>
            <a:pPr eaLnBrk="1" hangingPunct="1">
              <a:spcBef>
                <a:spcPct val="0"/>
              </a:spcBef>
              <a:buClrTx/>
              <a:buSzTx/>
              <a:buFontTx/>
              <a:buNone/>
            </a:pPr>
            <a:r>
              <a:rPr lang="en-US" altLang="en-US" sz="1400" b="1" dirty="0" err="1" smtClean="0">
                <a:latin typeface="Courier New" panose="02070309020205020404" pitchFamily="49" charset="0"/>
              </a:rPr>
              <a:t>System.out.printf</a:t>
            </a:r>
            <a:r>
              <a:rPr lang="en-US" altLang="en-US" sz="1400" b="1" dirty="0">
                <a:latin typeface="Courier New" panose="02070309020205020404" pitchFamily="49" charset="0"/>
              </a:rPr>
              <a:t>("%3s%12s%12s\</a:t>
            </a:r>
            <a:r>
              <a:rPr lang="en-US" altLang="en-US" sz="1400" b="1" dirty="0" err="1">
                <a:latin typeface="Courier New" panose="02070309020205020404" pitchFamily="49" charset="0"/>
              </a:rPr>
              <a:t>n</a:t>
            </a:r>
            <a:r>
              <a:rPr lang="en-US" altLang="en-US" sz="1400" b="1" dirty="0" err="1" smtClean="0">
                <a:latin typeface="Courier New" panose="02070309020205020404" pitchFamily="49" charset="0"/>
              </a:rPr>
              <a:t>","</a:t>
            </a:r>
            <a:r>
              <a:rPr lang="en-US" altLang="en-US" sz="1400" b="1" dirty="0" err="1">
                <a:latin typeface="Courier New" panose="02070309020205020404" pitchFamily="49" charset="0"/>
              </a:rPr>
              <a:t>Sum</a:t>
            </a:r>
            <a:r>
              <a:rPr lang="en-US" altLang="en-US" sz="1400" b="1" dirty="0">
                <a:latin typeface="Courier New" panose="02070309020205020404" pitchFamily="49" charset="0"/>
              </a:rPr>
              <a:t>", "Frequency", "Percentage");</a:t>
            </a:r>
          </a:p>
          <a:p>
            <a:pPr eaLnBrk="1" hangingPunct="1">
              <a:spcBef>
                <a:spcPct val="0"/>
              </a:spcBef>
              <a:buClrTx/>
              <a:buSzTx/>
              <a:buFontTx/>
              <a:buNone/>
            </a:pPr>
            <a:r>
              <a:rPr lang="en-US" altLang="en-US" sz="1400" b="1" dirty="0" smtClean="0">
                <a:latin typeface="Courier New" panose="02070309020205020404" pitchFamily="49" charset="0"/>
              </a:rPr>
              <a:t>for </a:t>
            </a:r>
            <a:r>
              <a:rPr lang="en-US" altLang="en-US" sz="1400" b="1" dirty="0">
                <a:latin typeface="Courier New" panose="02070309020205020404" pitchFamily="49" charset="0"/>
              </a:rPr>
              <a:t>(</a:t>
            </a:r>
            <a:r>
              <a:rPr lang="en-US" altLang="en-US" sz="1400" b="1" dirty="0" err="1">
                <a:latin typeface="Courier New" panose="02070309020205020404" pitchFamily="49" charset="0"/>
              </a:rPr>
              <a:t>int</a:t>
            </a:r>
            <a:r>
              <a:rPr lang="en-US" altLang="en-US" sz="1400" b="1" dirty="0">
                <a:latin typeface="Courier New" panose="02070309020205020404" pitchFamily="49" charset="0"/>
              </a:rPr>
              <a:t> k = 2; k &lt; </a:t>
            </a:r>
            <a:r>
              <a:rPr lang="en-US" altLang="en-US" sz="1400" b="1" dirty="0" err="1">
                <a:latin typeface="Courier New" panose="02070309020205020404" pitchFamily="49" charset="0"/>
              </a:rPr>
              <a:t>totals.length</a:t>
            </a:r>
            <a:r>
              <a:rPr lang="en-US" altLang="en-US" sz="1400" b="1" dirty="0">
                <a:latin typeface="Courier New" panose="02070309020205020404" pitchFamily="49" charset="0"/>
              </a:rPr>
              <a:t>; k++){</a:t>
            </a:r>
          </a:p>
          <a:p>
            <a:pPr eaLnBrk="1" hangingPunct="1">
              <a:spcBef>
                <a:spcPct val="0"/>
              </a:spcBef>
              <a:buClrTx/>
              <a:buSzTx/>
              <a:buFontTx/>
              <a:buNone/>
            </a:pPr>
            <a:r>
              <a:rPr lang="en-US" altLang="en-US" sz="1400" b="1" dirty="0" smtClean="0">
                <a:latin typeface="Courier New" panose="02070309020205020404" pitchFamily="49" charset="0"/>
              </a:rPr>
              <a:t>  </a:t>
            </a:r>
            <a:r>
              <a:rPr lang="en-US" altLang="en-US" sz="1400" b="1" dirty="0" err="1" smtClean="0">
                <a:latin typeface="Courier New" panose="02070309020205020404" pitchFamily="49" charset="0"/>
              </a:rPr>
              <a:t>System.out.printf</a:t>
            </a:r>
            <a:r>
              <a:rPr lang="en-US" altLang="en-US" sz="1400" b="1" dirty="0">
                <a:latin typeface="Courier New" panose="02070309020205020404" pitchFamily="49" charset="0"/>
              </a:rPr>
              <a:t>("%3d%12d%12d%n", k, totals[k], totals[k] / (360));</a:t>
            </a:r>
          </a:p>
        </p:txBody>
      </p:sp>
      <p:sp>
        <p:nvSpPr>
          <p:cNvPr id="6" name="Rectangle 78"/>
          <p:cNvSpPr>
            <a:spLocks noChangeArrowheads="1"/>
          </p:cNvSpPr>
          <p:nvPr/>
        </p:nvSpPr>
        <p:spPr bwMode="auto">
          <a:xfrm>
            <a:off x="6192848" y="3429000"/>
            <a:ext cx="3456384" cy="2732112"/>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squar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None/>
            </a:pPr>
            <a:r>
              <a:rPr lang="en-NZ" altLang="en-US" sz="1400" b="1" dirty="0">
                <a:latin typeface="Courier New" panose="02070309020205020404" pitchFamily="49" charset="0"/>
              </a:rPr>
              <a:t>Sum   Frequency  Percentage</a:t>
            </a:r>
          </a:p>
          <a:p>
            <a:pPr algn="ctr" eaLnBrk="1" hangingPunct="1">
              <a:spcBef>
                <a:spcPct val="0"/>
              </a:spcBef>
              <a:buClrTx/>
              <a:buSzTx/>
              <a:buNone/>
            </a:pPr>
            <a:r>
              <a:rPr lang="en-NZ" altLang="en-US" sz="1400" b="1" dirty="0">
                <a:latin typeface="Courier New" panose="02070309020205020404" pitchFamily="49" charset="0"/>
              </a:rPr>
              <a:t>  2        1021           2</a:t>
            </a:r>
          </a:p>
          <a:p>
            <a:pPr algn="ctr" eaLnBrk="1" hangingPunct="1">
              <a:spcBef>
                <a:spcPct val="0"/>
              </a:spcBef>
              <a:buClrTx/>
              <a:buSzTx/>
              <a:buNone/>
            </a:pPr>
            <a:r>
              <a:rPr lang="en-NZ" altLang="en-US" sz="1400" b="1" dirty="0">
                <a:latin typeface="Courier New" panose="02070309020205020404" pitchFamily="49" charset="0"/>
              </a:rPr>
              <a:t>  3        1919           5</a:t>
            </a:r>
          </a:p>
          <a:p>
            <a:pPr algn="ctr" eaLnBrk="1" hangingPunct="1">
              <a:spcBef>
                <a:spcPct val="0"/>
              </a:spcBef>
              <a:buClrTx/>
              <a:buSzTx/>
              <a:buNone/>
            </a:pPr>
            <a:r>
              <a:rPr lang="en-NZ" altLang="en-US" sz="1400" b="1" dirty="0">
                <a:latin typeface="Courier New" panose="02070309020205020404" pitchFamily="49" charset="0"/>
              </a:rPr>
              <a:t>  4        3032           8</a:t>
            </a:r>
          </a:p>
          <a:p>
            <a:pPr algn="ctr" eaLnBrk="1" hangingPunct="1">
              <a:spcBef>
                <a:spcPct val="0"/>
              </a:spcBef>
              <a:buClrTx/>
              <a:buSzTx/>
              <a:buNone/>
            </a:pPr>
            <a:r>
              <a:rPr lang="en-NZ" altLang="en-US" sz="1400" b="1" dirty="0">
                <a:latin typeface="Courier New" panose="02070309020205020404" pitchFamily="49" charset="0"/>
              </a:rPr>
              <a:t>  5        3983          11</a:t>
            </a:r>
          </a:p>
          <a:p>
            <a:pPr algn="ctr" eaLnBrk="1" hangingPunct="1">
              <a:spcBef>
                <a:spcPct val="0"/>
              </a:spcBef>
              <a:buClrTx/>
              <a:buSzTx/>
              <a:buNone/>
            </a:pPr>
            <a:r>
              <a:rPr lang="en-NZ" altLang="en-US" sz="1400" b="1" dirty="0">
                <a:latin typeface="Courier New" panose="02070309020205020404" pitchFamily="49" charset="0"/>
              </a:rPr>
              <a:t>  6        4944          13</a:t>
            </a:r>
          </a:p>
          <a:p>
            <a:pPr algn="ctr" eaLnBrk="1" hangingPunct="1">
              <a:spcBef>
                <a:spcPct val="0"/>
              </a:spcBef>
              <a:buClrTx/>
              <a:buSzTx/>
              <a:buNone/>
            </a:pPr>
            <a:r>
              <a:rPr lang="en-NZ" altLang="en-US" sz="1400" b="1" dirty="0">
                <a:latin typeface="Courier New" panose="02070309020205020404" pitchFamily="49" charset="0"/>
              </a:rPr>
              <a:t>  7        6045          16</a:t>
            </a:r>
          </a:p>
          <a:p>
            <a:pPr algn="ctr" eaLnBrk="1" hangingPunct="1">
              <a:spcBef>
                <a:spcPct val="0"/>
              </a:spcBef>
              <a:buClrTx/>
              <a:buSzTx/>
              <a:buNone/>
            </a:pPr>
            <a:r>
              <a:rPr lang="en-NZ" altLang="en-US" sz="1400" b="1" dirty="0">
                <a:latin typeface="Courier New" panose="02070309020205020404" pitchFamily="49" charset="0"/>
              </a:rPr>
              <a:t>  8        5023          13</a:t>
            </a:r>
          </a:p>
          <a:p>
            <a:pPr algn="ctr" eaLnBrk="1" hangingPunct="1">
              <a:spcBef>
                <a:spcPct val="0"/>
              </a:spcBef>
              <a:buClrTx/>
              <a:buSzTx/>
              <a:buNone/>
            </a:pPr>
            <a:r>
              <a:rPr lang="en-NZ" altLang="en-US" sz="1400" b="1" dirty="0">
                <a:latin typeface="Courier New" panose="02070309020205020404" pitchFamily="49" charset="0"/>
              </a:rPr>
              <a:t>  9        4051          11</a:t>
            </a:r>
          </a:p>
          <a:p>
            <a:pPr algn="ctr" eaLnBrk="1" hangingPunct="1">
              <a:spcBef>
                <a:spcPct val="0"/>
              </a:spcBef>
              <a:buClrTx/>
              <a:buSzTx/>
              <a:buNone/>
            </a:pPr>
            <a:r>
              <a:rPr lang="en-NZ" altLang="en-US" sz="1400" b="1" dirty="0">
                <a:latin typeface="Courier New" panose="02070309020205020404" pitchFamily="49" charset="0"/>
              </a:rPr>
              <a:t> 10        2988           8</a:t>
            </a:r>
          </a:p>
          <a:p>
            <a:pPr algn="ctr" eaLnBrk="1" hangingPunct="1">
              <a:spcBef>
                <a:spcPct val="0"/>
              </a:spcBef>
              <a:buClrTx/>
              <a:buSzTx/>
              <a:buNone/>
            </a:pPr>
            <a:r>
              <a:rPr lang="en-NZ" altLang="en-US" sz="1400" b="1" dirty="0">
                <a:latin typeface="Courier New" panose="02070309020205020404" pitchFamily="49" charset="0"/>
              </a:rPr>
              <a:t> 11        1972           5</a:t>
            </a:r>
          </a:p>
          <a:p>
            <a:pPr algn="ctr" eaLnBrk="1" hangingPunct="1">
              <a:spcBef>
                <a:spcPct val="0"/>
              </a:spcBef>
              <a:buClrTx/>
              <a:buSzTx/>
              <a:buNone/>
            </a:pPr>
            <a:r>
              <a:rPr lang="en-NZ" altLang="en-US" sz="1400" b="1" dirty="0">
                <a:latin typeface="Courier New" panose="02070309020205020404" pitchFamily="49" charset="0"/>
              </a:rPr>
              <a:t> 12        1022           </a:t>
            </a:r>
            <a:r>
              <a:rPr lang="en-NZ" altLang="en-US" sz="1400" b="1" dirty="0" smtClean="0">
                <a:latin typeface="Courier New" panose="02070309020205020404" pitchFamily="49" charset="0"/>
              </a:rPr>
              <a:t>2</a:t>
            </a:r>
            <a:r>
              <a:rPr lang="en-US" altLang="en-US" sz="1400" b="1" dirty="0" smtClean="0">
                <a:latin typeface="Courier New" panose="02070309020205020404" pitchFamily="49" charset="0"/>
              </a:rPr>
              <a:t>                 </a:t>
            </a:r>
            <a:endParaRPr lang="en-US" altLang="en-US" sz="1400" dirty="0">
              <a:latin typeface="Courier New" panose="02070309020205020404" pitchFamily="49"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593855" y="31537"/>
            <a:ext cx="1111463" cy="1111463"/>
          </a:xfrm>
          <a:prstGeom prst="rect">
            <a:avLst/>
          </a:prstGeom>
        </p:spPr>
      </p:pic>
    </p:spTree>
    <p:extLst>
      <p:ext uri="{BB962C8B-B14F-4D97-AF65-F5344CB8AC3E}">
        <p14:creationId xmlns:p14="http://schemas.microsoft.com/office/powerpoint/2010/main" val="24288263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Exercise 4</a:t>
            </a:r>
            <a:endParaRPr lang="en-NZ" dirty="0"/>
          </a:p>
        </p:txBody>
      </p:sp>
      <p:sp>
        <p:nvSpPr>
          <p:cNvPr id="5" name="Content Placeholder 4"/>
          <p:cNvSpPr>
            <a:spLocks noGrp="1"/>
          </p:cNvSpPr>
          <p:nvPr>
            <p:ph sz="quarter" idx="1"/>
          </p:nvPr>
        </p:nvSpPr>
        <p:spPr/>
        <p:txBody>
          <a:bodyPr/>
          <a:lstStyle/>
          <a:p>
            <a:r>
              <a:rPr lang="en-NZ" dirty="0" smtClean="0"/>
              <a:t>Display the following bar-chart using the array given above:</a:t>
            </a:r>
            <a:endParaRPr lang="en-NZ" dirty="0"/>
          </a:p>
        </p:txBody>
      </p:sp>
      <p:sp>
        <p:nvSpPr>
          <p:cNvPr id="6" name="Rectangle 5"/>
          <p:cNvSpPr>
            <a:spLocks noChangeArrowheads="1"/>
          </p:cNvSpPr>
          <p:nvPr/>
        </p:nvSpPr>
        <p:spPr bwMode="auto">
          <a:xfrm>
            <a:off x="4664968" y="767569"/>
            <a:ext cx="4808024" cy="34073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err="1" smtClean="0"/>
              <a:t>int</a:t>
            </a:r>
            <a:r>
              <a:rPr lang="en-US" altLang="en-US" b="1" dirty="0" smtClean="0"/>
              <a:t>[</a:t>
            </a:r>
            <a:r>
              <a:rPr lang="en-US" altLang="en-US" sz="1600" b="1" dirty="0" smtClean="0"/>
              <a:t>] array = {0,0,0,0,0,0,1,2,4,2,1};</a:t>
            </a:r>
            <a:endParaRPr lang="en-US" altLang="en-US" b="1" dirty="0"/>
          </a:p>
        </p:txBody>
      </p:sp>
      <p:sp>
        <p:nvSpPr>
          <p:cNvPr id="8" name="Slide Number Placeholder 7"/>
          <p:cNvSpPr>
            <a:spLocks noGrp="1"/>
          </p:cNvSpPr>
          <p:nvPr>
            <p:ph type="sldNum" sz="quarter" idx="12"/>
          </p:nvPr>
        </p:nvSpPr>
        <p:spPr/>
        <p:txBody>
          <a:bodyPr/>
          <a:lstStyle/>
          <a:p>
            <a:fld id="{989A6582-9796-409F-A1EA-A094F915F976}" type="slidenum">
              <a:rPr lang="en-NZ" smtClean="0"/>
              <a:pPr/>
              <a:t>44</a:t>
            </a:fld>
            <a:endParaRPr lang="en-NZ" dirty="0"/>
          </a:p>
        </p:txBody>
      </p:sp>
      <p:pic>
        <p:nvPicPr>
          <p:cNvPr id="9" name="Picture 1" descr="jhtp_06_Arrays_Page_22"/>
          <p:cNvPicPr>
            <a:picLocks noGrp="1" noChangeAspect="1"/>
          </p:cNvPicPr>
          <p:nvPr isPhoto="1"/>
        </p:nvPicPr>
        <p:blipFill rotWithShape="1">
          <a:blip r:embed="rId3" cstate="print">
            <a:extLst>
              <a:ext uri="{28A0092B-C50C-407E-A947-70E740481C1C}">
                <a14:useLocalDpi xmlns:a14="http://schemas.microsoft.com/office/drawing/2010/main"/>
              </a:ext>
            </a:extLst>
          </a:blip>
          <a:srcRect/>
          <a:stretch/>
        </p:blipFill>
        <p:spPr bwMode="auto">
          <a:xfrm>
            <a:off x="560512" y="1628800"/>
            <a:ext cx="2088232"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r>
              <a:rPr lang="en-US" smtClean="0"/>
              <a:t>Lecture06</a:t>
            </a:r>
            <a:endParaRPr lang="en-NZ" dirty="0"/>
          </a:p>
        </p:txBody>
      </p:sp>
      <p:sp>
        <p:nvSpPr>
          <p:cNvPr id="10" name="Rectangle 4"/>
          <p:cNvSpPr>
            <a:spLocks noChangeArrowheads="1"/>
          </p:cNvSpPr>
          <p:nvPr/>
        </p:nvSpPr>
        <p:spPr bwMode="auto">
          <a:xfrm>
            <a:off x="1773150" y="3608149"/>
            <a:ext cx="6303627" cy="224895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for (</a:t>
            </a:r>
            <a:r>
              <a:rPr lang="en-US" altLang="en-US" sz="1400" b="1" dirty="0" err="1">
                <a:latin typeface="Courier New" panose="02070309020205020404" pitchFamily="49" charset="0"/>
              </a:rPr>
              <a:t>int</a:t>
            </a:r>
            <a:r>
              <a:rPr lang="en-US" altLang="en-US" sz="1400" b="1" dirty="0">
                <a:latin typeface="Courier New" panose="02070309020205020404" pitchFamily="49" charset="0"/>
              </a:rPr>
              <a:t> counter=0; counter&lt;</a:t>
            </a:r>
            <a:r>
              <a:rPr lang="en-US" altLang="en-US" sz="1400" b="1" dirty="0" err="1">
                <a:latin typeface="Courier New" panose="02070309020205020404" pitchFamily="49" charset="0"/>
              </a:rPr>
              <a:t>array.length</a:t>
            </a:r>
            <a:r>
              <a:rPr lang="en-US" altLang="en-US" sz="1400" b="1" dirty="0">
                <a:latin typeface="Courier New" panose="02070309020205020404" pitchFamily="49" charset="0"/>
              </a:rPr>
              <a:t>; counter++) {</a:t>
            </a:r>
          </a:p>
          <a:p>
            <a:pPr eaLnBrk="1" hangingPunct="1">
              <a:spcBef>
                <a:spcPct val="0"/>
              </a:spcBef>
              <a:buClrTx/>
              <a:buSzTx/>
              <a:buFontTx/>
              <a:buNone/>
            </a:pPr>
            <a:r>
              <a:rPr lang="en-US" altLang="en-US" sz="1400" b="1" dirty="0" smtClean="0">
                <a:latin typeface="Courier New" panose="02070309020205020404" pitchFamily="49" charset="0"/>
              </a:rPr>
              <a:t>  if </a:t>
            </a:r>
            <a:r>
              <a:rPr lang="en-US" altLang="en-US" sz="1400" b="1" dirty="0">
                <a:latin typeface="Courier New" panose="02070309020205020404" pitchFamily="49" charset="0"/>
              </a:rPr>
              <a:t>(counter == 10)</a:t>
            </a:r>
          </a:p>
          <a:p>
            <a:pPr eaLnBrk="1" hangingPunct="1">
              <a:spcBef>
                <a:spcPct val="0"/>
              </a:spcBef>
              <a:buClrTx/>
              <a:buSzTx/>
              <a:buFontTx/>
              <a:buNone/>
            </a:pPr>
            <a:r>
              <a:rPr lang="en-US" altLang="en-US" sz="1400" b="1" dirty="0" smtClean="0">
                <a:latin typeface="Courier New" panose="02070309020205020404" pitchFamily="49" charset="0"/>
              </a:rPr>
              <a:t>    </a:t>
            </a:r>
            <a:r>
              <a:rPr lang="en-US" altLang="en-US" sz="1400" b="1" dirty="0" err="1" smtClean="0">
                <a:latin typeface="Courier New" panose="02070309020205020404" pitchFamily="49" charset="0"/>
              </a:rPr>
              <a:t>System.out.print</a:t>
            </a:r>
            <a:r>
              <a:rPr lang="en-US" altLang="en-US" sz="1400" b="1" dirty="0">
                <a:latin typeface="Courier New" panose="02070309020205020404" pitchFamily="49" charset="0"/>
              </a:rPr>
              <a:t>("  100: ");</a:t>
            </a:r>
          </a:p>
          <a:p>
            <a:pPr eaLnBrk="1" hangingPunct="1">
              <a:spcBef>
                <a:spcPct val="0"/>
              </a:spcBef>
              <a:buClrTx/>
              <a:buSzTx/>
              <a:buFontTx/>
              <a:buNone/>
            </a:pPr>
            <a:r>
              <a:rPr lang="en-US" altLang="en-US" sz="1400" b="1" dirty="0" smtClean="0">
                <a:latin typeface="Courier New" panose="02070309020205020404" pitchFamily="49" charset="0"/>
              </a:rPr>
              <a:t>  else</a:t>
            </a:r>
            <a:endParaRPr lang="en-US" altLang="en-US" sz="1400" b="1" dirty="0">
              <a:latin typeface="Courier New" panose="02070309020205020404" pitchFamily="49" charset="0"/>
            </a:endParaRPr>
          </a:p>
          <a:p>
            <a:pPr eaLnBrk="1" hangingPunct="1">
              <a:spcBef>
                <a:spcPct val="0"/>
              </a:spcBef>
              <a:buClrTx/>
              <a:buSzTx/>
              <a:buFontTx/>
              <a:buNone/>
            </a:pPr>
            <a:r>
              <a:rPr lang="en-US" altLang="en-US" sz="1400" b="1" dirty="0" smtClean="0">
                <a:latin typeface="Courier New" panose="02070309020205020404" pitchFamily="49" charset="0"/>
              </a:rPr>
              <a:t>    </a:t>
            </a:r>
            <a:r>
              <a:rPr lang="en-US" altLang="en-US" sz="1400" b="1" dirty="0" err="1" smtClean="0">
                <a:latin typeface="Courier New" panose="02070309020205020404" pitchFamily="49" charset="0"/>
              </a:rPr>
              <a:t>System.out.printf</a:t>
            </a:r>
            <a:r>
              <a:rPr lang="en-US" altLang="en-US" sz="1400" b="1" dirty="0">
                <a:latin typeface="Courier New" panose="02070309020205020404" pitchFamily="49" charset="0"/>
              </a:rPr>
              <a:t>("%02d-%02d: </a:t>
            </a:r>
            <a:r>
              <a:rPr lang="en-US" altLang="en-US" sz="1400" b="1" dirty="0" smtClean="0">
                <a:latin typeface="Courier New" panose="02070309020205020404" pitchFamily="49" charset="0"/>
              </a:rPr>
              <a:t>________, ___________);</a:t>
            </a:r>
            <a:endParaRPr lang="en-US" altLang="en-US" sz="1400" b="1" dirty="0">
              <a:latin typeface="Courier New" panose="02070309020205020404" pitchFamily="49" charset="0"/>
            </a:endParaRPr>
          </a:p>
          <a:p>
            <a:pPr eaLnBrk="1" hangingPunct="1">
              <a:spcBef>
                <a:spcPct val="0"/>
              </a:spcBef>
              <a:buClrTx/>
              <a:buSzTx/>
              <a:buFontTx/>
              <a:buNone/>
            </a:pPr>
            <a:r>
              <a:rPr lang="en-US" altLang="en-US" sz="1400" b="1" dirty="0">
                <a:latin typeface="Courier New" panose="02070309020205020404" pitchFamily="49" charset="0"/>
              </a:rPr>
              <a:t> </a:t>
            </a:r>
            <a:r>
              <a:rPr lang="en-US" altLang="en-US" sz="1400" b="1" dirty="0" smtClean="0">
                <a:latin typeface="Courier New" panose="02070309020205020404" pitchFamily="49" charset="0"/>
              </a:rPr>
              <a:t> for </a:t>
            </a:r>
            <a:endParaRPr lang="en-US" altLang="en-US" sz="1400" b="1" dirty="0">
              <a:latin typeface="Courier New" panose="02070309020205020404" pitchFamily="49" charset="0"/>
            </a:endParaRPr>
          </a:p>
          <a:p>
            <a:pPr eaLnBrk="1" hangingPunct="1">
              <a:spcBef>
                <a:spcPct val="0"/>
              </a:spcBef>
              <a:buClrTx/>
              <a:buSzTx/>
              <a:buFontTx/>
              <a:buNone/>
            </a:pPr>
            <a:endParaRPr lang="en-US" altLang="en-US" sz="1400" b="1" dirty="0" smtClean="0">
              <a:latin typeface="Courier New" panose="02070309020205020404" pitchFamily="49" charset="0"/>
            </a:endParaRPr>
          </a:p>
          <a:p>
            <a:pPr eaLnBrk="1" hangingPunct="1">
              <a:spcBef>
                <a:spcPct val="0"/>
              </a:spcBef>
              <a:buClrTx/>
              <a:buSzTx/>
              <a:buFontTx/>
              <a:buNone/>
            </a:pPr>
            <a:endParaRPr lang="en-US" altLang="en-US" sz="1400" b="1" dirty="0">
              <a:latin typeface="Courier New" panose="02070309020205020404" pitchFamily="49" charset="0"/>
            </a:endParaRPr>
          </a:p>
          <a:p>
            <a:pPr eaLnBrk="1" hangingPunct="1">
              <a:spcBef>
                <a:spcPct val="0"/>
              </a:spcBef>
              <a:buClrTx/>
              <a:buSzTx/>
              <a:buFontTx/>
              <a:buNone/>
            </a:pPr>
            <a:r>
              <a:rPr lang="en-US" altLang="en-US" sz="1400" b="1" dirty="0" smtClean="0">
                <a:latin typeface="Courier New" panose="02070309020205020404" pitchFamily="49" charset="0"/>
              </a:rPr>
              <a:t>  </a:t>
            </a:r>
            <a:r>
              <a:rPr lang="en-US" altLang="en-US" sz="1400" b="1" dirty="0" err="1" smtClean="0">
                <a:latin typeface="Courier New" panose="02070309020205020404" pitchFamily="49" charset="0"/>
              </a:rPr>
              <a:t>System.out.println</a:t>
            </a:r>
            <a:r>
              <a:rPr lang="en-US" altLang="en-US" sz="1400" b="1" dirty="0">
                <a:latin typeface="Courier New" panose="02070309020205020404" pitchFamily="49" charset="0"/>
              </a:rPr>
              <a:t>();</a:t>
            </a:r>
          </a:p>
          <a:p>
            <a:pPr eaLnBrk="1" hangingPunct="1">
              <a:spcBef>
                <a:spcPct val="0"/>
              </a:spcBef>
              <a:buClrTx/>
              <a:buSzTx/>
              <a:buFontTx/>
              <a:buNone/>
            </a:pPr>
            <a:r>
              <a:rPr lang="en-US" altLang="en-US" sz="1400" b="1" dirty="0" smtClean="0">
                <a:latin typeface="Courier New" panose="02070309020205020404" pitchFamily="49" charset="0"/>
              </a:rPr>
              <a:t>}</a:t>
            </a:r>
            <a:endParaRPr lang="en-US" altLang="en-US" sz="1400" b="1" dirty="0">
              <a:latin typeface="Courier New" panose="02070309020205020404" pitchFamily="49"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465526" y="1318554"/>
            <a:ext cx="1232325" cy="1232325"/>
          </a:xfrm>
          <a:prstGeom prst="rect">
            <a:avLst/>
          </a:prstGeom>
        </p:spPr>
      </p:pic>
    </p:spTree>
    <p:extLst>
      <p:ext uri="{BB962C8B-B14F-4D97-AF65-F5344CB8AC3E}">
        <p14:creationId xmlns:p14="http://schemas.microsoft.com/office/powerpoint/2010/main" val="682998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2.Primitive Types vs. Reference Types</a:t>
            </a:r>
            <a:endParaRPr lang="en-NZ" dirty="0"/>
          </a:p>
        </p:txBody>
      </p:sp>
      <p:sp>
        <p:nvSpPr>
          <p:cNvPr id="4" name="Slide Number Placeholder 3"/>
          <p:cNvSpPr>
            <a:spLocks noGrp="1"/>
          </p:cNvSpPr>
          <p:nvPr>
            <p:ph type="sldNum" sz="quarter" idx="12"/>
          </p:nvPr>
        </p:nvSpPr>
        <p:spPr/>
        <p:txBody>
          <a:bodyPr/>
          <a:lstStyle/>
          <a:p>
            <a:fld id="{989A6582-9796-409F-A1EA-A094F915F976}" type="slidenum">
              <a:rPr lang="en-NZ" smtClean="0"/>
              <a:pPr/>
              <a:t>5</a:t>
            </a:fld>
            <a:endParaRPr lang="en-NZ" dirty="0"/>
          </a:p>
        </p:txBody>
      </p:sp>
      <p:sp>
        <p:nvSpPr>
          <p:cNvPr id="5" name="Content Placeholder 4"/>
          <p:cNvSpPr>
            <a:spLocks noGrp="1"/>
          </p:cNvSpPr>
          <p:nvPr>
            <p:ph sz="quarter" idx="1"/>
          </p:nvPr>
        </p:nvSpPr>
        <p:spPr>
          <a:xfrm>
            <a:off x="165100" y="1219200"/>
            <a:ext cx="9493250" cy="4514056"/>
          </a:xfrm>
        </p:spPr>
        <p:txBody>
          <a:bodyPr>
            <a:normAutofit/>
          </a:bodyPr>
          <a:lstStyle/>
          <a:p>
            <a:r>
              <a:rPr lang="en-NZ" dirty="0"/>
              <a:t>Reference Types:</a:t>
            </a:r>
          </a:p>
          <a:p>
            <a:pPr lvl="1"/>
            <a:r>
              <a:rPr lang="en-NZ" dirty="0"/>
              <a:t>Any data type that is not a primitive type is a reference type</a:t>
            </a:r>
          </a:p>
          <a:p>
            <a:pPr lvl="1"/>
            <a:r>
              <a:rPr lang="en-US" altLang="en-US" dirty="0" smtClean="0"/>
              <a:t>Programs use variables of reference types (normally called references) to store the addresses of objects in the computer’s memory.</a:t>
            </a:r>
          </a:p>
          <a:p>
            <a:pPr lvl="1"/>
            <a:r>
              <a:rPr lang="en-US" altLang="en-US" dirty="0" smtClean="0"/>
              <a:t>Such a variable is said to refer to an object in the program.</a:t>
            </a:r>
          </a:p>
          <a:p>
            <a:pPr lvl="1"/>
            <a:r>
              <a:rPr lang="en-NZ" altLang="en-US" dirty="0"/>
              <a:t>If a variable is not initialized explicitly, the variable is given the special value </a:t>
            </a:r>
            <a:r>
              <a:rPr lang="en-NZ" altLang="en-US" b="1" dirty="0"/>
              <a:t>null</a:t>
            </a:r>
            <a:r>
              <a:rPr lang="en-NZ" altLang="en-US" dirty="0"/>
              <a:t>.</a:t>
            </a:r>
          </a:p>
          <a:p>
            <a:pPr lvl="1"/>
            <a:endParaRPr lang="en-US" altLang="en-US" dirty="0" smtClean="0"/>
          </a:p>
          <a:p>
            <a:endParaRPr lang="en-NZ" altLang="en-US" dirty="0" smtClean="0"/>
          </a:p>
          <a:p>
            <a:pPr lvl="1"/>
            <a:endParaRPr lang="en-US" altLang="en-US" dirty="0" smtClean="0"/>
          </a:p>
          <a:p>
            <a:endParaRPr lang="en-US" altLang="en-US" dirty="0" smtClean="0"/>
          </a:p>
          <a:p>
            <a:endParaRPr lang="en-NZ" dirty="0"/>
          </a:p>
        </p:txBody>
      </p:sp>
      <p:pic>
        <p:nvPicPr>
          <p:cNvPr id="1030" name="Picture 6" descr="Image result for java object stores address primitive"/>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l="5318" t="50803" r="61391" b="2707"/>
          <a:stretch/>
        </p:blipFill>
        <p:spPr bwMode="auto">
          <a:xfrm>
            <a:off x="2341300" y="3949786"/>
            <a:ext cx="1924804" cy="1640354"/>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22"/>
          <p:cNvSpPr txBox="1">
            <a:spLocks noChangeArrowheads="1"/>
          </p:cNvSpPr>
          <p:nvPr/>
        </p:nvSpPr>
        <p:spPr bwMode="auto">
          <a:xfrm>
            <a:off x="2596406" y="5733256"/>
            <a:ext cx="3287892" cy="28623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lnSpc>
                <a:spcPct val="90000"/>
              </a:lnSpc>
              <a:spcBef>
                <a:spcPct val="20000"/>
              </a:spcBef>
            </a:pPr>
            <a:r>
              <a:rPr lang="en-NZ" sz="1400" b="1" dirty="0" smtClean="0">
                <a:latin typeface="Courier New" pitchFamily="49" charset="0"/>
              </a:rPr>
              <a:t>Point b = new Point( 10, 20);</a:t>
            </a:r>
          </a:p>
        </p:txBody>
      </p:sp>
      <p:graphicFrame>
        <p:nvGraphicFramePr>
          <p:cNvPr id="10" name="Table 9"/>
          <p:cNvGraphicFramePr>
            <a:graphicFrameLocks noGrp="1"/>
          </p:cNvGraphicFramePr>
          <p:nvPr>
            <p:extLst>
              <p:ext uri="{D42A27DB-BD31-4B8C-83A1-F6EECF244321}">
                <p14:modId xmlns:p14="http://schemas.microsoft.com/office/powerpoint/2010/main" val="38414267"/>
              </p:ext>
            </p:extLst>
          </p:nvPr>
        </p:nvGraphicFramePr>
        <p:xfrm>
          <a:off x="5921884" y="5733256"/>
          <a:ext cx="1285884" cy="918102"/>
        </p:xfrm>
        <a:graphic>
          <a:graphicData uri="http://schemas.openxmlformats.org/drawingml/2006/table">
            <a:tbl>
              <a:tblPr firstRow="1">
                <a:tableStyleId>{5C22544A-7EE6-4342-B048-85BDC9FD1C3A}</a:tableStyleId>
              </a:tblPr>
              <a:tblGrid>
                <a:gridCol w="1285884"/>
              </a:tblGrid>
              <a:tr h="306034">
                <a:tc>
                  <a:txBody>
                    <a:bodyPr/>
                    <a:lstStyle/>
                    <a:p>
                      <a:pPr algn="ctr"/>
                      <a:r>
                        <a:rPr lang="en-NZ" sz="1400" u="sng" baseline="0" dirty="0" smtClean="0"/>
                        <a:t>b</a:t>
                      </a:r>
                      <a:r>
                        <a:rPr lang="en-NZ" sz="1400" u="sng" dirty="0" smtClean="0"/>
                        <a:t>: Point</a:t>
                      </a:r>
                      <a:endParaRPr lang="en-US" sz="1400" u="sn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6034">
                <a:tc>
                  <a:txBody>
                    <a:bodyPr/>
                    <a:lstStyle/>
                    <a:p>
                      <a:r>
                        <a:rPr lang="en-US" sz="1400" dirty="0" smtClean="0"/>
                        <a:t>x =10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6034">
                <a:tc>
                  <a:txBody>
                    <a:bodyPr/>
                    <a:lstStyle/>
                    <a:p>
                      <a:r>
                        <a:rPr lang="en-NZ" sz="1400" dirty="0" smtClean="0"/>
                        <a:t>y =20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7" name="Straight Arrow Connector 6"/>
          <p:cNvCxnSpPr/>
          <p:nvPr/>
        </p:nvCxnSpPr>
        <p:spPr>
          <a:xfrm>
            <a:off x="3471302" y="6019488"/>
            <a:ext cx="2268012" cy="195991"/>
          </a:xfrm>
          <a:prstGeom prst="bentConnector3">
            <a:avLst>
              <a:gd name="adj1" fmla="val -1419"/>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35671315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2.Primitive Types vs. Reference Types</a:t>
            </a:r>
            <a:endParaRPr lang="en-NZ" dirty="0"/>
          </a:p>
        </p:txBody>
      </p:sp>
      <p:sp>
        <p:nvSpPr>
          <p:cNvPr id="4" name="Slide Number Placeholder 3"/>
          <p:cNvSpPr>
            <a:spLocks noGrp="1"/>
          </p:cNvSpPr>
          <p:nvPr>
            <p:ph type="sldNum" sz="quarter" idx="12"/>
          </p:nvPr>
        </p:nvSpPr>
        <p:spPr/>
        <p:txBody>
          <a:bodyPr/>
          <a:lstStyle/>
          <a:p>
            <a:fld id="{989A6582-9796-409F-A1EA-A094F915F976}" type="slidenum">
              <a:rPr lang="en-NZ" smtClean="0"/>
              <a:pPr/>
              <a:t>6</a:t>
            </a:fld>
            <a:endParaRPr lang="en-NZ" dirty="0"/>
          </a:p>
        </p:txBody>
      </p:sp>
      <p:sp>
        <p:nvSpPr>
          <p:cNvPr id="5" name="Content Placeholder 4"/>
          <p:cNvSpPr>
            <a:spLocks noGrp="1"/>
          </p:cNvSpPr>
          <p:nvPr>
            <p:ph sz="quarter" idx="1"/>
          </p:nvPr>
        </p:nvSpPr>
        <p:spPr/>
        <p:txBody>
          <a:bodyPr>
            <a:normAutofit/>
          </a:bodyPr>
          <a:lstStyle/>
          <a:p>
            <a:r>
              <a:rPr lang="en-NZ" altLang="en-US" dirty="0" smtClean="0"/>
              <a:t>To </a:t>
            </a:r>
            <a:r>
              <a:rPr lang="en-NZ" altLang="en-US" dirty="0"/>
              <a:t>call an object’s methods, you need a reference to the </a:t>
            </a:r>
            <a:r>
              <a:rPr lang="en-NZ" altLang="en-US" dirty="0" smtClean="0"/>
              <a:t>object.</a:t>
            </a:r>
          </a:p>
          <a:p>
            <a:pPr lvl="1"/>
            <a:r>
              <a:rPr lang="en-NZ" altLang="en-US" dirty="0"/>
              <a:t>If an object’s method requires additional data to perform its task, then you’d pass arguments in the method call</a:t>
            </a:r>
            <a:r>
              <a:rPr lang="en-NZ" altLang="en-US" dirty="0" smtClean="0"/>
              <a:t>.</a:t>
            </a:r>
          </a:p>
          <a:p>
            <a:pPr lvl="1"/>
            <a:endParaRPr lang="en-NZ" altLang="en-US" dirty="0"/>
          </a:p>
          <a:p>
            <a:pPr lvl="1"/>
            <a:endParaRPr lang="en-NZ" altLang="en-US" dirty="0" smtClean="0"/>
          </a:p>
          <a:p>
            <a:pPr lvl="1"/>
            <a:endParaRPr lang="en-NZ" altLang="en-US" dirty="0"/>
          </a:p>
          <a:p>
            <a:pPr lvl="1"/>
            <a:endParaRPr lang="en-NZ" altLang="en-US" dirty="0" smtClean="0"/>
          </a:p>
          <a:p>
            <a:pPr lvl="1"/>
            <a:endParaRPr lang="en-NZ" altLang="en-US" dirty="0" smtClean="0"/>
          </a:p>
          <a:p>
            <a:r>
              <a:rPr lang="en-NZ" altLang="en-US" dirty="0" smtClean="0"/>
              <a:t>Primitive-type </a:t>
            </a:r>
            <a:r>
              <a:rPr lang="en-NZ" altLang="en-US" dirty="0"/>
              <a:t>variables do not refer to objects, so such variables cannot be used to invoke methods.</a:t>
            </a:r>
          </a:p>
          <a:p>
            <a:pPr lvl="1"/>
            <a:endParaRPr lang="en-US" altLang="en-US" dirty="0" smtClean="0"/>
          </a:p>
          <a:p>
            <a:endParaRPr lang="en-US" altLang="en-US" dirty="0" smtClean="0"/>
          </a:p>
          <a:p>
            <a:endParaRPr lang="en-NZ" dirty="0"/>
          </a:p>
        </p:txBody>
      </p:sp>
      <p:sp>
        <p:nvSpPr>
          <p:cNvPr id="7" name="Text Box 12"/>
          <p:cNvSpPr txBox="1">
            <a:spLocks noChangeArrowheads="1"/>
          </p:cNvSpPr>
          <p:nvPr/>
        </p:nvSpPr>
        <p:spPr bwMode="auto">
          <a:xfrm>
            <a:off x="735260" y="2636912"/>
            <a:ext cx="4721795" cy="58477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sz="1600" b="1">
                <a:solidFill>
                  <a:schemeClr val="accent2"/>
                </a:solidFill>
                <a:latin typeface="Arial" panose="020B0604020202020204" pitchFamily="34" charset="0"/>
                <a:cs typeface="Arial" panose="020B0604020202020204" pitchFamily="34" charset="0"/>
              </a:defRPr>
            </a:lvl1pPr>
            <a:lvl2pPr marL="742950" indent="-285750" eaLnBrk="0" hangingPunct="0">
              <a:defRPr sz="1600" b="1">
                <a:solidFill>
                  <a:schemeClr val="accent2"/>
                </a:solidFill>
                <a:latin typeface="Arial" panose="020B0604020202020204" pitchFamily="34" charset="0"/>
                <a:cs typeface="Arial" panose="020B0604020202020204" pitchFamily="34" charset="0"/>
              </a:defRPr>
            </a:lvl2pPr>
            <a:lvl3pPr marL="1143000" indent="-228600" eaLnBrk="0" hangingPunct="0">
              <a:defRPr sz="1600" b="1">
                <a:solidFill>
                  <a:schemeClr val="accent2"/>
                </a:solidFill>
                <a:latin typeface="Arial" panose="020B0604020202020204" pitchFamily="34" charset="0"/>
                <a:cs typeface="Arial" panose="020B0604020202020204" pitchFamily="34" charset="0"/>
              </a:defRPr>
            </a:lvl3pPr>
            <a:lvl4pPr marL="1600200" indent="-228600" eaLnBrk="0" hangingPunct="0">
              <a:defRPr sz="1600" b="1">
                <a:solidFill>
                  <a:schemeClr val="accent2"/>
                </a:solidFill>
                <a:latin typeface="Arial" panose="020B0604020202020204" pitchFamily="34" charset="0"/>
                <a:cs typeface="Arial" panose="020B0604020202020204" pitchFamily="34" charset="0"/>
              </a:defRPr>
            </a:lvl4pPr>
            <a:lvl5pPr marL="2057400" indent="-228600" eaLnBrk="0" hangingPunct="0">
              <a:defRPr sz="1600" b="1">
                <a:solidFill>
                  <a:schemeClr val="accent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accent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accent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accent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accent2"/>
                </a:solidFill>
                <a:latin typeface="Arial" panose="020B0604020202020204" pitchFamily="34" charset="0"/>
                <a:cs typeface="Arial" panose="020B0604020202020204" pitchFamily="34" charset="0"/>
              </a:defRPr>
            </a:lvl9pPr>
          </a:lstStyle>
          <a:p>
            <a:pPr algn="l" eaLnBrk="1" hangingPunct="1">
              <a:lnSpc>
                <a:spcPct val="90000"/>
              </a:lnSpc>
              <a:spcBef>
                <a:spcPct val="20000"/>
              </a:spcBef>
              <a:buClr>
                <a:schemeClr val="folHlink"/>
              </a:buClr>
              <a:buSzPct val="75000"/>
              <a:buFont typeface="Wingdings" panose="05000000000000000000" pitchFamily="2" charset="2"/>
              <a:buNone/>
            </a:pPr>
            <a:r>
              <a:rPr lang="en-NZ" altLang="en-US" dirty="0" smtClean="0">
                <a:solidFill>
                  <a:schemeClr val="tx1"/>
                </a:solidFill>
                <a:latin typeface="Courier New" panose="02070309020205020404" pitchFamily="49" charset="0"/>
                <a:cs typeface="Courier New" panose="02070309020205020404" pitchFamily="49" charset="0"/>
              </a:rPr>
              <a:t>String s1 = new String("</a:t>
            </a:r>
            <a:r>
              <a:rPr lang="en-NZ" altLang="en-US" dirty="0" err="1" smtClean="0">
                <a:solidFill>
                  <a:schemeClr val="tx1"/>
                </a:solidFill>
                <a:latin typeface="Courier New" panose="02070309020205020404" pitchFamily="49" charset="0"/>
                <a:cs typeface="Courier New" panose="02070309020205020404" pitchFamily="49" charset="0"/>
              </a:rPr>
              <a:t>candide</a:t>
            </a:r>
            <a:r>
              <a:rPr lang="en-NZ" altLang="en-US" dirty="0" smtClean="0">
                <a:solidFill>
                  <a:schemeClr val="tx1"/>
                </a:solidFill>
                <a:latin typeface="Courier New" panose="02070309020205020404" pitchFamily="49" charset="0"/>
                <a:cs typeface="Courier New" panose="02070309020205020404" pitchFamily="49" charset="0"/>
              </a:rPr>
              <a:t>");</a:t>
            </a:r>
          </a:p>
          <a:p>
            <a:pPr algn="l" eaLnBrk="1" hangingPunct="1">
              <a:lnSpc>
                <a:spcPct val="90000"/>
              </a:lnSpc>
              <a:spcBef>
                <a:spcPct val="20000"/>
              </a:spcBef>
              <a:buClr>
                <a:schemeClr val="folHlink"/>
              </a:buClr>
              <a:buSzPct val="75000"/>
            </a:pPr>
            <a:r>
              <a:rPr lang="en-NZ" altLang="en-US" dirty="0" smtClean="0">
                <a:solidFill>
                  <a:schemeClr val="tx1"/>
                </a:solidFill>
                <a:latin typeface="Courier New" panose="02070309020205020404" pitchFamily="49" charset="0"/>
                <a:cs typeface="Courier New" panose="02070309020205020404" pitchFamily="49" charset="0"/>
              </a:rPr>
              <a:t>String s2 </a:t>
            </a:r>
            <a:r>
              <a:rPr lang="en-NZ" altLang="en-US" dirty="0">
                <a:solidFill>
                  <a:schemeClr val="tx1"/>
                </a:solidFill>
                <a:latin typeface="Courier New" panose="02070309020205020404" pitchFamily="49" charset="0"/>
                <a:cs typeface="Courier New" panose="02070309020205020404" pitchFamily="49" charset="0"/>
              </a:rPr>
              <a:t>= </a:t>
            </a:r>
            <a:r>
              <a:rPr lang="en-NZ" altLang="en-US" dirty="0" smtClean="0">
                <a:solidFill>
                  <a:schemeClr val="tx1"/>
                </a:solidFill>
                <a:latin typeface="Courier New" panose="02070309020205020404" pitchFamily="49" charset="0"/>
                <a:cs typeface="Courier New" panose="02070309020205020404" pitchFamily="49" charset="0"/>
              </a:rPr>
              <a:t>s1.replace('d', 'p');</a:t>
            </a:r>
          </a:p>
        </p:txBody>
      </p:sp>
      <p:pic>
        <p:nvPicPr>
          <p:cNvPr id="2052" name="Picture 4" descr="https://www.cs.cmu.edu/~pattis/15-1XX/15-200/lectures/usingclasses/images/replace.gif"/>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t="22392"/>
          <a:stretch/>
        </p:blipFill>
        <p:spPr bwMode="auto">
          <a:xfrm>
            <a:off x="5889104" y="2276872"/>
            <a:ext cx="3096344" cy="2246207"/>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43273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3.Arrays</a:t>
            </a:r>
            <a:endParaRPr lang="en-NZ" dirty="0"/>
          </a:p>
        </p:txBody>
      </p:sp>
      <p:sp>
        <p:nvSpPr>
          <p:cNvPr id="4" name="Slide Number Placeholder 3"/>
          <p:cNvSpPr>
            <a:spLocks noGrp="1"/>
          </p:cNvSpPr>
          <p:nvPr>
            <p:ph type="sldNum" sz="quarter" idx="12"/>
          </p:nvPr>
        </p:nvSpPr>
        <p:spPr/>
        <p:txBody>
          <a:bodyPr/>
          <a:lstStyle/>
          <a:p>
            <a:fld id="{989A6582-9796-409F-A1EA-A094F915F976}" type="slidenum">
              <a:rPr lang="en-NZ" smtClean="0"/>
              <a:pPr/>
              <a:t>7</a:t>
            </a:fld>
            <a:endParaRPr lang="en-NZ" dirty="0"/>
          </a:p>
        </p:txBody>
      </p:sp>
      <p:sp>
        <p:nvSpPr>
          <p:cNvPr id="5" name="Content Placeholder 4"/>
          <p:cNvSpPr>
            <a:spLocks noGrp="1"/>
          </p:cNvSpPr>
          <p:nvPr>
            <p:ph sz="quarter" idx="1"/>
          </p:nvPr>
        </p:nvSpPr>
        <p:spPr/>
        <p:txBody>
          <a:bodyPr>
            <a:normAutofit/>
          </a:bodyPr>
          <a:lstStyle/>
          <a:p>
            <a:r>
              <a:rPr lang="en-NZ" dirty="0"/>
              <a:t>An array is a group of variables (called </a:t>
            </a:r>
            <a:r>
              <a:rPr lang="en-NZ" dirty="0" smtClean="0"/>
              <a:t>elements) </a:t>
            </a:r>
            <a:r>
              <a:rPr lang="en-NZ" dirty="0"/>
              <a:t>containing values that all have the </a:t>
            </a:r>
            <a:r>
              <a:rPr lang="en-NZ" b="1" dirty="0"/>
              <a:t>same</a:t>
            </a:r>
            <a:r>
              <a:rPr lang="en-NZ" dirty="0"/>
              <a:t> </a:t>
            </a:r>
            <a:r>
              <a:rPr lang="en-NZ" dirty="0" smtClean="0"/>
              <a:t>type.</a:t>
            </a:r>
          </a:p>
          <a:p>
            <a:r>
              <a:rPr lang="en-NZ" dirty="0" smtClean="0"/>
              <a:t>The </a:t>
            </a:r>
            <a:r>
              <a:rPr lang="en-NZ" b="1" dirty="0"/>
              <a:t>type</a:t>
            </a:r>
            <a:r>
              <a:rPr lang="en-NZ" dirty="0"/>
              <a:t> of an array is determined by its element type, which is specified when the array is instantiated.</a:t>
            </a:r>
          </a:p>
          <a:p>
            <a:r>
              <a:rPr lang="en-NZ" dirty="0"/>
              <a:t>A</a:t>
            </a:r>
            <a:r>
              <a:rPr lang="en-NZ" dirty="0" smtClean="0"/>
              <a:t>rrays </a:t>
            </a:r>
            <a:r>
              <a:rPr lang="en-NZ" dirty="0"/>
              <a:t>are </a:t>
            </a:r>
            <a:r>
              <a:rPr lang="en-NZ" b="1" dirty="0"/>
              <a:t>objects</a:t>
            </a:r>
            <a:r>
              <a:rPr lang="en-NZ" dirty="0"/>
              <a:t> and thus are of a </a:t>
            </a:r>
            <a:r>
              <a:rPr lang="en-NZ" b="1" dirty="0"/>
              <a:t>reference</a:t>
            </a:r>
            <a:r>
              <a:rPr lang="en-NZ" dirty="0"/>
              <a:t> type.  </a:t>
            </a:r>
            <a:endParaRPr lang="en-NZ" dirty="0" smtClean="0"/>
          </a:p>
          <a:p>
            <a:pPr lvl="1"/>
            <a:r>
              <a:rPr lang="en-NZ" dirty="0"/>
              <a:t>Elements can be either primitive types or reference types.</a:t>
            </a:r>
          </a:p>
          <a:p>
            <a:r>
              <a:rPr lang="en-NZ" dirty="0" smtClean="0"/>
              <a:t>Default </a:t>
            </a:r>
            <a:r>
              <a:rPr lang="en-NZ" dirty="0"/>
              <a:t>values</a:t>
            </a:r>
            <a:r>
              <a:rPr lang="en-NZ" dirty="0" smtClean="0"/>
              <a:t>: (int:0; String: null; </a:t>
            </a:r>
            <a:r>
              <a:rPr lang="en-NZ" dirty="0" err="1" smtClean="0"/>
              <a:t>boolean:false</a:t>
            </a:r>
            <a:r>
              <a:rPr lang="en-NZ" dirty="0" smtClean="0"/>
              <a:t>)</a:t>
            </a:r>
            <a:endParaRPr lang="en-NZ" dirty="0"/>
          </a:p>
          <a:p>
            <a:r>
              <a:rPr lang="en-NZ" dirty="0" smtClean="0"/>
              <a:t>The </a:t>
            </a:r>
            <a:r>
              <a:rPr lang="en-NZ" dirty="0"/>
              <a:t>length of an array can be obtained from the array object’s </a:t>
            </a:r>
            <a:r>
              <a:rPr lang="en-NZ" dirty="0">
                <a:solidFill>
                  <a:srgbClr val="FF0000"/>
                </a:solidFill>
              </a:rPr>
              <a:t>length</a:t>
            </a:r>
            <a:r>
              <a:rPr lang="en-NZ" dirty="0"/>
              <a:t> variable</a:t>
            </a:r>
          </a:p>
          <a:p>
            <a:pPr lvl="1"/>
            <a:r>
              <a:rPr lang="en-NZ" dirty="0" smtClean="0"/>
              <a:t>An </a:t>
            </a:r>
            <a:r>
              <a:rPr lang="en-NZ" dirty="0"/>
              <a:t>array’s </a:t>
            </a:r>
            <a:r>
              <a:rPr lang="en-NZ" b="1" dirty="0"/>
              <a:t>length is fixed </a:t>
            </a:r>
            <a:r>
              <a:rPr lang="en-NZ" dirty="0"/>
              <a:t>when it is created </a:t>
            </a:r>
            <a:r>
              <a:rPr lang="en-NZ" dirty="0" smtClean="0"/>
              <a:t>(</a:t>
            </a:r>
            <a:r>
              <a:rPr lang="en-US" altLang="en-US" sz="2400" dirty="0"/>
              <a:t>determines the amount of memory </a:t>
            </a:r>
            <a:r>
              <a:rPr lang="en-US" altLang="en-US" sz="2400" dirty="0" smtClean="0"/>
              <a:t>allocated) </a:t>
            </a:r>
            <a:r>
              <a:rPr lang="en-NZ" dirty="0" smtClean="0"/>
              <a:t>and </a:t>
            </a:r>
            <a:r>
              <a:rPr lang="en-NZ" dirty="0"/>
              <a:t>cannot be changed unless the array is </a:t>
            </a:r>
            <a:r>
              <a:rPr lang="en-NZ" dirty="0" err="1"/>
              <a:t>redeclared</a:t>
            </a:r>
            <a:r>
              <a:rPr lang="en-NZ" dirty="0"/>
              <a:t>.</a:t>
            </a:r>
            <a:endParaRPr lang="en-NZ" dirty="0" smtClean="0"/>
          </a:p>
          <a:p>
            <a:endParaRPr lang="en-NZ" dirty="0"/>
          </a:p>
          <a:p>
            <a:endParaRPr lang="en-NZ" dirty="0"/>
          </a:p>
        </p:txBody>
      </p:sp>
      <p:sp>
        <p:nvSpPr>
          <p:cNvPr id="6" name="Text Box 12"/>
          <p:cNvSpPr txBox="1">
            <a:spLocks noChangeArrowheads="1"/>
          </p:cNvSpPr>
          <p:nvPr/>
        </p:nvSpPr>
        <p:spPr bwMode="auto">
          <a:xfrm>
            <a:off x="5544089" y="76200"/>
            <a:ext cx="4176464" cy="59093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sz="1600" b="1">
                <a:solidFill>
                  <a:schemeClr val="accent2"/>
                </a:solidFill>
                <a:latin typeface="Arial" panose="020B0604020202020204" pitchFamily="34" charset="0"/>
                <a:cs typeface="Arial" panose="020B0604020202020204" pitchFamily="34" charset="0"/>
              </a:defRPr>
            </a:lvl1pPr>
            <a:lvl2pPr marL="742950" indent="-285750" eaLnBrk="0" hangingPunct="0">
              <a:defRPr sz="1600" b="1">
                <a:solidFill>
                  <a:schemeClr val="accent2"/>
                </a:solidFill>
                <a:latin typeface="Arial" panose="020B0604020202020204" pitchFamily="34" charset="0"/>
                <a:cs typeface="Arial" panose="020B0604020202020204" pitchFamily="34" charset="0"/>
              </a:defRPr>
            </a:lvl2pPr>
            <a:lvl3pPr marL="1143000" indent="-228600" eaLnBrk="0" hangingPunct="0">
              <a:defRPr sz="1600" b="1">
                <a:solidFill>
                  <a:schemeClr val="accent2"/>
                </a:solidFill>
                <a:latin typeface="Arial" panose="020B0604020202020204" pitchFamily="34" charset="0"/>
                <a:cs typeface="Arial" panose="020B0604020202020204" pitchFamily="34" charset="0"/>
              </a:defRPr>
            </a:lvl3pPr>
            <a:lvl4pPr marL="1600200" indent="-228600" eaLnBrk="0" hangingPunct="0">
              <a:defRPr sz="1600" b="1">
                <a:solidFill>
                  <a:schemeClr val="accent2"/>
                </a:solidFill>
                <a:latin typeface="Arial" panose="020B0604020202020204" pitchFamily="34" charset="0"/>
                <a:cs typeface="Arial" panose="020B0604020202020204" pitchFamily="34" charset="0"/>
              </a:defRPr>
            </a:lvl4pPr>
            <a:lvl5pPr marL="2057400" indent="-228600" eaLnBrk="0" hangingPunct="0">
              <a:defRPr sz="1600" b="1">
                <a:solidFill>
                  <a:schemeClr val="accent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accent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accent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accent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accent2"/>
                </a:solidFill>
                <a:latin typeface="Arial" panose="020B0604020202020204" pitchFamily="34" charset="0"/>
                <a:cs typeface="Arial" panose="020B0604020202020204" pitchFamily="34" charset="0"/>
              </a:defRPr>
            </a:lvl9pPr>
          </a:lstStyle>
          <a:p>
            <a:pPr algn="l" eaLnBrk="1" hangingPunct="1">
              <a:lnSpc>
                <a:spcPct val="90000"/>
              </a:lnSpc>
              <a:spcBef>
                <a:spcPct val="20000"/>
              </a:spcBef>
              <a:buClr>
                <a:schemeClr val="folHlink"/>
              </a:buClr>
              <a:buSzPct val="75000"/>
              <a:buFont typeface="Wingdings" panose="05000000000000000000" pitchFamily="2" charset="2"/>
              <a:buNone/>
            </a:pPr>
            <a:r>
              <a:rPr lang="en-NZ" altLang="en-US" dirty="0">
                <a:solidFill>
                  <a:schemeClr val="tx1"/>
                </a:solidFill>
                <a:latin typeface="Courier New" panose="02070309020205020404" pitchFamily="49" charset="0"/>
                <a:cs typeface="Courier New" panose="02070309020205020404" pitchFamily="49" charset="0"/>
              </a:rPr>
              <a:t>int[] ages = new int[10];</a:t>
            </a:r>
          </a:p>
          <a:p>
            <a:pPr algn="l" eaLnBrk="1" hangingPunct="1">
              <a:lnSpc>
                <a:spcPct val="90000"/>
              </a:lnSpc>
              <a:spcBef>
                <a:spcPct val="20000"/>
              </a:spcBef>
              <a:buClr>
                <a:schemeClr val="folHlink"/>
              </a:buClr>
              <a:buSzPct val="75000"/>
              <a:buFont typeface="Wingdings" panose="05000000000000000000" pitchFamily="2" charset="2"/>
              <a:buNone/>
            </a:pPr>
            <a:r>
              <a:rPr lang="en-NZ" altLang="en-US" dirty="0" smtClean="0">
                <a:solidFill>
                  <a:schemeClr val="tx1"/>
                </a:solidFill>
                <a:latin typeface="Courier New" panose="02070309020205020404" pitchFamily="49" charset="0"/>
                <a:cs typeface="Courier New" panose="02070309020205020404" pitchFamily="49" charset="0"/>
              </a:rPr>
              <a:t>String</a:t>
            </a:r>
            <a:r>
              <a:rPr lang="en-NZ" altLang="en-US" dirty="0">
                <a:solidFill>
                  <a:schemeClr val="tx1"/>
                </a:solidFill>
                <a:latin typeface="Courier New" panose="02070309020205020404" pitchFamily="49" charset="0"/>
                <a:cs typeface="Courier New" panose="02070309020205020404" pitchFamily="49" charset="0"/>
              </a:rPr>
              <a:t>[] names = new String[10];</a:t>
            </a:r>
          </a:p>
        </p:txBody>
      </p:sp>
      <p:sp>
        <p:nvSpPr>
          <p:cNvPr id="9" name="Rectangle 112"/>
          <p:cNvSpPr>
            <a:spLocks noChangeArrowheads="1"/>
          </p:cNvSpPr>
          <p:nvPr/>
        </p:nvSpPr>
        <p:spPr bwMode="auto">
          <a:xfrm>
            <a:off x="3008784" y="6072729"/>
            <a:ext cx="4341812" cy="3175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System.out.println(courseMarks.length);</a:t>
            </a:r>
          </a:p>
        </p:txBody>
      </p:sp>
      <p:sp>
        <p:nvSpPr>
          <p:cNvPr id="7" name="Date Placeholder 6"/>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3376429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3.Arrays</a:t>
            </a:r>
            <a:endParaRPr lang="en-NZ" dirty="0"/>
          </a:p>
        </p:txBody>
      </p:sp>
      <p:sp>
        <p:nvSpPr>
          <p:cNvPr id="4" name="Slide Number Placeholder 3"/>
          <p:cNvSpPr>
            <a:spLocks noGrp="1"/>
          </p:cNvSpPr>
          <p:nvPr>
            <p:ph type="sldNum" sz="quarter" idx="12"/>
          </p:nvPr>
        </p:nvSpPr>
        <p:spPr/>
        <p:txBody>
          <a:bodyPr/>
          <a:lstStyle/>
          <a:p>
            <a:fld id="{989A6582-9796-409F-A1EA-A094F915F976}" type="slidenum">
              <a:rPr lang="en-NZ" smtClean="0"/>
              <a:pPr/>
              <a:t>8</a:t>
            </a:fld>
            <a:endParaRPr lang="en-NZ" dirty="0"/>
          </a:p>
        </p:txBody>
      </p:sp>
      <p:sp>
        <p:nvSpPr>
          <p:cNvPr id="5" name="Content Placeholder 4"/>
          <p:cNvSpPr>
            <a:spLocks noGrp="1"/>
          </p:cNvSpPr>
          <p:nvPr>
            <p:ph sz="quarter" idx="1"/>
          </p:nvPr>
        </p:nvSpPr>
        <p:spPr/>
        <p:txBody>
          <a:bodyPr/>
          <a:lstStyle/>
          <a:p>
            <a:r>
              <a:rPr lang="en-NZ" dirty="0"/>
              <a:t>Each element is accessed in constant time using an index position of the particular element in square brackets ([]). </a:t>
            </a:r>
          </a:p>
          <a:p>
            <a:pPr lvl="1"/>
            <a:r>
              <a:rPr lang="en-NZ" dirty="0" smtClean="0"/>
              <a:t>The index</a:t>
            </a:r>
            <a:r>
              <a:rPr lang="en-NZ" dirty="0"/>
              <a:t>:</a:t>
            </a:r>
          </a:p>
          <a:p>
            <a:pPr lvl="2"/>
            <a:r>
              <a:rPr lang="en-NZ" dirty="0" smtClean="0"/>
              <a:t>must </a:t>
            </a:r>
            <a:r>
              <a:rPr lang="en-NZ" dirty="0"/>
              <a:t>be an </a:t>
            </a:r>
            <a:r>
              <a:rPr lang="en-NZ" dirty="0" err="1" smtClean="0"/>
              <a:t>int</a:t>
            </a:r>
            <a:r>
              <a:rPr lang="en-NZ" dirty="0" smtClean="0"/>
              <a:t> (non-negative), </a:t>
            </a:r>
            <a:r>
              <a:rPr lang="en-NZ" dirty="0"/>
              <a:t>or an expression that evaluates to an </a:t>
            </a:r>
            <a:r>
              <a:rPr lang="en-NZ" dirty="0" err="1"/>
              <a:t>int</a:t>
            </a:r>
            <a:endParaRPr lang="en-NZ" dirty="0"/>
          </a:p>
          <a:p>
            <a:pPr lvl="2"/>
            <a:r>
              <a:rPr lang="en-NZ" dirty="0" smtClean="0"/>
              <a:t>uses </a:t>
            </a:r>
            <a:r>
              <a:rPr lang="en-NZ" dirty="0"/>
              <a:t>zero-numbering (indexes go from 0 to length-1)</a:t>
            </a:r>
          </a:p>
          <a:p>
            <a:r>
              <a:rPr lang="en-NZ" dirty="0"/>
              <a:t>Array names follow the same conventions as other variable names.</a:t>
            </a:r>
          </a:p>
          <a:p>
            <a:r>
              <a:rPr lang="en-NZ" dirty="0" smtClean="0"/>
              <a:t>Value (</a:t>
            </a:r>
            <a:r>
              <a:rPr lang="en-NZ" dirty="0"/>
              <a:t>element of the </a:t>
            </a:r>
            <a:r>
              <a:rPr lang="en-NZ" dirty="0" smtClean="0"/>
              <a:t>array) can </a:t>
            </a:r>
            <a:r>
              <a:rPr lang="en-NZ" dirty="0"/>
              <a:t>be accessed and modified in constant time using its index.</a:t>
            </a:r>
          </a:p>
          <a:p>
            <a:endParaRPr lang="en-NZ" dirty="0"/>
          </a:p>
        </p:txBody>
      </p:sp>
      <p:graphicFrame>
        <p:nvGraphicFramePr>
          <p:cNvPr id="6" name="Group 117"/>
          <p:cNvGraphicFramePr>
            <a:graphicFrameLocks/>
          </p:cNvGraphicFramePr>
          <p:nvPr>
            <p:extLst>
              <p:ext uri="{D42A27DB-BD31-4B8C-83A1-F6EECF244321}">
                <p14:modId xmlns:p14="http://schemas.microsoft.com/office/powerpoint/2010/main" val="2796585203"/>
              </p:ext>
            </p:extLst>
          </p:nvPr>
        </p:nvGraphicFramePr>
        <p:xfrm>
          <a:off x="8609126" y="115886"/>
          <a:ext cx="863600" cy="1098552"/>
        </p:xfrm>
        <a:graphic>
          <a:graphicData uri="http://schemas.openxmlformats.org/drawingml/2006/table">
            <a:tbl>
              <a:tblPr/>
              <a:tblGrid>
                <a:gridCol w="431800"/>
                <a:gridCol w="431800"/>
              </a:tblGrid>
              <a:tr h="27463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200" b="1" i="0" u="none" strike="noStrike" cap="none" normalizeH="0" baseline="0" dirty="0" smtClean="0">
                          <a:ln>
                            <a:noFill/>
                          </a:ln>
                          <a:solidFill>
                            <a:schemeClr val="tx1"/>
                          </a:solidFill>
                          <a:effectLst/>
                          <a:latin typeface="Tahoma" pitchFamily="34" charset="0"/>
                        </a:rPr>
                        <a:t>0</a:t>
                      </a:r>
                    </a:p>
                  </a:txBody>
                  <a:tcPr marT="45698" marB="45698"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200" b="1" i="0" u="none" strike="noStrike" cap="none" normalizeH="0" baseline="0" dirty="0" smtClean="0">
                        <a:ln>
                          <a:noFill/>
                        </a:ln>
                        <a:solidFill>
                          <a:schemeClr val="tx1"/>
                        </a:solidFill>
                        <a:effectLst/>
                        <a:latin typeface="Tahoma" pitchFamily="34" charset="0"/>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200" b="1" i="0" u="none" strike="noStrike" cap="none" normalizeH="0" baseline="0" dirty="0" smtClean="0">
                          <a:ln>
                            <a:noFill/>
                          </a:ln>
                          <a:solidFill>
                            <a:schemeClr val="tx1"/>
                          </a:solidFill>
                          <a:effectLst/>
                          <a:latin typeface="Tahoma" pitchFamily="34" charset="0"/>
                        </a:rPr>
                        <a:t>1</a:t>
                      </a:r>
                    </a:p>
                  </a:txBody>
                  <a:tcPr marT="45698" marB="45698"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200" b="1" i="0" u="none" strike="noStrike" cap="none" normalizeH="0" baseline="0" dirty="0" smtClean="0">
                        <a:ln>
                          <a:noFill/>
                        </a:ln>
                        <a:solidFill>
                          <a:schemeClr val="tx1"/>
                        </a:solidFill>
                        <a:effectLst/>
                        <a:latin typeface="Tahoma" pitchFamily="34" charset="0"/>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200" b="1" i="0" u="none" strike="noStrike" cap="none" normalizeH="0" baseline="0" dirty="0" smtClean="0">
                          <a:ln>
                            <a:noFill/>
                          </a:ln>
                          <a:solidFill>
                            <a:schemeClr val="tx1"/>
                          </a:solidFill>
                          <a:effectLst/>
                          <a:latin typeface="Tahoma" pitchFamily="34" charset="0"/>
                        </a:rPr>
                        <a:t>2</a:t>
                      </a:r>
                    </a:p>
                  </a:txBody>
                  <a:tcPr marT="45698" marB="45698"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200" b="1" i="0" u="none" strike="noStrike" cap="none" normalizeH="0" baseline="0" dirty="0" smtClean="0">
                          <a:ln>
                            <a:noFill/>
                          </a:ln>
                          <a:solidFill>
                            <a:schemeClr val="tx1"/>
                          </a:solidFill>
                          <a:effectLst/>
                          <a:latin typeface="Tahoma" pitchFamily="34" charset="0"/>
                        </a:rPr>
                        <a:t>95</a:t>
                      </a: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200" b="1" i="0" u="none" strike="noStrike" cap="none" normalizeH="0" baseline="0" dirty="0" smtClean="0">
                          <a:ln>
                            <a:noFill/>
                          </a:ln>
                          <a:solidFill>
                            <a:schemeClr val="tx1"/>
                          </a:solidFill>
                          <a:effectLst/>
                          <a:latin typeface="Tahoma" pitchFamily="34" charset="0"/>
                        </a:rPr>
                        <a:t>3</a:t>
                      </a:r>
                    </a:p>
                  </a:txBody>
                  <a:tcPr marT="45698" marB="45698"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200" b="1" i="0" u="none" strike="noStrike" cap="none" normalizeH="0" baseline="0" dirty="0" smtClean="0">
                        <a:ln>
                          <a:noFill/>
                        </a:ln>
                        <a:solidFill>
                          <a:schemeClr val="tx1"/>
                        </a:solidFill>
                        <a:effectLst/>
                        <a:latin typeface="Tahoma" pitchFamily="34" charset="0"/>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107"/>
          <p:cNvSpPr>
            <a:spLocks noChangeArrowheads="1"/>
          </p:cNvSpPr>
          <p:nvPr/>
        </p:nvSpPr>
        <p:spPr bwMode="auto">
          <a:xfrm>
            <a:off x="5527675" y="763588"/>
            <a:ext cx="2108200" cy="3175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courseMaks[2]= 95;</a:t>
            </a:r>
          </a:p>
        </p:txBody>
      </p:sp>
      <p:sp>
        <p:nvSpPr>
          <p:cNvPr id="8" name="AutoShape 109"/>
          <p:cNvSpPr>
            <a:spLocks noChangeArrowheads="1"/>
          </p:cNvSpPr>
          <p:nvPr/>
        </p:nvSpPr>
        <p:spPr bwMode="auto">
          <a:xfrm>
            <a:off x="4665664" y="333376"/>
            <a:ext cx="1368425" cy="288925"/>
          </a:xfrm>
          <a:prstGeom prst="wedgeRectCallout">
            <a:avLst>
              <a:gd name="adj1" fmla="val 33181"/>
              <a:gd name="adj2" fmla="val 92306"/>
            </a:avLst>
          </a:prstGeom>
          <a:noFill/>
          <a:ln w="12700" algn="ctr">
            <a:solidFill>
              <a:srgbClr val="800000"/>
            </a:solidFill>
            <a:miter lim="800000"/>
            <a:headEnd/>
            <a:tailEnd type="none" w="lg" len="med"/>
          </a:ln>
          <a:extLst>
            <a:ext uri="{909E8E84-426E-40DD-AFC4-6F175D3DCCD1}">
              <a14:hiddenFill xmlns:a14="http://schemas.microsoft.com/office/drawing/2010/main">
                <a:solidFill>
                  <a:schemeClr val="bg1"/>
                </a:solidFill>
              </a14:hiddenFill>
            </a:ext>
          </a:extLst>
        </p:spPr>
        <p:txBody>
          <a:bodyPr anchor="ct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eaLnBrk="1" hangingPunct="1"/>
            <a:r>
              <a:rPr lang="en-US" altLang="en-US" b="1" dirty="0">
                <a:latin typeface="Tahoma" panose="020B0604030504040204" pitchFamily="34" charset="0"/>
              </a:rPr>
              <a:t>Array Name</a:t>
            </a:r>
            <a:endParaRPr lang="en-NZ" altLang="en-US" b="1" dirty="0">
              <a:latin typeface="Tahoma" panose="020B0604030504040204" pitchFamily="34" charset="0"/>
            </a:endParaRPr>
          </a:p>
        </p:txBody>
      </p:sp>
      <p:sp>
        <p:nvSpPr>
          <p:cNvPr id="9" name="AutoShape 110"/>
          <p:cNvSpPr>
            <a:spLocks noChangeArrowheads="1"/>
          </p:cNvSpPr>
          <p:nvPr/>
        </p:nvSpPr>
        <p:spPr bwMode="auto">
          <a:xfrm>
            <a:off x="6248401" y="260351"/>
            <a:ext cx="792163" cy="288925"/>
          </a:xfrm>
          <a:prstGeom prst="wedgeRectCallout">
            <a:avLst>
              <a:gd name="adj1" fmla="val 22745"/>
              <a:gd name="adj2" fmla="val 146704"/>
            </a:avLst>
          </a:prstGeom>
          <a:noFill/>
          <a:ln w="12700" algn="ctr">
            <a:solidFill>
              <a:srgbClr val="800000"/>
            </a:solidFill>
            <a:miter lim="800000"/>
            <a:headEnd/>
            <a:tailEnd type="none" w="lg" len="med"/>
          </a:ln>
          <a:extLst>
            <a:ext uri="{909E8E84-426E-40DD-AFC4-6F175D3DCCD1}">
              <a14:hiddenFill xmlns:a14="http://schemas.microsoft.com/office/drawing/2010/main">
                <a:solidFill>
                  <a:schemeClr val="bg1"/>
                </a:solidFill>
              </a14:hiddenFill>
            </a:ext>
          </a:extLst>
        </p:spPr>
        <p:txBody>
          <a:bodyPr anchor="ct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eaLnBrk="1" hangingPunct="1"/>
            <a:r>
              <a:rPr lang="en-US" altLang="en-US" b="1" dirty="0">
                <a:latin typeface="Tahoma" panose="020B0604030504040204" pitchFamily="34" charset="0"/>
              </a:rPr>
              <a:t>Index</a:t>
            </a:r>
            <a:endParaRPr lang="en-NZ" altLang="en-US" b="1" dirty="0">
              <a:latin typeface="Tahoma" panose="020B0604030504040204" pitchFamily="34" charset="0"/>
            </a:endParaRPr>
          </a:p>
        </p:txBody>
      </p:sp>
      <p:sp>
        <p:nvSpPr>
          <p:cNvPr id="10" name="AutoShape 111"/>
          <p:cNvSpPr>
            <a:spLocks noChangeArrowheads="1"/>
          </p:cNvSpPr>
          <p:nvPr/>
        </p:nvSpPr>
        <p:spPr bwMode="auto">
          <a:xfrm>
            <a:off x="7400926" y="333376"/>
            <a:ext cx="792163" cy="288925"/>
          </a:xfrm>
          <a:prstGeom prst="wedgeRectCallout">
            <a:avLst>
              <a:gd name="adj1" fmla="val -45792"/>
              <a:gd name="adj2" fmla="val 96153"/>
            </a:avLst>
          </a:prstGeom>
          <a:noFill/>
          <a:ln w="12700" algn="ctr">
            <a:solidFill>
              <a:srgbClr val="800000"/>
            </a:solidFill>
            <a:miter lim="800000"/>
            <a:headEnd/>
            <a:tailEnd type="none" w="lg" len="med"/>
          </a:ln>
          <a:extLst>
            <a:ext uri="{909E8E84-426E-40DD-AFC4-6F175D3DCCD1}">
              <a14:hiddenFill xmlns:a14="http://schemas.microsoft.com/office/drawing/2010/main">
                <a:solidFill>
                  <a:schemeClr val="bg1"/>
                </a:solidFill>
              </a14:hiddenFill>
            </a:ext>
          </a:extLst>
        </p:spPr>
        <p:txBody>
          <a:bodyPr anchor="ct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eaLnBrk="1" hangingPunct="1"/>
            <a:r>
              <a:rPr lang="en-US" altLang="en-US" b="1" dirty="0">
                <a:latin typeface="Tahoma" panose="020B0604030504040204" pitchFamily="34" charset="0"/>
              </a:rPr>
              <a:t>Value</a:t>
            </a:r>
            <a:endParaRPr lang="en-NZ" altLang="en-US" b="1" dirty="0">
              <a:latin typeface="Tahoma" panose="020B0604030504040204" pitchFamily="34" charset="0"/>
            </a:endParaRPr>
          </a:p>
        </p:txBody>
      </p:sp>
      <p:sp>
        <p:nvSpPr>
          <p:cNvPr id="11" name="Date Placeholder 10"/>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2642536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82650" y="147640"/>
            <a:ext cx="8058150" cy="990600"/>
          </a:xfrm>
        </p:spPr>
        <p:txBody>
          <a:bodyPr>
            <a:normAutofit fontScale="90000"/>
          </a:bodyPr>
          <a:lstStyle/>
          <a:p>
            <a:pPr eaLnBrk="1" hangingPunct="1"/>
            <a:r>
              <a:rPr lang="en-US" altLang="en-US" dirty="0" smtClean="0">
                <a:cs typeface="Times New Roman" panose="02020603050405020304" pitchFamily="18" charset="0"/>
              </a:rPr>
              <a:t>3.Arrays</a:t>
            </a:r>
            <a:br>
              <a:rPr lang="en-US" altLang="en-US" dirty="0" smtClean="0">
                <a:cs typeface="Times New Roman" panose="02020603050405020304" pitchFamily="18" charset="0"/>
              </a:rPr>
            </a:br>
            <a:r>
              <a:rPr lang="en-US" altLang="en-US" dirty="0" smtClean="0">
                <a:cs typeface="Times New Roman" panose="02020603050405020304" pitchFamily="18" charset="0"/>
              </a:rPr>
              <a:t>Declaring &amp; Creating Arrays</a:t>
            </a:r>
          </a:p>
        </p:txBody>
      </p:sp>
      <p:sp>
        <p:nvSpPr>
          <p:cNvPr id="15366" name="Rectangle 3" descr="Rectangle: Click to edit Master text styles&#10;Second level&#10;Third level&#10;Fourth level&#10;Fifth level"/>
          <p:cNvSpPr>
            <a:spLocks noGrp="1" noChangeArrowheads="1"/>
          </p:cNvSpPr>
          <p:nvPr>
            <p:ph sz="quarter" idx="1"/>
          </p:nvPr>
        </p:nvSpPr>
        <p:spPr/>
        <p:txBody>
          <a:bodyPr>
            <a:normAutofit lnSpcReduction="10000"/>
          </a:bodyPr>
          <a:lstStyle/>
          <a:p>
            <a:pPr eaLnBrk="1" hangingPunct="1">
              <a:lnSpc>
                <a:spcPct val="80000"/>
              </a:lnSpc>
            </a:pPr>
            <a:r>
              <a:rPr lang="en-US" altLang="en-US" sz="2400" dirty="0">
                <a:cs typeface="Times New Roman" panose="02020603050405020304" pitchFamily="18" charset="0"/>
              </a:rPr>
              <a:t>The three steps for creating an array are</a:t>
            </a:r>
          </a:p>
          <a:p>
            <a:pPr lvl="1" eaLnBrk="1" hangingPunct="1">
              <a:lnSpc>
                <a:spcPct val="80000"/>
              </a:lnSpc>
            </a:pPr>
            <a:r>
              <a:rPr lang="en-US" altLang="en-US" sz="2000" dirty="0">
                <a:cs typeface="Times New Roman" panose="02020603050405020304" pitchFamily="18" charset="0"/>
              </a:rPr>
              <a:t>Declaring an Array</a:t>
            </a:r>
          </a:p>
          <a:p>
            <a:pPr lvl="2" eaLnBrk="1" hangingPunct="1">
              <a:lnSpc>
                <a:spcPct val="80000"/>
              </a:lnSpc>
            </a:pPr>
            <a:r>
              <a:rPr lang="en-US" altLang="en-US" sz="1800" dirty="0">
                <a:cs typeface="Times New Roman" panose="02020603050405020304" pitchFamily="18" charset="0"/>
              </a:rPr>
              <a:t>Syntax:</a:t>
            </a:r>
          </a:p>
          <a:p>
            <a:pPr lvl="3" eaLnBrk="1" hangingPunct="1">
              <a:lnSpc>
                <a:spcPct val="80000"/>
              </a:lnSpc>
            </a:pPr>
            <a:endParaRPr lang="en-US" altLang="en-US" sz="1600" dirty="0" smtClean="0">
              <a:cs typeface="Times New Roman" panose="02020603050405020304" pitchFamily="18" charset="0"/>
            </a:endParaRPr>
          </a:p>
          <a:p>
            <a:pPr marL="594360" lvl="2" indent="0" eaLnBrk="1" hangingPunct="1">
              <a:lnSpc>
                <a:spcPct val="80000"/>
              </a:lnSpc>
              <a:buNone/>
            </a:pPr>
            <a:endParaRPr lang="en-US" altLang="en-US" sz="1600" dirty="0">
              <a:cs typeface="Times New Roman" panose="02020603050405020304" pitchFamily="18" charset="0"/>
            </a:endParaRPr>
          </a:p>
          <a:p>
            <a:pPr lvl="2" eaLnBrk="1" hangingPunct="1">
              <a:lnSpc>
                <a:spcPct val="80000"/>
              </a:lnSpc>
            </a:pPr>
            <a:r>
              <a:rPr lang="en-US" altLang="en-US" sz="1800" dirty="0" smtClean="0">
                <a:cs typeface="Times New Roman" panose="02020603050405020304" pitchFamily="18" charset="0"/>
              </a:rPr>
              <a:t>No </a:t>
            </a:r>
            <a:r>
              <a:rPr lang="en-US" altLang="en-US" sz="1800" dirty="0">
                <a:cs typeface="Times New Roman" panose="02020603050405020304" pitchFamily="18" charset="0"/>
              </a:rPr>
              <a:t>memory space allocated</a:t>
            </a:r>
          </a:p>
          <a:p>
            <a:pPr lvl="2" eaLnBrk="1" hangingPunct="1">
              <a:lnSpc>
                <a:spcPct val="80000"/>
              </a:lnSpc>
            </a:pPr>
            <a:r>
              <a:rPr lang="en-US" altLang="en-US" sz="1800" dirty="0">
                <a:cs typeface="Times New Roman" panose="02020603050405020304" pitchFamily="18" charset="0"/>
              </a:rPr>
              <a:t>No length specified</a:t>
            </a:r>
          </a:p>
          <a:p>
            <a:pPr lvl="2" eaLnBrk="1" hangingPunct="1">
              <a:lnSpc>
                <a:spcPct val="80000"/>
              </a:lnSpc>
            </a:pPr>
            <a:r>
              <a:rPr lang="en-US" altLang="en-US" sz="1800" dirty="0">
                <a:cs typeface="Times New Roman" panose="02020603050405020304" pitchFamily="18" charset="0"/>
              </a:rPr>
              <a:t>The array has not been initialized</a:t>
            </a:r>
          </a:p>
          <a:p>
            <a:pPr lvl="1" eaLnBrk="1" hangingPunct="1">
              <a:lnSpc>
                <a:spcPct val="80000"/>
              </a:lnSpc>
            </a:pPr>
            <a:r>
              <a:rPr lang="en-US" altLang="en-US" sz="2000" dirty="0">
                <a:cs typeface="Times New Roman" panose="02020603050405020304" pitchFamily="18" charset="0"/>
              </a:rPr>
              <a:t>Creating a New Array</a:t>
            </a:r>
          </a:p>
          <a:p>
            <a:pPr lvl="2" eaLnBrk="1" hangingPunct="1">
              <a:lnSpc>
                <a:spcPct val="80000"/>
              </a:lnSpc>
            </a:pPr>
            <a:r>
              <a:rPr lang="en-US" altLang="en-US" sz="1800" dirty="0">
                <a:cs typeface="Times New Roman" panose="02020603050405020304" pitchFamily="18" charset="0"/>
              </a:rPr>
              <a:t>Syntax: </a:t>
            </a:r>
            <a:endParaRPr lang="en-US" altLang="en-US" sz="1800" dirty="0" smtClean="0">
              <a:cs typeface="Times New Roman" panose="02020603050405020304" pitchFamily="18" charset="0"/>
            </a:endParaRPr>
          </a:p>
          <a:p>
            <a:pPr lvl="2" eaLnBrk="1" hangingPunct="1">
              <a:lnSpc>
                <a:spcPct val="80000"/>
              </a:lnSpc>
            </a:pPr>
            <a:endParaRPr lang="en-US" altLang="en-US" sz="1800" dirty="0">
              <a:cs typeface="Times New Roman" panose="02020603050405020304" pitchFamily="18" charset="0"/>
            </a:endParaRPr>
          </a:p>
          <a:p>
            <a:pPr lvl="3">
              <a:lnSpc>
                <a:spcPct val="80000"/>
              </a:lnSpc>
            </a:pPr>
            <a:r>
              <a:rPr lang="en-NZ" altLang="en-US" sz="1600" dirty="0" smtClean="0">
                <a:cs typeface="Times New Roman" panose="02020603050405020304" pitchFamily="18" charset="0"/>
              </a:rPr>
              <a:t>specify </a:t>
            </a:r>
            <a:r>
              <a:rPr lang="en-NZ" altLang="en-US" sz="1600" dirty="0">
                <a:cs typeface="Times New Roman" panose="02020603050405020304" pitchFamily="18" charset="0"/>
              </a:rPr>
              <a:t>the type of the array elements and the number of elements as part of an array-creation expression that uses keyword new.</a:t>
            </a:r>
          </a:p>
          <a:p>
            <a:pPr lvl="3">
              <a:lnSpc>
                <a:spcPct val="80000"/>
              </a:lnSpc>
            </a:pPr>
            <a:r>
              <a:rPr lang="en-NZ" altLang="en-US" sz="1600" dirty="0" smtClean="0">
                <a:cs typeface="Times New Roman" panose="02020603050405020304" pitchFamily="18" charset="0"/>
              </a:rPr>
              <a:t>returns </a:t>
            </a:r>
            <a:r>
              <a:rPr lang="en-NZ" altLang="en-US" sz="1600" dirty="0">
                <a:cs typeface="Times New Roman" panose="02020603050405020304" pitchFamily="18" charset="0"/>
              </a:rPr>
              <a:t>a reference that can be stored in an array variable.</a:t>
            </a:r>
            <a:endParaRPr lang="en-US" altLang="en-US" sz="1600" dirty="0">
              <a:cs typeface="Times New Roman" panose="02020603050405020304" pitchFamily="18" charset="0"/>
            </a:endParaRPr>
          </a:p>
          <a:p>
            <a:pPr lvl="3">
              <a:lnSpc>
                <a:spcPct val="80000"/>
              </a:lnSpc>
            </a:pPr>
            <a:r>
              <a:rPr lang="en-US" altLang="en-US" sz="1600" dirty="0" smtClean="0">
                <a:cs typeface="Times New Roman" panose="02020603050405020304" pitchFamily="18" charset="0"/>
              </a:rPr>
              <a:t>Note: memory </a:t>
            </a:r>
            <a:r>
              <a:rPr lang="en-US" altLang="en-US" sz="1600" dirty="0">
                <a:cs typeface="Times New Roman" panose="02020603050405020304" pitchFamily="18" charset="0"/>
              </a:rPr>
              <a:t>space allocated, length </a:t>
            </a:r>
            <a:r>
              <a:rPr lang="en-US" altLang="en-US" sz="1600" dirty="0" smtClean="0">
                <a:cs typeface="Times New Roman" panose="02020603050405020304" pitchFamily="18" charset="0"/>
              </a:rPr>
              <a:t>specified, initialized </a:t>
            </a:r>
            <a:r>
              <a:rPr lang="en-US" altLang="en-US" sz="1600" dirty="0">
                <a:cs typeface="Times New Roman" panose="02020603050405020304" pitchFamily="18" charset="0"/>
              </a:rPr>
              <a:t>to default values </a:t>
            </a:r>
          </a:p>
          <a:p>
            <a:pPr lvl="1">
              <a:lnSpc>
                <a:spcPct val="80000"/>
              </a:lnSpc>
            </a:pPr>
            <a:r>
              <a:rPr lang="en-US" altLang="en-US" sz="2000" dirty="0">
                <a:cs typeface="Times New Roman" panose="02020603050405020304" pitchFamily="18" charset="0"/>
              </a:rPr>
              <a:t>Creating </a:t>
            </a:r>
            <a:r>
              <a:rPr lang="en-US" altLang="en-US" sz="2000" dirty="0" smtClean="0">
                <a:cs typeface="Times New Roman" panose="02020603050405020304" pitchFamily="18" charset="0"/>
              </a:rPr>
              <a:t>&amp; Initializing elements</a:t>
            </a:r>
          </a:p>
          <a:p>
            <a:pPr lvl="2">
              <a:lnSpc>
                <a:spcPct val="80000"/>
              </a:lnSpc>
            </a:pPr>
            <a:r>
              <a:rPr lang="en-NZ" altLang="en-US" sz="1700" dirty="0">
                <a:cs typeface="Times New Roman" panose="02020603050405020304" pitchFamily="18" charset="0"/>
              </a:rPr>
              <a:t>create an array and initialize its elements with an </a:t>
            </a:r>
            <a:r>
              <a:rPr lang="en-NZ" altLang="en-US" sz="1700" dirty="0" smtClean="0">
                <a:cs typeface="Times New Roman" panose="02020603050405020304" pitchFamily="18" charset="0"/>
              </a:rPr>
              <a:t>array initializer — a </a:t>
            </a:r>
            <a:r>
              <a:rPr lang="en-NZ" altLang="en-US" sz="1700" dirty="0">
                <a:cs typeface="Times New Roman" panose="02020603050405020304" pitchFamily="18" charset="0"/>
              </a:rPr>
              <a:t>comma-separated list of expressions enclosed in braces.</a:t>
            </a:r>
          </a:p>
          <a:p>
            <a:pPr lvl="2">
              <a:lnSpc>
                <a:spcPct val="80000"/>
              </a:lnSpc>
            </a:pPr>
            <a:r>
              <a:rPr lang="en-US" altLang="en-US" sz="1700" dirty="0" smtClean="0">
                <a:cs typeface="Times New Roman" panose="02020603050405020304" pitchFamily="18" charset="0"/>
              </a:rPr>
              <a:t>i.e. </a:t>
            </a:r>
            <a:r>
              <a:rPr lang="en-NZ" altLang="en-US" sz="1700" dirty="0">
                <a:cs typeface="Times New Roman" panose="02020603050405020304" pitchFamily="18" charset="0"/>
              </a:rPr>
              <a:t>counts the number of initializers in the list to determine the size of the array</a:t>
            </a:r>
            <a:endParaRPr lang="en-US" altLang="en-US" sz="1700" dirty="0">
              <a:cs typeface="Times New Roman" panose="02020603050405020304" pitchFamily="18" charset="0"/>
            </a:endParaRPr>
          </a:p>
          <a:p>
            <a:pPr lvl="2" eaLnBrk="1" hangingPunct="1">
              <a:lnSpc>
                <a:spcPct val="80000"/>
              </a:lnSpc>
            </a:pPr>
            <a:r>
              <a:rPr lang="en-US" altLang="en-US" sz="1800" dirty="0">
                <a:cs typeface="Times New Roman" panose="02020603050405020304" pitchFamily="18" charset="0"/>
              </a:rPr>
              <a:t>Syntax: </a:t>
            </a:r>
          </a:p>
        </p:txBody>
      </p:sp>
      <p:sp>
        <p:nvSpPr>
          <p:cNvPr id="15367" name="Rectangle 4"/>
          <p:cNvSpPr>
            <a:spLocks noChangeArrowheads="1"/>
          </p:cNvSpPr>
          <p:nvPr/>
        </p:nvSpPr>
        <p:spPr bwMode="auto">
          <a:xfrm>
            <a:off x="6734998" y="3572119"/>
            <a:ext cx="2974189" cy="309958"/>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err="1" smtClean="0"/>
              <a:t>courseMarks</a:t>
            </a:r>
            <a:r>
              <a:rPr lang="en-US" altLang="en-US" b="1" dirty="0" smtClean="0"/>
              <a:t> = new </a:t>
            </a:r>
            <a:r>
              <a:rPr lang="en-US" altLang="en-US" b="1" dirty="0" err="1" smtClean="0"/>
              <a:t>int</a:t>
            </a:r>
            <a:r>
              <a:rPr lang="en-US" altLang="en-US" b="1" dirty="0" smtClean="0"/>
              <a:t>[10];</a:t>
            </a:r>
            <a:endParaRPr lang="en-US" altLang="en-US" b="1" dirty="0"/>
          </a:p>
        </p:txBody>
      </p:sp>
      <p:sp>
        <p:nvSpPr>
          <p:cNvPr id="15368" name="Rectangle 27"/>
          <p:cNvSpPr>
            <a:spLocks noChangeArrowheads="1"/>
          </p:cNvSpPr>
          <p:nvPr/>
        </p:nvSpPr>
        <p:spPr bwMode="auto">
          <a:xfrm>
            <a:off x="5095931" y="1564030"/>
            <a:ext cx="2108200" cy="53022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courseMarks[];</a:t>
            </a:r>
          </a:p>
          <a:p>
            <a:pPr algn="l" eaLnBrk="1" hangingPunct="1"/>
            <a:r>
              <a:rPr lang="en-US" altLang="en-US" b="1" dirty="0"/>
              <a:t>String[] args;</a:t>
            </a:r>
          </a:p>
        </p:txBody>
      </p:sp>
      <p:sp>
        <p:nvSpPr>
          <p:cNvPr id="15369" name="Rectangle 30"/>
          <p:cNvSpPr>
            <a:spLocks noChangeArrowheads="1"/>
          </p:cNvSpPr>
          <p:nvPr/>
        </p:nvSpPr>
        <p:spPr bwMode="auto">
          <a:xfrm>
            <a:off x="5553584" y="5875538"/>
            <a:ext cx="4155603" cy="309958"/>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err="1" smtClean="0"/>
              <a:t>courseMarks</a:t>
            </a:r>
            <a:r>
              <a:rPr lang="en-US" altLang="en-US" b="1" dirty="0" smtClean="0"/>
              <a:t> </a:t>
            </a:r>
            <a:r>
              <a:rPr lang="en-US" altLang="en-US" b="1" dirty="0"/>
              <a:t>= new int[]{26,73,55,97};</a:t>
            </a:r>
          </a:p>
        </p:txBody>
      </p:sp>
      <p:sp>
        <p:nvSpPr>
          <p:cNvPr id="3" name="Slide Number Placeholder 2"/>
          <p:cNvSpPr>
            <a:spLocks noGrp="1"/>
          </p:cNvSpPr>
          <p:nvPr>
            <p:ph type="sldNum" sz="quarter" idx="12"/>
          </p:nvPr>
        </p:nvSpPr>
        <p:spPr/>
        <p:txBody>
          <a:bodyPr/>
          <a:lstStyle/>
          <a:p>
            <a:fld id="{989A6582-9796-409F-A1EA-A094F915F976}" type="slidenum">
              <a:rPr lang="en-NZ" smtClean="0"/>
              <a:pPr/>
              <a:t>9</a:t>
            </a:fld>
            <a:endParaRPr lang="en-NZ" dirty="0"/>
          </a:p>
        </p:txBody>
      </p:sp>
      <p:sp>
        <p:nvSpPr>
          <p:cNvPr id="13" name="Rectangle 27"/>
          <p:cNvSpPr>
            <a:spLocks noChangeArrowheads="1"/>
          </p:cNvSpPr>
          <p:nvPr/>
        </p:nvSpPr>
        <p:spPr bwMode="auto">
          <a:xfrm>
            <a:off x="7110903" y="1967636"/>
            <a:ext cx="2222381" cy="309958"/>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err="1" smtClean="0"/>
              <a:t>int</a:t>
            </a:r>
            <a:r>
              <a:rPr lang="en-US" altLang="en-US" b="1" dirty="0" smtClean="0"/>
              <a:t>[4] </a:t>
            </a:r>
            <a:r>
              <a:rPr lang="en-US" altLang="en-US" b="1" dirty="0" err="1" smtClean="0"/>
              <a:t>courseMarks</a:t>
            </a:r>
            <a:r>
              <a:rPr lang="en-US" altLang="en-US" b="1" dirty="0" smtClean="0"/>
              <a:t>;</a:t>
            </a:r>
            <a:endParaRPr lang="en-US" altLang="en-US" b="1"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90892" y="1652871"/>
            <a:ext cx="431201" cy="431201"/>
          </a:xfrm>
          <a:prstGeom prst="rect">
            <a:avLst/>
          </a:prstGeom>
        </p:spPr>
      </p:pic>
      <p:sp>
        <p:nvSpPr>
          <p:cNvPr id="4" name="Rectangular Callout 3"/>
          <p:cNvSpPr/>
          <p:nvPr/>
        </p:nvSpPr>
        <p:spPr>
          <a:xfrm>
            <a:off x="7110902" y="2388043"/>
            <a:ext cx="2222382" cy="637988"/>
          </a:xfrm>
          <a:prstGeom prst="wedgeRectCallout">
            <a:avLst>
              <a:gd name="adj1" fmla="val -17385"/>
              <a:gd name="adj2" fmla="val -6445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NZ" dirty="0" smtClean="0"/>
              <a:t>Specify the size in array declaration is a syntax error</a:t>
            </a:r>
            <a:endParaRPr lang="en-NZ" dirty="0"/>
          </a:p>
        </p:txBody>
      </p:sp>
      <p:sp>
        <p:nvSpPr>
          <p:cNvPr id="14" name="Rectangle 27"/>
          <p:cNvSpPr>
            <a:spLocks noChangeArrowheads="1"/>
          </p:cNvSpPr>
          <p:nvPr/>
        </p:nvSpPr>
        <p:spPr bwMode="auto">
          <a:xfrm>
            <a:off x="1957250" y="1859914"/>
            <a:ext cx="2437183" cy="525401"/>
          </a:xfrm>
          <a:prstGeom prst="rect">
            <a:avLst/>
          </a:prstGeom>
          <a:ln>
            <a:headEnd/>
            <a:tailEnd/>
          </a:ln>
          <a:extLst/>
        </p:spPr>
        <p:style>
          <a:lnRef idx="2">
            <a:schemeClr val="accent3"/>
          </a:lnRef>
          <a:fillRef idx="1">
            <a:schemeClr val="lt1"/>
          </a:fillRef>
          <a:effectRef idx="0">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NZ" altLang="en-US" b="1" dirty="0"/>
              <a:t>&lt;type&gt;&lt;name&gt;[];  //or</a:t>
            </a:r>
          </a:p>
          <a:p>
            <a:pPr algn="l" eaLnBrk="1" hangingPunct="1"/>
            <a:r>
              <a:rPr lang="en-NZ" altLang="en-US" b="1" dirty="0"/>
              <a:t>&lt;type&gt;[] &lt;name&gt;;</a:t>
            </a:r>
          </a:p>
        </p:txBody>
      </p:sp>
      <p:sp>
        <p:nvSpPr>
          <p:cNvPr id="16" name="Rectangle 27"/>
          <p:cNvSpPr>
            <a:spLocks noChangeArrowheads="1"/>
          </p:cNvSpPr>
          <p:nvPr/>
        </p:nvSpPr>
        <p:spPr bwMode="auto">
          <a:xfrm>
            <a:off x="2064650" y="3619165"/>
            <a:ext cx="3296393" cy="309958"/>
          </a:xfrm>
          <a:prstGeom prst="rect">
            <a:avLst/>
          </a:prstGeom>
          <a:ln>
            <a:headEnd/>
            <a:tailEnd/>
          </a:ln>
          <a:extLst/>
        </p:spPr>
        <p:style>
          <a:lnRef idx="2">
            <a:schemeClr val="accent3"/>
          </a:lnRef>
          <a:fillRef idx="1">
            <a:schemeClr val="lt1"/>
          </a:fillRef>
          <a:effectRef idx="0">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NZ" altLang="en-US" b="1" dirty="0" smtClean="0"/>
              <a:t>&lt;</a:t>
            </a:r>
            <a:r>
              <a:rPr lang="en-NZ" altLang="en-US" b="1" dirty="0"/>
              <a:t>name&gt; = new &lt;type&gt;[Length]; </a:t>
            </a:r>
          </a:p>
        </p:txBody>
      </p:sp>
      <p:sp>
        <p:nvSpPr>
          <p:cNvPr id="17" name="Rectangle 27"/>
          <p:cNvSpPr>
            <a:spLocks noChangeArrowheads="1"/>
          </p:cNvSpPr>
          <p:nvPr/>
        </p:nvSpPr>
        <p:spPr bwMode="auto">
          <a:xfrm>
            <a:off x="1778970" y="6106312"/>
            <a:ext cx="3511195" cy="309958"/>
          </a:xfrm>
          <a:prstGeom prst="rect">
            <a:avLst/>
          </a:prstGeom>
          <a:ln>
            <a:headEnd/>
            <a:tailEnd/>
          </a:ln>
          <a:extLst/>
        </p:spPr>
        <p:style>
          <a:lnRef idx="2">
            <a:schemeClr val="accent3"/>
          </a:lnRef>
          <a:fillRef idx="1">
            <a:schemeClr val="lt1"/>
          </a:fillRef>
          <a:effectRef idx="0">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NZ" altLang="en-US" b="1" dirty="0"/>
              <a:t>&lt;name&gt; = new &lt;type</a:t>
            </a:r>
            <a:r>
              <a:rPr lang="en-NZ" altLang="en-US" b="1" dirty="0" smtClean="0"/>
              <a:t>&gt; { </a:t>
            </a:r>
            <a:r>
              <a:rPr lang="en-NZ" altLang="en-US" b="1" dirty="0"/>
              <a:t>values };</a:t>
            </a:r>
          </a:p>
        </p:txBody>
      </p:sp>
      <p:sp>
        <p:nvSpPr>
          <p:cNvPr id="5" name="Date Placeholder 4"/>
          <p:cNvSpPr>
            <a:spLocks noGrp="1"/>
          </p:cNvSpPr>
          <p:nvPr>
            <p:ph type="dt" sz="half" idx="10"/>
          </p:nvPr>
        </p:nvSpPr>
        <p:spPr/>
        <p:txBody>
          <a:bodyPr/>
          <a:lstStyle/>
          <a:p>
            <a:r>
              <a:rPr lang="en-US" smtClean="0"/>
              <a:t>Lecture06</a:t>
            </a:r>
            <a:endParaRPr lang="en-NZ" dirty="0"/>
          </a:p>
        </p:txBody>
      </p:sp>
    </p:spTree>
    <p:extLst>
      <p:ext uri="{BB962C8B-B14F-4D97-AF65-F5344CB8AC3E}">
        <p14:creationId xmlns:p14="http://schemas.microsoft.com/office/powerpoint/2010/main" val="25599720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S105_10">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2">
          <a:schemeClr val="dk1"/>
        </a:lnRef>
        <a:fillRef idx="1">
          <a:schemeClr val="lt1"/>
        </a:fillRef>
        <a:effectRef idx="0">
          <a:schemeClr val="dk1"/>
        </a:effectRef>
        <a:fontRef idx="minor">
          <a:schemeClr val="dk1"/>
        </a:fontRef>
      </a:style>
    </a:sp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CS105_10</Template>
  <TotalTime>4026</TotalTime>
  <Words>5371</Words>
  <Application>Microsoft Office PowerPoint</Application>
  <PresentationFormat>A4 Paper (210x297 mm)</PresentationFormat>
  <Paragraphs>1079</Paragraphs>
  <Slides>44</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新細明體</vt:lpstr>
      <vt:lpstr>宋体</vt:lpstr>
      <vt:lpstr>Arial</vt:lpstr>
      <vt:lpstr>Bookman Old Style</vt:lpstr>
      <vt:lpstr>Courier New</vt:lpstr>
      <vt:lpstr>Gill Sans MT</vt:lpstr>
      <vt:lpstr>Tahoma</vt:lpstr>
      <vt:lpstr>Times New Roman</vt:lpstr>
      <vt:lpstr>Wingdings</vt:lpstr>
      <vt:lpstr>Wingdings 3</vt:lpstr>
      <vt:lpstr>CS105_10</vt:lpstr>
      <vt:lpstr>CompSci 230 S2 2017 Programming Techniques </vt:lpstr>
      <vt:lpstr>Agenda &amp; Reading</vt:lpstr>
      <vt:lpstr>1.Introduction</vt:lpstr>
      <vt:lpstr>2.Primitive Types vs. Reference Types</vt:lpstr>
      <vt:lpstr>2.Primitive Types vs. Reference Types</vt:lpstr>
      <vt:lpstr>2.Primitive Types vs. Reference Types</vt:lpstr>
      <vt:lpstr>3.Arrays</vt:lpstr>
      <vt:lpstr>3.Arrays</vt:lpstr>
      <vt:lpstr>3.Arrays Declaring &amp; Creating Arrays</vt:lpstr>
      <vt:lpstr>3.Arrays Creating Arrays </vt:lpstr>
      <vt:lpstr>3.Arrays  Using Arrays</vt:lpstr>
      <vt:lpstr>3.Arrays Example 1</vt:lpstr>
      <vt:lpstr>3.Arrays Enhanced for Statement</vt:lpstr>
      <vt:lpstr>3.Arrays  Arguments for the method main </vt:lpstr>
      <vt:lpstr> 3.Arrays  Testing for Equality</vt:lpstr>
      <vt:lpstr>3.Arrays  Copying Arrays</vt:lpstr>
      <vt:lpstr>3.Arrays  Cloning Arrays</vt:lpstr>
      <vt:lpstr>Exercise 1</vt:lpstr>
      <vt:lpstr>3.Arrays  Pass-by-value</vt:lpstr>
      <vt:lpstr>3.Arrays  Pass-By-Value</vt:lpstr>
      <vt:lpstr>3.Arrays  Pass-By-Value</vt:lpstr>
      <vt:lpstr>3.Arrays Passing Arrays to Methods</vt:lpstr>
      <vt:lpstr>3.Arrays Passing Array elements to Methods</vt:lpstr>
      <vt:lpstr>3.Arrays Variable-Length Argument Lists</vt:lpstr>
      <vt:lpstr>4.Multidimensional Arrays</vt:lpstr>
      <vt:lpstr>4.Multidimensional Arrays 2-Dimensional Arrays</vt:lpstr>
      <vt:lpstr>4.Multidimensional Arrays Creating Multidimensional Arrays</vt:lpstr>
      <vt:lpstr>4.Multidimensional Arrays  Length Variables</vt:lpstr>
      <vt:lpstr>4.Multidimensional Arrays  Using 2D Arrays</vt:lpstr>
      <vt:lpstr>4.Multidimensional Arrays  Cloning of Multi-D Arrays</vt:lpstr>
      <vt:lpstr>4.Multidimensional Arrays Ragged Arrays</vt:lpstr>
      <vt:lpstr>4.Multidimensional Arrays Using Ragged Arrays</vt:lpstr>
      <vt:lpstr>4.Multidimensional Arrays Example: Pascal's Triangle</vt:lpstr>
      <vt:lpstr>4.Multidimensional Arrays Example: Pascal's Triangle</vt:lpstr>
      <vt:lpstr>Exercise 2</vt:lpstr>
      <vt:lpstr>5.Array of Objects</vt:lpstr>
      <vt:lpstr> 5.Array of Objects Using Array of Objects</vt:lpstr>
      <vt:lpstr> 5.Array of Objects Assignment - Arrays of Objects</vt:lpstr>
      <vt:lpstr> 5.Array of Objects Copying Arrays of Objects</vt:lpstr>
      <vt:lpstr> 5.Array of Objects Cloning Arrays of Objects</vt:lpstr>
      <vt:lpstr>5.Array of Objects Deep Clone</vt:lpstr>
      <vt:lpstr>Advantages &amp; Disadvantages</vt:lpstr>
      <vt:lpstr>Exercise 3</vt:lpstr>
      <vt:lpstr>Exercise 4</vt:lpstr>
    </vt:vector>
  </TitlesOfParts>
  <Company>The University of Auckland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Chang</dc:creator>
  <cp:lastModifiedBy>Angela Chang</cp:lastModifiedBy>
  <cp:revision>605</cp:revision>
  <cp:lastPrinted>2013-07-18T08:18:47Z</cp:lastPrinted>
  <dcterms:created xsi:type="dcterms:W3CDTF">2003-06-18T01:49:53Z</dcterms:created>
  <dcterms:modified xsi:type="dcterms:W3CDTF">2017-08-04T02:43:43Z</dcterms:modified>
</cp:coreProperties>
</file>