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8" r:id="rId3"/>
    <p:sldId id="408" r:id="rId4"/>
    <p:sldId id="409" r:id="rId5"/>
    <p:sldId id="42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3" r:id="rId17"/>
    <p:sldId id="424" r:id="rId18"/>
    <p:sldId id="430" r:id="rId19"/>
    <p:sldId id="431" r:id="rId20"/>
    <p:sldId id="425" r:id="rId21"/>
    <p:sldId id="426" r:id="rId22"/>
    <p:sldId id="432" r:id="rId23"/>
    <p:sldId id="433" r:id="rId24"/>
    <p:sldId id="435" r:id="rId25"/>
    <p:sldId id="434" r:id="rId26"/>
    <p:sldId id="437" r:id="rId27"/>
  </p:sldIdLst>
  <p:sldSz cx="9906000" cy="6858000" type="A4"/>
  <p:notesSz cx="7099300" cy="10234613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1" autoAdjust="0"/>
    <p:restoredTop sz="87961" autoAdjust="0"/>
  </p:normalViewPr>
  <p:slideViewPr>
    <p:cSldViewPr>
      <p:cViewPr varScale="1">
        <p:scale>
          <a:sx n="101" d="100"/>
          <a:sy n="101" d="100"/>
        </p:scale>
        <p:origin x="210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l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r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l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r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l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r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8350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1762"/>
            <a:ext cx="5207000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l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r" defTabSz="955689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8350"/>
            <a:ext cx="5546725" cy="384016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492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347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357" eaLnBrk="0" hangingPunct="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70068" indent="-296180" defTabSz="954357" eaLnBrk="0" hangingPunct="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84720" indent="-236944" defTabSz="954357" eaLnBrk="0" hangingPunct="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58607" indent="-236944" defTabSz="954357" eaLnBrk="0" hangingPunct="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32495" indent="-236944" defTabSz="954357" eaLnBrk="0" hangingPunct="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06383" indent="-236944" algn="ctr" defTabSz="9543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0271" indent="-236944" algn="ctr" defTabSz="9543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54159" indent="-236944" algn="ctr" defTabSz="9543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28046" indent="-236944" algn="ctr" defTabSz="9543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C97ADE-FD9F-47C7-AF76-88F8F05F9920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130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260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734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8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20800" y="3886200"/>
            <a:ext cx="74295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0800" y="5124450"/>
            <a:ext cx="74295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934200" y="6355080"/>
            <a:ext cx="24765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40202" y="6355080"/>
            <a:ext cx="3764280" cy="365760"/>
          </a:xfrm>
        </p:spPr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17498" y="6355080"/>
            <a:ext cx="1320800" cy="365760"/>
          </a:xfrm>
        </p:spPr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1" name="Rectangle 20"/>
          <p:cNvSpPr/>
          <p:nvPr/>
        </p:nvSpPr>
        <p:spPr>
          <a:xfrm>
            <a:off x="980281" y="3648075"/>
            <a:ext cx="79248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0281" y="3648075"/>
            <a:ext cx="24765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1" y="2286001"/>
            <a:ext cx="109034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75914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0" y="152400"/>
            <a:ext cx="8730399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000" y="6356350"/>
            <a:ext cx="2479802" cy="36576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00" y="6356350"/>
            <a:ext cx="2146300" cy="365760"/>
          </a:xfrm>
        </p:spPr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" y="228600"/>
            <a:ext cx="724154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971800"/>
            <a:ext cx="74295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4267200"/>
            <a:ext cx="734695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355080"/>
            <a:ext cx="2476500" cy="365760"/>
          </a:xfrm>
        </p:spPr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0202" y="6355080"/>
            <a:ext cx="3764280" cy="365760"/>
          </a:xfrm>
        </p:spPr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002" y="6355080"/>
            <a:ext cx="1647698" cy="365760"/>
          </a:xfrm>
        </p:spPr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990600" y="2819400"/>
            <a:ext cx="79248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819400"/>
            <a:ext cx="24765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59" y="228600"/>
            <a:ext cx="8482041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5300" y="1219200"/>
            <a:ext cx="4378452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18215" y="1216152"/>
            <a:ext cx="4378452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" y="228600"/>
            <a:ext cx="724154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85875"/>
            <a:ext cx="4376870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5550" y="1295400"/>
            <a:ext cx="4378590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5300" y="2133600"/>
            <a:ext cx="437515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035550" y="2133600"/>
            <a:ext cx="437515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1650" y="304800"/>
            <a:ext cx="272415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1650" y="1219201"/>
            <a:ext cx="272415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75492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0200" y="304800"/>
            <a:ext cx="619125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00856"/>
            <a:ext cx="89154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1905000"/>
            <a:ext cx="89154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219200"/>
            <a:ext cx="89154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" y="500856"/>
            <a:ext cx="19812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28659" y="152400"/>
            <a:ext cx="8482041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5300" y="1219200"/>
            <a:ext cx="89154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215000" y="6356350"/>
            <a:ext cx="247980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Lecture07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202" y="6356350"/>
            <a:ext cx="37973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00" y="6356350"/>
            <a:ext cx="21463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65100" y="6353175"/>
            <a:ext cx="9360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165100" y="1143000"/>
            <a:ext cx="9360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228600"/>
            <a:ext cx="724154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arraylist_class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NZ" altLang="zh-TW" dirty="0" smtClean="0">
                <a:ea typeface="新細明體" pitchFamily="18" charset="-120"/>
              </a:rPr>
              <a:t>CompSci 230</a:t>
            </a:r>
            <a:r>
              <a:rPr lang="en-NZ" dirty="0"/>
              <a:t> S2 </a:t>
            </a:r>
            <a:r>
              <a:rPr lang="en-NZ" dirty="0" smtClean="0"/>
              <a:t>2017</a:t>
            </a:r>
            <a:r>
              <a:rPr lang="en-NZ" altLang="zh-TW" dirty="0" smtClean="0">
                <a:ea typeface="新細明體" pitchFamily="18" charset="-120"/>
              </a:rPr>
              <a:t/>
            </a:r>
            <a:br>
              <a:rPr lang="en-NZ" altLang="zh-TW" dirty="0" smtClean="0">
                <a:ea typeface="新細明體" pitchFamily="18" charset="-120"/>
              </a:rPr>
            </a:br>
            <a:r>
              <a:rPr lang="en-US" altLang="en-US" dirty="0"/>
              <a:t>Programming Techniques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429500" cy="680814"/>
          </a:xfrm>
        </p:spPr>
        <p:txBody>
          <a:bodyPr>
            <a:normAutofit/>
          </a:bodyPr>
          <a:lstStyle/>
          <a:p>
            <a:r>
              <a:rPr lang="en-NZ" dirty="0" err="1" smtClean="0"/>
              <a:t>ArrayLists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Array-like methods</a:t>
            </a:r>
          </a:p>
        </p:txBody>
      </p:sp>
      <p:sp>
        <p:nvSpPr>
          <p:cNvPr id="39942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public Object set ( int  index,  Object newElement )</a:t>
            </a:r>
          </a:p>
          <a:p>
            <a:pPr lvl="1"/>
            <a:r>
              <a:rPr lang="en-US" altLang="en-US" dirty="0" smtClean="0"/>
              <a:t>where 0&lt;=index&lt;size() (or exception)</a:t>
            </a:r>
          </a:p>
          <a:p>
            <a:pPr lvl="1"/>
            <a:r>
              <a:rPr lang="en-US" altLang="en-US" dirty="0" smtClean="0"/>
              <a:t>Replaces the element at index with a newElement and returns the element formerly at the specified position.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public Object get ( int index )</a:t>
            </a:r>
          </a:p>
          <a:p>
            <a:pPr lvl="1"/>
            <a:r>
              <a:rPr lang="en-US" altLang="en-US" dirty="0" smtClean="0"/>
              <a:t>where 0&lt;=index&lt;size() (or exception)</a:t>
            </a:r>
          </a:p>
          <a:p>
            <a:pPr lvl="1"/>
            <a:r>
              <a:rPr lang="en-US" altLang="en-US" dirty="0" smtClean="0"/>
              <a:t>Returns the element at index.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9943" name="Rectangle 24"/>
          <p:cNvSpPr>
            <a:spLocks noChangeArrowheads="1"/>
          </p:cNvSpPr>
          <p:nvPr/>
        </p:nvSpPr>
        <p:spPr bwMode="auto">
          <a:xfrm>
            <a:off x="827865" y="2975421"/>
            <a:ext cx="4622989" cy="3095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System.out.println(list.set(0,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"Hello"));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39944" name="Rectangle 24"/>
          <p:cNvSpPr>
            <a:spLocks noChangeArrowheads="1"/>
          </p:cNvSpPr>
          <p:nvPr/>
        </p:nvSpPr>
        <p:spPr bwMode="auto">
          <a:xfrm>
            <a:off x="704528" y="5538402"/>
            <a:ext cx="3785322" cy="30956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System.out.println(list.get(0));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02368"/>
              </p:ext>
            </p:extLst>
          </p:nvPr>
        </p:nvGraphicFramePr>
        <p:xfrm>
          <a:off x="6337808" y="2603946"/>
          <a:ext cx="2143125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30921"/>
              </p:ext>
            </p:extLst>
          </p:nvPr>
        </p:nvGraphicFramePr>
        <p:xfrm>
          <a:off x="6989491" y="3351244"/>
          <a:ext cx="2143125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Hello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740045" y="2981304"/>
            <a:ext cx="451697" cy="369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98724" y="3722719"/>
            <a:ext cx="4667491" cy="3095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list.set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(4, "Good"));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134"/>
          <p:cNvSpPr>
            <a:spLocks noChangeArrowheads="1"/>
          </p:cNvSpPr>
          <p:nvPr/>
        </p:nvSpPr>
        <p:spPr bwMode="auto">
          <a:xfrm>
            <a:off x="5484538" y="3906641"/>
            <a:ext cx="4173811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Exception in thread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"main"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java.lang.IndexOutOfBoundsException</a:t>
            </a:r>
            <a:r>
              <a:rPr lang="en-NZ" altLang="en-US" sz="1400" b="1" dirty="0">
                <a:latin typeface="Courier New" panose="02070309020205020404" pitchFamily="49" charset="0"/>
              </a:rPr>
              <a:t>: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134"/>
          <p:cNvSpPr>
            <a:spLocks noChangeArrowheads="1"/>
          </p:cNvSpPr>
          <p:nvPr/>
        </p:nvSpPr>
        <p:spPr bwMode="auto">
          <a:xfrm>
            <a:off x="5466215" y="3193893"/>
            <a:ext cx="79208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One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648" y="3895079"/>
            <a:ext cx="431201" cy="431201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99232"/>
              </p:ext>
            </p:extLst>
          </p:nvPr>
        </p:nvGraphicFramePr>
        <p:xfrm>
          <a:off x="4911725" y="5045553"/>
          <a:ext cx="2143125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Hello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34"/>
          <p:cNvSpPr>
            <a:spLocks noChangeArrowheads="1"/>
          </p:cNvSpPr>
          <p:nvPr/>
        </p:nvSpPr>
        <p:spPr bwMode="auto">
          <a:xfrm>
            <a:off x="4692450" y="5447993"/>
            <a:ext cx="79208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Hello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04528" y="6007256"/>
            <a:ext cx="3785322" cy="30956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(4));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8" name="Rectangle 134"/>
          <p:cNvSpPr>
            <a:spLocks noChangeArrowheads="1"/>
          </p:cNvSpPr>
          <p:nvPr/>
        </p:nvSpPr>
        <p:spPr bwMode="auto">
          <a:xfrm>
            <a:off x="4692450" y="6057780"/>
            <a:ext cx="4173811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Exception in thread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"main"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java.lang.IndexOutOfBoundsException</a:t>
            </a:r>
            <a:r>
              <a:rPr lang="en-NZ" altLang="en-US" sz="1400" b="1" dirty="0">
                <a:latin typeface="Courier New" panose="02070309020205020404" pitchFamily="49" charset="0"/>
              </a:rPr>
              <a:t>: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560" y="6046218"/>
            <a:ext cx="431201" cy="4312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34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en-US" dirty="0" smtClean="0"/>
              <a:t>Methods to print the list</a:t>
            </a:r>
            <a:endParaRPr lang="en-US" altLang="en-US" dirty="0" smtClean="0"/>
          </a:p>
        </p:txBody>
      </p:sp>
      <p:sp>
        <p:nvSpPr>
          <p:cNvPr id="40966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dirty="0" smtClean="0"/>
              <a:t>public String toString()</a:t>
            </a:r>
          </a:p>
          <a:p>
            <a:pPr lvl="1"/>
            <a:r>
              <a:rPr lang="en-NZ" altLang="en-US" dirty="0" smtClean="0"/>
              <a:t>Returns a String which contains all the object in the ArrayList</a:t>
            </a:r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Using a For loop</a:t>
            </a:r>
          </a:p>
          <a:p>
            <a:pPr lvl="1"/>
            <a:endParaRPr lang="en-US" altLang="en-US" dirty="0" smtClean="0"/>
          </a:p>
        </p:txBody>
      </p:sp>
      <p:sp>
        <p:nvSpPr>
          <p:cNvPr id="40967" name="Rectangle 24"/>
          <p:cNvSpPr>
            <a:spLocks noChangeArrowheads="1"/>
          </p:cNvSpPr>
          <p:nvPr/>
        </p:nvSpPr>
        <p:spPr bwMode="auto">
          <a:xfrm>
            <a:off x="1166813" y="2214365"/>
            <a:ext cx="4074219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list.toString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());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40968" name="Rectangle 24"/>
          <p:cNvSpPr>
            <a:spLocks noChangeArrowheads="1"/>
          </p:cNvSpPr>
          <p:nvPr/>
        </p:nvSpPr>
        <p:spPr bwMode="auto">
          <a:xfrm>
            <a:off x="560512" y="3062901"/>
            <a:ext cx="5832648" cy="74084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for( int i=0; i&lt;list.size(); i++ ) {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).</a:t>
            </a:r>
            <a:r>
              <a:rPr lang="en-US" altLang="en-US" sz="1400" b="1" dirty="0">
                <a:latin typeface="Courier New" panose="02070309020205020404" pitchFamily="49" charset="0"/>
              </a:rPr>
              <a:t>toString());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8" name="Rectangle 134"/>
          <p:cNvSpPr>
            <a:spLocks noChangeArrowheads="1"/>
          </p:cNvSpPr>
          <p:nvPr/>
        </p:nvSpPr>
        <p:spPr bwMode="auto">
          <a:xfrm>
            <a:off x="5385048" y="2214563"/>
            <a:ext cx="2547871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[Hello, Fred, Two]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08262"/>
              </p:ext>
            </p:extLst>
          </p:nvPr>
        </p:nvGraphicFramePr>
        <p:xfrm>
          <a:off x="7329264" y="1340768"/>
          <a:ext cx="2143125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Hello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34"/>
          <p:cNvSpPr>
            <a:spLocks noChangeArrowheads="1"/>
          </p:cNvSpPr>
          <p:nvPr/>
        </p:nvSpPr>
        <p:spPr bwMode="auto">
          <a:xfrm>
            <a:off x="6535552" y="2794049"/>
            <a:ext cx="795606" cy="74084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Hello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Fred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Two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64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en-US" dirty="0" smtClean="0"/>
              <a:t>Equality</a:t>
            </a:r>
            <a:endParaRPr lang="en-US" altLang="en-US" dirty="0" smtClean="0"/>
          </a:p>
        </p:txBody>
      </p:sp>
      <p:sp>
        <p:nvSpPr>
          <p:cNvPr id="41990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public boolean equals ( Object other )</a:t>
            </a:r>
          </a:p>
          <a:p>
            <a:pPr lvl="1"/>
            <a:r>
              <a:rPr lang="en-US" altLang="en-US" dirty="0" smtClean="0"/>
              <a:t>True only when both are of the </a:t>
            </a:r>
            <a:r>
              <a:rPr lang="en-US" altLang="en-US" b="1" dirty="0" smtClean="0"/>
              <a:t>same size</a:t>
            </a:r>
            <a:r>
              <a:rPr lang="en-US" altLang="en-US" dirty="0" smtClean="0"/>
              <a:t>, and both have </a:t>
            </a:r>
            <a:r>
              <a:rPr lang="en-US" altLang="en-US" b="1" dirty="0" smtClean="0"/>
              <a:t>the same elements with the same order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41991" name="Rectangle 24"/>
          <p:cNvSpPr>
            <a:spLocks noChangeArrowheads="1"/>
          </p:cNvSpPr>
          <p:nvPr/>
        </p:nvSpPr>
        <p:spPr bwMode="auto">
          <a:xfrm>
            <a:off x="632520" y="2492896"/>
            <a:ext cx="4786313" cy="18176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list.add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("Hello");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list.add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("Two");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list.add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("Fred");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myList2.add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("Two");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myList2.add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("Hello");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myList2.add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("Fred");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System.out.println(list.equals(myList2));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5021030" y="2636912"/>
            <a:ext cx="795606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false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55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en-US" dirty="0" smtClean="0"/>
              <a:t>Different Types</a:t>
            </a:r>
            <a:endParaRPr lang="en-US" altLang="en-US" dirty="0" smtClean="0"/>
          </a:p>
        </p:txBody>
      </p:sp>
      <p:sp>
        <p:nvSpPr>
          <p:cNvPr id="430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Stored elements may be of different types</a:t>
            </a:r>
          </a:p>
          <a:p>
            <a:pPr lvl="1"/>
            <a:r>
              <a:rPr lang="en-US" altLang="en-US" dirty="0" smtClean="0"/>
              <a:t>Example: Objects of type Integer, Character and Point could all be stored in ArrayList. (Object is a superclass of Integer, Character and Point.  Therefore, all are of type Object)</a:t>
            </a:r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r>
              <a:rPr lang="en-US" altLang="en-US" dirty="0" smtClean="0"/>
              <a:t>Need to be concerned about type returned by ArrayList method.</a:t>
            </a:r>
          </a:p>
          <a:p>
            <a:pPr lvl="1"/>
            <a:r>
              <a:rPr lang="en-US" altLang="en-US" dirty="0" smtClean="0"/>
              <a:t>Notice: Return type for get, set and remove are of type Object. If the returned object is to be used with a particular class, it needs to be cast to that class type.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43015" name="Rectangle 24"/>
          <p:cNvSpPr>
            <a:spLocks noChangeArrowheads="1"/>
          </p:cNvSpPr>
          <p:nvPr/>
        </p:nvSpPr>
        <p:spPr bwMode="auto">
          <a:xfrm>
            <a:off x="4911725" y="2595908"/>
            <a:ext cx="3714750" cy="11717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myList2.clear();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myList2.add(new Integer(5));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myList2.add(new Character('c'));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myList2.add(new Point(10,20));</a:t>
            </a:r>
          </a:p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(myList2);</a:t>
            </a:r>
          </a:p>
        </p:txBody>
      </p:sp>
      <p:sp>
        <p:nvSpPr>
          <p:cNvPr id="43016" name="Rectangle 24"/>
          <p:cNvSpPr>
            <a:spLocks noChangeArrowheads="1"/>
          </p:cNvSpPr>
          <p:nvPr/>
        </p:nvSpPr>
        <p:spPr bwMode="auto">
          <a:xfrm>
            <a:off x="2648744" y="5269415"/>
            <a:ext cx="4357687" cy="9556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Integer i = (Integer) myList2.get(0);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System.out.println(i);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Point p = (Point) myList2.get(2);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System.out.println(p);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8" name="Rectangular Callout 7"/>
          <p:cNvSpPr/>
          <p:nvPr/>
        </p:nvSpPr>
        <p:spPr>
          <a:xfrm>
            <a:off x="4134152" y="790830"/>
            <a:ext cx="1087620" cy="352170"/>
          </a:xfrm>
          <a:prstGeom prst="wedgeRectCallout">
            <a:avLst>
              <a:gd name="adj1" fmla="val -62697"/>
              <a:gd name="adj2" fmla="val -46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Old version</a:t>
            </a:r>
            <a:endParaRPr lang="en-NZ" dirty="0"/>
          </a:p>
        </p:txBody>
      </p:sp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560512" y="3123848"/>
            <a:ext cx="3960440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[5, c,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java.awt.Point</a:t>
            </a:r>
            <a:r>
              <a:rPr lang="en-US" altLang="en-US" sz="1400" b="1" dirty="0">
                <a:latin typeface="Courier New" panose="02070309020205020404" pitchFamily="49" charset="0"/>
              </a:rPr>
              <a:t>[x=10,y=20]]</a:t>
            </a:r>
          </a:p>
        </p:txBody>
      </p:sp>
      <p:sp>
        <p:nvSpPr>
          <p:cNvPr id="10" name="Rectangle 134"/>
          <p:cNvSpPr>
            <a:spLocks noChangeArrowheads="1"/>
          </p:cNvSpPr>
          <p:nvPr/>
        </p:nvSpPr>
        <p:spPr bwMode="auto">
          <a:xfrm>
            <a:off x="6610326" y="5767942"/>
            <a:ext cx="2879749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 smtClean="0">
                <a:latin typeface="Courier New" panose="02070309020205020404" pitchFamily="49" charset="0"/>
              </a:rPr>
              <a:t>java.awt.Point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[x=10,y=20]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8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Exercise 1</a:t>
            </a:r>
            <a:endParaRPr lang="en-US" altLang="en-US" dirty="0" smtClean="0"/>
          </a:p>
        </p:txBody>
      </p:sp>
      <p:sp>
        <p:nvSpPr>
          <p:cNvPr id="44038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dirty="0" smtClean="0"/>
              <a:t>What is the output of the following code fragment?</a:t>
            </a:r>
            <a:endParaRPr lang="en-US" altLang="en-US" dirty="0"/>
          </a:p>
        </p:txBody>
      </p:sp>
      <p:sp>
        <p:nvSpPr>
          <p:cNvPr id="44039" name="Rectangle 24"/>
          <p:cNvSpPr>
            <a:spLocks noChangeArrowheads="1"/>
          </p:cNvSpPr>
          <p:nvPr/>
        </p:nvSpPr>
        <p:spPr bwMode="auto">
          <a:xfrm>
            <a:off x="486936" y="1916832"/>
            <a:ext cx="4786313" cy="2463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ArrayList list = new ArrayList();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Point pt1 = new Point(3, 4);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pt1 );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Point pt2 = (Point) list.get( 0 );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pt2.x = 23;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if ( pt2 == pt1 )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System.out.println(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"Same object"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} else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System.out.println(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"Different object"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31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3.Generic </a:t>
            </a:r>
            <a:r>
              <a:rPr lang="en-US" altLang="en-US" dirty="0" err="1"/>
              <a:t>ArrayLists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450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Starting with Java 5, 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&lt;T&gt; and other collection classes hold objects of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specified data type.</a:t>
            </a:r>
          </a:p>
          <a:p>
            <a:pPr lvl="1"/>
            <a:r>
              <a:rPr lang="en-NZ" altLang="en-US" dirty="0"/>
              <a:t>The T (by convention) is a placeholder—when declaring a new </a:t>
            </a:r>
            <a:r>
              <a:rPr lang="en-NZ" altLang="en-US" dirty="0" err="1"/>
              <a:t>ArrayList</a:t>
            </a:r>
            <a:r>
              <a:rPr lang="en-NZ" altLang="en-US" dirty="0"/>
              <a:t>, replace it with the </a:t>
            </a:r>
            <a:r>
              <a:rPr lang="en-NZ" altLang="en-US" b="1" dirty="0"/>
              <a:t>type</a:t>
            </a:r>
            <a:r>
              <a:rPr lang="en-NZ" altLang="en-US" dirty="0"/>
              <a:t> of elements that you want the </a:t>
            </a:r>
            <a:r>
              <a:rPr lang="en-NZ" altLang="en-US" dirty="0" err="1"/>
              <a:t>ArrayList</a:t>
            </a:r>
            <a:r>
              <a:rPr lang="en-NZ" altLang="en-US" dirty="0"/>
              <a:t> to hold.</a:t>
            </a:r>
          </a:p>
          <a:p>
            <a:pPr lvl="1"/>
            <a:r>
              <a:rPr lang="en-NZ" altLang="en-US" dirty="0"/>
              <a:t>Classes with this kind of placeholder that can be used with any type are called </a:t>
            </a:r>
            <a:r>
              <a:rPr lang="en-NZ" altLang="en-US" b="1" dirty="0"/>
              <a:t>generic classes</a:t>
            </a:r>
            <a:r>
              <a:rPr lang="en-NZ" altLang="en-US" dirty="0"/>
              <a:t>.</a:t>
            </a:r>
          </a:p>
          <a:p>
            <a:r>
              <a:rPr lang="en-US" altLang="en-US" dirty="0" smtClean="0"/>
              <a:t>The elements’ data type is shown in angle brackets and becomes part of the ArrayList type.  For example: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pPr lvl="1"/>
            <a:r>
              <a:rPr lang="en-NZ" altLang="en-US" dirty="0" err="1"/>
              <a:t>ArrayList</a:t>
            </a:r>
            <a:r>
              <a:rPr lang="en-NZ" altLang="en-US" dirty="0"/>
              <a:t>&lt;String&gt; appears in the </a:t>
            </a:r>
            <a:r>
              <a:rPr lang="en-NZ" altLang="en-US" b="1" dirty="0"/>
              <a:t>variable declaration </a:t>
            </a:r>
            <a:r>
              <a:rPr lang="en-NZ" altLang="en-US" dirty="0"/>
              <a:t>and in the </a:t>
            </a:r>
            <a:r>
              <a:rPr lang="en-NZ" altLang="en-US" b="1" dirty="0"/>
              <a:t>class instance creation</a:t>
            </a:r>
            <a:r>
              <a:rPr lang="en-NZ" altLang="en-US" dirty="0"/>
              <a:t> expression. </a:t>
            </a:r>
            <a:endParaRPr lang="en-NZ" altLang="en-US" dirty="0" smtClean="0"/>
          </a:p>
          <a:p>
            <a:pPr lvl="1"/>
            <a:r>
              <a:rPr lang="en-NZ" altLang="en-US" dirty="0"/>
              <a:t>Using &lt;&gt; in a class instance creation expression tells the compiler to </a:t>
            </a:r>
            <a:r>
              <a:rPr lang="en-NZ" altLang="en-US" b="1" dirty="0"/>
              <a:t>determine</a:t>
            </a:r>
            <a:r>
              <a:rPr lang="en-NZ" altLang="en-US" dirty="0"/>
              <a:t> what belongs in the angle brackets. </a:t>
            </a:r>
          </a:p>
        </p:txBody>
      </p:sp>
      <p:sp>
        <p:nvSpPr>
          <p:cNvPr id="45063" name="Rectangle 24"/>
          <p:cNvSpPr>
            <a:spLocks noChangeArrowheads="1"/>
          </p:cNvSpPr>
          <p:nvPr/>
        </p:nvSpPr>
        <p:spPr bwMode="auto">
          <a:xfrm>
            <a:off x="776536" y="4005064"/>
            <a:ext cx="5786438" cy="5254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ArrayList&lt;String&gt; words = new ArrayList&lt;String&gt;();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ArrayList&lt;Integer&gt; nums = new ArrayList&lt;Integer&gt;();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3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3.Generic </a:t>
            </a:r>
            <a:r>
              <a:rPr lang="en-US" altLang="en-US" dirty="0" err="1"/>
              <a:t>ArrayLists</a:t>
            </a:r>
            <a:r>
              <a:rPr lang="en-US" altLang="en-US" dirty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Adding elements &amp; for-each loop</a:t>
            </a:r>
          </a:p>
        </p:txBody>
      </p:sp>
      <p:sp>
        <p:nvSpPr>
          <p:cNvPr id="48134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Adding elements: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Enhanced for Statement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for-each loop is used to access each successive value in a collection of values.</a:t>
            </a:r>
          </a:p>
          <a:p>
            <a:pPr lvl="1"/>
            <a:r>
              <a:rPr lang="en-US" altLang="en-US" dirty="0" smtClean="0"/>
              <a:t>Syntax:</a:t>
            </a:r>
          </a:p>
          <a:p>
            <a:endParaRPr lang="en-NZ" altLang="en-US" dirty="0" smtClean="0"/>
          </a:p>
          <a:p>
            <a:pPr lvl="1"/>
            <a:r>
              <a:rPr lang="en-NZ" altLang="en-US" dirty="0" smtClean="0"/>
              <a:t>Example: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8135" name="Rectangle 24"/>
          <p:cNvSpPr>
            <a:spLocks noChangeArrowheads="1"/>
          </p:cNvSpPr>
          <p:nvPr/>
        </p:nvSpPr>
        <p:spPr bwMode="auto">
          <a:xfrm>
            <a:off x="889464" y="5721492"/>
            <a:ext cx="3240360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for </a:t>
            </a:r>
            <a:r>
              <a:rPr lang="en-US" altLang="en-US" sz="1400" b="1" dirty="0">
                <a:latin typeface="Courier New" panose="02070309020205020404" pitchFamily="49" charset="0"/>
              </a:rPr>
              <a:t>(String str : words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)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System.out.println(str);    </a:t>
            </a:r>
          </a:p>
        </p:txBody>
      </p:sp>
      <p:sp>
        <p:nvSpPr>
          <p:cNvPr id="48136" name="Rectangle 24"/>
          <p:cNvSpPr>
            <a:spLocks noChangeArrowheads="1"/>
          </p:cNvSpPr>
          <p:nvPr/>
        </p:nvSpPr>
        <p:spPr bwMode="auto">
          <a:xfrm>
            <a:off x="1856656" y="4347864"/>
            <a:ext cx="4572000" cy="5254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for (Base_Type var :Collection_Object)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Statement;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69633" y="1782397"/>
            <a:ext cx="5853315" cy="11717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>
                <a:latin typeface="Courier New" panose="02070309020205020404" pitchFamily="49" charset="0"/>
              </a:rPr>
              <a:t>&lt;String&gt; words  = new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>
                <a:latin typeface="Courier New" panose="02070309020205020404" pitchFamily="49" charset="0"/>
              </a:rPr>
              <a:t>&lt;String&gt;();</a:t>
            </a:r>
          </a:p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words.add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("One");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words.add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("Two");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words.add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("Three");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(words</a:t>
            </a:r>
            <a:r>
              <a:rPr lang="en-NZ" altLang="en-US" sz="1400" b="1" dirty="0">
                <a:latin typeface="Courier New" panose="02070309020205020404" pitchFamily="49" charset="0"/>
              </a:rPr>
              <a:t>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5817096" y="1373585"/>
            <a:ext cx="223224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[One, Two, Three]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3800872" y="5173420"/>
            <a:ext cx="1584176" cy="576064"/>
          </a:xfrm>
          <a:prstGeom prst="wedgeRectCallout">
            <a:avLst>
              <a:gd name="adj1" fmla="val -40910"/>
              <a:gd name="adj2" fmla="val 745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Elements are all in the same type.</a:t>
            </a:r>
            <a:endParaRPr lang="en-NZ" dirty="0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587362" y="5898053"/>
            <a:ext cx="4232920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for(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=0;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&lt;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words.size</a:t>
            </a:r>
            <a:r>
              <a:rPr lang="en-US" altLang="en-US" sz="1400" b="1" dirty="0">
                <a:latin typeface="Courier New" panose="02070309020205020404" pitchFamily="49" charset="0"/>
              </a:rPr>
              <a:t>();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++ ) </a:t>
            </a:r>
          </a:p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words.get</a:t>
            </a:r>
            <a:r>
              <a:rPr lang="en-US" altLang="en-US" sz="1400" b="1" dirty="0">
                <a:latin typeface="Courier New" panose="02070309020205020404" pitchFamily="49" charset="0"/>
              </a:rPr>
              <a:t>(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 ));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973508" y="5373216"/>
            <a:ext cx="1584176" cy="384776"/>
          </a:xfrm>
          <a:prstGeom prst="wedgeRectCallout">
            <a:avLst>
              <a:gd name="adj1" fmla="val -40910"/>
              <a:gd name="adj2" fmla="val 745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Standard for-loop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Lecture07</a:t>
            </a:r>
            <a:endParaRPr lang="en-NZ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8265368" y="152400"/>
            <a:ext cx="135617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NZ" sz="1200" dirty="0" smtClean="0"/>
              <a:t>L07Code02.java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5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4.</a:t>
            </a:r>
            <a:r>
              <a:rPr lang="en-NZ" altLang="en-US" dirty="0" smtClean="0"/>
              <a:t>Wrapper Classes</a:t>
            </a:r>
            <a:endParaRPr lang="en-US" altLang="en-US" dirty="0" smtClean="0"/>
          </a:p>
        </p:txBody>
      </p:sp>
      <p:sp>
        <p:nvSpPr>
          <p:cNvPr id="49158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dirty="0" smtClean="0"/>
              <a:t>Each primitive data type has a corresponding Wrapper class.</a:t>
            </a:r>
          </a:p>
          <a:p>
            <a:pPr lvl="1"/>
            <a:r>
              <a:rPr lang="en-NZ" altLang="en-US" dirty="0"/>
              <a:t>Java’s primitive data types (</a:t>
            </a:r>
            <a:r>
              <a:rPr lang="en-NZ" altLang="en-US" dirty="0" err="1"/>
              <a:t>boolean</a:t>
            </a:r>
            <a:r>
              <a:rPr lang="en-NZ" altLang="en-US" dirty="0"/>
              <a:t>, </a:t>
            </a:r>
            <a:r>
              <a:rPr lang="en-NZ" altLang="en-US" dirty="0" err="1"/>
              <a:t>int</a:t>
            </a:r>
            <a:r>
              <a:rPr lang="en-NZ" altLang="en-US" dirty="0"/>
              <a:t>, etc.) are not classes.</a:t>
            </a:r>
          </a:p>
          <a:p>
            <a:pPr lvl="1"/>
            <a:r>
              <a:rPr lang="en-NZ" altLang="en-US" dirty="0"/>
              <a:t>Wrapper classes are used in situations where objects are </a:t>
            </a:r>
            <a:r>
              <a:rPr lang="en-NZ" altLang="en-US" dirty="0" smtClean="0"/>
              <a:t>required</a:t>
            </a:r>
            <a:r>
              <a:rPr lang="en-NZ" altLang="en-US" dirty="0"/>
              <a:t>.</a:t>
            </a:r>
          </a:p>
          <a:p>
            <a:pPr lvl="1"/>
            <a:r>
              <a:rPr lang="en-NZ" altLang="en-US" dirty="0" smtClean="0"/>
              <a:t>The wrapper class can be used to convert a primitive into an object type. </a:t>
            </a:r>
          </a:p>
          <a:p>
            <a:pPr lvl="1"/>
            <a:endParaRPr lang="en-US" alt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86780"/>
              </p:ext>
            </p:extLst>
          </p:nvPr>
        </p:nvGraphicFramePr>
        <p:xfrm>
          <a:off x="776536" y="3140968"/>
          <a:ext cx="3168352" cy="3024333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</a:tblGrid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Data Type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Wrapper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boolean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Boolean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char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Character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short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Short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int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Integer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long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Long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float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Float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double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Double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17</a:t>
            </a:fld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4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4.</a:t>
            </a:r>
            <a:r>
              <a:rPr lang="en-NZ" altLang="en-US" dirty="0"/>
              <a:t>Wrapper </a:t>
            </a:r>
            <a:r>
              <a:rPr lang="en-NZ" altLang="en-US" dirty="0" smtClean="0"/>
              <a:t>Classes</a:t>
            </a:r>
            <a:r>
              <a:rPr lang="en-NZ" altLang="en-US" dirty="0"/>
              <a:t/>
            </a:r>
            <a:br>
              <a:rPr lang="en-NZ" altLang="en-US" dirty="0"/>
            </a:br>
            <a:r>
              <a:rPr lang="en-NZ" altLang="en-US" dirty="0"/>
              <a:t>Value =&gt; Object: Wrapper Object Creation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18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err="1"/>
              <a:t>Wrapper.valueOf</a:t>
            </a:r>
            <a:r>
              <a:rPr lang="en-NZ" dirty="0"/>
              <a:t>() takes a value (or string) and returns an object of that class</a:t>
            </a:r>
            <a:r>
              <a:rPr lang="en-NZ" dirty="0" smtClean="0"/>
              <a:t>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Using object creation:</a:t>
            </a:r>
            <a:endParaRPr lang="en-NZ" dirty="0"/>
          </a:p>
          <a:p>
            <a:endParaRPr lang="en-NZ" dirty="0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416497" y="2204864"/>
            <a:ext cx="4320480" cy="11717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Integer i1 =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Integer.valueOf</a:t>
            </a:r>
            <a:r>
              <a:rPr lang="en-NZ" altLang="en-US" sz="1400" b="1" dirty="0">
                <a:latin typeface="Courier New" panose="02070309020205020404" pitchFamily="49" charset="0"/>
              </a:rPr>
              <a:t>(42);</a:t>
            </a:r>
          </a:p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Integer i2 =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Integer.valueOf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("42");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Boolean b1 = Boolean .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valueOf</a:t>
            </a:r>
            <a:r>
              <a:rPr lang="en-NZ" altLang="en-US" sz="1400" b="1" dirty="0">
                <a:latin typeface="Courier New" panose="02070309020205020404" pitchFamily="49" charset="0"/>
              </a:rPr>
              <a:t>(true);</a:t>
            </a:r>
          </a:p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Boolean b2 = Boolean .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valueOf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("true");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632521" y="4509120"/>
            <a:ext cx="3888431" cy="11717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Integer i1 = </a:t>
            </a:r>
            <a:r>
              <a:rPr lang="en-US" altLang="en-US" sz="1400" b="1" dirty="0">
                <a:latin typeface="Courier New" panose="02070309020205020404" pitchFamily="49" charset="0"/>
              </a:rPr>
              <a:t>new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Integer(42);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Character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cC</a:t>
            </a:r>
            <a:r>
              <a:rPr lang="en-US" altLang="en-US" sz="1400" b="1" dirty="0">
                <a:latin typeface="Courier New" panose="02070309020205020404" pitchFamily="49" charset="0"/>
              </a:rPr>
              <a:t> = new Character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('b');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Boolean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bB</a:t>
            </a:r>
            <a:r>
              <a:rPr lang="en-US" altLang="en-US" sz="1400" b="1" dirty="0">
                <a:latin typeface="Courier New" panose="02070309020205020404" pitchFamily="49" charset="0"/>
              </a:rPr>
              <a:t> = new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Boolean(true);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008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4.</a:t>
            </a:r>
            <a:r>
              <a:rPr lang="en-NZ" altLang="en-US" dirty="0"/>
              <a:t>Wrapper </a:t>
            </a:r>
            <a:r>
              <a:rPr lang="en-NZ" altLang="en-US" dirty="0" smtClean="0"/>
              <a:t>Classes</a:t>
            </a:r>
            <a:r>
              <a:rPr lang="en-NZ" altLang="en-US" dirty="0"/>
              <a:t/>
            </a:r>
            <a:br>
              <a:rPr lang="en-NZ" altLang="en-US" dirty="0"/>
            </a:br>
            <a:r>
              <a:rPr lang="en-NZ" altLang="en-US" dirty="0"/>
              <a:t>Object =&gt; </a:t>
            </a:r>
            <a:r>
              <a:rPr lang="en-NZ" altLang="en-US" dirty="0" smtClean="0"/>
              <a:t>Value </a:t>
            </a:r>
            <a:r>
              <a:rPr lang="en-NZ" altLang="en-US" dirty="0"/>
              <a:t>&amp; String =&gt; value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Each wrapper class Type has a method </a:t>
            </a:r>
            <a:r>
              <a:rPr lang="en-NZ" i="1" dirty="0" err="1"/>
              <a:t>typeValue</a:t>
            </a:r>
            <a:r>
              <a:rPr lang="en-NZ" dirty="0"/>
              <a:t> to obtain the object’s value</a:t>
            </a:r>
            <a:r>
              <a:rPr lang="en-NZ" dirty="0" smtClean="0"/>
              <a:t>: </a:t>
            </a:r>
            <a:r>
              <a:rPr lang="en-NZ" dirty="0" err="1" smtClean="0"/>
              <a:t>intValue</a:t>
            </a:r>
            <a:r>
              <a:rPr lang="en-NZ" dirty="0" smtClean="0"/>
              <a:t>(), </a:t>
            </a:r>
            <a:r>
              <a:rPr lang="en-NZ" dirty="0" err="1" smtClean="0"/>
              <a:t>doubleValue</a:t>
            </a:r>
            <a:r>
              <a:rPr lang="en-NZ" dirty="0" smtClean="0"/>
              <a:t>(), </a:t>
            </a:r>
            <a:r>
              <a:rPr lang="en-NZ" dirty="0" err="1" smtClean="0"/>
              <a:t>charValue</a:t>
            </a:r>
            <a:r>
              <a:rPr lang="en-NZ" dirty="0" smtClean="0"/>
              <a:t>() </a:t>
            </a:r>
            <a:r>
              <a:rPr lang="en-NZ" dirty="0" err="1" smtClean="0"/>
              <a:t>etc</a:t>
            </a:r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It also has </a:t>
            </a:r>
            <a:r>
              <a:rPr lang="en-NZ" dirty="0"/>
              <a:t>a method </a:t>
            </a:r>
            <a:r>
              <a:rPr lang="en-NZ" dirty="0" err="1"/>
              <a:t>parseType</a:t>
            </a:r>
            <a:r>
              <a:rPr lang="en-NZ" dirty="0"/>
              <a:t>() to parse a string representation &amp; return the literal value.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591245" y="2313166"/>
            <a:ext cx="4320480" cy="74084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>
                <a:latin typeface="Courier New" panose="02070309020205020404" pitchFamily="49" charset="0"/>
              </a:rPr>
              <a:t>(i1.intValue());</a:t>
            </a:r>
          </a:p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(c1.charValue());</a:t>
            </a:r>
          </a:p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(b1.booleanValue());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134"/>
          <p:cNvSpPr>
            <a:spLocks noChangeArrowheads="1"/>
          </p:cNvSpPr>
          <p:nvPr/>
        </p:nvSpPr>
        <p:spPr bwMode="auto">
          <a:xfrm>
            <a:off x="5273249" y="2313167"/>
            <a:ext cx="687863" cy="74084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42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true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91244" y="4616841"/>
            <a:ext cx="5009827" cy="74084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>
                <a:latin typeface="Courier New" panose="02070309020205020404" pitchFamily="49" charset="0"/>
              </a:rPr>
              <a:t>Integer.parseInt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("42")</a:t>
            </a:r>
            <a:r>
              <a:rPr lang="en-NZ" altLang="en-US" sz="1400" b="1" dirty="0">
                <a:latin typeface="Courier New" panose="02070309020205020404" pitchFamily="49" charset="0"/>
              </a:rPr>
              <a:t>		=&gt; 42</a:t>
            </a:r>
          </a:p>
          <a:p>
            <a:pPr algn="l" eaLnBrk="1" hangingPunct="1"/>
            <a:r>
              <a:rPr lang="en-NZ" altLang="en-US" sz="1400" b="1" dirty="0" err="1">
                <a:latin typeface="Courier New" panose="02070309020205020404" pitchFamily="49" charset="0"/>
              </a:rPr>
              <a:t>Boolean.parseBoolean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("true")</a:t>
            </a:r>
            <a:r>
              <a:rPr lang="en-NZ" altLang="en-US" sz="1400" b="1" dirty="0">
                <a:latin typeface="Courier New" panose="02070309020205020404" pitchFamily="49" charset="0"/>
              </a:rPr>
              <a:t>	=&gt; true</a:t>
            </a:r>
          </a:p>
          <a:p>
            <a:pPr algn="l" eaLnBrk="1" hangingPunct="1"/>
            <a:r>
              <a:rPr lang="en-NZ" altLang="en-US" sz="1400" b="1" dirty="0" err="1">
                <a:latin typeface="Courier New" panose="02070309020205020404" pitchFamily="49" charset="0"/>
              </a:rPr>
              <a:t>Double.parseDouble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("2.71")</a:t>
            </a:r>
            <a:r>
              <a:rPr lang="en-NZ" altLang="en-US" sz="1400" b="1" dirty="0">
                <a:latin typeface="Courier New" panose="02070309020205020404" pitchFamily="49" charset="0"/>
              </a:rPr>
              <a:t>	=&gt;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2.71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534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&amp; Reading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NZ" dirty="0"/>
              <a:t>Introduction to Collections and Class </a:t>
            </a:r>
            <a:r>
              <a:rPr lang="en-NZ" dirty="0" err="1"/>
              <a:t>ArrayList</a:t>
            </a:r>
            <a:r>
              <a:rPr lang="en-NZ" dirty="0"/>
              <a:t> </a:t>
            </a:r>
          </a:p>
          <a:p>
            <a:pPr lvl="1"/>
            <a:r>
              <a:rPr lang="en-NZ" dirty="0" err="1" smtClean="0"/>
              <a:t>ArrayLists</a:t>
            </a:r>
            <a:endParaRPr lang="en-NZ" dirty="0" smtClean="0"/>
          </a:p>
          <a:p>
            <a:pPr lvl="1"/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smtClean="0"/>
              <a:t>with Generics</a:t>
            </a:r>
          </a:p>
          <a:p>
            <a:pPr lvl="1"/>
            <a:r>
              <a:rPr lang="en-US" dirty="0" smtClean="0"/>
              <a:t>Wrapper Classes</a:t>
            </a:r>
          </a:p>
          <a:p>
            <a:pPr lvl="1"/>
            <a:r>
              <a:rPr lang="en-US" dirty="0" err="1" smtClean="0"/>
              <a:t>ArrayLists</a:t>
            </a:r>
            <a:r>
              <a:rPr lang="en-US" dirty="0" smtClean="0"/>
              <a:t> Vs Arrays</a:t>
            </a:r>
          </a:p>
          <a:p>
            <a:r>
              <a:rPr lang="en-US" dirty="0" smtClean="0"/>
              <a:t>Reading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6</a:t>
            </a:r>
            <a:endParaRPr lang="en-US" dirty="0"/>
          </a:p>
          <a:p>
            <a:pPr lvl="1"/>
            <a:r>
              <a:rPr lang="en-US" dirty="0" smtClean="0"/>
              <a:t>The Java Tutorial</a:t>
            </a:r>
          </a:p>
          <a:p>
            <a:pPr lvl="2"/>
            <a:r>
              <a:rPr lang="en-US" dirty="0" err="1" smtClean="0"/>
              <a:t>ArrayLists</a:t>
            </a:r>
            <a:endParaRPr lang="en-US" dirty="0" smtClean="0"/>
          </a:p>
          <a:p>
            <a:pPr lvl="3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www.tutorialspoint.com/java/java_arraylist_class.htm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NZ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US" altLang="en-US" dirty="0"/>
              <a:t>4.</a:t>
            </a:r>
            <a:r>
              <a:rPr lang="en-NZ" altLang="en-US" dirty="0"/>
              <a:t>Wrapper Classes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en-US" dirty="0" smtClean="0"/>
              <a:t>Auto boxing</a:t>
            </a:r>
            <a:endParaRPr lang="en-US" altLang="en-US" dirty="0" smtClean="0"/>
          </a:p>
        </p:txBody>
      </p:sp>
      <p:sp>
        <p:nvSpPr>
          <p:cNvPr id="50182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Since Java 5, conversion from int to Integer and from double to Double is, in most cases, automatic (autoboxing/autounboxing)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50183" name="Rectangle 24"/>
          <p:cNvSpPr>
            <a:spLocks noChangeArrowheads="1"/>
          </p:cNvSpPr>
          <p:nvPr/>
        </p:nvSpPr>
        <p:spPr bwMode="auto">
          <a:xfrm>
            <a:off x="488504" y="2232819"/>
            <a:ext cx="6357937" cy="224948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ArrayList&lt;Integer&gt; numbers = new   ArrayList&lt;Integer&gt;();</a:t>
            </a: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numbers.add(12);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numbers.add(5);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int sum = 0;</a:t>
            </a: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for (int i : numbers)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sum += i;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("Total=" </a:t>
            </a:r>
            <a:r>
              <a:rPr lang="en-US" altLang="en-US" sz="1400" b="1" dirty="0">
                <a:latin typeface="Courier New" panose="02070309020205020404" pitchFamily="49" charset="0"/>
              </a:rPr>
              <a:t>+ sum);</a:t>
            </a:r>
          </a:p>
        </p:txBody>
      </p:sp>
      <p:sp>
        <p:nvSpPr>
          <p:cNvPr id="50184" name="Rectangular Callout 7"/>
          <p:cNvSpPr>
            <a:spLocks noChangeArrowheads="1"/>
          </p:cNvSpPr>
          <p:nvPr/>
        </p:nvSpPr>
        <p:spPr bwMode="auto">
          <a:xfrm>
            <a:off x="2792760" y="2911546"/>
            <a:ext cx="1357312" cy="428625"/>
          </a:xfrm>
          <a:prstGeom prst="wedgeRectCallout">
            <a:avLst>
              <a:gd name="adj1" fmla="val -70833"/>
              <a:gd name="adj2" fmla="val -34931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NZ" altLang="en-US" sz="1400" dirty="0">
                <a:solidFill>
                  <a:srgbClr val="C00000"/>
                </a:solidFill>
              </a:rPr>
              <a:t>autoboxing</a:t>
            </a:r>
            <a:endParaRPr lang="en-US" altLang="en-US" sz="1400" dirty="0">
              <a:solidFill>
                <a:srgbClr val="C00000"/>
              </a:solidFill>
            </a:endParaRPr>
          </a:p>
        </p:txBody>
      </p:sp>
      <p:sp>
        <p:nvSpPr>
          <p:cNvPr id="50185" name="Rectangular Callout 8"/>
          <p:cNvSpPr>
            <a:spLocks noChangeArrowheads="1"/>
          </p:cNvSpPr>
          <p:nvPr/>
        </p:nvSpPr>
        <p:spPr bwMode="auto">
          <a:xfrm>
            <a:off x="3471416" y="3613411"/>
            <a:ext cx="1357312" cy="428625"/>
          </a:xfrm>
          <a:prstGeom prst="wedgeRectCallout">
            <a:avLst>
              <a:gd name="adj1" fmla="val -70833"/>
              <a:gd name="adj2" fmla="val -34931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NZ" altLang="en-US" sz="1400" dirty="0">
                <a:solidFill>
                  <a:srgbClr val="C00000"/>
                </a:solidFill>
              </a:rPr>
              <a:t>autounboxing</a:t>
            </a:r>
            <a:endParaRPr lang="en-US" altLang="en-US" sz="1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20</a:t>
            </a:fld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42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Exercise 2</a:t>
            </a:r>
            <a:endParaRPr lang="en-US" altLang="en-US" dirty="0" smtClean="0"/>
          </a:p>
        </p:txBody>
      </p:sp>
      <p:sp>
        <p:nvSpPr>
          <p:cNvPr id="51206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dirty="0" smtClean="0"/>
              <a:t>What is the output of the following code fragment?</a:t>
            </a:r>
            <a:endParaRPr lang="en-US" altLang="en-US" dirty="0"/>
          </a:p>
        </p:txBody>
      </p:sp>
      <p:sp>
        <p:nvSpPr>
          <p:cNvPr id="51207" name="Rectangle 24"/>
          <p:cNvSpPr>
            <a:spLocks noChangeArrowheads="1"/>
          </p:cNvSpPr>
          <p:nvPr/>
        </p:nvSpPr>
        <p:spPr bwMode="auto">
          <a:xfrm>
            <a:off x="881063" y="1747838"/>
            <a:ext cx="7429500" cy="418941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ArrayList&lt;Integer&gt; x = new ArrayList&lt;Integer&gt;();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x.add(3);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x.add(5);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x.add(8);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x.add(9);</a:t>
            </a: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ArrayList&lt;Integer&gt; y = new ArrayList&lt;Integer&gt;();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y.add(6);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y.add(7);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y.add(1);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y.add(2);</a:t>
            </a: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for (int i=0; i&lt;x.size(); i++) {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x.set(i, y.get(i));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y.set(i, x.get(i));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System.out.println(x);</a:t>
            </a:r>
          </a:p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System.out.println(y);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21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0563" y="152400"/>
            <a:ext cx="1453454" cy="110588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8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5.ArrayLists </a:t>
            </a:r>
            <a:r>
              <a:rPr lang="en-US" dirty="0"/>
              <a:t>Vs </a:t>
            </a:r>
            <a:r>
              <a:rPr lang="en-US" dirty="0" smtClean="0"/>
              <a:t>Arrays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22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Capacity:</a:t>
            </a:r>
          </a:p>
          <a:p>
            <a:pPr lvl="1"/>
            <a:r>
              <a:rPr lang="en-NZ" dirty="0" smtClean="0"/>
              <a:t>Array: </a:t>
            </a:r>
            <a:r>
              <a:rPr lang="en-NZ" dirty="0"/>
              <a:t>Once you set the array size, you cannot change it easily. </a:t>
            </a:r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r>
              <a:rPr lang="en-NZ" dirty="0" err="1" smtClean="0"/>
              <a:t>ArrayList</a:t>
            </a:r>
            <a:r>
              <a:rPr lang="en-NZ" dirty="0"/>
              <a:t>: </a:t>
            </a:r>
            <a:r>
              <a:rPr lang="en-NZ" dirty="0" smtClean="0"/>
              <a:t>It </a:t>
            </a:r>
            <a:r>
              <a:rPr lang="en-NZ" dirty="0"/>
              <a:t>automatically adjusts its capacity as you add and remove elements, without your needing to write any </a:t>
            </a:r>
            <a:r>
              <a:rPr lang="en-NZ" dirty="0" smtClean="0"/>
              <a:t>code.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2"/>
            <a:r>
              <a:rPr lang="en-NZ" dirty="0" smtClean="0"/>
              <a:t>If the </a:t>
            </a:r>
            <a:r>
              <a:rPr lang="en-NZ" dirty="0"/>
              <a:t>internal array is full, the array list automatically creates a bigger array and copies all the objects from the smaller to the bigger array.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Printing the entire array/</a:t>
            </a:r>
            <a:r>
              <a:rPr lang="en-NZ" dirty="0" err="1" smtClean="0"/>
              <a:t>ArrayList</a:t>
            </a:r>
            <a:r>
              <a:rPr lang="en-NZ" dirty="0" smtClean="0"/>
              <a:t>:</a:t>
            </a:r>
          </a:p>
          <a:p>
            <a:pPr lvl="1"/>
            <a:r>
              <a:rPr lang="en-NZ" dirty="0" smtClean="0"/>
              <a:t>Array : print the memory address only</a:t>
            </a:r>
          </a:p>
          <a:p>
            <a:pPr marL="274320" lvl="1" indent="0">
              <a:buNone/>
            </a:pPr>
            <a:endParaRPr lang="en-NZ" dirty="0" smtClean="0"/>
          </a:p>
          <a:p>
            <a:pPr lvl="1"/>
            <a:r>
              <a:rPr lang="en-NZ" dirty="0" err="1" smtClean="0"/>
              <a:t>ArrayList</a:t>
            </a:r>
            <a:r>
              <a:rPr lang="en-NZ" dirty="0" smtClean="0"/>
              <a:t>: print the entire list</a:t>
            </a:r>
            <a:endParaRPr lang="en-NZ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2000672" y="1843982"/>
            <a:ext cx="5081835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NZ" altLang="en-US" sz="1400" b="1" dirty="0">
                <a:latin typeface="Courier New" panose="02070309020205020404" pitchFamily="49" charset="0"/>
              </a:rPr>
              <a:t>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actualSize</a:t>
            </a:r>
            <a:r>
              <a:rPr lang="en-NZ" altLang="en-US" sz="1400" b="1" dirty="0">
                <a:latin typeface="Courier New" panose="02070309020205020404" pitchFamily="49" charset="0"/>
              </a:rPr>
              <a:t> = . . .;</a:t>
            </a:r>
          </a:p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Point[] points1 = </a:t>
            </a:r>
            <a:r>
              <a:rPr lang="en-NZ" altLang="en-US" sz="1400" b="1" dirty="0">
                <a:latin typeface="Courier New" panose="02070309020205020404" pitchFamily="49" charset="0"/>
              </a:rPr>
              <a:t>new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Point[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actualSize</a:t>
            </a:r>
            <a:r>
              <a:rPr lang="en-NZ" altLang="en-US" sz="1400" b="1" dirty="0"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1268150" y="3232686"/>
            <a:ext cx="5701074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&lt;Point&gt; points2 = </a:t>
            </a:r>
            <a:r>
              <a:rPr lang="en-NZ" altLang="en-US" sz="1400" b="1" dirty="0">
                <a:latin typeface="Courier New" panose="02070309020205020404" pitchFamily="49" charset="0"/>
              </a:rPr>
              <a:t>new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&lt;Point&gt;();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729611" y="2877830"/>
            <a:ext cx="1584176" cy="386011"/>
          </a:xfrm>
          <a:prstGeom prst="wedgeRectCallout">
            <a:avLst>
              <a:gd name="adj1" fmla="val -40344"/>
              <a:gd name="adj2" fmla="val 75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Initial capacity = 10</a:t>
            </a:r>
            <a:endParaRPr lang="en-NZ" dirty="0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316595" y="4310323"/>
            <a:ext cx="644998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&lt;Point&gt; points2 = </a:t>
            </a:r>
            <a:r>
              <a:rPr lang="en-NZ" altLang="en-US" sz="1400" b="1" dirty="0">
                <a:latin typeface="Courier New" panose="02070309020205020404" pitchFamily="49" charset="0"/>
              </a:rPr>
              <a:t>new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&lt;Point&gt;(100);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333902" y="4594833"/>
            <a:ext cx="1584176" cy="386011"/>
          </a:xfrm>
          <a:prstGeom prst="wedgeRectCallout">
            <a:avLst>
              <a:gd name="adj1" fmla="val -29617"/>
              <a:gd name="adj2" fmla="val -712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capacity = 100</a:t>
            </a:r>
            <a:endParaRPr lang="en-NZ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26380" y="5314528"/>
            <a:ext cx="3235190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(points1);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1054372" y="6046392"/>
            <a:ext cx="330719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(points2);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6" name="Rectangle 134"/>
          <p:cNvSpPr>
            <a:spLocks noChangeArrowheads="1"/>
          </p:cNvSpPr>
          <p:nvPr/>
        </p:nvSpPr>
        <p:spPr bwMode="auto">
          <a:xfrm>
            <a:off x="4361570" y="5319522"/>
            <a:ext cx="3379206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Ljava.awt.Point</a:t>
            </a:r>
            <a:r>
              <a:rPr lang="en-US" altLang="en-US" sz="1400" b="1" dirty="0">
                <a:latin typeface="Courier New" panose="02070309020205020404" pitchFamily="49" charset="0"/>
              </a:rPr>
              <a:t>;@659e0bfd</a:t>
            </a:r>
          </a:p>
        </p:txBody>
      </p:sp>
      <p:sp>
        <p:nvSpPr>
          <p:cNvPr id="14" name="Rectangle 134"/>
          <p:cNvSpPr>
            <a:spLocks noChangeArrowheads="1"/>
          </p:cNvSpPr>
          <p:nvPr/>
        </p:nvSpPr>
        <p:spPr bwMode="auto">
          <a:xfrm>
            <a:off x="4237558" y="6117222"/>
            <a:ext cx="3096344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[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java.awt.Point</a:t>
            </a:r>
            <a:r>
              <a:rPr lang="en-US" altLang="en-US" sz="1400" b="1" dirty="0">
                <a:latin typeface="Courier New" panose="02070309020205020404" pitchFamily="49" charset="0"/>
              </a:rPr>
              <a:t>[x=1,y=2],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java.awt.Point</a:t>
            </a:r>
            <a:r>
              <a:rPr lang="en-US" altLang="en-US" sz="1400" b="1" dirty="0">
                <a:latin typeface="Courier New" panose="02070309020205020404" pitchFamily="49" charset="0"/>
              </a:rPr>
              <a:t>[x=3,y=4]]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636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5.ArrayLists Vs </a:t>
            </a:r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dirty="0" smtClean="0"/>
              <a:t>Capacity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23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513715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Distinction </a:t>
            </a:r>
            <a:r>
              <a:rPr lang="en-NZ" dirty="0"/>
              <a:t>between the capacity</a:t>
            </a:r>
            <a:endParaRPr lang="en-NZ" dirty="0" smtClean="0"/>
          </a:p>
          <a:p>
            <a:pPr lvl="1"/>
            <a:r>
              <a:rPr lang="en-NZ" dirty="0" smtClean="0"/>
              <a:t>array: </a:t>
            </a:r>
          </a:p>
          <a:p>
            <a:pPr lvl="2"/>
            <a:r>
              <a:rPr lang="en-NZ" dirty="0" smtClean="0"/>
              <a:t>If </a:t>
            </a:r>
            <a:r>
              <a:rPr lang="en-NZ" dirty="0"/>
              <a:t>you allocate an array with 100 entries, then the array has 100 slots, ready for use. </a:t>
            </a:r>
            <a:endParaRPr lang="en-NZ" dirty="0" smtClean="0"/>
          </a:p>
          <a:p>
            <a:pPr lvl="1"/>
            <a:r>
              <a:rPr lang="en-NZ" dirty="0" err="1"/>
              <a:t>ArrayList</a:t>
            </a:r>
            <a:r>
              <a:rPr lang="en-NZ" dirty="0"/>
              <a:t>: </a:t>
            </a:r>
          </a:p>
          <a:p>
            <a:pPr lvl="2"/>
            <a:r>
              <a:rPr lang="en-NZ" dirty="0" smtClean="0"/>
              <a:t>An </a:t>
            </a:r>
            <a:r>
              <a:rPr lang="en-NZ" dirty="0"/>
              <a:t>array list with a capacity of 100 elements has the </a:t>
            </a:r>
            <a:r>
              <a:rPr lang="en-NZ" b="1" dirty="0"/>
              <a:t>potential</a:t>
            </a:r>
            <a:r>
              <a:rPr lang="en-NZ" dirty="0"/>
              <a:t> of holding 100 elements (and, in fact, more than 100, at the cost of additional reallocations); </a:t>
            </a:r>
            <a:endParaRPr lang="en-NZ" dirty="0" smtClean="0"/>
          </a:p>
          <a:p>
            <a:pPr lvl="2"/>
            <a:r>
              <a:rPr lang="en-NZ" dirty="0" smtClean="0"/>
              <a:t>At </a:t>
            </a:r>
            <a:r>
              <a:rPr lang="en-NZ" dirty="0"/>
              <a:t>the beginning, even after its initial construction, an array list holds </a:t>
            </a:r>
            <a:r>
              <a:rPr lang="en-NZ" b="1" dirty="0"/>
              <a:t>no</a:t>
            </a:r>
            <a:r>
              <a:rPr lang="en-NZ" dirty="0"/>
              <a:t> elements at all</a:t>
            </a:r>
            <a:r>
              <a:rPr lang="en-NZ" dirty="0" smtClean="0"/>
              <a:t>.</a:t>
            </a:r>
          </a:p>
          <a:p>
            <a:r>
              <a:rPr lang="en-NZ" dirty="0" smtClean="0"/>
              <a:t>Actual number of elements inside the array/</a:t>
            </a:r>
            <a:r>
              <a:rPr lang="en-NZ" dirty="0" err="1" smtClean="0"/>
              <a:t>ArrayList</a:t>
            </a:r>
            <a:endParaRPr lang="en-NZ" dirty="0" smtClean="0"/>
          </a:p>
          <a:p>
            <a:pPr lvl="1"/>
            <a:r>
              <a:rPr lang="en-NZ" dirty="0"/>
              <a:t>array: </a:t>
            </a:r>
            <a:endParaRPr lang="en-NZ" dirty="0" smtClean="0"/>
          </a:p>
          <a:p>
            <a:pPr lvl="2"/>
            <a:r>
              <a:rPr lang="en-NZ" dirty="0" smtClean="0"/>
              <a:t>returns </a:t>
            </a:r>
            <a:r>
              <a:rPr lang="en-NZ" dirty="0"/>
              <a:t>the actual number of </a:t>
            </a:r>
            <a:r>
              <a:rPr lang="en-NZ" dirty="0" smtClean="0"/>
              <a:t>elements in the array</a:t>
            </a:r>
          </a:p>
          <a:p>
            <a:pPr lvl="1"/>
            <a:endParaRPr lang="en-NZ" dirty="0"/>
          </a:p>
          <a:p>
            <a:pPr lvl="1"/>
            <a:r>
              <a:rPr lang="en-NZ" dirty="0" err="1"/>
              <a:t>ArrayList</a:t>
            </a:r>
            <a:r>
              <a:rPr lang="en-NZ" dirty="0"/>
              <a:t>: </a:t>
            </a:r>
            <a:endParaRPr lang="en-NZ" dirty="0" smtClean="0"/>
          </a:p>
          <a:p>
            <a:pPr lvl="2"/>
            <a:r>
              <a:rPr lang="en-NZ" dirty="0"/>
              <a:t>returns the actual number of </a:t>
            </a:r>
            <a:r>
              <a:rPr lang="en-NZ" dirty="0" smtClean="0"/>
              <a:t>elements in the </a:t>
            </a:r>
            <a:r>
              <a:rPr lang="en-NZ" dirty="0" err="1" smtClean="0"/>
              <a:t>ArrayList</a:t>
            </a:r>
            <a:endParaRPr lang="en-NZ" dirty="0"/>
          </a:p>
          <a:p>
            <a:pPr lvl="2"/>
            <a:endParaRPr lang="en-NZ" dirty="0"/>
          </a:p>
          <a:p>
            <a:pPr lvl="1"/>
            <a:endParaRPr lang="en-NZ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2166096" y="2353846"/>
            <a:ext cx="5081835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new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&lt;Point&gt;(</a:t>
            </a:r>
            <a:r>
              <a:rPr lang="en-NZ" altLang="en-US" sz="1400" b="1" dirty="0">
                <a:latin typeface="Courier New" panose="02070309020205020404" pitchFamily="49" charset="0"/>
              </a:rPr>
              <a:t>100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); </a:t>
            </a:r>
            <a:r>
              <a:rPr lang="en-NZ" altLang="en-US" sz="1400" b="1" dirty="0">
                <a:latin typeface="Courier New" panose="02070309020205020404" pitchFamily="49" charset="0"/>
              </a:rPr>
              <a:t>// capacity is 100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1784648" y="1636511"/>
            <a:ext cx="3744416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new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Point[100]; </a:t>
            </a:r>
            <a:r>
              <a:rPr lang="en-NZ" altLang="en-US" sz="1400" b="1" dirty="0">
                <a:latin typeface="Courier New" panose="02070309020205020404" pitchFamily="49" charset="0"/>
              </a:rPr>
              <a:t>// size is 100</a:t>
            </a: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676636" y="4209824"/>
            <a:ext cx="1764196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points1.length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2108684" y="5128108"/>
            <a:ext cx="1764196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points2.size</a:t>
            </a:r>
            <a:r>
              <a:rPr lang="en-NZ" altLang="en-US" sz="1400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684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5.ArrayLists Vs </a:t>
            </a:r>
            <a:r>
              <a:rPr lang="en-US" dirty="0" smtClean="0"/>
              <a:t>Arrays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Accessing </a:t>
            </a:r>
            <a:r>
              <a:rPr lang="en-US" dirty="0" smtClean="0"/>
              <a:t>Elements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24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5137150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 To access or change the element: </a:t>
            </a:r>
          </a:p>
          <a:p>
            <a:pPr lvl="1"/>
            <a:r>
              <a:rPr lang="en-NZ" dirty="0" smtClean="0"/>
              <a:t>Array:</a:t>
            </a:r>
          </a:p>
          <a:p>
            <a:pPr lvl="2"/>
            <a:r>
              <a:rPr lang="en-NZ" dirty="0" smtClean="0"/>
              <a:t>Use [] </a:t>
            </a:r>
            <a:r>
              <a:rPr lang="en-NZ" dirty="0"/>
              <a:t>syntax to access or change the element of an </a:t>
            </a:r>
            <a:r>
              <a:rPr lang="en-NZ" dirty="0" smtClean="0"/>
              <a:t>array</a:t>
            </a:r>
            <a:endParaRPr lang="en-NZ" dirty="0"/>
          </a:p>
          <a:p>
            <a:pPr lvl="1"/>
            <a:r>
              <a:rPr lang="en-NZ" dirty="0" err="1"/>
              <a:t>ArrayList</a:t>
            </a:r>
            <a:r>
              <a:rPr lang="en-NZ" dirty="0"/>
              <a:t>: </a:t>
            </a:r>
          </a:p>
          <a:p>
            <a:pPr lvl="2"/>
            <a:r>
              <a:rPr lang="en-NZ" dirty="0"/>
              <a:t>Use </a:t>
            </a:r>
            <a:r>
              <a:rPr lang="en-NZ" dirty="0" smtClean="0"/>
              <a:t>the </a:t>
            </a:r>
            <a:r>
              <a:rPr lang="en-NZ" dirty="0"/>
              <a:t>get and set </a:t>
            </a:r>
            <a:r>
              <a:rPr lang="en-NZ" dirty="0" smtClean="0"/>
              <a:t>methods to access or change the element in the </a:t>
            </a:r>
            <a:r>
              <a:rPr lang="en-NZ" dirty="0" err="1" smtClean="0"/>
              <a:t>ArrayList</a:t>
            </a:r>
            <a:endParaRPr lang="en-NZ" dirty="0" smtClean="0"/>
          </a:p>
          <a:p>
            <a:pPr lvl="2"/>
            <a:r>
              <a:rPr lang="en-NZ" dirty="0"/>
              <a:t>Note: Do not call </a:t>
            </a:r>
            <a:r>
              <a:rPr lang="en-NZ" dirty="0" err="1"/>
              <a:t>list.set</a:t>
            </a:r>
            <a:r>
              <a:rPr lang="en-NZ" dirty="0"/>
              <a:t>(</a:t>
            </a:r>
            <a:r>
              <a:rPr lang="en-NZ" dirty="0" err="1"/>
              <a:t>i</a:t>
            </a:r>
            <a:r>
              <a:rPr lang="en-NZ" dirty="0"/>
              <a:t>, x) until the size of the </a:t>
            </a:r>
            <a:r>
              <a:rPr lang="en-NZ" dirty="0" err="1" smtClean="0"/>
              <a:t>ArrayList</a:t>
            </a:r>
            <a:r>
              <a:rPr lang="en-NZ" dirty="0" smtClean="0"/>
              <a:t> </a:t>
            </a:r>
            <a:r>
              <a:rPr lang="en-NZ" dirty="0"/>
              <a:t>is larger than </a:t>
            </a:r>
            <a:r>
              <a:rPr lang="en-NZ" dirty="0" err="1"/>
              <a:t>i</a:t>
            </a:r>
            <a:r>
              <a:rPr lang="en-NZ" dirty="0"/>
              <a:t>. </a:t>
            </a:r>
            <a:endParaRPr lang="en-NZ" dirty="0" smtClean="0"/>
          </a:p>
          <a:p>
            <a:pPr lvl="2"/>
            <a:r>
              <a:rPr lang="en-NZ" dirty="0"/>
              <a:t>Use the add method instead of set to fill up an array, and use set only to replace a previously added element.</a:t>
            </a:r>
          </a:p>
          <a:p>
            <a:r>
              <a:rPr lang="en-NZ" dirty="0" smtClean="0"/>
              <a:t>To get an element</a:t>
            </a:r>
          </a:p>
          <a:p>
            <a:pPr lvl="1"/>
            <a:r>
              <a:rPr lang="en-NZ" dirty="0" smtClean="0"/>
              <a:t>Array:</a:t>
            </a:r>
          </a:p>
          <a:p>
            <a:pPr lvl="1"/>
            <a:r>
              <a:rPr lang="en-NZ" dirty="0" err="1" smtClean="0"/>
              <a:t>ArrayList</a:t>
            </a:r>
            <a:r>
              <a:rPr lang="en-NZ" dirty="0" smtClean="0"/>
              <a:t>: </a:t>
            </a:r>
          </a:p>
          <a:p>
            <a:pPr lvl="2"/>
            <a:r>
              <a:rPr lang="en-NZ" dirty="0"/>
              <a:t>Before Java SE 5.0, there were no generic classes, and the get method of the raw </a:t>
            </a:r>
            <a:r>
              <a:rPr lang="en-NZ" dirty="0" err="1"/>
              <a:t>ArrayList</a:t>
            </a:r>
            <a:r>
              <a:rPr lang="en-NZ" dirty="0"/>
              <a:t> class had no choice but to return an Object. </a:t>
            </a:r>
            <a:endParaRPr lang="en-NZ" dirty="0" smtClean="0"/>
          </a:p>
          <a:p>
            <a:pPr lvl="2"/>
            <a:r>
              <a:rPr lang="en-NZ" dirty="0" smtClean="0"/>
              <a:t>Consequently</a:t>
            </a:r>
            <a:r>
              <a:rPr lang="en-NZ" dirty="0"/>
              <a:t>, callers of get had to cast the returned value to the desired type:</a:t>
            </a:r>
            <a:endParaRPr lang="en-NZ" dirty="0" smtClean="0"/>
          </a:p>
          <a:p>
            <a:pPr lvl="2"/>
            <a:endParaRPr lang="en-NZ" dirty="0" smtClean="0"/>
          </a:p>
          <a:p>
            <a:pPr lvl="2"/>
            <a:endParaRPr lang="en-NZ" dirty="0" smtClean="0"/>
          </a:p>
          <a:p>
            <a:pPr lvl="2"/>
            <a:r>
              <a:rPr lang="en-NZ" dirty="0" smtClean="0"/>
              <a:t>The </a:t>
            </a:r>
            <a:r>
              <a:rPr lang="en-NZ" dirty="0"/>
              <a:t>raw </a:t>
            </a:r>
            <a:r>
              <a:rPr lang="en-NZ" dirty="0" err="1"/>
              <a:t>ArrayList</a:t>
            </a:r>
            <a:r>
              <a:rPr lang="en-NZ" dirty="0"/>
              <a:t> is also a bit dangerous. Its add and set methods accept objects of any type </a:t>
            </a:r>
            <a:r>
              <a:rPr lang="en-NZ" dirty="0" smtClean="0"/>
              <a:t>and you run </a:t>
            </a:r>
            <a:r>
              <a:rPr lang="en-NZ" dirty="0"/>
              <a:t>into grief only when you retrieve the </a:t>
            </a:r>
            <a:r>
              <a:rPr lang="en-NZ" dirty="0" smtClean="0"/>
              <a:t>object of another type </a:t>
            </a:r>
            <a:r>
              <a:rPr lang="en-NZ" dirty="0"/>
              <a:t>and try to cast it.</a:t>
            </a:r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2433583" y="2142142"/>
            <a:ext cx="3569242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points2.set(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i</a:t>
            </a:r>
            <a:r>
              <a:rPr lang="en-NZ" altLang="en-US" sz="1400" b="1" dirty="0">
                <a:latin typeface="Courier New" panose="02070309020205020404" pitchFamily="49" charset="0"/>
              </a:rPr>
              <a:t>, new Point(1,2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));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2433583" y="1554922"/>
            <a:ext cx="3744416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points1[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i</a:t>
            </a:r>
            <a:r>
              <a:rPr lang="en-NZ" altLang="en-US" sz="1400" b="1" dirty="0">
                <a:latin typeface="Courier New" panose="02070309020205020404" pitchFamily="49" charset="0"/>
              </a:rPr>
              <a:t>] =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new Point(1,2);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669553" y="3716146"/>
            <a:ext cx="259228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 p </a:t>
            </a:r>
            <a:r>
              <a:rPr lang="en-NZ" altLang="en-US" sz="1400" b="1" dirty="0">
                <a:latin typeface="Courier New" panose="02070309020205020404" pitchFamily="49" charset="0"/>
              </a:rPr>
              <a:t>=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points1[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i</a:t>
            </a:r>
            <a:r>
              <a:rPr lang="en-NZ" altLang="en-US" sz="1400" b="1" dirty="0"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2757619" y="4105706"/>
            <a:ext cx="2921170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 p = points2.get(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i</a:t>
            </a:r>
            <a:r>
              <a:rPr lang="en-NZ" altLang="en-US" sz="14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705269" y="3912700"/>
            <a:ext cx="1584176" cy="386011"/>
          </a:xfrm>
          <a:prstGeom prst="wedgeRectCallout">
            <a:avLst>
              <a:gd name="adj1" fmla="val -55668"/>
              <a:gd name="adj2" fmla="val -146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After Java SE 5.0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064568" y="5231028"/>
            <a:ext cx="4030722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Point p = (Point) points2.get(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i</a:t>
            </a:r>
            <a:r>
              <a:rPr lang="en-NZ" altLang="en-US" sz="14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095290" y="5168009"/>
            <a:ext cx="1584176" cy="386011"/>
          </a:xfrm>
          <a:prstGeom prst="wedgeRectCallout">
            <a:avLst>
              <a:gd name="adj1" fmla="val -55668"/>
              <a:gd name="adj2" fmla="val -146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Before Java </a:t>
            </a:r>
            <a:r>
              <a:rPr lang="en-NZ" dirty="0"/>
              <a:t>SE 5.0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578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5.ArrayLists Vs </a:t>
            </a:r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dirty="0"/>
              <a:t>Converting </a:t>
            </a:r>
            <a:r>
              <a:rPr lang="en-US" smtClean="0"/>
              <a:t>between Array </a:t>
            </a:r>
            <a:r>
              <a:rPr lang="en-US" dirty="0" smtClean="0"/>
              <a:t>and </a:t>
            </a:r>
            <a:r>
              <a:rPr lang="en-US" dirty="0" err="1" smtClean="0"/>
              <a:t>ArrayList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25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4298032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Array to </a:t>
            </a:r>
            <a:r>
              <a:rPr lang="en-NZ" dirty="0" err="1" smtClean="0"/>
              <a:t>ArrayList</a:t>
            </a:r>
            <a:endParaRPr lang="en-NZ" dirty="0" smtClean="0"/>
          </a:p>
          <a:p>
            <a:pPr lvl="1"/>
            <a:r>
              <a:rPr lang="en-NZ" dirty="0" smtClean="0"/>
              <a:t>Use the </a:t>
            </a:r>
            <a:r>
              <a:rPr lang="en-NZ" dirty="0" err="1" smtClean="0"/>
              <a:t>asList</a:t>
            </a:r>
            <a:r>
              <a:rPr lang="en-NZ" dirty="0" smtClean="0"/>
              <a:t>() method in the Arrays class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r>
              <a:rPr lang="en-NZ" dirty="0" smtClean="0"/>
              <a:t>Note: </a:t>
            </a:r>
            <a:r>
              <a:rPr lang="en-NZ" dirty="0"/>
              <a:t> </a:t>
            </a:r>
            <a:r>
              <a:rPr lang="en-NZ" dirty="0" smtClean="0"/>
              <a:t>The Arrays class provides </a:t>
            </a:r>
            <a:r>
              <a:rPr lang="en-NZ" dirty="0"/>
              <a:t>static methods for common array manipulations</a:t>
            </a:r>
            <a:r>
              <a:rPr lang="en-NZ" dirty="0" smtClean="0"/>
              <a:t>. For example:</a:t>
            </a:r>
            <a:endParaRPr lang="en-NZ" dirty="0"/>
          </a:p>
          <a:p>
            <a:pPr lvl="2"/>
            <a:r>
              <a:rPr lang="en-NZ" dirty="0"/>
              <a:t>s</a:t>
            </a:r>
            <a:r>
              <a:rPr lang="en-NZ" dirty="0" smtClean="0"/>
              <a:t>ort() - for </a:t>
            </a:r>
            <a:r>
              <a:rPr lang="en-NZ" dirty="0"/>
              <a:t>sorting an array </a:t>
            </a:r>
            <a:endParaRPr lang="en-NZ" dirty="0" smtClean="0"/>
          </a:p>
          <a:p>
            <a:pPr lvl="2"/>
            <a:r>
              <a:rPr lang="en-NZ" dirty="0" smtClean="0"/>
              <a:t>equals() for comparing arrays</a:t>
            </a:r>
          </a:p>
          <a:p>
            <a:pPr lvl="2"/>
            <a:r>
              <a:rPr lang="en-NZ" dirty="0" smtClean="0"/>
              <a:t>fill() for placing values into an array</a:t>
            </a:r>
          </a:p>
          <a:p>
            <a:r>
              <a:rPr lang="en-NZ" dirty="0" err="1" smtClean="0"/>
              <a:t>ArrayList</a:t>
            </a:r>
            <a:r>
              <a:rPr lang="en-NZ" dirty="0" smtClean="0"/>
              <a:t> to Array</a:t>
            </a:r>
          </a:p>
          <a:p>
            <a:pPr lvl="1"/>
            <a:r>
              <a:rPr lang="en-NZ" dirty="0"/>
              <a:t>Use the  </a:t>
            </a:r>
            <a:r>
              <a:rPr lang="en-NZ" dirty="0" err="1" smtClean="0"/>
              <a:t>toArray</a:t>
            </a:r>
            <a:r>
              <a:rPr lang="en-NZ" dirty="0" smtClean="0"/>
              <a:t>() method from the </a:t>
            </a:r>
            <a:r>
              <a:rPr lang="en-NZ" dirty="0" err="1" smtClean="0"/>
              <a:t>ArrayAList</a:t>
            </a:r>
            <a:r>
              <a:rPr lang="en-NZ" dirty="0" smtClean="0"/>
              <a:t> class</a:t>
            </a:r>
            <a:endParaRPr lang="en-NZ" dirty="0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755041" y="1995966"/>
            <a:ext cx="7848872" cy="95628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Point[] points1 = {new Point(1,2), new Point(3,4)};</a:t>
            </a:r>
          </a:p>
          <a:p>
            <a:pPr algn="l" eaLnBrk="1" hangingPunct="1"/>
            <a:r>
              <a:rPr lang="en-NZ" altLang="en-US" sz="1400" b="1" dirty="0" err="1" smtClean="0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&lt;Point</a:t>
            </a:r>
            <a:r>
              <a:rPr lang="en-NZ" altLang="en-US" sz="1400" b="1" dirty="0">
                <a:latin typeface="Courier New" panose="02070309020205020404" pitchFamily="49" charset="0"/>
              </a:rPr>
              <a:t>&gt; points2 = new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>
                <a:latin typeface="Courier New" panose="02070309020205020404" pitchFamily="49" charset="0"/>
              </a:rPr>
              <a:t>&lt;Point&gt;(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Arrays.asList</a:t>
            </a:r>
            <a:r>
              <a:rPr lang="en-NZ" altLang="en-US" sz="1400" b="1" dirty="0">
                <a:latin typeface="Courier New" panose="02070309020205020404" pitchFamily="49" charset="0"/>
              </a:rPr>
              <a:t>(points1));</a:t>
            </a:r>
          </a:p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for </a:t>
            </a:r>
            <a:r>
              <a:rPr lang="en-NZ" altLang="en-US" sz="1400" b="1" dirty="0">
                <a:latin typeface="Courier New" panose="02070309020205020404" pitchFamily="49" charset="0"/>
              </a:rPr>
              <a:t>(Point p: points2)</a:t>
            </a:r>
          </a:p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 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(p</a:t>
            </a:r>
            <a:r>
              <a:rPr lang="en-NZ" altLang="en-US" sz="14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6555676" y="1470565"/>
            <a:ext cx="3096344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java.awt.Point</a:t>
            </a:r>
            <a:r>
              <a:rPr lang="en-US" altLang="en-US" sz="1400" b="1" dirty="0">
                <a:latin typeface="Courier New" panose="02070309020205020404" pitchFamily="49" charset="0"/>
              </a:rPr>
              <a:t>[x=1,y=2]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java.awt.Point</a:t>
            </a:r>
            <a:r>
              <a:rPr lang="en-US" altLang="en-US" sz="1400" b="1" dirty="0">
                <a:latin typeface="Courier New" panose="02070309020205020404" pitchFamily="49" charset="0"/>
              </a:rPr>
              <a:t>[x=3,y=4]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755041" y="5427329"/>
            <a:ext cx="4680520" cy="95628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String[] copy = new String[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words.size</a:t>
            </a:r>
            <a:r>
              <a:rPr lang="en-NZ" altLang="en-US" sz="1400" b="1" dirty="0">
                <a:latin typeface="Courier New" panose="02070309020205020404" pitchFamily="49" charset="0"/>
              </a:rPr>
              <a:t>()];</a:t>
            </a:r>
          </a:p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copy </a:t>
            </a:r>
            <a:r>
              <a:rPr lang="en-NZ" altLang="en-US" sz="1400" b="1" dirty="0">
                <a:latin typeface="Courier New" panose="02070309020205020404" pitchFamily="49" charset="0"/>
              </a:rPr>
              <a:t>=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words.toArray</a:t>
            </a:r>
            <a:r>
              <a:rPr lang="en-NZ" altLang="en-US" sz="1400" b="1" dirty="0">
                <a:latin typeface="Courier New" panose="02070309020205020404" pitchFamily="49" charset="0"/>
              </a:rPr>
              <a:t>(copy);</a:t>
            </a:r>
          </a:p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for (String i: copy)</a:t>
            </a:r>
          </a:p>
          <a:p>
            <a:pPr algn="l" eaLnBrk="1" hangingPunct="1"/>
            <a:r>
              <a:rPr lang="en-NZ" altLang="en-US" sz="1400" b="1" dirty="0" smtClean="0">
                <a:latin typeface="Courier New" panose="02070309020205020404" pitchFamily="49" charset="0"/>
              </a:rPr>
              <a:t> 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i</a:t>
            </a:r>
            <a:r>
              <a:rPr lang="en-NZ" altLang="en-US" sz="14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5273249" y="5441596"/>
            <a:ext cx="792088" cy="74084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Two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Three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04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 3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Write a static method to get distinct </a:t>
            </a:r>
            <a:r>
              <a:rPr lang="en-NZ" dirty="0"/>
              <a:t>elements from an </a:t>
            </a:r>
            <a:r>
              <a:rPr lang="en-NZ" dirty="0" smtClean="0"/>
              <a:t>array. </a:t>
            </a:r>
            <a:r>
              <a:rPr lang="en-NZ" dirty="0"/>
              <a:t> </a:t>
            </a:r>
            <a:r>
              <a:rPr lang="en-NZ" dirty="0" smtClean="0"/>
              <a:t>The method returns an </a:t>
            </a:r>
            <a:r>
              <a:rPr lang="en-NZ" dirty="0" err="1" smtClean="0"/>
              <a:t>ArrayList</a:t>
            </a:r>
            <a:r>
              <a:rPr lang="en-NZ" dirty="0" smtClean="0"/>
              <a:t> which contains distinct elements. 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26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Lecture06</a:t>
            </a:r>
            <a:endParaRPr lang="en-NZ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5000" y="2204864"/>
            <a:ext cx="5551818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NZ" altLang="en-US" sz="1400" b="1" dirty="0">
                <a:latin typeface="Courier New" panose="02070309020205020404" pitchFamily="49" charset="0"/>
              </a:rPr>
              <a:t>[] numbers = {25,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2, 5</a:t>
            </a:r>
            <a:r>
              <a:rPr lang="en-NZ" altLang="en-US" sz="1400" b="1" dirty="0">
                <a:latin typeface="Courier New" panose="02070309020205020404" pitchFamily="49" charset="0"/>
              </a:rPr>
              <a:t>, 9, 10, 15, 8, 2, 5, 9};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getUnique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(numbers));</a:t>
            </a:r>
            <a:endParaRPr lang="en-US" altLang="en-US" sz="1400" b="1" dirty="0" smtClean="0">
              <a:latin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905" y="332657"/>
            <a:ext cx="886544" cy="886544"/>
          </a:xfrm>
          <a:prstGeom prst="rect">
            <a:avLst/>
          </a:prstGeom>
        </p:spPr>
      </p:pic>
      <p:sp>
        <p:nvSpPr>
          <p:cNvPr id="12" name="Rectangle 134"/>
          <p:cNvSpPr>
            <a:spLocks noChangeArrowheads="1"/>
          </p:cNvSpPr>
          <p:nvPr/>
        </p:nvSpPr>
        <p:spPr bwMode="auto">
          <a:xfrm>
            <a:off x="6609184" y="2204864"/>
            <a:ext cx="2934809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[25, 2, 5, 9, 10, 15, 8]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88504" y="3402956"/>
            <a:ext cx="6518429" cy="246439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public static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ArrayList</a:t>
            </a:r>
            <a:r>
              <a:rPr lang="en-NZ" altLang="en-US" sz="1400" b="1" dirty="0">
                <a:latin typeface="Courier New" panose="02070309020205020404" pitchFamily="49" charset="0"/>
              </a:rPr>
              <a:t>&lt;Integer&gt; 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getUnique</a:t>
            </a:r>
            <a:r>
              <a:rPr lang="en-NZ" altLang="en-US" sz="1400" b="1" dirty="0">
                <a:latin typeface="Courier New" panose="02070309020205020404" pitchFamily="49" charset="0"/>
              </a:rPr>
              <a:t>(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NZ" altLang="en-US" sz="1400" b="1" dirty="0">
                <a:latin typeface="Courier New" panose="02070309020205020404" pitchFamily="49" charset="0"/>
              </a:rPr>
              <a:t>[] source)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//create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4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for </a:t>
            </a:r>
            <a:r>
              <a:rPr lang="en-NZ" altLang="en-US" sz="1400" b="1" dirty="0">
                <a:latin typeface="Courier New" panose="02070309020205020404" pitchFamily="49" charset="0"/>
              </a:rPr>
              <a:t>(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NZ" altLang="en-US" sz="1400" b="1" dirty="0">
                <a:latin typeface="Courier New" panose="02070309020205020404" pitchFamily="49" charset="0"/>
              </a:rPr>
              <a:t> value: source)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			</a:t>
            </a:r>
            <a:endParaRPr lang="en-NZ" altLang="en-US" sz="14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4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}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return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uniqueList</a:t>
            </a:r>
            <a:r>
              <a:rPr lang="en-NZ" altLang="en-US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}</a:t>
            </a:r>
            <a:endParaRPr lang="en-US" altLang="en-US" sz="1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1.Introduction</a:t>
            </a:r>
          </a:p>
        </p:txBody>
      </p:sp>
      <p:sp>
        <p:nvSpPr>
          <p:cNvPr id="327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65100" y="1219200"/>
            <a:ext cx="9493250" cy="4251502"/>
          </a:xfrm>
        </p:spPr>
        <p:txBody>
          <a:bodyPr>
            <a:normAutofit lnSpcReduction="10000"/>
          </a:bodyPr>
          <a:lstStyle/>
          <a:p>
            <a:r>
              <a:rPr lang="en-NZ" altLang="en-US" dirty="0"/>
              <a:t>Introduction to Collections and Class </a:t>
            </a:r>
            <a:r>
              <a:rPr lang="en-NZ" altLang="en-US" dirty="0" err="1"/>
              <a:t>ArrayList</a:t>
            </a:r>
            <a:r>
              <a:rPr lang="en-NZ" altLang="en-US" dirty="0"/>
              <a:t> </a:t>
            </a:r>
          </a:p>
          <a:p>
            <a:r>
              <a:rPr lang="en-NZ" altLang="en-US" dirty="0"/>
              <a:t>Collections provide efficient methods that organize, store and retrieve your data without requiring knowledge of how the data is being stored.</a:t>
            </a:r>
          </a:p>
          <a:p>
            <a:r>
              <a:rPr lang="en-US" altLang="en-US" dirty="0" err="1"/>
              <a:t>ArrayLists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smtClean="0"/>
              <a:t>Everything stored must be an Object (non-primitive data types)</a:t>
            </a:r>
          </a:p>
          <a:p>
            <a:pPr lvl="2"/>
            <a:r>
              <a:rPr lang="en-US" altLang="en-US" dirty="0" smtClean="0"/>
              <a:t>Objects can be different types</a:t>
            </a:r>
          </a:p>
          <a:p>
            <a:pPr lvl="1"/>
            <a:r>
              <a:rPr lang="en-US" altLang="en-US" dirty="0" smtClean="0"/>
              <a:t>provides methods for adding and removing</a:t>
            </a:r>
          </a:p>
          <a:p>
            <a:pPr lvl="1"/>
            <a:r>
              <a:rPr lang="en-US" altLang="en-US" dirty="0" smtClean="0"/>
              <a:t>keeps track of the list capacity (the length of the allocated array) and list size (the number of elements currently in the list)</a:t>
            </a:r>
          </a:p>
          <a:p>
            <a:pPr lvl="1"/>
            <a:r>
              <a:rPr lang="en-US" altLang="en-US" dirty="0" smtClean="0"/>
              <a:t>Example: 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pSp>
        <p:nvGrpSpPr>
          <p:cNvPr id="32775" name="Group 71"/>
          <p:cNvGrpSpPr>
            <a:grpSpLocks/>
          </p:cNvGrpSpPr>
          <p:nvPr/>
        </p:nvGrpSpPr>
        <p:grpSpPr bwMode="auto">
          <a:xfrm>
            <a:off x="4304928" y="5021047"/>
            <a:ext cx="4961385" cy="1348894"/>
            <a:chOff x="1868488" y="4510088"/>
            <a:chExt cx="5791200" cy="1538287"/>
          </a:xfrm>
        </p:grpSpPr>
        <p:sp>
          <p:nvSpPr>
            <p:cNvPr id="32776" name="Line 4"/>
            <p:cNvSpPr>
              <a:spLocks noChangeShapeType="1"/>
            </p:cNvSpPr>
            <p:nvPr/>
          </p:nvSpPr>
          <p:spPr bwMode="auto">
            <a:xfrm>
              <a:off x="1868488" y="4662488"/>
              <a:ext cx="0" cy="1219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grpSp>
          <p:nvGrpSpPr>
            <p:cNvPr id="32777" name="Group 5"/>
            <p:cNvGrpSpPr>
              <a:grpSpLocks/>
            </p:cNvGrpSpPr>
            <p:nvPr/>
          </p:nvGrpSpPr>
          <p:grpSpPr bwMode="auto">
            <a:xfrm>
              <a:off x="1944688" y="5729288"/>
              <a:ext cx="838200" cy="228600"/>
              <a:chOff x="1488" y="3600"/>
              <a:chExt cx="528" cy="144"/>
            </a:xfrm>
          </p:grpSpPr>
          <p:sp>
            <p:nvSpPr>
              <p:cNvPr id="32806" name="Line 6"/>
              <p:cNvSpPr>
                <a:spLocks noChangeShapeType="1"/>
              </p:cNvSpPr>
              <p:nvPr/>
            </p:nvSpPr>
            <p:spPr bwMode="auto">
              <a:xfrm>
                <a:off x="1488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807" name="Line 7"/>
              <p:cNvSpPr>
                <a:spLocks noChangeShapeType="1"/>
              </p:cNvSpPr>
              <p:nvPr/>
            </p:nvSpPr>
            <p:spPr bwMode="auto">
              <a:xfrm>
                <a:off x="1488" y="37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808" name="Line 8"/>
              <p:cNvSpPr>
                <a:spLocks noChangeShapeType="1"/>
              </p:cNvSpPr>
              <p:nvPr/>
            </p:nvSpPr>
            <p:spPr bwMode="auto">
              <a:xfrm>
                <a:off x="2016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</p:grpSp>
        <p:grpSp>
          <p:nvGrpSpPr>
            <p:cNvPr id="32778" name="Group 9"/>
            <p:cNvGrpSpPr>
              <a:grpSpLocks/>
            </p:cNvGrpSpPr>
            <p:nvPr/>
          </p:nvGrpSpPr>
          <p:grpSpPr bwMode="auto">
            <a:xfrm>
              <a:off x="2935288" y="5729288"/>
              <a:ext cx="838200" cy="228600"/>
              <a:chOff x="1488" y="3600"/>
              <a:chExt cx="528" cy="144"/>
            </a:xfrm>
          </p:grpSpPr>
          <p:sp>
            <p:nvSpPr>
              <p:cNvPr id="32803" name="Line 10"/>
              <p:cNvSpPr>
                <a:spLocks noChangeShapeType="1"/>
              </p:cNvSpPr>
              <p:nvPr/>
            </p:nvSpPr>
            <p:spPr bwMode="auto">
              <a:xfrm>
                <a:off x="1488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804" name="Line 11"/>
              <p:cNvSpPr>
                <a:spLocks noChangeShapeType="1"/>
              </p:cNvSpPr>
              <p:nvPr/>
            </p:nvSpPr>
            <p:spPr bwMode="auto">
              <a:xfrm>
                <a:off x="1488" y="37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805" name="Line 12"/>
              <p:cNvSpPr>
                <a:spLocks noChangeShapeType="1"/>
              </p:cNvSpPr>
              <p:nvPr/>
            </p:nvSpPr>
            <p:spPr bwMode="auto">
              <a:xfrm>
                <a:off x="2016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</p:grpSp>
        <p:grpSp>
          <p:nvGrpSpPr>
            <p:cNvPr id="32779" name="Group 13"/>
            <p:cNvGrpSpPr>
              <a:grpSpLocks/>
            </p:cNvGrpSpPr>
            <p:nvPr/>
          </p:nvGrpSpPr>
          <p:grpSpPr bwMode="auto">
            <a:xfrm>
              <a:off x="3925888" y="5729288"/>
              <a:ext cx="838200" cy="228600"/>
              <a:chOff x="1488" y="3600"/>
              <a:chExt cx="528" cy="144"/>
            </a:xfrm>
          </p:grpSpPr>
          <p:sp>
            <p:nvSpPr>
              <p:cNvPr id="32800" name="Line 14"/>
              <p:cNvSpPr>
                <a:spLocks noChangeShapeType="1"/>
              </p:cNvSpPr>
              <p:nvPr/>
            </p:nvSpPr>
            <p:spPr bwMode="auto">
              <a:xfrm>
                <a:off x="1488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801" name="Line 15"/>
              <p:cNvSpPr>
                <a:spLocks noChangeShapeType="1"/>
              </p:cNvSpPr>
              <p:nvPr/>
            </p:nvSpPr>
            <p:spPr bwMode="auto">
              <a:xfrm>
                <a:off x="1488" y="37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802" name="Line 16"/>
              <p:cNvSpPr>
                <a:spLocks noChangeShapeType="1"/>
              </p:cNvSpPr>
              <p:nvPr/>
            </p:nvSpPr>
            <p:spPr bwMode="auto">
              <a:xfrm>
                <a:off x="2016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</p:grpSp>
        <p:grpSp>
          <p:nvGrpSpPr>
            <p:cNvPr id="32780" name="Group 17"/>
            <p:cNvGrpSpPr>
              <a:grpSpLocks/>
            </p:cNvGrpSpPr>
            <p:nvPr/>
          </p:nvGrpSpPr>
          <p:grpSpPr bwMode="auto">
            <a:xfrm>
              <a:off x="5754688" y="5729288"/>
              <a:ext cx="838200" cy="228600"/>
              <a:chOff x="1488" y="3600"/>
              <a:chExt cx="528" cy="144"/>
            </a:xfrm>
          </p:grpSpPr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>
                <a:off x="1488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798" name="Line 19"/>
              <p:cNvSpPr>
                <a:spLocks noChangeShapeType="1"/>
              </p:cNvSpPr>
              <p:nvPr/>
            </p:nvSpPr>
            <p:spPr bwMode="auto">
              <a:xfrm>
                <a:off x="1488" y="37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799" name="Line 20"/>
              <p:cNvSpPr>
                <a:spLocks noChangeShapeType="1"/>
              </p:cNvSpPr>
              <p:nvPr/>
            </p:nvSpPr>
            <p:spPr bwMode="auto">
              <a:xfrm>
                <a:off x="2016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</p:grpSp>
        <p:grpSp>
          <p:nvGrpSpPr>
            <p:cNvPr id="32781" name="Group 21"/>
            <p:cNvGrpSpPr>
              <a:grpSpLocks/>
            </p:cNvGrpSpPr>
            <p:nvPr/>
          </p:nvGrpSpPr>
          <p:grpSpPr bwMode="auto">
            <a:xfrm>
              <a:off x="6745288" y="5729288"/>
              <a:ext cx="838200" cy="228600"/>
              <a:chOff x="1488" y="3600"/>
              <a:chExt cx="528" cy="144"/>
            </a:xfrm>
          </p:grpSpPr>
          <p:sp>
            <p:nvSpPr>
              <p:cNvPr id="32794" name="Line 22"/>
              <p:cNvSpPr>
                <a:spLocks noChangeShapeType="1"/>
              </p:cNvSpPr>
              <p:nvPr/>
            </p:nvSpPr>
            <p:spPr bwMode="auto">
              <a:xfrm>
                <a:off x="1488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795" name="Line 23"/>
              <p:cNvSpPr>
                <a:spLocks noChangeShapeType="1"/>
              </p:cNvSpPr>
              <p:nvPr/>
            </p:nvSpPr>
            <p:spPr bwMode="auto">
              <a:xfrm>
                <a:off x="1488" y="374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2796" name="Line 24"/>
              <p:cNvSpPr>
                <a:spLocks noChangeShapeType="1"/>
              </p:cNvSpPr>
              <p:nvPr/>
            </p:nvSpPr>
            <p:spPr bwMode="auto">
              <a:xfrm>
                <a:off x="2016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</p:grpSp>
        <p:sp>
          <p:nvSpPr>
            <p:cNvPr id="32782" name="Text Box 25"/>
            <p:cNvSpPr txBox="1">
              <a:spLocks noChangeArrowheads="1"/>
            </p:cNvSpPr>
            <p:nvPr/>
          </p:nvSpPr>
          <p:spPr bwMode="auto">
            <a:xfrm>
              <a:off x="1868488" y="5424488"/>
              <a:ext cx="990600" cy="45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"Cat"</a:t>
              </a:r>
              <a:endParaRPr lang="en-US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2783" name="Text Box 26"/>
            <p:cNvSpPr txBox="1">
              <a:spLocks noChangeArrowheads="1"/>
            </p:cNvSpPr>
            <p:nvPr/>
          </p:nvSpPr>
          <p:spPr bwMode="auto">
            <a:xfrm>
              <a:off x="2859088" y="5424488"/>
              <a:ext cx="990600" cy="45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"Hat"</a:t>
              </a:r>
              <a:endParaRPr lang="en-US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2784" name="Text Box 27"/>
            <p:cNvSpPr txBox="1">
              <a:spLocks noChangeArrowheads="1"/>
            </p:cNvSpPr>
            <p:nvPr/>
          </p:nvSpPr>
          <p:spPr bwMode="auto">
            <a:xfrm>
              <a:off x="3849688" y="5424488"/>
              <a:ext cx="990600" cy="45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"Bat"</a:t>
              </a:r>
              <a:endParaRPr lang="en-US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2785" name="Line 28"/>
            <p:cNvSpPr>
              <a:spLocks noChangeShapeType="1"/>
            </p:cNvSpPr>
            <p:nvPr/>
          </p:nvSpPr>
          <p:spPr bwMode="auto">
            <a:xfrm>
              <a:off x="4840288" y="5043488"/>
              <a:ext cx="0" cy="838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2786" name="Line 29"/>
            <p:cNvSpPr>
              <a:spLocks noChangeShapeType="1"/>
            </p:cNvSpPr>
            <p:nvPr/>
          </p:nvSpPr>
          <p:spPr bwMode="auto">
            <a:xfrm>
              <a:off x="7659688" y="4662488"/>
              <a:ext cx="0" cy="1219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2787" name="Line 30"/>
            <p:cNvSpPr>
              <a:spLocks noChangeShapeType="1"/>
            </p:cNvSpPr>
            <p:nvPr/>
          </p:nvSpPr>
          <p:spPr bwMode="auto">
            <a:xfrm>
              <a:off x="6135688" y="4814888"/>
              <a:ext cx="1447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2788" name="Line 31"/>
            <p:cNvSpPr>
              <a:spLocks noChangeShapeType="1"/>
            </p:cNvSpPr>
            <p:nvPr/>
          </p:nvSpPr>
          <p:spPr bwMode="auto">
            <a:xfrm flipH="1">
              <a:off x="1944688" y="4814888"/>
              <a:ext cx="15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2789" name="Text Box 32"/>
            <p:cNvSpPr txBox="1">
              <a:spLocks noChangeArrowheads="1"/>
            </p:cNvSpPr>
            <p:nvPr/>
          </p:nvSpPr>
          <p:spPr bwMode="auto">
            <a:xfrm>
              <a:off x="3878263" y="4510088"/>
              <a:ext cx="2057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>
                  <a:latin typeface="Arial" panose="020B0604020202020204" pitchFamily="34" charset="0"/>
                </a:rPr>
                <a:t>capacity</a:t>
              </a:r>
              <a:endParaRPr lang="en-US" altLang="en-US" dirty="0"/>
            </a:p>
          </p:txBody>
        </p:sp>
        <p:sp>
          <p:nvSpPr>
            <p:cNvPr id="32790" name="Text Box 33"/>
            <p:cNvSpPr txBox="1">
              <a:spLocks noChangeArrowheads="1"/>
            </p:cNvSpPr>
            <p:nvPr/>
          </p:nvSpPr>
          <p:spPr bwMode="auto">
            <a:xfrm>
              <a:off x="2325688" y="4891088"/>
              <a:ext cx="2057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>
                  <a:latin typeface="Arial" panose="020B0604020202020204" pitchFamily="34" charset="0"/>
                </a:rPr>
                <a:t>size</a:t>
              </a:r>
              <a:endParaRPr lang="en-US" altLang="en-US" dirty="0"/>
            </a:p>
          </p:txBody>
        </p:sp>
        <p:sp>
          <p:nvSpPr>
            <p:cNvPr id="32791" name="Line 34"/>
            <p:cNvSpPr>
              <a:spLocks noChangeShapeType="1"/>
            </p:cNvSpPr>
            <p:nvPr/>
          </p:nvSpPr>
          <p:spPr bwMode="auto">
            <a:xfrm flipH="1">
              <a:off x="1944688" y="5119688"/>
              <a:ext cx="914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2792" name="Line 35"/>
            <p:cNvSpPr>
              <a:spLocks noChangeShapeType="1"/>
            </p:cNvSpPr>
            <p:nvPr/>
          </p:nvSpPr>
          <p:spPr bwMode="auto">
            <a:xfrm>
              <a:off x="3849688" y="5119688"/>
              <a:ext cx="914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2793" name="Text Box 38"/>
            <p:cNvSpPr txBox="1">
              <a:spLocks noChangeArrowheads="1"/>
            </p:cNvSpPr>
            <p:nvPr/>
          </p:nvSpPr>
          <p:spPr bwMode="auto">
            <a:xfrm>
              <a:off x="5038725" y="5591175"/>
              <a:ext cx="752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Arial" panose="020B0604020202020204" pitchFamily="34" charset="0"/>
                </a:rPr>
                <a:t>...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209484" y="5434455"/>
            <a:ext cx="3997521" cy="95628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import java.util.ArrayList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NZ" altLang="en-US" sz="1400" b="1" dirty="0">
                <a:latin typeface="Courier New" panose="02070309020205020404" pitchFamily="49" charset="0"/>
              </a:rPr>
              <a:t> 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...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ArrayList list = new ArrayList();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...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065180" y="6369941"/>
            <a:ext cx="1087620" cy="352170"/>
          </a:xfrm>
          <a:prstGeom prst="wedgeRectCallout">
            <a:avLst>
              <a:gd name="adj1" fmla="val -20660"/>
              <a:gd name="adj2" fmla="val -74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Old version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8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2.ArrayLists</a:t>
            </a:r>
            <a:br>
              <a:rPr lang="en-US" altLang="en-US" dirty="0" smtClean="0"/>
            </a:br>
            <a:r>
              <a:rPr lang="en-NZ" altLang="en-US" dirty="0" smtClean="0"/>
              <a:t>Advantages &amp; Disadvantages</a:t>
            </a:r>
            <a:endParaRPr lang="en-US" altLang="en-US" dirty="0" smtClean="0"/>
          </a:p>
        </p:txBody>
      </p:sp>
      <p:sp>
        <p:nvSpPr>
          <p:cNvPr id="33798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dirty="0" smtClean="0"/>
              <a:t>Advantages:</a:t>
            </a:r>
          </a:p>
          <a:p>
            <a:pPr lvl="1"/>
            <a:r>
              <a:rPr lang="en-US" altLang="en-US" dirty="0" smtClean="0"/>
              <a:t>Size is dynamic, rather than fixed.</a:t>
            </a:r>
          </a:p>
          <a:p>
            <a:r>
              <a:rPr lang="en-NZ" altLang="en-US" dirty="0" smtClean="0"/>
              <a:t>Disadvantages:</a:t>
            </a:r>
          </a:p>
          <a:p>
            <a:pPr lvl="1"/>
            <a:r>
              <a:rPr lang="en-US" altLang="en-US" dirty="0" smtClean="0"/>
              <a:t>Less efficient than arrays</a:t>
            </a:r>
          </a:p>
          <a:p>
            <a:pPr lvl="1"/>
            <a:r>
              <a:rPr lang="en-US" altLang="en-US" dirty="0" smtClean="0"/>
              <a:t>Lacks familiar [ ] syntax (Java limitation, supported by C++)</a:t>
            </a:r>
          </a:p>
          <a:p>
            <a:pPr lvl="1"/>
            <a:r>
              <a:rPr lang="en-US" altLang="en-US" dirty="0" smtClean="0"/>
              <a:t>Base type must be an object (not primitive) type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0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2.ArrayLists</a:t>
            </a:r>
            <a:br>
              <a:rPr lang="en-US" altLang="en-US" dirty="0" smtClean="0"/>
            </a:br>
            <a:r>
              <a:rPr lang="en-US" altLang="en-US" dirty="0" smtClean="0"/>
              <a:t>Methods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  <p:pic>
        <p:nvPicPr>
          <p:cNvPr id="6" name="Picture 1" descr="jhtp_06_Arrays_Page_50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35" t="4012" r="22764" b="34747"/>
          <a:stretch/>
        </p:blipFill>
        <p:spPr bwMode="auto">
          <a:xfrm>
            <a:off x="146542" y="1171398"/>
            <a:ext cx="954826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80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en-US" dirty="0" smtClean="0"/>
              <a:t>Methods to add elements</a:t>
            </a:r>
          </a:p>
        </p:txBody>
      </p:sp>
      <p:sp>
        <p:nvSpPr>
          <p:cNvPr id="35846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altLang="en-US" dirty="0" smtClean="0"/>
              <a:t>Only objects can be added to an ArrayList.</a:t>
            </a:r>
          </a:p>
          <a:p>
            <a:pPr lvl="1"/>
            <a:r>
              <a:rPr lang="en-NZ" altLang="en-US" dirty="0" smtClean="0"/>
              <a:t>public boolean add(Object x)</a:t>
            </a:r>
          </a:p>
          <a:p>
            <a:endParaRPr lang="en-NZ" altLang="en-US" dirty="0" smtClean="0"/>
          </a:p>
          <a:p>
            <a:endParaRPr lang="en-NZ" altLang="en-US" dirty="0" smtClean="0"/>
          </a:p>
          <a:p>
            <a:pPr lvl="2"/>
            <a:r>
              <a:rPr lang="en-US" altLang="en-US" dirty="0" smtClean="0"/>
              <a:t>Adds an object to the end of the list, adjusts the size of the list; returns true</a:t>
            </a:r>
          </a:p>
          <a:p>
            <a:r>
              <a:rPr lang="en-NZ" altLang="en-US" dirty="0" smtClean="0"/>
              <a:t>Objects can be added to a specific position in an ArralyList: </a:t>
            </a:r>
          </a:p>
          <a:p>
            <a:pPr lvl="1"/>
            <a:r>
              <a:rPr lang="en-NZ" altLang="en-US" dirty="0" smtClean="0"/>
              <a:t>public void add(int index, Object o)</a:t>
            </a:r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pPr lvl="2"/>
            <a:r>
              <a:rPr lang="en-US" altLang="en-US" dirty="0" smtClean="0"/>
              <a:t>Inserts x at position index, sliding elements at position index and higher to the right (adds 1 to their indices) and adjusts size.</a:t>
            </a:r>
          </a:p>
          <a:p>
            <a:r>
              <a:rPr lang="en-NZ" altLang="en-US" dirty="0" smtClean="0"/>
              <a:t>Capacity increases if necessary</a:t>
            </a:r>
          </a:p>
          <a:p>
            <a:endParaRPr lang="en-NZ" altLang="en-US" dirty="0"/>
          </a:p>
        </p:txBody>
      </p:sp>
      <p:sp>
        <p:nvSpPr>
          <p:cNvPr id="35847" name="Rectangle 24"/>
          <p:cNvSpPr>
            <a:spLocks noChangeArrowheads="1"/>
          </p:cNvSpPr>
          <p:nvPr/>
        </p:nvSpPr>
        <p:spPr bwMode="auto">
          <a:xfrm>
            <a:off x="2381250" y="2000251"/>
            <a:ext cx="2357438" cy="7413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"One"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"Two"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"Three"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35848" name="Rectangle 24"/>
          <p:cNvSpPr>
            <a:spLocks noChangeArrowheads="1"/>
          </p:cNvSpPr>
          <p:nvPr/>
        </p:nvSpPr>
        <p:spPr bwMode="auto">
          <a:xfrm>
            <a:off x="1095375" y="4000501"/>
            <a:ext cx="2633489" cy="9556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"One"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"Two"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"Three"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list.add( 1,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"Fred"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00683"/>
              </p:ext>
            </p:extLst>
          </p:nvPr>
        </p:nvGraphicFramePr>
        <p:xfrm>
          <a:off x="5095875" y="1928814"/>
          <a:ext cx="2443163" cy="371475"/>
        </p:xfrm>
        <a:graphic>
          <a:graphicData uri="http://schemas.openxmlformats.org/drawingml/2006/table">
            <a:tbl>
              <a:tblPr/>
              <a:tblGrid>
                <a:gridCol w="814388"/>
                <a:gridCol w="814387"/>
                <a:gridCol w="8143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Three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47568"/>
              </p:ext>
            </p:extLst>
          </p:nvPr>
        </p:nvGraphicFramePr>
        <p:xfrm>
          <a:off x="4810125" y="4000501"/>
          <a:ext cx="2857500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Three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Search methods</a:t>
            </a:r>
          </a:p>
        </p:txBody>
      </p:sp>
      <p:sp>
        <p:nvSpPr>
          <p:cNvPr id="36870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public boolean contains (Object target )</a:t>
            </a:r>
          </a:p>
          <a:p>
            <a:pPr lvl="1"/>
            <a:r>
              <a:rPr lang="en-US" altLang="en-US" dirty="0" smtClean="0"/>
              <a:t>True if ArrayList contains target; false otherwise.</a:t>
            </a:r>
          </a:p>
          <a:p>
            <a:pPr lvl="2"/>
            <a:endParaRPr lang="en-US" altLang="en-US" dirty="0" smtClean="0"/>
          </a:p>
          <a:p>
            <a:pPr lvl="1"/>
            <a:endParaRPr lang="en-NZ" altLang="en-US" dirty="0" smtClean="0"/>
          </a:p>
          <a:p>
            <a:r>
              <a:rPr lang="en-US" altLang="en-US" dirty="0" smtClean="0"/>
              <a:t>public int indexOf (Object target )</a:t>
            </a:r>
          </a:p>
          <a:p>
            <a:pPr lvl="1"/>
            <a:r>
              <a:rPr lang="en-US" altLang="en-US" dirty="0" smtClean="0"/>
              <a:t>Returns index of first occurrence of target in ArrayList; -1 otherwise.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public int lastIndexOf (Object target )</a:t>
            </a:r>
          </a:p>
          <a:p>
            <a:pPr lvl="1"/>
            <a:r>
              <a:rPr lang="en-US" altLang="en-US" dirty="0" smtClean="0"/>
              <a:t>Same as above except index of last occurrence is returned.</a:t>
            </a:r>
          </a:p>
          <a:p>
            <a:endParaRPr lang="en-US" altLang="en-US" dirty="0" smtClean="0"/>
          </a:p>
        </p:txBody>
      </p:sp>
      <p:sp>
        <p:nvSpPr>
          <p:cNvPr id="36871" name="Rectangle 24"/>
          <p:cNvSpPr>
            <a:spLocks noChangeArrowheads="1"/>
          </p:cNvSpPr>
          <p:nvPr/>
        </p:nvSpPr>
        <p:spPr bwMode="auto">
          <a:xfrm>
            <a:off x="942366" y="2356601"/>
            <a:ext cx="5072063" cy="3095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list.contains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("Three" </a:t>
            </a:r>
            <a:r>
              <a:rPr lang="en-US" altLang="en-US" sz="1400" b="1" dirty="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36872" name="Rectangle 24"/>
          <p:cNvSpPr>
            <a:spLocks noChangeArrowheads="1"/>
          </p:cNvSpPr>
          <p:nvPr/>
        </p:nvSpPr>
        <p:spPr bwMode="auto">
          <a:xfrm>
            <a:off x="1280593" y="3803564"/>
            <a:ext cx="3456384" cy="3095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int i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list.indexOf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("Fred" 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8" name="Rectangle 134"/>
          <p:cNvSpPr>
            <a:spLocks noChangeArrowheads="1"/>
          </p:cNvSpPr>
          <p:nvPr/>
        </p:nvSpPr>
        <p:spPr bwMode="auto">
          <a:xfrm>
            <a:off x="5883631" y="3807803"/>
            <a:ext cx="261595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1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6321152" y="2190878"/>
            <a:ext cx="648072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true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96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Size &amp; Capacity</a:t>
            </a:r>
          </a:p>
        </p:txBody>
      </p:sp>
      <p:sp>
        <p:nvSpPr>
          <p:cNvPr id="37894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public boolean isEmpty ( )</a:t>
            </a:r>
          </a:p>
          <a:p>
            <a:pPr lvl="1"/>
            <a:r>
              <a:rPr lang="en-US" altLang="en-US" dirty="0" smtClean="0"/>
              <a:t>True if empty; false otherwise.</a:t>
            </a:r>
          </a:p>
          <a:p>
            <a:pPr lvl="1"/>
            <a:endParaRPr lang="en-NZ" altLang="en-US" dirty="0" smtClean="0"/>
          </a:p>
          <a:p>
            <a:r>
              <a:rPr lang="en-US" altLang="en-US" dirty="0" smtClean="0"/>
              <a:t>public int size ( )</a:t>
            </a:r>
          </a:p>
          <a:p>
            <a:pPr lvl="1"/>
            <a:r>
              <a:rPr lang="en-US" altLang="en-US" dirty="0" smtClean="0"/>
              <a:t>Returns number of elements in ArrayList</a:t>
            </a:r>
          </a:p>
          <a:p>
            <a:endParaRPr lang="en-NZ" altLang="en-US" dirty="0" smtClean="0"/>
          </a:p>
          <a:p>
            <a:r>
              <a:rPr lang="en-US" altLang="en-US" dirty="0" smtClean="0"/>
              <a:t>public void clear ( )</a:t>
            </a:r>
          </a:p>
          <a:p>
            <a:pPr lvl="1"/>
            <a:r>
              <a:rPr lang="en-US" altLang="en-US" dirty="0" smtClean="0"/>
              <a:t>Removes all elements; size() becomes 0</a:t>
            </a:r>
          </a:p>
        </p:txBody>
      </p:sp>
      <p:sp>
        <p:nvSpPr>
          <p:cNvPr id="37895" name="Rectangle 24"/>
          <p:cNvSpPr>
            <a:spLocks noChangeArrowheads="1"/>
          </p:cNvSpPr>
          <p:nvPr/>
        </p:nvSpPr>
        <p:spPr bwMode="auto">
          <a:xfrm>
            <a:off x="1095376" y="2143126"/>
            <a:ext cx="4143375" cy="3095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System.out.println(list.isEmpty());</a:t>
            </a:r>
          </a:p>
        </p:txBody>
      </p:sp>
      <p:sp>
        <p:nvSpPr>
          <p:cNvPr id="37896" name="Rectangle 24"/>
          <p:cNvSpPr>
            <a:spLocks noChangeArrowheads="1"/>
          </p:cNvSpPr>
          <p:nvPr/>
        </p:nvSpPr>
        <p:spPr bwMode="auto">
          <a:xfrm>
            <a:off x="1095377" y="3429001"/>
            <a:ext cx="3713608" cy="3095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System.out.println(list.size());</a:t>
            </a:r>
          </a:p>
        </p:txBody>
      </p:sp>
      <p:sp>
        <p:nvSpPr>
          <p:cNvPr id="37897" name="Rectangle 24"/>
          <p:cNvSpPr>
            <a:spLocks noChangeArrowheads="1"/>
          </p:cNvSpPr>
          <p:nvPr/>
        </p:nvSpPr>
        <p:spPr bwMode="auto">
          <a:xfrm>
            <a:off x="1095375" y="4786313"/>
            <a:ext cx="1625377" cy="30956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list.clear();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5883631" y="3807803"/>
            <a:ext cx="261595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4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134"/>
          <p:cNvSpPr>
            <a:spLocks noChangeArrowheads="1"/>
          </p:cNvSpPr>
          <p:nvPr/>
        </p:nvSpPr>
        <p:spPr bwMode="auto">
          <a:xfrm>
            <a:off x="6321152" y="2190878"/>
            <a:ext cx="79208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false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31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2.ArrayLists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en-US" dirty="0" smtClean="0"/>
              <a:t>Methods to remove elements</a:t>
            </a:r>
          </a:p>
        </p:txBody>
      </p:sp>
      <p:sp>
        <p:nvSpPr>
          <p:cNvPr id="38918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dirty="0" smtClean="0"/>
              <a:t>Object remove(int index)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where 0&lt;=index&lt;size() (or exception)</a:t>
            </a:r>
          </a:p>
          <a:p>
            <a:pPr lvl="1"/>
            <a:r>
              <a:rPr lang="en-US" altLang="en-US" dirty="0" smtClean="0"/>
              <a:t>Removes element at </a:t>
            </a:r>
            <a:r>
              <a:rPr lang="en-US" altLang="en-US" b="1" dirty="0" smtClean="0"/>
              <a:t>index</a:t>
            </a:r>
            <a:r>
              <a:rPr lang="en-US" altLang="en-US" dirty="0" smtClean="0"/>
              <a:t>; shifts to the left remaining elements at index+1 … size()-1.</a:t>
            </a:r>
          </a:p>
          <a:p>
            <a:endParaRPr lang="en-NZ" altLang="en-US" dirty="0" smtClean="0"/>
          </a:p>
          <a:p>
            <a:endParaRPr lang="en-NZ" altLang="en-US" dirty="0" smtClean="0"/>
          </a:p>
          <a:p>
            <a:r>
              <a:rPr lang="en-NZ" altLang="en-US" dirty="0" err="1" smtClean="0"/>
              <a:t>boolean</a:t>
            </a:r>
            <a:r>
              <a:rPr lang="en-NZ" altLang="en-US" dirty="0" smtClean="0"/>
              <a:t> remove(Object </a:t>
            </a:r>
            <a:r>
              <a:rPr lang="en-NZ" altLang="en-US" dirty="0" err="1"/>
              <a:t>theElement</a:t>
            </a:r>
            <a:r>
              <a:rPr lang="en-NZ" altLang="en-US" dirty="0"/>
              <a:t>)</a:t>
            </a:r>
            <a:endParaRPr lang="en-NZ" altLang="en-US" dirty="0" smtClean="0"/>
          </a:p>
          <a:p>
            <a:pPr lvl="1"/>
            <a:r>
              <a:rPr lang="en-US" altLang="en-US" dirty="0" smtClean="0"/>
              <a:t>if found then removes the first occurrence of theElement; shifts the remaining elements to the left; size() becomes size()-1; returns true.</a:t>
            </a:r>
          </a:p>
          <a:p>
            <a:pPr lvl="1"/>
            <a:r>
              <a:rPr lang="en-US" altLang="en-US" dirty="0" smtClean="0"/>
              <a:t>if not found then returns false.</a:t>
            </a:r>
          </a:p>
        </p:txBody>
      </p:sp>
      <p:sp>
        <p:nvSpPr>
          <p:cNvPr id="38919" name="Rectangle 24"/>
          <p:cNvSpPr>
            <a:spLocks noChangeArrowheads="1"/>
          </p:cNvSpPr>
          <p:nvPr/>
        </p:nvSpPr>
        <p:spPr bwMode="auto">
          <a:xfrm>
            <a:off x="763622" y="2946382"/>
            <a:ext cx="2214562" cy="30956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list.remove( 0 );</a:t>
            </a:r>
          </a:p>
        </p:txBody>
      </p:sp>
      <p:sp>
        <p:nvSpPr>
          <p:cNvPr id="38920" name="Rectangle 24"/>
          <p:cNvSpPr>
            <a:spLocks noChangeArrowheads="1"/>
          </p:cNvSpPr>
          <p:nvPr/>
        </p:nvSpPr>
        <p:spPr bwMode="auto">
          <a:xfrm>
            <a:off x="776536" y="5481321"/>
            <a:ext cx="3786604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boolean n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list.remove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("Three");</a:t>
            </a:r>
          </a:p>
          <a:p>
            <a:pPr algn="l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(n);</a:t>
            </a:r>
          </a:p>
        </p:txBody>
      </p:sp>
      <p:sp>
        <p:nvSpPr>
          <p:cNvPr id="38921" name="Rectangle 24"/>
          <p:cNvSpPr>
            <a:spLocks noChangeArrowheads="1"/>
          </p:cNvSpPr>
          <p:nvPr/>
        </p:nvSpPr>
        <p:spPr bwMode="auto">
          <a:xfrm>
            <a:off x="3119161" y="2920179"/>
            <a:ext cx="4166556" cy="52540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400" b="1" dirty="0">
                <a:latin typeface="Courier New" panose="02070309020205020404" pitchFamily="49" charset="0"/>
              </a:rPr>
              <a:t>String s = (String) list.remove( 0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(s);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62904"/>
              </p:ext>
            </p:extLst>
          </p:nvPr>
        </p:nvGraphicFramePr>
        <p:xfrm>
          <a:off x="7495324" y="1833610"/>
          <a:ext cx="2143125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Three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86229"/>
              </p:ext>
            </p:extLst>
          </p:nvPr>
        </p:nvGraphicFramePr>
        <p:xfrm>
          <a:off x="5621810" y="1318670"/>
          <a:ext cx="2857500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Three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959213" y="1695180"/>
            <a:ext cx="360040" cy="310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34"/>
          <p:cNvSpPr>
            <a:spLocks noChangeArrowheads="1"/>
          </p:cNvSpPr>
          <p:nvPr/>
        </p:nvSpPr>
        <p:spPr bwMode="auto">
          <a:xfrm>
            <a:off x="7426694" y="3084281"/>
            <a:ext cx="79208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One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556"/>
              </p:ext>
            </p:extLst>
          </p:nvPr>
        </p:nvGraphicFramePr>
        <p:xfrm>
          <a:off x="6932151" y="5925963"/>
          <a:ext cx="2143125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4572"/>
              </p:ext>
            </p:extLst>
          </p:nvPr>
        </p:nvGraphicFramePr>
        <p:xfrm>
          <a:off x="5146214" y="5169152"/>
          <a:ext cx="2857500" cy="371475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Fred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Two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Three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7285716" y="5528862"/>
            <a:ext cx="451697" cy="369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34"/>
          <p:cNvSpPr>
            <a:spLocks noChangeArrowheads="1"/>
          </p:cNvSpPr>
          <p:nvPr/>
        </p:nvSpPr>
        <p:spPr bwMode="auto">
          <a:xfrm>
            <a:off x="4903018" y="6046392"/>
            <a:ext cx="792088" cy="30995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true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1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05_10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CS105_10</Template>
  <TotalTime>3898</TotalTime>
  <Words>2240</Words>
  <Application>Microsoft Office PowerPoint</Application>
  <PresentationFormat>A4 Paper (210x297 mm)</PresentationFormat>
  <Paragraphs>508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新細明體</vt:lpstr>
      <vt:lpstr>Arial</vt:lpstr>
      <vt:lpstr>Bookman Old Style</vt:lpstr>
      <vt:lpstr>Courier New</vt:lpstr>
      <vt:lpstr>Gill Sans MT</vt:lpstr>
      <vt:lpstr>Symbol</vt:lpstr>
      <vt:lpstr>Tahoma</vt:lpstr>
      <vt:lpstr>Times New Roman</vt:lpstr>
      <vt:lpstr>Wingdings</vt:lpstr>
      <vt:lpstr>Wingdings 3</vt:lpstr>
      <vt:lpstr>CS105_10</vt:lpstr>
      <vt:lpstr>CompSci 230 S2 2017 Programming Techniques </vt:lpstr>
      <vt:lpstr>Agenda &amp; Reading</vt:lpstr>
      <vt:lpstr>1.Introduction</vt:lpstr>
      <vt:lpstr>2.ArrayLists Advantages &amp; Disadvantages</vt:lpstr>
      <vt:lpstr>2.ArrayLists Methods</vt:lpstr>
      <vt:lpstr>2.ArrayLists  Methods to add elements</vt:lpstr>
      <vt:lpstr>2.ArrayLists  Search methods</vt:lpstr>
      <vt:lpstr>2.ArrayLists  Size &amp; Capacity</vt:lpstr>
      <vt:lpstr>2.ArrayLists  Methods to remove elements</vt:lpstr>
      <vt:lpstr>2.ArrayLists  Array-like methods</vt:lpstr>
      <vt:lpstr>2.ArrayLists  Methods to print the list</vt:lpstr>
      <vt:lpstr>2.ArrayLists  Equality</vt:lpstr>
      <vt:lpstr>2.ArrayLists  Different Types</vt:lpstr>
      <vt:lpstr>Exercise 1</vt:lpstr>
      <vt:lpstr>3.Generic ArrayLists</vt:lpstr>
      <vt:lpstr>3.Generic ArrayLists  Adding elements &amp; for-each loop</vt:lpstr>
      <vt:lpstr>4.Wrapper Classes</vt:lpstr>
      <vt:lpstr>4.Wrapper Classes Value =&gt; Object: Wrapper Object Creation</vt:lpstr>
      <vt:lpstr>4.Wrapper Classes Object =&gt; Value &amp; String =&gt; value</vt:lpstr>
      <vt:lpstr> 4.Wrapper Classes Auto boxing</vt:lpstr>
      <vt:lpstr>Exercise 2</vt:lpstr>
      <vt:lpstr>5.ArrayLists Vs Arrays</vt:lpstr>
      <vt:lpstr>5.ArrayLists Vs Arrays Capacity</vt:lpstr>
      <vt:lpstr>5.ArrayLists Vs Arrays Accessing Elements</vt:lpstr>
      <vt:lpstr>5.ArrayLists Vs Arrays Converting between Array and ArrayList</vt:lpstr>
      <vt:lpstr>Exercise 3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Angela Chang</cp:lastModifiedBy>
  <cp:revision>637</cp:revision>
  <cp:lastPrinted>2017-08-04T02:30:01Z</cp:lastPrinted>
  <dcterms:created xsi:type="dcterms:W3CDTF">2003-06-18T01:49:53Z</dcterms:created>
  <dcterms:modified xsi:type="dcterms:W3CDTF">2017-08-04T02:30:04Z</dcterms:modified>
</cp:coreProperties>
</file>