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1" r:id="rId5"/>
    <p:sldId id="263" r:id="rId6"/>
    <p:sldId id="262" r:id="rId7"/>
    <p:sldId id="268" r:id="rId8"/>
    <p:sldId id="260" r:id="rId9"/>
    <p:sldId id="267" r:id="rId10"/>
    <p:sldId id="269" r:id="rId11"/>
    <p:sldId id="266" r:id="rId12"/>
    <p:sldId id="270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613EA6-87F9-4FA3-8B26-C649C62FB4EB}">
          <p14:sldIdLst>
            <p14:sldId id="256"/>
            <p14:sldId id="258"/>
          </p14:sldIdLst>
        </p14:section>
        <p14:section name="Why to learn" id="{6A9DB546-8906-4275-9ED3-A91950D9B669}">
          <p14:sldIdLst>
            <p14:sldId id="257"/>
            <p14:sldId id="261"/>
            <p14:sldId id="263"/>
            <p14:sldId id="262"/>
            <p14:sldId id="268"/>
          </p14:sldIdLst>
        </p14:section>
        <p14:section name="How to learn" id="{1C671BA8-7B6C-43D7-94DB-BEBFB9C11721}">
          <p14:sldIdLst>
            <p14:sldId id="260"/>
            <p14:sldId id="267"/>
            <p14:sldId id="269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CFF"/>
    <a:srgbClr val="00305C"/>
    <a:srgbClr val="0073CF"/>
    <a:srgbClr val="000000"/>
    <a:srgbClr val="003E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5149" autoAdjust="0"/>
  </p:normalViewPr>
  <p:slideViewPr>
    <p:cSldViewPr>
      <p:cViewPr varScale="1">
        <p:scale>
          <a:sx n="87" d="100"/>
          <a:sy n="87" d="100"/>
        </p:scale>
        <p:origin x="84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665FA1-1CC1-4EF4-8ED0-B15992FD629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CE4EFF-25E9-42CB-B333-55A177A81A4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F62556-D7E3-469D-A61E-109ADCA1B420}" type="slidenum">
              <a:rPr lang="en-GB" altLang="en-US"/>
              <a:pPr eaLnBrk="1" hangingPunct="1"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Aim</a:t>
            </a:r>
            <a:r>
              <a:rPr lang="en-US" altLang="en-US" baseline="0" dirty="0" smtClean="0">
                <a:latin typeface="Arial" panose="020B0604020202020204" pitchFamily="34" charset="0"/>
              </a:rPr>
              <a:t> for 30 minutes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Advice – pick a project (e.g. </a:t>
            </a:r>
            <a:r>
              <a:rPr lang="en-GB" dirty="0" err="1" smtClean="0"/>
              <a:t>kaggle</a:t>
            </a:r>
            <a:r>
              <a:rPr lang="en-GB" dirty="0" smtClean="0"/>
              <a:t> for machine learning)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50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Easiest to show example of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976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Easiest to show example of 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392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not like that </a:t>
            </a:r>
            <a:r>
              <a:rPr lang="en-GB" dirty="0" smtClean="0"/>
              <a:t>MATLAB lecture</a:t>
            </a:r>
            <a:endParaRPr lang="en-GB" baseline="0" dirty="0" smtClean="0"/>
          </a:p>
          <a:p>
            <a:r>
              <a:rPr lang="en-GB" baseline="0" dirty="0" smtClean="0"/>
              <a:t>Focus on general details and useful information</a:t>
            </a:r>
          </a:p>
          <a:p>
            <a:r>
              <a:rPr lang="en-GB" baseline="0" dirty="0" smtClean="0"/>
              <a:t>Discussion, not lecture (interrupt with </a:t>
            </a:r>
            <a:r>
              <a:rPr lang="en-GB" baseline="0" dirty="0" err="1" smtClean="0"/>
              <a:t>qs</a:t>
            </a:r>
            <a:r>
              <a:rPr lang="en-GB" baseline="0" dirty="0" smtClean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740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Programming</a:t>
            </a:r>
            <a:r>
              <a:rPr lang="en-GB" baseline="0" dirty="0" smtClean="0"/>
              <a:t> language</a:t>
            </a:r>
          </a:p>
          <a:p>
            <a:r>
              <a:rPr lang="en-GB" baseline="0" dirty="0" smtClean="0"/>
              <a:t>IDE – type text, machine code, get result</a:t>
            </a:r>
          </a:p>
          <a:p>
            <a:r>
              <a:rPr lang="en-GB" dirty="0" smtClean="0"/>
              <a:t>Python</a:t>
            </a:r>
            <a:r>
              <a:rPr lang="en-GB" baseline="0" dirty="0" smtClean="0"/>
              <a:t> the interpreter versus the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248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Job</a:t>
            </a:r>
            <a:r>
              <a:rPr lang="en-GB" baseline="0" dirty="0" smtClean="0"/>
              <a:t> applications – “Python experience”, hours. </a:t>
            </a:r>
          </a:p>
          <a:p>
            <a:r>
              <a:rPr lang="en-GB" baseline="0" dirty="0" smtClean="0"/>
              <a:t>Best language to learn, doesn’t means it’s the best for your research tasks.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802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1200" dirty="0" smtClean="0"/>
              <a:t>Compared to MATLAB,</a:t>
            </a:r>
            <a:r>
              <a:rPr lang="en-GB" altLang="en-US" sz="1200" baseline="0" dirty="0" smtClean="0"/>
              <a:t> </a:t>
            </a:r>
            <a:r>
              <a:rPr lang="en-GB" altLang="en-US" sz="1200" baseline="0" dirty="0" err="1" smtClean="0"/>
              <a:t>originLab</a:t>
            </a:r>
            <a:r>
              <a:rPr lang="en-GB" altLang="en-US" sz="1200" baseline="0" dirty="0" smtClean="0"/>
              <a:t>, wolfram </a:t>
            </a:r>
            <a:r>
              <a:rPr lang="en-GB" altLang="en-US" sz="1200" baseline="0" dirty="0" err="1" smtClean="0"/>
              <a:t>mathematica</a:t>
            </a:r>
            <a:r>
              <a:rPr lang="en-GB" altLang="en-US" sz="1200" baseline="0" dirty="0" smtClean="0"/>
              <a:t>, </a:t>
            </a:r>
            <a:endParaRPr lang="en-GB" alt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78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compared to other research</a:t>
            </a:r>
            <a:r>
              <a:rPr lang="en-GB" baseline="0" dirty="0" smtClean="0"/>
              <a:t> tools (MATLAB, </a:t>
            </a:r>
            <a:r>
              <a:rPr lang="en-GB" baseline="0" dirty="0" err="1" smtClean="0"/>
              <a:t>OriginLab</a:t>
            </a:r>
            <a:r>
              <a:rPr lang="en-GB" baseline="0" dirty="0" smtClean="0"/>
              <a:t>, Excel)</a:t>
            </a:r>
          </a:p>
          <a:p>
            <a:endParaRPr lang="en-GB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https://bit.ly/2m8GiBd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Based on personal opinion</a:t>
            </a:r>
            <a:r>
              <a:rPr lang="en-GB" baseline="0" dirty="0" smtClean="0"/>
              <a:t> and observation of what other people do</a:t>
            </a:r>
          </a:p>
          <a:p>
            <a:endParaRPr lang="en-GB" dirty="0" smtClean="0"/>
          </a:p>
          <a:p>
            <a:r>
              <a:rPr lang="en-GB" dirty="0" smtClean="0"/>
              <a:t>https://uk.mathworks.com/products/matlab/matlab-vs-python.html</a:t>
            </a:r>
          </a:p>
          <a:p>
            <a:endParaRPr lang="en-GB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However, advantages of combining and automating might make Python the best choice overall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026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Jupyter</a:t>
            </a:r>
            <a:r>
              <a:rPr lang="en-GB" dirty="0" smtClean="0"/>
              <a:t>: common, useful, but</a:t>
            </a:r>
            <a:r>
              <a:rPr lang="en-GB" baseline="0" dirty="0" smtClean="0"/>
              <a:t> not ubiquitous.</a:t>
            </a:r>
            <a:endParaRPr lang="en-GB" dirty="0" smtClean="0"/>
          </a:p>
          <a:p>
            <a:r>
              <a:rPr lang="en-GB" dirty="0" smtClean="0"/>
              <a:t>Show how to export to .</a:t>
            </a:r>
            <a:r>
              <a:rPr lang="en-GB" dirty="0" err="1" smtClean="0"/>
              <a:t>py</a:t>
            </a:r>
            <a:r>
              <a:rPr lang="en-GB" dirty="0" smtClean="0"/>
              <a:t> file.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560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362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Advice – pick a project (e.g. </a:t>
            </a:r>
            <a:r>
              <a:rPr lang="en-GB" dirty="0" err="1" smtClean="0"/>
              <a:t>kaggle</a:t>
            </a:r>
            <a:r>
              <a:rPr lang="en-GB" dirty="0" smtClean="0"/>
              <a:t> for machine learning)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E4EFF-25E9-42CB-B333-55A177A81A4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915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53CF0F-FF29-46ED-BE4C-E1502A4EC6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846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2D6D8-231C-4A2D-B779-26944FCB82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71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09D93-BB40-4DAF-BB5B-9D5130D321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31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BE5E6-FFA0-4C1E-A934-ABDDF6AD41E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129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6D7E3-9AE7-475F-A512-BCAF06DC3D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94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ECC8C-5D7E-4A49-B418-522D42DB460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25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9096A-2C76-4166-AB1C-018539791FD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413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99555-5F3C-4EC4-B6EC-6D760A56FC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944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2617C8-8C2E-47B8-AA1E-4206F0EF317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908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B45BA-1DF9-4E8B-AC7E-B67A5557E31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311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F53BF-C723-455A-8A0A-F75A158E25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86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802994D-1465-49C6-A54E-2F19BFE8B766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6700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2pPr>
      <a:lvl3pPr marL="809625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3pPr>
      <a:lvl4pPr marL="1079500" indent="-268288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4pPr>
      <a:lvl5pPr marL="13509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5pPr>
      <a:lvl6pPr marL="18081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11.2 Introduction to 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NanoDTC Practicals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84175" y="5373216"/>
            <a:ext cx="837406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 dirty="0" smtClean="0">
                <a:solidFill>
                  <a:schemeClr val="tx2"/>
                </a:solidFill>
              </a:rPr>
              <a:t>Thomas Parton</a:t>
            </a:r>
          </a:p>
          <a:p>
            <a:pPr eaLnBrk="1" hangingPunct="1"/>
            <a:r>
              <a:rPr lang="en-GB" altLang="en-US" b="1" dirty="0" smtClean="0">
                <a:solidFill>
                  <a:schemeClr val="tx2"/>
                </a:solidFill>
              </a:rPr>
              <a:t>16</a:t>
            </a:r>
            <a:r>
              <a:rPr lang="en-GB" altLang="en-US" b="1" baseline="30000" dirty="0" smtClean="0">
                <a:solidFill>
                  <a:schemeClr val="tx2"/>
                </a:solidFill>
              </a:rPr>
              <a:t>th</a:t>
            </a:r>
            <a:r>
              <a:rPr lang="en-GB" altLang="en-US" b="1" dirty="0" smtClean="0">
                <a:solidFill>
                  <a:schemeClr val="tx2"/>
                </a:solidFill>
              </a:rPr>
              <a:t> October 2018</a:t>
            </a:r>
            <a:endParaRPr lang="en-GB" altLang="en-US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3CF0F-FF29-46ED-BE4C-E1502A4EC697}" type="slidenum">
              <a:rPr lang="en-GB" altLang="en-US" smtClean="0"/>
              <a:pPr/>
              <a:t>1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 solutions to your problems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16016" y="1556792"/>
            <a:ext cx="4320480" cy="4067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Learning resources (previous slide)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Official documentation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Stack Overflow and other online forums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Talking to other people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8" y="1412776"/>
            <a:ext cx="3297911" cy="2138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" y="4005064"/>
            <a:ext cx="4129088" cy="184308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43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Good habits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461821"/>
              </p:ext>
            </p:extLst>
          </p:nvPr>
        </p:nvGraphicFramePr>
        <p:xfrm>
          <a:off x="500707" y="1484784"/>
          <a:ext cx="8142586" cy="4428777"/>
        </p:xfrm>
        <a:graphic>
          <a:graphicData uri="http://schemas.openxmlformats.org/drawingml/2006/table">
            <a:tbl>
              <a:tblPr/>
              <a:tblGrid>
                <a:gridCol w="4071293">
                  <a:extLst>
                    <a:ext uri="{9D8B030D-6E8A-4147-A177-3AD203B41FA5}">
                      <a16:colId xmlns:a16="http://schemas.microsoft.com/office/drawing/2014/main" val="742516753"/>
                    </a:ext>
                  </a:extLst>
                </a:gridCol>
                <a:gridCol w="4071293">
                  <a:extLst>
                    <a:ext uri="{9D8B030D-6E8A-4147-A177-3AD203B41FA5}">
                      <a16:colId xmlns:a16="http://schemas.microsoft.com/office/drawing/2014/main" val="1669207277"/>
                    </a:ext>
                  </a:extLst>
                </a:gridCol>
              </a:tblGrid>
              <a:tr h="367714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</a:rPr>
                        <a:t>Good coding </a:t>
                      </a:r>
                      <a:r>
                        <a:rPr lang="en-GB" sz="1400" b="1" dirty="0" smtClean="0">
                          <a:solidFill>
                            <a:srgbClr val="000000"/>
                          </a:solidFill>
                          <a:effectLst/>
                        </a:rPr>
                        <a:t>habits</a:t>
                      </a:r>
                      <a:endParaRPr lang="en-GB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</a:rPr>
                        <a:t>Good lab habits</a:t>
                      </a: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89209"/>
                  </a:ext>
                </a:extLst>
              </a:tr>
              <a:tr h="875230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Make a plan of what the code will do and break it down into individual tasks.</a:t>
                      </a: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Make a plan of what the experiment will do and break it down into smaller tasks.</a:t>
                      </a: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22283"/>
                  </a:ext>
                </a:extLst>
              </a:tr>
              <a:tr h="701272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Label code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objects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in a</a:t>
                      </a:r>
                      <a:r>
                        <a:rPr lang="en-GB" sz="1400" baseline="0" dirty="0" smtClean="0">
                          <a:solidFill>
                            <a:srgbClr val="000000"/>
                          </a:solidFill>
                          <a:effectLst/>
                        </a:rPr>
                        <a:t>n informative and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consistent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way</a:t>
                      </a: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Label samples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in a</a:t>
                      </a:r>
                      <a:r>
                        <a:rPr lang="en-GB" sz="1400" baseline="0" dirty="0" smtClean="0">
                          <a:solidFill>
                            <a:srgbClr val="000000"/>
                          </a:solidFill>
                          <a:effectLst/>
                        </a:rPr>
                        <a:t>n informative and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consistent way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234872"/>
                  </a:ext>
                </a:extLst>
              </a:tr>
              <a:tr h="104440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Add concise, useful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comments about wha</a:t>
                      </a:r>
                      <a:r>
                        <a:rPr lang="en-GB" sz="1400" baseline="0" dirty="0" smtClean="0">
                          <a:solidFill>
                            <a:srgbClr val="000000"/>
                          </a:solidFill>
                          <a:effectLst/>
                        </a:rPr>
                        <a:t>t the code does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to make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GB" sz="1400" baseline="0" dirty="0" smtClean="0">
                          <a:solidFill>
                            <a:srgbClr val="000000"/>
                          </a:solidFill>
                          <a:effectLst/>
                        </a:rPr>
                        <a:t> code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easier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to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Add concise, useful observations about the experiment to make the lab book easier to read</a:t>
                      </a: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11606"/>
                  </a:ext>
                </a:extLst>
              </a:tr>
              <a:tr h="395759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Don't cram everything onto one line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Don't 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</a:rPr>
                        <a:t>cram everything onto one line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339204"/>
                  </a:ext>
                </a:extLst>
              </a:tr>
              <a:tr h="104440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If things are going wrong, check individual sections of code one at a time</a:t>
                      </a: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</a:rPr>
                        <a:t>If things are going wrong, check individual components of the equipment one at a time</a:t>
                      </a:r>
                    </a:p>
                  </a:txBody>
                  <a:tcPr marL="29370" marR="29370" marT="14685" marB="14685" anchor="ctr">
                    <a:lnL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74D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8881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94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Questions and Comments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89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1649561"/>
            <a:ext cx="8374063" cy="4067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What is Python?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Why learn Python?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Practical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Where to learn more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Good coding practices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/>
              <a:t>Solving your Python problems</a:t>
            </a:r>
          </a:p>
          <a:p>
            <a:pPr marL="0" indent="0">
              <a:buNone/>
            </a:pPr>
            <a:endParaRPr lang="en-GB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84"/>
          <a:stretch/>
        </p:blipFill>
        <p:spPr>
          <a:xfrm>
            <a:off x="359158" y="1454299"/>
            <a:ext cx="3708786" cy="44577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39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Python?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9908" y="3100816"/>
            <a:ext cx="2160240" cy="1127424"/>
            <a:chOff x="539552" y="3933056"/>
            <a:chExt cx="2160240" cy="1127424"/>
          </a:xfrm>
        </p:grpSpPr>
        <p:grpSp>
          <p:nvGrpSpPr>
            <p:cNvPr id="5" name="Group 4"/>
            <p:cNvGrpSpPr/>
            <p:nvPr/>
          </p:nvGrpSpPr>
          <p:grpSpPr>
            <a:xfrm>
              <a:off x="539552" y="3933056"/>
              <a:ext cx="2160240" cy="1127424"/>
              <a:chOff x="683568" y="3741737"/>
              <a:chExt cx="2160240" cy="11274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83568" y="3741737"/>
                <a:ext cx="2160240" cy="112742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</a:t>
                </a:r>
                <a:endParaRPr lang="en-GB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683568" y="3741737"/>
                <a:ext cx="1008112" cy="335335"/>
              </a:xfrm>
              <a:prstGeom prst="rect">
                <a:avLst/>
              </a:prstGeom>
              <a:solidFill>
                <a:srgbClr val="0030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User</a:t>
                </a:r>
                <a:endParaRPr lang="en-GB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39552" y="4371571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omic Sans MS" panose="030F0702030302020204" pitchFamily="66" charset="0"/>
                  <a:cs typeface="Times New Roman" panose="02020603050405020304" pitchFamily="18" charset="0"/>
                </a:rPr>
                <a:t>I want to make a plot of my UV-vis data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71155" y="1604331"/>
            <a:ext cx="2168526" cy="1152128"/>
            <a:chOff x="2855267" y="3933056"/>
            <a:chExt cx="2168526" cy="1152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4" b="15789"/>
            <a:stretch/>
          </p:blipFill>
          <p:spPr>
            <a:xfrm>
              <a:off x="2883298" y="3933057"/>
              <a:ext cx="2120750" cy="1152127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2855267" y="3933056"/>
              <a:ext cx="2168526" cy="1127424"/>
              <a:chOff x="675282" y="3741737"/>
              <a:chExt cx="2168526" cy="112742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83568" y="3741737"/>
                <a:ext cx="2160240" cy="1127424"/>
              </a:xfrm>
              <a:prstGeom prst="rect">
                <a:avLst/>
              </a:prstGeom>
              <a:noFill/>
              <a:ln>
                <a:solidFill>
                  <a:srgbClr val="0073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5282" y="4533826"/>
                <a:ext cx="1698824" cy="3353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Python script</a:t>
                </a:r>
                <a:endParaRPr lang="en-GB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167853" y="1573593"/>
            <a:ext cx="2160240" cy="1158081"/>
            <a:chOff x="5243117" y="3917727"/>
            <a:chExt cx="2160240" cy="11580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777" b="54366"/>
            <a:stretch/>
          </p:blipFill>
          <p:spPr>
            <a:xfrm>
              <a:off x="5243117" y="3917727"/>
              <a:ext cx="2160240" cy="11580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5243117" y="3933056"/>
              <a:ext cx="2160240" cy="1133377"/>
              <a:chOff x="683568" y="3741737"/>
              <a:chExt cx="2160240" cy="113337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83568" y="3741737"/>
                <a:ext cx="2160240" cy="1127424"/>
              </a:xfrm>
              <a:prstGeom prst="rect">
                <a:avLst/>
              </a:prstGeom>
              <a:noFill/>
              <a:ln>
                <a:solidFill>
                  <a:srgbClr val="0073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3568" y="4539779"/>
                <a:ext cx="1705147" cy="3353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Machine code</a:t>
                </a:r>
                <a:endParaRPr lang="en-GB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905450" y="3099147"/>
            <a:ext cx="2160240" cy="1130762"/>
            <a:chOff x="5220072" y="4314461"/>
            <a:chExt cx="2160240" cy="113076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4712"/>
            <a:stretch/>
          </p:blipFill>
          <p:spPr>
            <a:xfrm>
              <a:off x="5259016" y="4365104"/>
              <a:ext cx="2117204" cy="1080119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5220072" y="4314461"/>
              <a:ext cx="2160240" cy="1127425"/>
              <a:chOff x="683568" y="3741736"/>
              <a:chExt cx="2160240" cy="11274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83568" y="3741737"/>
                <a:ext cx="2160240" cy="1127424"/>
              </a:xfrm>
              <a:prstGeom prst="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3568" y="3741736"/>
                <a:ext cx="1296144" cy="335335"/>
              </a:xfrm>
              <a:prstGeom prst="rect">
                <a:avLst/>
              </a:prstGeom>
              <a:solidFill>
                <a:srgbClr val="0030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Hardware</a:t>
                </a:r>
                <a:endParaRPr lang="en-GB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3548111" y="3100816"/>
            <a:ext cx="2160240" cy="1127424"/>
            <a:chOff x="3779912" y="2812312"/>
            <a:chExt cx="2160240" cy="1127424"/>
          </a:xfrm>
        </p:grpSpPr>
        <p:grpSp>
          <p:nvGrpSpPr>
            <p:cNvPr id="24" name="Group 23"/>
            <p:cNvGrpSpPr/>
            <p:nvPr/>
          </p:nvGrpSpPr>
          <p:grpSpPr>
            <a:xfrm>
              <a:off x="3779912" y="2812312"/>
              <a:ext cx="2160240" cy="1127424"/>
              <a:chOff x="2627784" y="4314462"/>
              <a:chExt cx="2160240" cy="112742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3842" y="4638348"/>
                <a:ext cx="1919696" cy="648417"/>
              </a:xfrm>
              <a:prstGeom prst="rect">
                <a:avLst/>
              </a:prstGeom>
            </p:spPr>
          </p:pic>
          <p:grpSp>
            <p:nvGrpSpPr>
              <p:cNvPr id="31" name="Group 30"/>
              <p:cNvGrpSpPr/>
              <p:nvPr/>
            </p:nvGrpSpPr>
            <p:grpSpPr>
              <a:xfrm>
                <a:off x="2627784" y="4314462"/>
                <a:ext cx="2160240" cy="1127424"/>
                <a:chOff x="683568" y="3741737"/>
                <a:chExt cx="2160240" cy="1127424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83568" y="3741737"/>
                  <a:ext cx="2160240" cy="1127424"/>
                </a:xfrm>
                <a:prstGeom prst="rect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83568" y="3741737"/>
                  <a:ext cx="1152128" cy="335335"/>
                </a:xfrm>
                <a:prstGeom prst="rect">
                  <a:avLst/>
                </a:prstGeom>
                <a:solidFill>
                  <a:srgbClr val="0030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Software</a:t>
                  </a:r>
                  <a:endParaRPr lang="en-GB" dirty="0"/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4241914" y="3570404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interpreter</a:t>
              </a:r>
              <a:endParaRPr lang="en-GB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18669" y="4477957"/>
            <a:ext cx="2092971" cy="1133377"/>
            <a:chOff x="5072598" y="4365104"/>
            <a:chExt cx="2092971" cy="1133377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73" r="47939" b="17189"/>
            <a:stretch/>
          </p:blipFill>
          <p:spPr>
            <a:xfrm>
              <a:off x="5072598" y="4365104"/>
              <a:ext cx="2092971" cy="1127424"/>
            </a:xfrm>
            <a:prstGeom prst="rect">
              <a:avLst/>
            </a:prstGeom>
          </p:spPr>
        </p:pic>
        <p:grpSp>
          <p:nvGrpSpPr>
            <p:cNvPr id="49" name="Group 48"/>
            <p:cNvGrpSpPr/>
            <p:nvPr/>
          </p:nvGrpSpPr>
          <p:grpSpPr>
            <a:xfrm>
              <a:off x="5076179" y="4365104"/>
              <a:ext cx="2089390" cy="1133377"/>
              <a:chOff x="683568" y="3741737"/>
              <a:chExt cx="2160240" cy="11333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83568" y="3741737"/>
                <a:ext cx="2160240" cy="1127424"/>
              </a:xfrm>
              <a:prstGeom prst="rect">
                <a:avLst/>
              </a:prstGeom>
              <a:noFill/>
              <a:ln>
                <a:solidFill>
                  <a:srgbClr val="0073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83568" y="4539779"/>
                <a:ext cx="1705147" cy="3353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State readout</a:t>
                </a:r>
                <a:endParaRPr lang="en-GB" dirty="0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1890256" y="4572891"/>
            <a:ext cx="2216971" cy="1132133"/>
            <a:chOff x="2072833" y="4509120"/>
            <a:chExt cx="2216971" cy="11321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64" t="50284" r="102" b="1813"/>
            <a:stretch/>
          </p:blipFill>
          <p:spPr>
            <a:xfrm>
              <a:off x="2117626" y="4509120"/>
              <a:ext cx="2172178" cy="766879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>
              <a:off x="2072833" y="4513829"/>
              <a:ext cx="2168526" cy="1127424"/>
              <a:chOff x="675282" y="3741737"/>
              <a:chExt cx="2168526" cy="112742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83568" y="3741737"/>
                <a:ext cx="2160240" cy="1127424"/>
              </a:xfrm>
              <a:prstGeom prst="rect">
                <a:avLst/>
              </a:prstGeom>
              <a:noFill/>
              <a:ln>
                <a:solidFill>
                  <a:srgbClr val="0073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75282" y="4533826"/>
                <a:ext cx="1698824" cy="3353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Python output</a:t>
                </a:r>
                <a:endParaRPr lang="en-GB" dirty="0"/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>
            <a:off x="4124175" y="2809980"/>
            <a:ext cx="232283" cy="25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>
            <a:off x="4713138" y="2797606"/>
            <a:ext cx="232283" cy="25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 flipH="1">
            <a:off x="4171653" y="4327798"/>
            <a:ext cx="834145" cy="258080"/>
            <a:chOff x="4124176" y="4381319"/>
            <a:chExt cx="834145" cy="258080"/>
          </a:xfrm>
        </p:grpSpPr>
        <p:cxnSp>
          <p:nvCxnSpPr>
            <p:cNvPr id="65" name="Straight Arrow Connector 64"/>
            <p:cNvCxnSpPr/>
            <p:nvPr/>
          </p:nvCxnSpPr>
          <p:spPr>
            <a:xfrm flipV="1">
              <a:off x="4124176" y="4381319"/>
              <a:ext cx="232283" cy="258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 flipV="1">
              <a:off x="4713139" y="4368945"/>
              <a:ext cx="232283" cy="258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rot="16200000">
            <a:off x="1482115" y="2743560"/>
            <a:ext cx="232283" cy="25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 flipV="1">
            <a:off x="7393210" y="4314900"/>
            <a:ext cx="232283" cy="25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421126" y="2731674"/>
            <a:ext cx="232283" cy="25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Python?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539552" y="1419338"/>
            <a:ext cx="7998568" cy="4769892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1600" b="1" dirty="0" smtClean="0"/>
              <a:t>It’s easy to use</a:t>
            </a:r>
          </a:p>
          <a:p>
            <a:r>
              <a:rPr lang="en-GB" altLang="en-US" sz="1600" dirty="0" smtClean="0"/>
              <a:t>Free </a:t>
            </a:r>
            <a:r>
              <a:rPr lang="en-GB" altLang="en-US" sz="1600" dirty="0"/>
              <a:t>and </a:t>
            </a:r>
            <a:r>
              <a:rPr lang="en-GB" altLang="en-US" sz="1600" dirty="0" smtClean="0"/>
              <a:t>open-source</a:t>
            </a:r>
          </a:p>
          <a:p>
            <a:r>
              <a:rPr lang="en-GB" altLang="en-US" sz="1600" dirty="0" smtClean="0"/>
              <a:t>Relatively </a:t>
            </a:r>
            <a:r>
              <a:rPr lang="en-GB" altLang="en-US" sz="1600" dirty="0"/>
              <a:t>easy to </a:t>
            </a:r>
            <a:r>
              <a:rPr lang="en-GB" altLang="en-US" sz="1600" dirty="0" smtClean="0"/>
              <a:t>learn</a:t>
            </a:r>
          </a:p>
          <a:p>
            <a:r>
              <a:rPr lang="en-GB" altLang="en-US" sz="1600" dirty="0" smtClean="0"/>
              <a:t>Readable code (high-level language)</a:t>
            </a:r>
          </a:p>
          <a:p>
            <a:r>
              <a:rPr lang="en-GB" altLang="en-US" sz="1600" dirty="0" smtClean="0"/>
              <a:t>Robust and error-tolerant</a:t>
            </a:r>
          </a:p>
          <a:p>
            <a:pPr marL="0" indent="0">
              <a:buNone/>
            </a:pPr>
            <a:r>
              <a:rPr lang="en-GB" altLang="en-US" sz="1600" b="1" dirty="0" smtClean="0"/>
              <a:t>It’s powerful</a:t>
            </a:r>
          </a:p>
          <a:p>
            <a:r>
              <a:rPr lang="en-GB" altLang="en-US" sz="1600" dirty="0" smtClean="0"/>
              <a:t>Versatile (multiple programming paradigms)</a:t>
            </a:r>
          </a:p>
          <a:p>
            <a:r>
              <a:rPr lang="en-GB" altLang="en-US" sz="1600" dirty="0" smtClean="0"/>
              <a:t>Extensible </a:t>
            </a:r>
            <a:r>
              <a:rPr lang="en-GB" altLang="en-US" sz="1600" dirty="0"/>
              <a:t>(easy to </a:t>
            </a:r>
            <a:r>
              <a:rPr lang="en-GB" altLang="en-US" sz="1600" dirty="0" smtClean="0"/>
              <a:t>upgrade what it can do)</a:t>
            </a:r>
            <a:endParaRPr lang="en-GB" altLang="en-US" sz="1600" dirty="0"/>
          </a:p>
          <a:p>
            <a:pPr marL="0" indent="0">
              <a:buNone/>
            </a:pPr>
            <a:r>
              <a:rPr lang="en-GB" altLang="en-US" sz="1600" b="1" dirty="0" smtClean="0"/>
              <a:t>It’s popular</a:t>
            </a:r>
          </a:p>
          <a:p>
            <a:r>
              <a:rPr lang="en-GB" altLang="en-US" sz="1600" dirty="0" smtClean="0"/>
              <a:t>Active online support community </a:t>
            </a:r>
          </a:p>
          <a:p>
            <a:r>
              <a:rPr lang="en-GB" altLang="en-US" sz="1600" dirty="0" smtClean="0"/>
              <a:t>A </a:t>
            </a:r>
            <a:r>
              <a:rPr lang="en-GB" altLang="en-US" sz="1600" dirty="0"/>
              <a:t>lot of other people </a:t>
            </a:r>
            <a:r>
              <a:rPr lang="en-GB" altLang="en-US" sz="1600" dirty="0" smtClean="0"/>
              <a:t>already </a:t>
            </a:r>
            <a:r>
              <a:rPr lang="en-GB" altLang="en-US" sz="1600" dirty="0"/>
              <a:t>use it. </a:t>
            </a:r>
            <a:endParaRPr lang="en-US" alt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58" y="1484784"/>
            <a:ext cx="2819673" cy="952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94" y="2708920"/>
            <a:ext cx="3949682" cy="3385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0112" y="6213634"/>
            <a:ext cx="322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Source:https</a:t>
            </a:r>
            <a:r>
              <a:rPr lang="en-GB" dirty="0">
                <a:solidFill>
                  <a:schemeClr val="bg1"/>
                </a:solidFill>
              </a:rPr>
              <a:t>://bit.ly/2O3Y2AI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6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Why Python?</a:t>
            </a:r>
            <a:r>
              <a:rPr lang="en-US" altLang="en-US" dirty="0" smtClean="0">
                <a:solidFill>
                  <a:schemeClr val="accent2"/>
                </a:solidFill>
              </a:rPr>
              <a:t>??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539552" y="1419338"/>
            <a:ext cx="7998568" cy="4769892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1600" b="1" dirty="0" smtClean="0"/>
              <a:t>It’s easy to use</a:t>
            </a:r>
          </a:p>
          <a:p>
            <a:r>
              <a:rPr lang="en-GB" altLang="en-US" sz="1600" dirty="0" smtClean="0"/>
              <a:t>Free </a:t>
            </a:r>
            <a:r>
              <a:rPr lang="en-GB" altLang="en-US" sz="1600" dirty="0"/>
              <a:t>and </a:t>
            </a:r>
            <a:r>
              <a:rPr lang="en-GB" altLang="en-US" sz="1600" dirty="0" smtClean="0"/>
              <a:t>open-source</a:t>
            </a:r>
          </a:p>
          <a:p>
            <a:r>
              <a:rPr lang="en-GB" altLang="en-US" sz="1600" dirty="0" smtClean="0"/>
              <a:t>Relatively </a:t>
            </a:r>
            <a:r>
              <a:rPr lang="en-GB" altLang="en-US" sz="1600" dirty="0"/>
              <a:t>easy to </a:t>
            </a:r>
            <a:r>
              <a:rPr lang="en-GB" altLang="en-US" sz="1600" dirty="0" smtClean="0"/>
              <a:t>learn</a:t>
            </a:r>
          </a:p>
          <a:p>
            <a:r>
              <a:rPr lang="en-GB" altLang="en-US" sz="1600" dirty="0" smtClean="0"/>
              <a:t>Readable code (high-level language)</a:t>
            </a:r>
          </a:p>
          <a:p>
            <a:r>
              <a:rPr lang="en-GB" altLang="en-US" sz="1600" dirty="0" smtClean="0"/>
              <a:t>Robust and error-tolerant</a:t>
            </a:r>
          </a:p>
          <a:p>
            <a:pPr marL="0" indent="0">
              <a:buNone/>
            </a:pPr>
            <a:r>
              <a:rPr lang="en-GB" altLang="en-US" sz="1600" b="1" dirty="0" smtClean="0"/>
              <a:t>It’s powerful</a:t>
            </a:r>
          </a:p>
          <a:p>
            <a:r>
              <a:rPr lang="en-GB" altLang="en-US" sz="1600" dirty="0" smtClean="0"/>
              <a:t>Versatile (multiple programming paradigms)</a:t>
            </a:r>
          </a:p>
          <a:p>
            <a:r>
              <a:rPr lang="en-GB" altLang="en-US" sz="1600" dirty="0" smtClean="0"/>
              <a:t>Extensible </a:t>
            </a:r>
            <a:r>
              <a:rPr lang="en-GB" altLang="en-US" sz="1600" dirty="0"/>
              <a:t>(easy to </a:t>
            </a:r>
            <a:r>
              <a:rPr lang="en-GB" altLang="en-US" sz="1600" dirty="0" smtClean="0"/>
              <a:t>upgrade what it can do)</a:t>
            </a:r>
            <a:endParaRPr lang="en-GB" altLang="en-US" sz="1600" dirty="0"/>
          </a:p>
          <a:p>
            <a:pPr marL="0" indent="0">
              <a:buNone/>
            </a:pPr>
            <a:r>
              <a:rPr lang="en-GB" altLang="en-US" sz="1600" b="1" dirty="0" smtClean="0"/>
              <a:t>It’s popular</a:t>
            </a:r>
          </a:p>
          <a:p>
            <a:r>
              <a:rPr lang="en-GB" altLang="en-US" sz="1600" dirty="0" smtClean="0"/>
              <a:t>Active online support community </a:t>
            </a:r>
          </a:p>
          <a:p>
            <a:r>
              <a:rPr lang="en-GB" altLang="en-US" sz="1600" dirty="0" smtClean="0"/>
              <a:t>A </a:t>
            </a:r>
            <a:r>
              <a:rPr lang="en-GB" altLang="en-US" sz="1600" dirty="0"/>
              <a:t>lot of other people </a:t>
            </a:r>
            <a:r>
              <a:rPr lang="en-GB" altLang="en-US" sz="1600" dirty="0" smtClean="0"/>
              <a:t>already </a:t>
            </a:r>
            <a:r>
              <a:rPr lang="en-GB" altLang="en-US" sz="1600" dirty="0"/>
              <a:t>use it. </a:t>
            </a:r>
            <a:endParaRPr lang="en-US" altLang="en-US" sz="1600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5004048" y="1844824"/>
            <a:ext cx="39604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b="1" kern="0" dirty="0" smtClean="0">
                <a:solidFill>
                  <a:schemeClr val="accent2"/>
                </a:solidFill>
              </a:rPr>
              <a:t>Lack of quality control and tech support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87824" y="1988840"/>
            <a:ext cx="1872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436096" y="3933056"/>
            <a:ext cx="376440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b="1" kern="0" dirty="0" smtClean="0">
                <a:solidFill>
                  <a:schemeClr val="accent2"/>
                </a:solidFill>
              </a:rPr>
              <a:t>Good for computer scientists, not us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5436096" y="4365104"/>
            <a:ext cx="376440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b="1" kern="0" dirty="0" smtClean="0">
                <a:solidFill>
                  <a:schemeClr val="accent2"/>
                </a:solidFill>
              </a:rPr>
              <a:t>Need a new package for everything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88024" y="4077072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88024" y="4509120"/>
            <a:ext cx="5040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4721696" y="4861447"/>
            <a:ext cx="3960440" cy="166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600" b="1" kern="0" dirty="0" smtClean="0">
                <a:solidFill>
                  <a:schemeClr val="accent2"/>
                </a:solidFill>
              </a:rPr>
              <a:t>Other grievances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 kern="0" dirty="0" smtClean="0">
                <a:solidFill>
                  <a:schemeClr val="accent2"/>
                </a:solidFill>
              </a:rPr>
              <a:t>Non-intuitive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600" b="1" kern="0" dirty="0" smtClean="0">
                <a:solidFill>
                  <a:schemeClr val="accent2"/>
                </a:solidFill>
              </a:rPr>
              <a:t>Limited data and plot </a:t>
            </a:r>
            <a:r>
              <a:rPr lang="en-US" altLang="en-US" sz="1600" b="1" kern="0" dirty="0" err="1" smtClean="0">
                <a:solidFill>
                  <a:schemeClr val="accent2"/>
                </a:solidFill>
              </a:rPr>
              <a:t>visualisation</a:t>
            </a:r>
            <a:endParaRPr lang="en-US" altLang="en-US" sz="1600" b="1" kern="0" dirty="0" smtClean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057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Where Python is best, and where it’s not*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461589"/>
            <a:ext cx="4032449" cy="4067175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 smtClean="0"/>
              <a:t>Where </a:t>
            </a:r>
            <a:r>
              <a:rPr lang="en-GB" sz="1600" b="1" dirty="0"/>
              <a:t>Python is good, but not the </a:t>
            </a:r>
            <a:r>
              <a:rPr lang="en-GB" sz="1600" b="1" dirty="0" smtClean="0"/>
              <a:t>best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Data analysis for research (</a:t>
            </a:r>
            <a:r>
              <a:rPr lang="en-GB" sz="1600" dirty="0" err="1" smtClean="0"/>
              <a:t>OriginLab</a:t>
            </a:r>
            <a:r>
              <a:rPr lang="en-GB" sz="1600" dirty="0" smtClean="0"/>
              <a:t>, 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Image processing (</a:t>
            </a:r>
            <a:r>
              <a:rPr lang="en-GB" sz="1600" dirty="0" err="1"/>
              <a:t>ImageJ</a:t>
            </a:r>
            <a:r>
              <a:rPr lang="en-GB" sz="16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Modelling (MATLAB, COMSOL)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Advanced maths (MATLAB, Mathematica</a:t>
            </a:r>
            <a:r>
              <a:rPr lang="en-GB" sz="1600" dirty="0" smtClean="0"/>
              <a:t>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/>
              <a:t>Where Python is the best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Combining multiple tasks (import data, process, plot, save figures)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Automating repetitive tasks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5436096" y="810792"/>
            <a:ext cx="4578190" cy="37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kern="0" dirty="0">
                <a:solidFill>
                  <a:schemeClr val="bg1"/>
                </a:solidFill>
              </a:rPr>
              <a:t>*</a:t>
            </a:r>
            <a:r>
              <a:rPr lang="en-GB" sz="1600" kern="0" dirty="0" smtClean="0">
                <a:solidFill>
                  <a:schemeClr val="bg1"/>
                </a:solidFill>
              </a:rPr>
              <a:t>compared to other research software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56761" y="1467519"/>
            <a:ext cx="2547328" cy="2057429"/>
            <a:chOff x="5367362" y="1462223"/>
            <a:chExt cx="3483432" cy="2826129"/>
          </a:xfrm>
        </p:grpSpPr>
        <p:pic>
          <p:nvPicPr>
            <p:cNvPr id="9" name="Content Placeholder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67362" y="1462223"/>
              <a:ext cx="3392463" cy="2544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 flipH="1">
              <a:off x="5397683" y="4011353"/>
              <a:ext cx="3453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200" dirty="0"/>
            </a:p>
          </p:txBody>
        </p:sp>
      </p:grpSp>
      <p:pic>
        <p:nvPicPr>
          <p:cNvPr id="11" name="t2c_anima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12088"/>
          <a:stretch/>
        </p:blipFill>
        <p:spPr bwMode="auto">
          <a:xfrm>
            <a:off x="4932040" y="3716669"/>
            <a:ext cx="3709292" cy="244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92080" y="3408892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Real-time isomerisation under UV light</a:t>
            </a:r>
            <a:endParaRPr lang="en-GB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87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Jupyter</a:t>
            </a:r>
            <a:r>
              <a:rPr lang="en-US" altLang="en-US" dirty="0" smtClean="0"/>
              <a:t> notebooks, and other ways to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88024" y="1484784"/>
            <a:ext cx="4032448" cy="2021209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 err="1" smtClean="0"/>
              <a:t>Jupyter</a:t>
            </a:r>
            <a:r>
              <a:rPr lang="en-GB" sz="1600" b="1" dirty="0" smtClean="0"/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Combines text notes with passages of (Python)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Good for demonstrating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Uses .</a:t>
            </a:r>
            <a:r>
              <a:rPr lang="en-GB" sz="1600" dirty="0" err="1" smtClean="0"/>
              <a:t>ipynb</a:t>
            </a:r>
            <a:r>
              <a:rPr lang="en-GB" sz="1600" dirty="0" smtClean="0"/>
              <a:t> files (not regular .</a:t>
            </a:r>
            <a:r>
              <a:rPr lang="en-GB" sz="1600" dirty="0" err="1" smtClean="0"/>
              <a:t>py</a:t>
            </a:r>
            <a:r>
              <a:rPr lang="en-GB" sz="1600" dirty="0" smtClean="0"/>
              <a:t> files)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4788024" y="3717032"/>
            <a:ext cx="4104456" cy="2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eaLnBrk="1" fontAlgn="base" hangingPunct="1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b="1" kern="0" dirty="0" smtClean="0"/>
              <a:t>Common Python IDEs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IDLE (integrated development and learning environment)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smtClean="0"/>
              <a:t>Atom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kern="0" dirty="0" err="1" smtClean="0"/>
              <a:t>Spyder</a:t>
            </a:r>
            <a:endParaRPr lang="en-GB" sz="1600" kern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kern="0" dirty="0" smtClean="0"/>
              <a:t>Anaconda</a:t>
            </a:r>
            <a:r>
              <a:rPr lang="en-GB" sz="1600" kern="0" dirty="0" smtClean="0"/>
              <a:t> (includes </a:t>
            </a:r>
            <a:r>
              <a:rPr lang="en-GB" sz="1600" kern="0" dirty="0" err="1" smtClean="0"/>
              <a:t>Jupyter</a:t>
            </a:r>
            <a:r>
              <a:rPr lang="en-GB" sz="1600" kern="0" dirty="0" smtClean="0"/>
              <a:t> and </a:t>
            </a:r>
            <a:r>
              <a:rPr lang="en-GB" sz="1600" kern="0" dirty="0" err="1" smtClean="0"/>
              <a:t>Spyder</a:t>
            </a:r>
            <a:r>
              <a:rPr lang="en-GB" sz="1600" kern="0" dirty="0" smtClean="0"/>
              <a:t>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1520" y="1412776"/>
            <a:ext cx="3905403" cy="4608512"/>
            <a:chOff x="4632033" y="1345753"/>
            <a:chExt cx="3905403" cy="46085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205"/>
            <a:stretch/>
          </p:blipFill>
          <p:spPr>
            <a:xfrm>
              <a:off x="4788024" y="1345753"/>
              <a:ext cx="3692649" cy="22322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120" y="4807091"/>
              <a:ext cx="2308870" cy="114717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033" y="3645024"/>
              <a:ext cx="1296144" cy="129614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2320" y="3754877"/>
              <a:ext cx="1085116" cy="993999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37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Practical Format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1819" y="1484784"/>
            <a:ext cx="5544616" cy="4067175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 smtClean="0"/>
              <a:t>Before the practical: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Install Python and </a:t>
            </a:r>
            <a:r>
              <a:rPr lang="en-GB" sz="1600" dirty="0" err="1" smtClean="0"/>
              <a:t>Jupyter</a:t>
            </a:r>
            <a:r>
              <a:rPr lang="en-GB" sz="1600" dirty="0" smtClean="0"/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Read through practical prep notebook (not 100% comprehension)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 smtClean="0"/>
              <a:t>During the practical: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Play with Blocks (functioning units of code)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Use Blocks to attempt Challenges (realistic research problems)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dirty="0" smtClean="0"/>
              <a:t>Grading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 smtClean="0"/>
              <a:t>“Participation and Preparation”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62374" y="2731752"/>
            <a:ext cx="1224136" cy="1324743"/>
            <a:chOff x="6516216" y="2968353"/>
            <a:chExt cx="1224136" cy="1324743"/>
          </a:xfrm>
        </p:grpSpPr>
        <p:sp>
          <p:nvSpPr>
            <p:cNvPr id="19" name="Rectangle 18"/>
            <p:cNvSpPr/>
            <p:nvPr/>
          </p:nvSpPr>
          <p:spPr>
            <a:xfrm>
              <a:off x="6516216" y="3284984"/>
              <a:ext cx="504056" cy="5040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64288" y="3789040"/>
              <a:ext cx="504056" cy="5040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36296" y="2968353"/>
              <a:ext cx="504056" cy="50405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208" y="4581128"/>
            <a:ext cx="1990374" cy="999940"/>
            <a:chOff x="5772403" y="5020070"/>
            <a:chExt cx="1990374" cy="999940"/>
          </a:xfrm>
        </p:grpSpPr>
        <p:grpSp>
          <p:nvGrpSpPr>
            <p:cNvPr id="26" name="Group 25"/>
            <p:cNvGrpSpPr/>
            <p:nvPr/>
          </p:nvGrpSpPr>
          <p:grpSpPr>
            <a:xfrm>
              <a:off x="5772403" y="5515954"/>
              <a:ext cx="1487626" cy="504056"/>
              <a:chOff x="6516216" y="3284984"/>
              <a:chExt cx="1487626" cy="5040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516216" y="3284984"/>
                <a:ext cx="504056" cy="5040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020272" y="3284984"/>
                <a:ext cx="504056" cy="5040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499786" y="3284984"/>
                <a:ext cx="504056" cy="504056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50609" y="5020070"/>
              <a:ext cx="1512168" cy="504056"/>
              <a:chOff x="6516216" y="3284984"/>
              <a:chExt cx="1512168" cy="50405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516216" y="3284984"/>
                <a:ext cx="504056" cy="5040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020272" y="3284984"/>
                <a:ext cx="504056" cy="5040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524328" y="3284984"/>
                <a:ext cx="504056" cy="504056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4" name="Slide Number Placeholder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69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Where to learn more about Python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4307" y="1684335"/>
            <a:ext cx="4392488" cy="4067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University of Cambridge courses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Online courses (e.g. Khan Academy, </a:t>
            </a:r>
            <a:r>
              <a:rPr lang="en-GB" dirty="0" err="1" smtClean="0"/>
              <a:t>Udemy</a:t>
            </a:r>
            <a:r>
              <a:rPr lang="en-GB" dirty="0"/>
              <a:t> </a:t>
            </a:r>
            <a:r>
              <a:rPr lang="en-GB" dirty="0" smtClean="0"/>
              <a:t>[£])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Free online guides and manuals (see notes for recommendations)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Books (university, college libraries)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45" y="1412776"/>
            <a:ext cx="4299569" cy="2294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0844">
            <a:off x="7304053" y="4058129"/>
            <a:ext cx="1349685" cy="1770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45" y="3797906"/>
            <a:ext cx="1949385" cy="22912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E5E6-FFA0-4C1E-A934-ABDDF6AD41ED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66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_cambridge_ppt_template" id="{378DBA5B-76C5-4C9A-AADE-167974A9C17D}" vid="{7BACF1E1-0A10-40AA-B311-F99BAC97B71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uni_cambridge_ppt_template</Template>
  <TotalTime>471</TotalTime>
  <Words>793</Words>
  <Application>Microsoft Office PowerPoint</Application>
  <PresentationFormat>On-screen Show (4:3)</PresentationFormat>
  <Paragraphs>166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Comic Sans MS</vt:lpstr>
      <vt:lpstr>Times New Roman</vt:lpstr>
      <vt:lpstr>Wingdings</vt:lpstr>
      <vt:lpstr>blank</vt:lpstr>
      <vt:lpstr>11.2 Introduction to Python</vt:lpstr>
      <vt:lpstr>Overview</vt:lpstr>
      <vt:lpstr>What is Python?</vt:lpstr>
      <vt:lpstr>Why Python?</vt:lpstr>
      <vt:lpstr>Why Python???</vt:lpstr>
      <vt:lpstr>Where Python is best, and where it’s not*</vt:lpstr>
      <vt:lpstr>Jupyter notebooks, and other ways to code</vt:lpstr>
      <vt:lpstr>Practical Format</vt:lpstr>
      <vt:lpstr>Where to learn more about Python</vt:lpstr>
      <vt:lpstr>Finding solutions to your problems</vt:lpstr>
      <vt:lpstr>Good habits</vt:lpstr>
      <vt:lpstr>Questions and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</dc:title>
  <dc:creator>tgp27</dc:creator>
  <cp:lastModifiedBy>tgp27</cp:lastModifiedBy>
  <cp:revision>182</cp:revision>
  <cp:lastPrinted>1601-01-01T00:00:00Z</cp:lastPrinted>
  <dcterms:created xsi:type="dcterms:W3CDTF">2018-10-03T20:13:38Z</dcterms:created>
  <dcterms:modified xsi:type="dcterms:W3CDTF">2018-10-15T18:07:17Z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