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4"/>
  </p:notesMasterIdLst>
  <p:handoutMasterIdLst>
    <p:handoutMasterId r:id="rId15"/>
  </p:handoutMasterIdLst>
  <p:sldIdLst>
    <p:sldId id="4467" r:id="rId2"/>
    <p:sldId id="4457" r:id="rId3"/>
    <p:sldId id="4462" r:id="rId4"/>
    <p:sldId id="4465" r:id="rId5"/>
    <p:sldId id="4463" r:id="rId6"/>
    <p:sldId id="4464" r:id="rId7"/>
    <p:sldId id="4460" r:id="rId8"/>
    <p:sldId id="4466" r:id="rId9"/>
    <p:sldId id="4459" r:id="rId10"/>
    <p:sldId id="4458" r:id="rId11"/>
    <p:sldId id="4461" r:id="rId12"/>
    <p:sldId id="4456" r:id="rId13"/>
  </p:sldIdLst>
  <p:sldSz cx="12858750" cy="7232650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F0"/>
    <a:srgbClr val="4BC1DD"/>
    <a:srgbClr val="C00000"/>
    <a:srgbClr val="D14E5B"/>
    <a:srgbClr val="CA8F45"/>
    <a:srgbClr val="58A9CC"/>
    <a:srgbClr val="0C2744"/>
    <a:srgbClr val="29ABE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91823" autoAdjust="0"/>
  </p:normalViewPr>
  <p:slideViewPr>
    <p:cSldViewPr>
      <p:cViewPr varScale="1">
        <p:scale>
          <a:sx n="61" d="100"/>
          <a:sy n="61" d="100"/>
        </p:scale>
        <p:origin x="58" y="144"/>
      </p:cViewPr>
      <p:guideLst>
        <p:guide orient="horz" pos="328"/>
        <p:guide pos="4050"/>
        <p:guide pos="557"/>
        <p:guide orient="horz" pos="4183"/>
        <p:guide pos="7497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438150" y="-246446"/>
            <a:ext cx="13735050" cy="772554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  <a:effectLst>
            <a:softEdge rad="749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E73C6B-928E-4A8D-9C84-801FA5B17CEE}"/>
              </a:ext>
            </a:extLst>
          </p:cNvPr>
          <p:cNvSpPr txBox="1"/>
          <p:nvPr/>
        </p:nvSpPr>
        <p:spPr>
          <a:xfrm>
            <a:off x="1672303" y="2477552"/>
            <a:ext cx="951414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6800" dirty="0">
                <a:solidFill>
                  <a:schemeClr val="bg1"/>
                </a:solidFill>
              </a:rPr>
              <a:t>基于Java的网上订餐系统</a:t>
            </a:r>
            <a:endParaRPr lang="zh-CN" altLang="zh-CN" sz="6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30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1" descr="C:\Users\Administrator\Documents\Tencent Files\502938741\Image\Group\Image12\6XR)WDG3HR%G_Y(S3XQS9Q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807" y="1168053"/>
            <a:ext cx="10020300" cy="53530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244799" y="231949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</a:rPr>
              <a:t>E-R</a:t>
            </a:r>
            <a:r>
              <a:rPr lang="zh-CN" altLang="en-US" sz="4800" dirty="0">
                <a:solidFill>
                  <a:srgbClr val="FFFFFF"/>
                </a:solidFill>
              </a:rPr>
              <a:t>图设计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21284BB-D447-4917-BBD3-6FCE93BDE857}"/>
              </a:ext>
            </a:extLst>
          </p:cNvPr>
          <p:cNvCxnSpPr/>
          <p:nvPr/>
        </p:nvCxnSpPr>
        <p:spPr>
          <a:xfrm>
            <a:off x="2612951" y="3472309"/>
            <a:ext cx="936104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847" y="1528093"/>
            <a:ext cx="9513887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04839" y="51998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FFFFFF"/>
                </a:solidFill>
              </a:rPr>
              <a:t>代码设计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133600" y="2465226"/>
            <a:ext cx="85915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dirty="0">
                <a:solidFill>
                  <a:schemeClr val="bg1"/>
                </a:solidFill>
                <a:cs typeface="Arial" panose="020B0604020202020204" pitchFamily="34" charset="0"/>
              </a:rPr>
              <a:t>THANK YOU </a:t>
            </a:r>
            <a:endParaRPr lang="zh-CN" altLang="en-US" sz="9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60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2751" y="1096045"/>
            <a:ext cx="1137726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>
                <a:solidFill>
                  <a:schemeClr val="bg1"/>
                </a:solidFill>
              </a:rPr>
              <a:t>订餐系统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zh-CN" altLang="zh-CN" sz="2400" dirty="0">
                <a:solidFill>
                  <a:schemeClr val="bg1"/>
                </a:solidFill>
              </a:rPr>
              <a:t>某企业为了方便员工用餐，为餐厅开发了一个订餐系统（</a:t>
            </a:r>
            <a:r>
              <a:rPr lang="en-US" altLang="zh-CN" sz="2400" dirty="0">
                <a:solidFill>
                  <a:schemeClr val="bg1"/>
                </a:solidFill>
              </a:rPr>
              <a:t>COS</a:t>
            </a:r>
            <a:r>
              <a:rPr lang="zh-CN" altLang="zh-CN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Cafeteria Ordering System</a:t>
            </a:r>
            <a:r>
              <a:rPr lang="zh-CN" altLang="zh-CN" sz="2400" dirty="0">
                <a:solidFill>
                  <a:schemeClr val="bg1"/>
                </a:solidFill>
              </a:rPr>
              <a:t>），企业员工可通过企业内联网使用该系统。</a:t>
            </a:r>
          </a:p>
          <a:p>
            <a:r>
              <a:rPr lang="zh-CN" altLang="zh-CN" sz="2400" dirty="0">
                <a:solidFill>
                  <a:schemeClr val="bg1"/>
                </a:solidFill>
              </a:rPr>
              <a:t>企业的任何员工都可以查看菜单和今日特价。</a:t>
            </a:r>
          </a:p>
          <a:p>
            <a:r>
              <a:rPr lang="zh-CN" altLang="zh-CN" sz="2400" dirty="0">
                <a:solidFill>
                  <a:schemeClr val="bg1"/>
                </a:solidFill>
              </a:rPr>
              <a:t>系统的顾客是注册到系统的员工，可以订餐（如果未登录，需先登录）、注册工资支付、预约规律的订餐，在特殊情况下可以覆盖预订。</a:t>
            </a:r>
          </a:p>
          <a:p>
            <a:r>
              <a:rPr lang="zh-CN" altLang="zh-CN" sz="2400" dirty="0">
                <a:solidFill>
                  <a:schemeClr val="bg1"/>
                </a:solidFill>
              </a:rPr>
              <a:t>餐厅员工是特殊顾客，可以进行备餐、生成付费请求和请求送餐，其中对于注册工资支付的顾客生成付费请求并发送给工资系统。</a:t>
            </a:r>
          </a:p>
          <a:p>
            <a:r>
              <a:rPr lang="zh-CN" altLang="zh-CN" sz="2400" dirty="0">
                <a:solidFill>
                  <a:schemeClr val="bg1"/>
                </a:solidFill>
              </a:rPr>
              <a:t>菜单管理员是餐厅特定员工，可以管理菜单。</a:t>
            </a:r>
          </a:p>
          <a:p>
            <a:r>
              <a:rPr lang="zh-CN" altLang="zh-CN" sz="2400" dirty="0">
                <a:solidFill>
                  <a:schemeClr val="bg1"/>
                </a:solidFill>
              </a:rPr>
              <a:t>送餐员可以打印送餐说明，记录送餐信息（如送餐时间）以及记录收费（对于没有注册工资支付的顾客，由送餐员收取现金后记录）。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2751" y="231949"/>
            <a:ext cx="11397927" cy="5256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2800" dirty="0">
              <a:solidFill>
                <a:srgbClr val="FFFFFF"/>
              </a:solidFill>
            </a:endParaRPr>
          </a:p>
          <a:p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zh-CN" altLang="en-US" sz="4800" b="1" dirty="0">
                <a:solidFill>
                  <a:srgbClr val="FFFFFF"/>
                </a:solidFill>
              </a:rPr>
              <a:t>系统需求分析</a:t>
            </a:r>
            <a:endParaRPr lang="en-US" altLang="zh-CN" sz="4800" b="1" dirty="0">
              <a:solidFill>
                <a:srgbClr val="FFFFFF"/>
              </a:solidFill>
            </a:endParaRPr>
          </a:p>
          <a:p>
            <a:endParaRPr lang="zh-CN" altLang="en-US" sz="2800" dirty="0">
              <a:solidFill>
                <a:srgbClr val="FFFFFF"/>
              </a:solidFill>
            </a:endParaRPr>
          </a:p>
          <a:p>
            <a:r>
              <a:rPr lang="zh-CN" altLang="en-US" sz="2400" dirty="0">
                <a:solidFill>
                  <a:srgbClr val="FFFFFF"/>
                </a:solidFill>
              </a:rPr>
              <a:t>主要分为系统可行性分析、用户需求分析；</a:t>
            </a:r>
            <a:endParaRPr lang="en-US" altLang="zh-CN" sz="2400" dirty="0">
              <a:solidFill>
                <a:srgbClr val="FFFFFF"/>
              </a:solidFill>
            </a:endParaRPr>
          </a:p>
          <a:p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zh-CN" altLang="en-US" sz="2400" dirty="0">
                <a:solidFill>
                  <a:srgbClr val="FFFFFF"/>
                </a:solidFill>
              </a:rPr>
              <a:t>系统分析要求必须了解系统所实现的功能，这个设计的好坏直接影响的后面的开发。用户需求分析主要是了解用户的有哪些需求，本系统主要是用户的购餐需求以及管理的需求。</a:t>
            </a:r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zh-CN" altLang="zh-CN" sz="2400" dirty="0">
                <a:solidFill>
                  <a:schemeClr val="bg1"/>
                </a:solidFill>
              </a:rPr>
              <a:t>用户需求分析主要是了解用户的有哪些需求，本系统主要是用户的购餐需求以及管理的需求。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rgbClr val="FFFFFF"/>
              </a:solidFill>
            </a:endParaRPr>
          </a:p>
          <a:p>
            <a:endParaRPr lang="zh-CN" alt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751" y="880021"/>
            <a:ext cx="108115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FFFFFF"/>
                </a:solidFill>
              </a:rPr>
              <a:t>系统的可行性分析</a:t>
            </a:r>
            <a:r>
              <a:rPr lang="zh-CN" altLang="en-US" sz="4800" dirty="0">
                <a:solidFill>
                  <a:srgbClr val="FFFFFF"/>
                </a:solidFill>
              </a:rPr>
              <a:t>：</a:t>
            </a:r>
            <a:endParaRPr lang="en-US" altLang="zh-CN" sz="4800" dirty="0">
              <a:solidFill>
                <a:srgbClr val="FFFFFF"/>
              </a:solidFill>
            </a:endParaRPr>
          </a:p>
          <a:p>
            <a:endParaRPr lang="en-US" altLang="zh-CN" sz="2800" dirty="0">
              <a:solidFill>
                <a:srgbClr val="FFFFFF"/>
              </a:solidFill>
            </a:endParaRPr>
          </a:p>
          <a:p>
            <a:endParaRPr lang="zh-CN" altLang="en-US" sz="2800" dirty="0">
              <a:solidFill>
                <a:srgbClr val="FFFFFF"/>
              </a:solidFill>
            </a:endParaRPr>
          </a:p>
          <a:p>
            <a:r>
              <a:rPr lang="zh-CN" altLang="en-US" sz="2800" b="1" dirty="0">
                <a:solidFill>
                  <a:srgbClr val="FFFFFF"/>
                </a:solidFill>
              </a:rPr>
              <a:t>技术可行性：</a:t>
            </a:r>
            <a:endParaRPr lang="en-US" altLang="zh-CN" sz="2800" b="1" dirty="0">
              <a:solidFill>
                <a:srgbClr val="FFFFFF"/>
              </a:solidFill>
            </a:endParaRPr>
          </a:p>
          <a:p>
            <a:endParaRPr lang="zh-CN" altLang="en-US" sz="2800" dirty="0">
              <a:solidFill>
                <a:srgbClr val="FFFFFF"/>
              </a:solidFill>
            </a:endParaRPr>
          </a:p>
          <a:p>
            <a:r>
              <a:rPr lang="en-US" altLang="zh-CN" sz="2800" dirty="0">
                <a:solidFill>
                  <a:srgbClr val="FFFFFF"/>
                </a:solidFill>
              </a:rPr>
              <a:t>1</a:t>
            </a:r>
            <a:r>
              <a:rPr lang="zh-CN" altLang="en-US" sz="2800" dirty="0">
                <a:solidFill>
                  <a:srgbClr val="FFFFFF"/>
                </a:solidFill>
              </a:rPr>
              <a:t>．硬件、软件</a:t>
            </a:r>
          </a:p>
          <a:p>
            <a:r>
              <a:rPr lang="zh-CN" altLang="en-US" sz="2800" dirty="0">
                <a:solidFill>
                  <a:srgbClr val="FFFFFF"/>
                </a:solidFill>
              </a:rPr>
              <a:t>	要求不高，目前市场上的一般计算机软硬件资源均能满足系统开发要求。其中运用的主要软件工具有 </a:t>
            </a:r>
            <a:r>
              <a:rPr lang="en-US" altLang="zh-CN" sz="2800" dirty="0">
                <a:solidFill>
                  <a:srgbClr val="FFFFFF"/>
                </a:solidFill>
              </a:rPr>
              <a:t>Eclipse </a:t>
            </a:r>
            <a:r>
              <a:rPr lang="zh-CN" altLang="en-US" sz="2800" dirty="0">
                <a:solidFill>
                  <a:srgbClr val="FFFFFF"/>
                </a:solidFill>
              </a:rPr>
              <a:t>，数据库开发采用</a:t>
            </a:r>
            <a:r>
              <a:rPr lang="en-US" altLang="zh-CN" sz="2800" dirty="0" err="1">
                <a:solidFill>
                  <a:srgbClr val="FFFFFF"/>
                </a:solidFill>
              </a:rPr>
              <a:t>MySQL</a:t>
            </a:r>
            <a:r>
              <a:rPr lang="zh-CN" altLang="en-US" sz="2800" dirty="0">
                <a:solidFill>
                  <a:srgbClr val="FFFFFF"/>
                </a:solidFill>
              </a:rPr>
              <a:t>。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2791" y="808013"/>
            <a:ext cx="1034347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</a:rPr>
              <a:t>2. </a:t>
            </a:r>
            <a:r>
              <a:rPr lang="zh-CN" altLang="en-US" sz="2800" b="1" dirty="0">
                <a:solidFill>
                  <a:srgbClr val="FFFFFF"/>
                </a:solidFill>
              </a:rPr>
              <a:t>技术支持</a:t>
            </a:r>
            <a:endParaRPr lang="en-US" altLang="zh-CN" sz="2800" b="1" dirty="0">
              <a:solidFill>
                <a:srgbClr val="FFFFFF"/>
              </a:solidFill>
            </a:endParaRPr>
          </a:p>
          <a:p>
            <a:endParaRPr lang="zh-CN" altLang="en-US" sz="2800" dirty="0">
              <a:solidFill>
                <a:srgbClr val="FFFFFF"/>
              </a:solidFill>
            </a:endParaRPr>
          </a:p>
          <a:p>
            <a:r>
              <a:rPr lang="en-US" altLang="zh-CN" sz="2400" dirty="0">
                <a:solidFill>
                  <a:srgbClr val="FFFFFF"/>
                </a:solidFill>
              </a:rPr>
              <a:t>1) Java Swing</a:t>
            </a:r>
            <a:r>
              <a:rPr lang="zh-CN" altLang="en-US" sz="2400" dirty="0">
                <a:solidFill>
                  <a:srgbClr val="FFFFFF"/>
                </a:solidFill>
              </a:rPr>
              <a:t>技术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Swing</a:t>
            </a:r>
            <a:r>
              <a:rPr lang="zh-CN" altLang="en-US" sz="2400" dirty="0">
                <a:solidFill>
                  <a:srgbClr val="FFFFFF"/>
                </a:solidFill>
              </a:rPr>
              <a:t>是一个用于开发</a:t>
            </a:r>
            <a:r>
              <a:rPr lang="en-US" altLang="zh-CN" sz="2400" dirty="0">
                <a:solidFill>
                  <a:srgbClr val="FFFFFF"/>
                </a:solidFill>
              </a:rPr>
              <a:t>Java</a:t>
            </a:r>
            <a:r>
              <a:rPr lang="zh-CN" altLang="en-US" sz="2400" dirty="0">
                <a:solidFill>
                  <a:srgbClr val="FFFFFF"/>
                </a:solidFill>
              </a:rPr>
              <a:t>应用程序用户界面的开发工具包。</a:t>
            </a:r>
            <a:endParaRPr lang="en-US" altLang="zh-CN" sz="2400" dirty="0">
              <a:solidFill>
                <a:srgbClr val="FFFFFF"/>
              </a:solidFill>
            </a:endParaRPr>
          </a:p>
          <a:p>
            <a:endParaRPr lang="zh-CN" altLang="en-US" sz="2400" dirty="0">
              <a:solidFill>
                <a:srgbClr val="FFFFFF"/>
              </a:solidFill>
            </a:endParaRPr>
          </a:p>
          <a:p>
            <a:r>
              <a:rPr lang="en-US" altLang="zh-CN" sz="2400" dirty="0">
                <a:solidFill>
                  <a:srgbClr val="FFFFFF"/>
                </a:solidFill>
              </a:rPr>
              <a:t>2) JDBC</a:t>
            </a:r>
            <a:r>
              <a:rPr lang="zh-CN" altLang="en-US" sz="2400" dirty="0">
                <a:solidFill>
                  <a:srgbClr val="FFFFFF"/>
                </a:solidFill>
              </a:rPr>
              <a:t>技术</a:t>
            </a:r>
          </a:p>
          <a:p>
            <a:r>
              <a:rPr lang="en-US" altLang="zh-CN" sz="2400" dirty="0">
                <a:solidFill>
                  <a:srgbClr val="FFFFFF"/>
                </a:solidFill>
              </a:rPr>
              <a:t>JDBC</a:t>
            </a:r>
            <a:r>
              <a:rPr lang="zh-CN" altLang="en-US" sz="2400" dirty="0">
                <a:solidFill>
                  <a:srgbClr val="FFFFFF"/>
                </a:solidFill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</a:rPr>
              <a:t>Java Data Base Connectivity</a:t>
            </a:r>
            <a:r>
              <a:rPr lang="zh-CN" altLang="en-US" sz="2400" dirty="0">
                <a:solidFill>
                  <a:srgbClr val="FFFFFF"/>
                </a:solidFill>
              </a:rPr>
              <a:t>，</a:t>
            </a:r>
            <a:r>
              <a:rPr lang="en-US" altLang="zh-CN" sz="2400" dirty="0">
                <a:solidFill>
                  <a:srgbClr val="FFFFFF"/>
                </a:solidFill>
              </a:rPr>
              <a:t>java</a:t>
            </a:r>
            <a:r>
              <a:rPr lang="zh-CN" altLang="en-US" sz="2400" dirty="0">
                <a:solidFill>
                  <a:srgbClr val="FFFFFF"/>
                </a:solidFill>
              </a:rPr>
              <a:t>数据库连接）是一种用于执行</a:t>
            </a:r>
            <a:r>
              <a:rPr lang="en-US" altLang="zh-CN" sz="2400" dirty="0">
                <a:solidFill>
                  <a:srgbClr val="FFFFFF"/>
                </a:solidFill>
              </a:rPr>
              <a:t>SQL</a:t>
            </a:r>
            <a:r>
              <a:rPr lang="zh-CN" altLang="en-US" sz="2400" dirty="0">
                <a:solidFill>
                  <a:srgbClr val="FFFFFF"/>
                </a:solidFill>
              </a:rPr>
              <a:t>语句的</a:t>
            </a:r>
            <a:r>
              <a:rPr lang="en-US" altLang="zh-CN" sz="2400" dirty="0">
                <a:solidFill>
                  <a:srgbClr val="FFFFFF"/>
                </a:solidFill>
              </a:rPr>
              <a:t>Java API</a:t>
            </a:r>
            <a:r>
              <a:rPr lang="zh-CN" altLang="en-US" sz="2400" dirty="0">
                <a:solidFill>
                  <a:srgbClr val="FFFFFF"/>
                </a:solidFill>
              </a:rPr>
              <a:t>，可以为多种关系数据库提供统一访问，它由一组用</a:t>
            </a:r>
            <a:r>
              <a:rPr lang="en-US" altLang="zh-CN" sz="2400" dirty="0">
                <a:solidFill>
                  <a:srgbClr val="FFFFFF"/>
                </a:solidFill>
              </a:rPr>
              <a:t>Java</a:t>
            </a:r>
            <a:r>
              <a:rPr lang="zh-CN" altLang="en-US" sz="2400" dirty="0">
                <a:solidFill>
                  <a:srgbClr val="FFFFFF"/>
                </a:solidFill>
              </a:rPr>
              <a:t>语言编写的类和接口组成。</a:t>
            </a:r>
            <a:endParaRPr lang="en-US" altLang="zh-CN" sz="2400" dirty="0">
              <a:solidFill>
                <a:srgbClr val="FFFFFF"/>
              </a:solidFill>
            </a:endParaRPr>
          </a:p>
          <a:p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en-US" altLang="zh-CN" sz="2400" dirty="0">
                <a:solidFill>
                  <a:srgbClr val="FFFFFF"/>
                </a:solidFill>
              </a:rPr>
              <a:t>3) </a:t>
            </a:r>
            <a:r>
              <a:rPr lang="en-US" altLang="zh-CN" sz="2400" dirty="0" err="1">
                <a:solidFill>
                  <a:srgbClr val="FFFFFF"/>
                </a:solidFill>
              </a:rPr>
              <a:t>MySQL</a:t>
            </a:r>
            <a:r>
              <a:rPr lang="zh-CN" altLang="en-US" sz="2400" dirty="0">
                <a:solidFill>
                  <a:srgbClr val="FFFFFF"/>
                </a:solidFill>
              </a:rPr>
              <a:t>数据库</a:t>
            </a:r>
          </a:p>
          <a:p>
            <a:r>
              <a:rPr lang="en-US" altLang="zh-CN" sz="2400" dirty="0" err="1">
                <a:solidFill>
                  <a:srgbClr val="FFFFFF"/>
                </a:solidFill>
              </a:rPr>
              <a:t>MySQL</a:t>
            </a:r>
            <a:r>
              <a:rPr lang="zh-CN" altLang="en-US" sz="2400" dirty="0">
                <a:solidFill>
                  <a:srgbClr val="FFFFFF"/>
                </a:solidFill>
              </a:rPr>
              <a:t>是一个小型关系型数据库管理系统，</a:t>
            </a:r>
            <a:r>
              <a:rPr lang="en-US" altLang="zh-CN" sz="2400" dirty="0" err="1">
                <a:solidFill>
                  <a:srgbClr val="FFFFFF"/>
                </a:solidFill>
              </a:rPr>
              <a:t>MySQL</a:t>
            </a:r>
            <a:r>
              <a:rPr lang="zh-CN" altLang="en-US" sz="2400" dirty="0">
                <a:solidFill>
                  <a:srgbClr val="FFFFFF"/>
                </a:solidFill>
              </a:rPr>
              <a:t>具有小巧、功能齐全、查询迅捷等优点，</a:t>
            </a:r>
            <a:r>
              <a:rPr lang="en-US" altLang="zh-CN" sz="2400" dirty="0" err="1">
                <a:solidFill>
                  <a:srgbClr val="FFFFFF"/>
                </a:solidFill>
              </a:rPr>
              <a:t>MySQL</a:t>
            </a:r>
            <a:r>
              <a:rPr lang="en-US" altLang="zh-CN" sz="2400" dirty="0">
                <a:solidFill>
                  <a:srgbClr val="FFFFFF"/>
                </a:solidFill>
              </a:rPr>
              <a:t> </a:t>
            </a:r>
            <a:r>
              <a:rPr lang="zh-CN" altLang="en-US" sz="2400" dirty="0">
                <a:solidFill>
                  <a:srgbClr val="FFFFFF"/>
                </a:solidFill>
              </a:rPr>
              <a:t>对于一般中小型，甚至大型应用都能够胜任。</a:t>
            </a:r>
            <a:endParaRPr lang="en-US" altLang="zh-CN" sz="2400" dirty="0">
              <a:solidFill>
                <a:srgbClr val="FFFFFF"/>
              </a:solidFill>
            </a:endParaRPr>
          </a:p>
          <a:p>
            <a:endParaRPr lang="zh-CN" altLang="en-US" sz="2800" dirty="0">
              <a:solidFill>
                <a:srgbClr val="FFFFFF"/>
              </a:solidFill>
            </a:endParaRPr>
          </a:p>
          <a:p>
            <a:endParaRPr lang="zh-CN" altLang="en-US" sz="2800" dirty="0"/>
          </a:p>
          <a:p>
            <a:endParaRPr lang="zh-CN" alt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75" y="952029"/>
            <a:ext cx="1103788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FFFFFF"/>
                </a:solidFill>
              </a:rPr>
              <a:t>社会可行性</a:t>
            </a:r>
            <a:endParaRPr lang="en-US" altLang="zh-CN" sz="4800" b="1" dirty="0">
              <a:solidFill>
                <a:srgbClr val="FFFFFF"/>
              </a:solidFill>
            </a:endParaRPr>
          </a:p>
          <a:p>
            <a:endParaRPr lang="zh-CN" altLang="en-US" sz="2800" dirty="0">
              <a:solidFill>
                <a:srgbClr val="FFFFFF"/>
              </a:solidFill>
            </a:endParaRPr>
          </a:p>
          <a:p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>
                <a:solidFill>
                  <a:srgbClr val="FFFFFF"/>
                </a:solidFill>
              </a:rPr>
              <a:t>．网络订餐将传统的交易流程信息化、数字化，一方面以信息流代替了面对面的交易，可以大量减少人力、物力，降低了成本；另一方面突破了时间和空间的限制，使得交易活动可以在任何时间、任何地点进行，从而大大提高了效率。</a:t>
            </a:r>
            <a:endParaRPr lang="en-US" altLang="zh-CN" sz="2400" dirty="0">
              <a:solidFill>
                <a:srgbClr val="FFFFFF"/>
              </a:solidFill>
            </a:endParaRPr>
          </a:p>
          <a:p>
            <a:endParaRPr lang="zh-CN" altLang="en-US" sz="2400" dirty="0">
              <a:solidFill>
                <a:srgbClr val="FFFFFF"/>
              </a:solidFill>
            </a:endParaRPr>
          </a:p>
          <a:p>
            <a:r>
              <a:rPr lang="en-US" altLang="zh-CN" sz="2400" dirty="0">
                <a:solidFill>
                  <a:srgbClr val="FFFFFF"/>
                </a:solidFill>
              </a:rPr>
              <a:t>2</a:t>
            </a:r>
            <a:r>
              <a:rPr lang="zh-CN" altLang="en-US" sz="2400" dirty="0">
                <a:solidFill>
                  <a:srgbClr val="FFFFFF"/>
                </a:solidFill>
              </a:rPr>
              <a:t>．网络订餐使餐饮业以较低的成本进入信息化市场，使得中小企业有可能拥有和大企业一样的信息资源。</a:t>
            </a:r>
            <a:endParaRPr lang="en-US" altLang="zh-CN" sz="2400" dirty="0">
              <a:solidFill>
                <a:srgbClr val="FFFFFF"/>
              </a:solidFill>
            </a:endParaRPr>
          </a:p>
          <a:p>
            <a:endParaRPr lang="zh-CN" altLang="en-US" sz="2400" dirty="0">
              <a:solidFill>
                <a:srgbClr val="FFFFFF"/>
              </a:solidFill>
            </a:endParaRPr>
          </a:p>
          <a:p>
            <a:r>
              <a:rPr lang="en-US" altLang="zh-CN" sz="2400" dirty="0">
                <a:solidFill>
                  <a:srgbClr val="FFFFFF"/>
                </a:solidFill>
              </a:rPr>
              <a:t>3</a:t>
            </a:r>
            <a:r>
              <a:rPr lang="zh-CN" altLang="en-US" sz="2400" dirty="0">
                <a:solidFill>
                  <a:srgbClr val="FFFFFF"/>
                </a:solidFill>
              </a:rPr>
              <a:t>．网络订餐重新定义了传统的流通模式，减少了中间环节，使得生产者和消费者的直接交易成为可能，从而在一定程度上改变了整个社会经济运行的方式。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 descr="C:\Users\Administrator\Documents\Tencent Files\502938741\Image\Group\Image12\)[I4S_1)[3RI1~F4I9TL8J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4799" y="1744117"/>
            <a:ext cx="10086975" cy="39433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72791" y="66399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FFFFFF"/>
                </a:solidFill>
              </a:rPr>
              <a:t>业务流程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D4E906-509F-4C54-A9A8-FF97CDC524C3}"/>
              </a:ext>
            </a:extLst>
          </p:cNvPr>
          <p:cNvSpPr txBox="1"/>
          <p:nvPr/>
        </p:nvSpPr>
        <p:spPr>
          <a:xfrm>
            <a:off x="1316807" y="1024037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800" b="1" dirty="0">
                <a:solidFill>
                  <a:schemeClr val="bg1"/>
                </a:solidFill>
              </a:rPr>
              <a:t>用户需求分析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302150-3EA8-4346-B33A-32943DF190C5}"/>
              </a:ext>
            </a:extLst>
          </p:cNvPr>
          <p:cNvSpPr txBox="1"/>
          <p:nvPr/>
        </p:nvSpPr>
        <p:spPr>
          <a:xfrm>
            <a:off x="1316807" y="2395041"/>
            <a:ext cx="105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功能分析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lang="zh-CN" altLang="zh-CN" sz="2400" b="1" dirty="0">
              <a:solidFill>
                <a:schemeClr val="bg1"/>
              </a:solidFill>
            </a:endParaRPr>
          </a:p>
          <a:p>
            <a:r>
              <a:rPr lang="zh-CN" altLang="zh-CN" sz="2400" dirty="0">
                <a:solidFill>
                  <a:schemeClr val="bg1"/>
                </a:solidFill>
              </a:rPr>
              <a:t>作为一个网上订餐系统。首先为了保证客户能够很方便的进行餐品订购，系统应该具有分类查看餐品，系统应该实现</a:t>
            </a:r>
            <a:r>
              <a:rPr lang="en-US" altLang="zh-CN" sz="2400" dirty="0">
                <a:solidFill>
                  <a:schemeClr val="bg1"/>
                </a:solidFill>
              </a:rPr>
              <a:t>“</a:t>
            </a:r>
            <a:r>
              <a:rPr lang="zh-CN" altLang="zh-CN" sz="2400" dirty="0">
                <a:solidFill>
                  <a:schemeClr val="bg1"/>
                </a:solidFill>
              </a:rPr>
              <a:t>购物车</a:t>
            </a:r>
            <a:r>
              <a:rPr lang="en-US" altLang="zh-CN" sz="2400" dirty="0">
                <a:solidFill>
                  <a:schemeClr val="bg1"/>
                </a:solidFill>
              </a:rPr>
              <a:t>”</a:t>
            </a:r>
            <a:r>
              <a:rPr lang="zh-CN" altLang="zh-CN" sz="2400" dirty="0">
                <a:solidFill>
                  <a:schemeClr val="bg1"/>
                </a:solidFill>
              </a:rPr>
              <a:t>的功能，用户可以把选中的商品放入“购物订单”中，在选购完毕后再一起结帐。在系统的后台，管理员能够查看客户购买的订单，发布新闻，管理各类用户等。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2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Administrator\Documents\Tencent Files\502938741\Image\Group\Image12\NX5N8_%$27N{NVGC25X8O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7087" y="447973"/>
            <a:ext cx="8539861" cy="617159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56767" y="196014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FFFFFF"/>
                </a:solidFill>
              </a:rPr>
              <a:t>功能设计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58"/>
</p:tagLst>
</file>

<file path=ppt/theme/theme1.xml><?xml version="1.0" encoding="utf-8"?>
<a:theme xmlns:a="http://schemas.openxmlformats.org/drawingml/2006/main" name="自定义设计方案">
  <a:themeElements>
    <a:clrScheme name="自定义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92D050"/>
      </a:accent2>
      <a:accent3>
        <a:srgbClr val="4BC1DD"/>
      </a:accent3>
      <a:accent4>
        <a:srgbClr val="92D050"/>
      </a:accent4>
      <a:accent5>
        <a:srgbClr val="4BC1DD"/>
      </a:accent5>
      <a:accent6>
        <a:srgbClr val="92D050"/>
      </a:accent6>
      <a:hlink>
        <a:srgbClr val="4BC1DD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641</Words>
  <Application>Microsoft Office PowerPoint</Application>
  <PresentationFormat>自定义</PresentationFormat>
  <Paragraphs>52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bt158</dc:title>
  <dc:creator/>
  <cp:keywords>user</cp:keywords>
  <cp:lastModifiedBy/>
  <cp:revision>1</cp:revision>
  <dcterms:created xsi:type="dcterms:W3CDTF">2016-11-24T15:39:02Z</dcterms:created>
  <dcterms:modified xsi:type="dcterms:W3CDTF">2020-06-03T15:08:06Z</dcterms:modified>
</cp:coreProperties>
</file>