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06"/>
  </p:notesMasterIdLst>
  <p:handoutMasterIdLst>
    <p:handoutMasterId r:id="rId107"/>
  </p:handoutMasterIdLst>
  <p:sldIdLst>
    <p:sldId id="256" r:id="rId2"/>
    <p:sldId id="257" r:id="rId3"/>
    <p:sldId id="258" r:id="rId4"/>
    <p:sldId id="259" r:id="rId5"/>
    <p:sldId id="260" r:id="rId6"/>
    <p:sldId id="261" r:id="rId7"/>
    <p:sldId id="262" r:id="rId8"/>
    <p:sldId id="263" r:id="rId9"/>
    <p:sldId id="342" r:id="rId10"/>
    <p:sldId id="343" r:id="rId11"/>
    <p:sldId id="344" r:id="rId12"/>
    <p:sldId id="340" r:id="rId13"/>
    <p:sldId id="345" r:id="rId14"/>
    <p:sldId id="341"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346" r:id="rId38"/>
    <p:sldId id="286" r:id="rId39"/>
    <p:sldId id="287" r:id="rId40"/>
    <p:sldId id="347" r:id="rId41"/>
    <p:sldId id="348" r:id="rId42"/>
    <p:sldId id="349" r:id="rId43"/>
    <p:sldId id="350" r:id="rId44"/>
    <p:sldId id="351" r:id="rId45"/>
    <p:sldId id="352" r:id="rId46"/>
    <p:sldId id="353" r:id="rId47"/>
    <p:sldId id="354" r:id="rId48"/>
    <p:sldId id="355" r:id="rId49"/>
    <p:sldId id="356" r:id="rId50"/>
    <p:sldId id="288" r:id="rId51"/>
    <p:sldId id="289" r:id="rId52"/>
    <p:sldId id="290" r:id="rId53"/>
    <p:sldId id="291" r:id="rId54"/>
    <p:sldId id="292" r:id="rId55"/>
    <p:sldId id="293" r:id="rId56"/>
    <p:sldId id="294" r:id="rId57"/>
    <p:sldId id="295" r:id="rId58"/>
    <p:sldId id="357" r:id="rId59"/>
    <p:sldId id="358" r:id="rId60"/>
    <p:sldId id="296" r:id="rId61"/>
    <p:sldId id="297" r:id="rId62"/>
    <p:sldId id="359" r:id="rId63"/>
    <p:sldId id="298" r:id="rId64"/>
    <p:sldId id="299" r:id="rId65"/>
    <p:sldId id="300" r:id="rId66"/>
    <p:sldId id="360" r:id="rId67"/>
    <p:sldId id="301" r:id="rId68"/>
    <p:sldId id="302" r:id="rId69"/>
    <p:sldId id="303" r:id="rId70"/>
    <p:sldId id="304" r:id="rId71"/>
    <p:sldId id="361" r:id="rId72"/>
    <p:sldId id="305" r:id="rId73"/>
    <p:sldId id="306" r:id="rId74"/>
    <p:sldId id="307" r:id="rId75"/>
    <p:sldId id="308" r:id="rId76"/>
    <p:sldId id="309" r:id="rId77"/>
    <p:sldId id="310" r:id="rId78"/>
    <p:sldId id="311" r:id="rId79"/>
    <p:sldId id="312" r:id="rId80"/>
    <p:sldId id="313" r:id="rId81"/>
    <p:sldId id="314" r:id="rId82"/>
    <p:sldId id="320" r:id="rId83"/>
    <p:sldId id="321" r:id="rId84"/>
    <p:sldId id="322" r:id="rId85"/>
    <p:sldId id="323" r:id="rId86"/>
    <p:sldId id="324" r:id="rId87"/>
    <p:sldId id="325" r:id="rId88"/>
    <p:sldId id="326" r:id="rId89"/>
    <p:sldId id="327" r:id="rId90"/>
    <p:sldId id="328" r:id="rId91"/>
    <p:sldId id="362" r:id="rId92"/>
    <p:sldId id="363" r:id="rId93"/>
    <p:sldId id="364" r:id="rId94"/>
    <p:sldId id="329" r:id="rId95"/>
    <p:sldId id="330" r:id="rId96"/>
    <p:sldId id="331" r:id="rId97"/>
    <p:sldId id="332" r:id="rId98"/>
    <p:sldId id="333" r:id="rId99"/>
    <p:sldId id="334" r:id="rId100"/>
    <p:sldId id="335" r:id="rId101"/>
    <p:sldId id="336" r:id="rId102"/>
    <p:sldId id="337" r:id="rId103"/>
    <p:sldId id="338" r:id="rId104"/>
    <p:sldId id="365" r:id="rId10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99CCFF"/>
    <a:srgbClr val="6699FF"/>
    <a:srgbClr val="FFFF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94690" autoAdjust="0"/>
  </p:normalViewPr>
  <p:slideViewPr>
    <p:cSldViewPr>
      <p:cViewPr varScale="1">
        <p:scale>
          <a:sx n="71" d="100"/>
          <a:sy n="71" d="100"/>
        </p:scale>
        <p:origin x="774" y="51"/>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21</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22</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23</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24</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26</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27</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28</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29</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30</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31</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34</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38</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50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52</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53</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55</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60</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64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65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67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68</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69</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70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72</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73</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74</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76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77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78</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79</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80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81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82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83</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84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85</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86</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87</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88</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89</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90</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94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95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96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97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98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99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100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101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102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103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15</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16</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20</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em.taobao.com/item.htm?id=42305059157&amp;ali_refid=a3_420434_1006:1104161845:N:%E9%A3%9E%E7%9B%98:6e012173c9bca7a17242d38b8694c415&amp;ali_trackid=1_6e012173c9bca7a17242d38b8694c415&amp;spm=a230r.1.0.0.nYbyFW&amp;mt=&amp;ali_refid=a3_420434_1006:1104161845:N:%E9%A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http://www.chinacenet.com/Pic/szsjkj/509-50909-237013.jpg" TargetMode="External"/><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http://www.sloc.cn/image/connec2.jpg" TargetMode="External"/><Relationship Id="rId4" Type="http://schemas.openxmlformats.org/officeDocument/2006/relationships/image" Target="../media/image25.jpeg"/></Relationships>
</file>

<file path=ppt/slides/_rels/slide59.xml.rels><?xml version="1.0" encoding="UTF-8" standalone="yes"?>
<Relationships xmlns="http://schemas.openxmlformats.org/package/2006/relationships"><Relationship Id="rId3" Type="http://schemas.openxmlformats.org/officeDocument/2006/relationships/image" Target="http://www.sloc.cn/image/connec3.jpg" TargetMode="External"/><Relationship Id="rId7" Type="http://schemas.openxmlformats.org/officeDocument/2006/relationships/image" Target="http://www.sloc.cn/image/connec12.jpg" TargetMode="Externa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http://www.sloc.cn/image/connec8.jpg" TargetMode="External"/><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baike.baidu.com/view/154369.htm"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endParaRPr lang="zh-CN" altLang="en-US" smtClean="0"/>
          </a:p>
        </p:txBody>
      </p:sp>
      <p:pic>
        <p:nvPicPr>
          <p:cNvPr id="21508" name="Picture 2" descr="http://imgsrc.baidu.com/forum/w%3D580/sign=f8479c6282025aafd3327ec3cbecab8d/48d33df5e0fe99259565b3f234a85edf8cb171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28689"/>
            <a:ext cx="914400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1833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endParaRPr lang="zh-CN" altLang="en-US" smtClean="0"/>
          </a:p>
        </p:txBody>
      </p:sp>
      <p:sp>
        <p:nvSpPr>
          <p:cNvPr id="95235" name="内容占位符 2"/>
          <p:cNvSpPr>
            <a:spLocks noGrp="1"/>
          </p:cNvSpPr>
          <p:nvPr>
            <p:ph idx="1"/>
          </p:nvPr>
        </p:nvSpPr>
        <p:spPr/>
        <p:txBody>
          <a:bodyPr/>
          <a:lstStyle/>
          <a:p>
            <a:r>
              <a:rPr lang="zh-CN" altLang="en-US" sz="4000"/>
              <a:t>作业：</a:t>
            </a:r>
            <a:endParaRPr lang="en-US" altLang="zh-CN" sz="4000"/>
          </a:p>
          <a:p>
            <a:r>
              <a:rPr lang="zh-CN" altLang="en-US" sz="4000"/>
              <a:t>6,7,13,</a:t>
            </a:r>
            <a:r>
              <a:rPr lang="en-US" altLang="zh-CN" sz="4000"/>
              <a:t>15,17,18</a:t>
            </a:r>
          </a:p>
          <a:p>
            <a:endParaRPr lang="zh-CN" altLang="en-US" sz="4000"/>
          </a:p>
        </p:txBody>
      </p:sp>
    </p:spTree>
    <p:extLst>
      <p:ext uri="{BB962C8B-B14F-4D97-AF65-F5344CB8AC3E}">
        <p14:creationId xmlns:p14="http://schemas.microsoft.com/office/powerpoint/2010/main" val="154220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sp>
        <p:nvSpPr>
          <p:cNvPr id="22531" name="内容占位符 2"/>
          <p:cNvSpPr>
            <a:spLocks noGrp="1"/>
          </p:cNvSpPr>
          <p:nvPr>
            <p:ph idx="1"/>
          </p:nvPr>
        </p:nvSpPr>
        <p:spPr>
          <a:xfrm>
            <a:off x="809625" y="4857751"/>
            <a:ext cx="8229600" cy="911225"/>
          </a:xfrm>
        </p:spPr>
        <p:txBody>
          <a:bodyPr/>
          <a:lstStyle/>
          <a:p>
            <a:r>
              <a:rPr lang="zh-CN" altLang="en-US" smtClean="0">
                <a:hlinkClick r:id="rId2"/>
              </a:rPr>
              <a:t>淘宝链接</a:t>
            </a:r>
            <a:endParaRPr lang="en-US" altLang="zh-CN" smtClean="0">
              <a:hlinkClick r:id="rId2"/>
            </a:endParaRPr>
          </a:p>
          <a:p>
            <a:pPr>
              <a:buFont typeface="Arial" panose="020B0604020202020204" pitchFamily="34" charset="0"/>
              <a:buNone/>
            </a:pPr>
            <a:endParaRPr lang="zh-CN" altLang="en-US" smtClean="0">
              <a:hlinkClick r:id="rId2"/>
            </a:endParaRP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92175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13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smtClean="0"/>
              <a:t>。</a:t>
            </a:r>
            <a:endParaRPr lang="en-US" altLang="zh-CN" dirty="0" smtClean="0"/>
          </a:p>
          <a:p>
            <a:pPr marL="0" indent="0">
              <a:lnSpc>
                <a:spcPct val="100000"/>
              </a:lnSpc>
              <a:spcAft>
                <a:spcPct val="15000"/>
              </a:spcAft>
              <a:buNone/>
            </a:pPr>
            <a:r>
              <a:rPr lang="zh-CN" altLang="en-US" dirty="0"/>
              <a:t>举个简单例子，一条窄窄的马路，同时只能有一辆车通过，当目前有两量车对开，这种情况下就只能一辆先过，等到头儿后另一辆再开，这个例子就形象的说明了半双工的原理。</a:t>
            </a:r>
            <a:r>
              <a:rPr lang="zh-CN" altLang="en-US" dirty="0">
                <a:solidFill>
                  <a:srgbClr val="FF0000"/>
                </a:solidFill>
              </a:rPr>
              <a:t>早期的对讲机</a:t>
            </a:r>
            <a:r>
              <a:rPr lang="zh-CN" altLang="en-US" dirty="0"/>
              <a:t>、以及</a:t>
            </a:r>
            <a:r>
              <a:rPr lang="zh-CN" altLang="en-US" dirty="0">
                <a:solidFill>
                  <a:srgbClr val="FF0000"/>
                </a:solidFill>
              </a:rPr>
              <a:t>早期集线器</a:t>
            </a:r>
            <a:r>
              <a:rPr lang="zh-CN" altLang="en-US" dirty="0"/>
              <a:t>等设备都是基于半双工的产品。随着技术的不断进步，半双工会逐渐退出历史舞台。</a:t>
            </a:r>
          </a:p>
          <a:p>
            <a:pPr>
              <a:lnSpc>
                <a:spcPct val="100000"/>
              </a:lnSpc>
              <a:spcAft>
                <a:spcPct val="15000"/>
              </a:spcAft>
            </a:pPr>
            <a:endParaRPr lang="zh-CN" altLang="en-US" dirty="0"/>
          </a:p>
          <a:p>
            <a:endParaRPr lang="zh-CN" altLang="en-US" dirty="0"/>
          </a:p>
        </p:txBody>
      </p:sp>
    </p:spTree>
    <p:extLst>
      <p:ext uri="{BB962C8B-B14F-4D97-AF65-F5344CB8AC3E}">
        <p14:creationId xmlns:p14="http://schemas.microsoft.com/office/powerpoint/2010/main" val="128849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smtClean="0"/>
          </a:p>
        </p:txBody>
      </p:sp>
      <p:sp>
        <p:nvSpPr>
          <p:cNvPr id="24579" name="内容占位符 2"/>
          <p:cNvSpPr>
            <a:spLocks noGrp="1"/>
          </p:cNvSpPr>
          <p:nvPr>
            <p:ph idx="1"/>
          </p:nvPr>
        </p:nvSpPr>
        <p:spPr/>
        <p:txBody>
          <a:bodyPr/>
          <a:lstStyle/>
          <a:p>
            <a:endParaRPr lang="zh-CN" altLang="en-US" smtClean="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71563"/>
            <a:ext cx="914400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1524001" y="3786188"/>
            <a:ext cx="1928813" cy="1928812"/>
          </a:xfrm>
          <a:prstGeom prst="ellipse">
            <a:avLst/>
          </a:prstGeom>
          <a:noFill/>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endParaRPr lang="zh-CN" altLang="en-US"/>
          </a:p>
        </p:txBody>
      </p:sp>
    </p:spTree>
    <p:extLst>
      <p:ext uri="{BB962C8B-B14F-4D97-AF65-F5344CB8AC3E}">
        <p14:creationId xmlns:p14="http://schemas.microsoft.com/office/powerpoint/2010/main" val="413196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endParaRPr lang="en-US" altLang="zh-CN" dirty="0" smtClean="0"/>
          </a:p>
          <a:p>
            <a:pPr marL="0" indent="0">
              <a:buNone/>
            </a:pPr>
            <a:r>
              <a:rPr lang="en-US" altLang="zh-CN" dirty="0" smtClean="0"/>
              <a:t>	</a:t>
            </a:r>
            <a:r>
              <a:rPr lang="zh-CN" altLang="en-US" dirty="0" smtClean="0"/>
              <a:t>好像</a:t>
            </a:r>
            <a:r>
              <a:rPr lang="zh-CN" altLang="en-US" dirty="0"/>
              <a:t>我们平时打电话一样，说话的同时也能够听到对方的声音。目前的网卡一般都支持全双工。</a:t>
            </a:r>
            <a:endParaRPr lang="en-US" altLang="zh-CN" dirty="0"/>
          </a:p>
          <a:p>
            <a:pPr marL="0" indent="0">
              <a:buNone/>
            </a:pPr>
            <a:r>
              <a:rPr lang="en-US" altLang="zh-CN" dirty="0" smtClean="0"/>
              <a:t>	</a:t>
            </a:r>
            <a:r>
              <a:rPr lang="zh-CN" altLang="en-US" dirty="0" smtClean="0"/>
              <a:t>现在</a:t>
            </a:r>
            <a:r>
              <a:rPr lang="zh-CN" altLang="en-US" dirty="0"/>
              <a:t>的网络设备基本都是全双工</a:t>
            </a:r>
          </a:p>
          <a:p>
            <a:endParaRPr lang="zh-CN" altLang="en-US" dirty="0"/>
          </a:p>
        </p:txBody>
      </p:sp>
    </p:spTree>
    <p:extLst>
      <p:ext uri="{BB962C8B-B14F-4D97-AF65-F5344CB8AC3E}">
        <p14:creationId xmlns:p14="http://schemas.microsoft.com/office/powerpoint/2010/main" val="279325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val="1254328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353722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97014" y="692151"/>
            <a:ext cx="7793037" cy="1217613"/>
          </a:xfrm>
        </p:spPr>
        <p:txBody>
          <a:bodyPr/>
          <a:lstStyle/>
          <a:p>
            <a:pPr eaLnBrk="1" hangingPunct="1"/>
            <a:r>
              <a:rPr lang="zh-CN" altLang="en-US" smtClean="0"/>
              <a:t>双绞线</a:t>
            </a:r>
          </a:p>
        </p:txBody>
      </p:sp>
      <p:grpSp>
        <p:nvGrpSpPr>
          <p:cNvPr id="41987" name="Group 3"/>
          <p:cNvGrpSpPr>
            <a:grpSpLocks noChangeAspect="1"/>
          </p:cNvGrpSpPr>
          <p:nvPr/>
        </p:nvGrpSpPr>
        <p:grpSpPr bwMode="auto">
          <a:xfrm>
            <a:off x="1423989" y="1916114"/>
            <a:ext cx="7196137" cy="3659187"/>
            <a:chOff x="2880" y="11400"/>
            <a:chExt cx="5825" cy="2964"/>
          </a:xfrm>
        </p:grpSpPr>
        <p:sp>
          <p:nvSpPr>
            <p:cNvPr id="41988" name="Text Box 4"/>
            <p:cNvSpPr txBox="1">
              <a:spLocks noChangeAspect="1" noChangeArrowheads="1"/>
            </p:cNvSpPr>
            <p:nvPr/>
          </p:nvSpPr>
          <p:spPr bwMode="auto">
            <a:xfrm>
              <a:off x="3238" y="14052"/>
              <a:ext cx="1639"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a:latin typeface="黑体" panose="02010609060101010101" pitchFamily="49" charset="-122"/>
                  <a:ea typeface="黑体" panose="02010609060101010101" pitchFamily="49" charset="-122"/>
                </a:rPr>
                <a:t>屏蔽双绞线</a:t>
              </a:r>
              <a:endParaRPr lang="zh-CN" altLang="en-US">
                <a:latin typeface="Comic Sans MS" panose="030F0702030302020204" pitchFamily="66" charset="0"/>
              </a:endParaRP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11400"/>
              <a:ext cx="2466" cy="2538"/>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 y="11400"/>
              <a:ext cx="2585" cy="2541"/>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
          <p:nvSpPr>
            <p:cNvPr id="41991" name="Text Box 7"/>
            <p:cNvSpPr txBox="1">
              <a:spLocks noChangeAspect="1" noChangeArrowheads="1"/>
            </p:cNvSpPr>
            <p:nvPr/>
          </p:nvSpPr>
          <p:spPr bwMode="auto">
            <a:xfrm>
              <a:off x="6506" y="14052"/>
              <a:ext cx="1685"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a:latin typeface="黑体" panose="02010609060101010101" pitchFamily="49" charset="-122"/>
                  <a:ea typeface="黑体" panose="02010609060101010101" pitchFamily="49" charset="-122"/>
                </a:rPr>
                <a:t>非屏蔽双绞线</a:t>
              </a:r>
              <a:endParaRPr lang="zh-CN" altLang="en-US">
                <a:latin typeface="Comic Sans MS" panose="030F0702030302020204" pitchFamily="66" charset="0"/>
              </a:endParaRPr>
            </a:p>
          </p:txBody>
        </p:sp>
      </p:grpSp>
    </p:spTree>
    <p:extLst>
      <p:ext uri="{BB962C8B-B14F-4D97-AF65-F5344CB8AC3E}">
        <p14:creationId xmlns:p14="http://schemas.microsoft.com/office/powerpoint/2010/main" val="3479164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20750" y="614364"/>
            <a:ext cx="7416800" cy="1189037"/>
          </a:xfrm>
        </p:spPr>
        <p:txBody>
          <a:bodyPr/>
          <a:lstStyle/>
          <a:p>
            <a:pPr eaLnBrk="1" hangingPunct="1"/>
            <a:r>
              <a:rPr lang="zh-CN" altLang="en-US" smtClean="0"/>
              <a:t>双绞线网线的制作和连接 </a:t>
            </a:r>
          </a:p>
        </p:txBody>
      </p:sp>
      <p:sp>
        <p:nvSpPr>
          <p:cNvPr id="44035" name="Rectangle 4"/>
          <p:cNvSpPr>
            <a:spLocks noGrp="1" noChangeArrowheads="1"/>
          </p:cNvSpPr>
          <p:nvPr>
            <p:ph idx="1"/>
          </p:nvPr>
        </p:nvSpPr>
        <p:spPr>
          <a:xfrm>
            <a:off x="2144714" y="6196014"/>
            <a:ext cx="6192837" cy="688975"/>
          </a:xfrm>
        </p:spPr>
        <p:txBody>
          <a:bodyPr/>
          <a:lstStyle/>
          <a:p>
            <a:pPr eaLnBrk="1" hangingPunct="1"/>
            <a:r>
              <a:rPr lang="en-US" altLang="zh-CN" sz="2800"/>
              <a:t>EIA568A</a:t>
            </a:r>
            <a:r>
              <a:rPr lang="zh-CN" altLang="en-US" sz="2800"/>
              <a:t>、</a:t>
            </a:r>
            <a:r>
              <a:rPr lang="en-US" altLang="zh-CN" sz="2800"/>
              <a:t>568B</a:t>
            </a:r>
            <a:r>
              <a:rPr lang="zh-CN" altLang="en-US" sz="2800"/>
              <a:t>标准线序</a:t>
            </a:r>
          </a:p>
        </p:txBody>
      </p:sp>
      <p:pic>
        <p:nvPicPr>
          <p:cNvPr id="44036" name="Picture 3" descr="1185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946275"/>
            <a:ext cx="6672262"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846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36650" y="1268414"/>
            <a:ext cx="7793038" cy="765175"/>
          </a:xfrm>
        </p:spPr>
        <p:txBody>
          <a:bodyPr/>
          <a:lstStyle/>
          <a:p>
            <a:pPr eaLnBrk="1" hangingPunct="1"/>
            <a:r>
              <a:rPr lang="zh-CN" altLang="en-US" smtClean="0"/>
              <a:t>双绞线连接方法</a:t>
            </a:r>
          </a:p>
        </p:txBody>
      </p:sp>
      <p:sp>
        <p:nvSpPr>
          <p:cNvPr id="45059" name="Rectangle 3"/>
          <p:cNvSpPr>
            <a:spLocks noGrp="1" noChangeArrowheads="1"/>
          </p:cNvSpPr>
          <p:nvPr>
            <p:ph idx="1"/>
          </p:nvPr>
        </p:nvSpPr>
        <p:spPr>
          <a:xfrm>
            <a:off x="776288" y="2205038"/>
            <a:ext cx="7696200" cy="4114800"/>
          </a:xfrm>
        </p:spPr>
        <p:txBody>
          <a:bodyPr/>
          <a:lstStyle/>
          <a:p>
            <a:pPr eaLnBrk="1" hangingPunct="1">
              <a:lnSpc>
                <a:spcPct val="90000"/>
              </a:lnSpc>
            </a:pPr>
            <a:r>
              <a:rPr lang="zh-CN" altLang="en-US" smtClean="0"/>
              <a:t>根据网线两端连接网络设备的不同，网线又分为直通线（平行线）和交叉线两种。</a:t>
            </a:r>
          </a:p>
          <a:p>
            <a:pPr eaLnBrk="1" hangingPunct="1">
              <a:lnSpc>
                <a:spcPct val="90000"/>
              </a:lnSpc>
            </a:pPr>
            <a:r>
              <a:rPr lang="zh-CN" altLang="en-US" smtClean="0">
                <a:solidFill>
                  <a:srgbClr val="993366"/>
                </a:solidFill>
              </a:rPr>
              <a:t>直通线</a:t>
            </a:r>
            <a:r>
              <a:rPr lang="zh-CN" altLang="en-US" smtClean="0"/>
              <a:t>的两端采用相同的标准，即都是</a:t>
            </a:r>
            <a:r>
              <a:rPr lang="en-US" altLang="zh-CN" smtClean="0"/>
              <a:t>568A</a:t>
            </a:r>
            <a:r>
              <a:rPr lang="zh-CN" altLang="en-US" smtClean="0"/>
              <a:t>或都是</a:t>
            </a:r>
            <a:r>
              <a:rPr lang="en-US" altLang="zh-CN" smtClean="0"/>
              <a:t>568B</a:t>
            </a:r>
            <a:r>
              <a:rPr lang="zh-CN" altLang="en-US" smtClean="0"/>
              <a:t>；</a:t>
            </a:r>
          </a:p>
          <a:p>
            <a:pPr eaLnBrk="1" hangingPunct="1">
              <a:lnSpc>
                <a:spcPct val="90000"/>
              </a:lnSpc>
            </a:pPr>
            <a:r>
              <a:rPr lang="zh-CN" altLang="en-US" smtClean="0">
                <a:solidFill>
                  <a:srgbClr val="993366"/>
                </a:solidFill>
              </a:rPr>
              <a:t>交叉线</a:t>
            </a:r>
            <a:r>
              <a:rPr lang="zh-CN" altLang="en-US" smtClean="0"/>
              <a:t>的两端采用不同的标准，即一端为</a:t>
            </a:r>
            <a:r>
              <a:rPr lang="en-US" altLang="zh-CN" smtClean="0"/>
              <a:t>568A</a:t>
            </a:r>
            <a:r>
              <a:rPr lang="zh-CN" altLang="en-US" smtClean="0"/>
              <a:t>，另一端为</a:t>
            </a:r>
            <a:r>
              <a:rPr lang="en-US" altLang="zh-CN" smtClean="0"/>
              <a:t>568B</a:t>
            </a:r>
            <a:r>
              <a:rPr lang="zh-CN" altLang="en-US" smtClean="0"/>
              <a:t>。 </a:t>
            </a:r>
          </a:p>
        </p:txBody>
      </p:sp>
    </p:spTree>
    <p:extLst>
      <p:ext uri="{BB962C8B-B14F-4D97-AF65-F5344CB8AC3E}">
        <p14:creationId xmlns:p14="http://schemas.microsoft.com/office/powerpoint/2010/main" val="4001181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08089" y="765176"/>
            <a:ext cx="7793037" cy="1019175"/>
          </a:xfrm>
        </p:spPr>
        <p:txBody>
          <a:bodyPr/>
          <a:lstStyle/>
          <a:p>
            <a:pPr eaLnBrk="1" hangingPunct="1"/>
            <a:r>
              <a:rPr lang="zh-CN" altLang="en-US" smtClean="0"/>
              <a:t>直连线和交叉线的适用范围</a:t>
            </a:r>
          </a:p>
        </p:txBody>
      </p:sp>
      <p:sp>
        <p:nvSpPr>
          <p:cNvPr id="46083" name="Rectangle 3"/>
          <p:cNvSpPr>
            <a:spLocks noGrp="1" noChangeArrowheads="1"/>
          </p:cNvSpPr>
          <p:nvPr>
            <p:ph idx="1"/>
          </p:nvPr>
        </p:nvSpPr>
        <p:spPr>
          <a:xfrm>
            <a:off x="776288" y="1557338"/>
            <a:ext cx="6762750" cy="5300662"/>
          </a:xfrm>
        </p:spPr>
        <p:txBody>
          <a:bodyPr/>
          <a:lstStyle/>
          <a:p>
            <a:pPr eaLnBrk="1" hangingPunct="1"/>
            <a:r>
              <a:rPr lang="en-US" altLang="zh-CN" sz="2800"/>
              <a:t>PC-PC</a:t>
            </a:r>
            <a:r>
              <a:rPr lang="zh-CN" altLang="en-US" sz="2800"/>
              <a:t>：交叉线</a:t>
            </a:r>
          </a:p>
          <a:p>
            <a:pPr eaLnBrk="1" hangingPunct="1"/>
            <a:r>
              <a:rPr lang="en-US" altLang="zh-CN" sz="2800"/>
              <a:t>PC-HUB</a:t>
            </a:r>
            <a:r>
              <a:rPr lang="zh-CN" altLang="en-US" sz="2800"/>
              <a:t>：直通线</a:t>
            </a:r>
          </a:p>
          <a:p>
            <a:pPr eaLnBrk="1" hangingPunct="1"/>
            <a:r>
              <a:rPr lang="en-US" altLang="zh-CN" sz="2800"/>
              <a:t>HUB</a:t>
            </a:r>
            <a:r>
              <a:rPr lang="zh-CN" altLang="en-US" sz="2800"/>
              <a:t>普通口</a:t>
            </a:r>
            <a:r>
              <a:rPr lang="en-US" altLang="zh-CN" sz="2800"/>
              <a:t>-HUB</a:t>
            </a:r>
            <a:r>
              <a:rPr lang="zh-CN" altLang="en-US" sz="2800"/>
              <a:t>普通口：交叉线</a:t>
            </a:r>
          </a:p>
          <a:p>
            <a:pPr eaLnBrk="1" hangingPunct="1"/>
            <a:r>
              <a:rPr lang="en-US" altLang="zh-CN" sz="2800"/>
              <a:t>HUB</a:t>
            </a:r>
            <a:r>
              <a:rPr lang="zh-CN" altLang="en-US" sz="2800"/>
              <a:t>级联口</a:t>
            </a:r>
            <a:r>
              <a:rPr lang="en-US" altLang="zh-CN" sz="2800"/>
              <a:t>-HUB</a:t>
            </a:r>
            <a:r>
              <a:rPr lang="zh-CN" altLang="en-US" sz="2800"/>
              <a:t>级联口：交叉线</a:t>
            </a:r>
          </a:p>
          <a:p>
            <a:pPr eaLnBrk="1" hangingPunct="1"/>
            <a:r>
              <a:rPr lang="en-US" altLang="zh-CN" sz="2800"/>
              <a:t>HUB</a:t>
            </a:r>
            <a:r>
              <a:rPr lang="zh-CN" altLang="en-US" sz="2800"/>
              <a:t>普通口</a:t>
            </a:r>
            <a:r>
              <a:rPr lang="en-US" altLang="zh-CN" sz="2800"/>
              <a:t>-HUB </a:t>
            </a:r>
            <a:r>
              <a:rPr lang="zh-CN" altLang="en-US" sz="2800"/>
              <a:t>级联口：直通线</a:t>
            </a:r>
          </a:p>
          <a:p>
            <a:pPr eaLnBrk="1" hangingPunct="1"/>
            <a:r>
              <a:rPr lang="en-US" altLang="zh-CN" sz="2800"/>
              <a:t>HUB-SWITCH</a:t>
            </a:r>
            <a:r>
              <a:rPr lang="zh-CN" altLang="en-US" sz="2800"/>
              <a:t>：交叉线</a:t>
            </a:r>
          </a:p>
          <a:p>
            <a:pPr eaLnBrk="1" hangingPunct="1"/>
            <a:r>
              <a:rPr lang="en-US" altLang="zh-CN" sz="2800"/>
              <a:t>HUB</a:t>
            </a:r>
            <a:r>
              <a:rPr lang="zh-CN" altLang="en-US" sz="2800"/>
              <a:t>级联口</a:t>
            </a:r>
            <a:r>
              <a:rPr lang="en-US" altLang="zh-CN" sz="2800"/>
              <a:t>-SWITCH</a:t>
            </a:r>
            <a:r>
              <a:rPr lang="zh-CN" altLang="en-US" sz="2800"/>
              <a:t>：直通线</a:t>
            </a:r>
          </a:p>
          <a:p>
            <a:pPr eaLnBrk="1" hangingPunct="1"/>
            <a:r>
              <a:rPr lang="en-US" altLang="zh-CN" sz="2800"/>
              <a:t>SWITCH-SWITCH</a:t>
            </a:r>
            <a:r>
              <a:rPr lang="zh-CN" altLang="en-US" sz="2800"/>
              <a:t>：交叉线</a:t>
            </a:r>
          </a:p>
          <a:p>
            <a:pPr eaLnBrk="1" hangingPunct="1"/>
            <a:r>
              <a:rPr lang="en-US" altLang="zh-CN" sz="2800"/>
              <a:t>SWITCH-ROUTER</a:t>
            </a:r>
            <a:r>
              <a:rPr lang="zh-CN" altLang="en-US" sz="2800"/>
              <a:t>：直通线</a:t>
            </a:r>
          </a:p>
          <a:p>
            <a:pPr eaLnBrk="1" hangingPunct="1"/>
            <a:r>
              <a:rPr lang="en-US" altLang="zh-CN" sz="2800"/>
              <a:t>ROUTER-ROUTER</a:t>
            </a:r>
            <a:r>
              <a:rPr lang="zh-CN" altLang="en-US" sz="2800"/>
              <a:t>：交叉线 </a:t>
            </a:r>
          </a:p>
        </p:txBody>
      </p:sp>
    </p:spTree>
    <p:extLst>
      <p:ext uri="{BB962C8B-B14F-4D97-AF65-F5344CB8AC3E}">
        <p14:creationId xmlns:p14="http://schemas.microsoft.com/office/powerpoint/2010/main" val="1289406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2189" y="1196976"/>
            <a:ext cx="7793037" cy="765175"/>
          </a:xfrm>
        </p:spPr>
        <p:txBody>
          <a:bodyPr/>
          <a:lstStyle/>
          <a:p>
            <a:pPr eaLnBrk="1" hangingPunct="1"/>
            <a:r>
              <a:rPr lang="zh-CN" altLang="en-US" smtClean="0"/>
              <a:t>直连线和交叉线的适用范围</a:t>
            </a:r>
          </a:p>
        </p:txBody>
      </p:sp>
      <p:sp>
        <p:nvSpPr>
          <p:cNvPr id="47107" name="Rectangle 3"/>
          <p:cNvSpPr>
            <a:spLocks noGrp="1" noChangeArrowheads="1"/>
          </p:cNvSpPr>
          <p:nvPr>
            <p:ph idx="1"/>
          </p:nvPr>
        </p:nvSpPr>
        <p:spPr>
          <a:xfrm>
            <a:off x="631826" y="2133600"/>
            <a:ext cx="8137525" cy="4038600"/>
          </a:xfrm>
        </p:spPr>
        <p:txBody>
          <a:bodyPr/>
          <a:lstStyle/>
          <a:p>
            <a:pPr eaLnBrk="1" hangingPunct="1"/>
            <a:r>
              <a:rPr lang="zh-CN" altLang="en-US" smtClean="0"/>
              <a:t>一般可以这么理解：</a:t>
            </a:r>
          </a:p>
          <a:p>
            <a:pPr lvl="1" eaLnBrk="1" hangingPunct="1"/>
            <a:r>
              <a:rPr lang="zh-CN" altLang="en-US" sz="3200"/>
              <a:t>⑴ 同种类型设备之间使用交叉线连接，不同类型设备之间使用直通线连接；</a:t>
            </a:r>
          </a:p>
          <a:p>
            <a:pPr lvl="1" eaLnBrk="1" hangingPunct="1"/>
            <a:r>
              <a:rPr lang="zh-CN" altLang="en-US" sz="3200"/>
              <a:t>⑵ 路由器和</a:t>
            </a:r>
            <a:r>
              <a:rPr lang="en-US" altLang="zh-CN" sz="3200"/>
              <a:t>PC</a:t>
            </a:r>
            <a:r>
              <a:rPr lang="zh-CN" altLang="en-US" sz="3200"/>
              <a:t>属于</a:t>
            </a:r>
            <a:r>
              <a:rPr lang="en-US" altLang="zh-CN" sz="3200"/>
              <a:t>DTE</a:t>
            </a:r>
            <a:r>
              <a:rPr lang="zh-CN" altLang="en-US" sz="3200"/>
              <a:t>类型设备，交换机和</a:t>
            </a:r>
            <a:r>
              <a:rPr lang="en-US" altLang="zh-CN" sz="3200"/>
              <a:t>HUB</a:t>
            </a:r>
            <a:r>
              <a:rPr lang="zh-CN" altLang="en-US" sz="3200"/>
              <a:t>属于</a:t>
            </a:r>
            <a:r>
              <a:rPr lang="en-US" altLang="zh-CN" sz="3200"/>
              <a:t>DCE</a:t>
            </a:r>
            <a:r>
              <a:rPr lang="zh-CN" altLang="en-US" sz="3200"/>
              <a:t>类型设备；</a:t>
            </a:r>
          </a:p>
          <a:p>
            <a:pPr lvl="1" eaLnBrk="1" hangingPunct="1"/>
            <a:r>
              <a:rPr lang="zh-CN" altLang="en-US" sz="3200"/>
              <a:t>⑶ </a:t>
            </a:r>
            <a:r>
              <a:rPr lang="en-US" altLang="zh-CN" sz="3200"/>
              <a:t>HUB</a:t>
            </a:r>
            <a:r>
              <a:rPr lang="zh-CN" altLang="en-US" sz="3200"/>
              <a:t>或交换机的级联口是按</a:t>
            </a:r>
            <a:r>
              <a:rPr lang="en-US" altLang="zh-CN" sz="3200"/>
              <a:t>DTE</a:t>
            </a:r>
            <a:r>
              <a:rPr lang="zh-CN" altLang="en-US" sz="3200"/>
              <a:t>设备的引脚连接的。</a:t>
            </a:r>
          </a:p>
        </p:txBody>
      </p:sp>
    </p:spTree>
    <p:extLst>
      <p:ext uri="{BB962C8B-B14F-4D97-AF65-F5344CB8AC3E}">
        <p14:creationId xmlns:p14="http://schemas.microsoft.com/office/powerpoint/2010/main" val="1363683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zh-CN" altLang="zh-CN" smtClean="0"/>
          </a:p>
        </p:txBody>
      </p:sp>
      <p:sp>
        <p:nvSpPr>
          <p:cNvPr id="48131" name="Rectangle 3"/>
          <p:cNvSpPr>
            <a:spLocks noGrp="1" noChangeArrowheads="1"/>
          </p:cNvSpPr>
          <p:nvPr>
            <p:ph idx="1"/>
          </p:nvPr>
        </p:nvSpPr>
        <p:spPr/>
        <p:txBody>
          <a:bodyPr/>
          <a:lstStyle/>
          <a:p>
            <a:pPr eaLnBrk="1" hangingPunct="1"/>
            <a:r>
              <a:rPr lang="en-US" altLang="zh-CN" smtClean="0"/>
              <a:t>DTE</a:t>
            </a:r>
            <a:r>
              <a:rPr lang="zh-CN" altLang="en-US" smtClean="0"/>
              <a:t>：数据终端设备 </a:t>
            </a:r>
            <a:br>
              <a:rPr lang="zh-CN" altLang="en-US" smtClean="0"/>
            </a:br>
            <a:r>
              <a:rPr lang="en-US" altLang="zh-CN" smtClean="0"/>
              <a:t>DCE</a:t>
            </a:r>
            <a:r>
              <a:rPr lang="zh-CN" altLang="en-US" smtClean="0"/>
              <a:t>：数据通讯设备 </a:t>
            </a:r>
          </a:p>
          <a:p>
            <a:pPr eaLnBrk="1" hangingPunct="1"/>
            <a:r>
              <a:rPr lang="en-US" altLang="zh-CN" smtClean="0"/>
              <a:t>DTE</a:t>
            </a:r>
            <a:r>
              <a:rPr lang="zh-CN" altLang="en-US" smtClean="0"/>
              <a:t>和</a:t>
            </a:r>
            <a:r>
              <a:rPr lang="en-US" altLang="zh-CN" smtClean="0"/>
              <a:t>DCE</a:t>
            </a:r>
            <a:r>
              <a:rPr lang="zh-CN" altLang="en-US" smtClean="0"/>
              <a:t>的区分实事上只是针对串行端口的各针脚功能。</a:t>
            </a:r>
          </a:p>
        </p:txBody>
      </p:sp>
    </p:spTree>
    <p:extLst>
      <p:ext uri="{BB962C8B-B14F-4D97-AF65-F5344CB8AC3E}">
        <p14:creationId xmlns:p14="http://schemas.microsoft.com/office/powerpoint/2010/main" val="1466351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52550" y="836614"/>
            <a:ext cx="7793038" cy="1349375"/>
          </a:xfrm>
        </p:spPr>
        <p:txBody>
          <a:bodyPr/>
          <a:lstStyle/>
          <a:p>
            <a:pPr eaLnBrk="1" hangingPunct="1"/>
            <a:r>
              <a:rPr lang="zh-CN" altLang="en-US" smtClean="0"/>
              <a:t>非屏蔽双绞线网线的制作测试 </a:t>
            </a:r>
          </a:p>
        </p:txBody>
      </p:sp>
      <p:grpSp>
        <p:nvGrpSpPr>
          <p:cNvPr id="49155" name="Group 3"/>
          <p:cNvGrpSpPr>
            <a:grpSpLocks noChangeAspect="1"/>
          </p:cNvGrpSpPr>
          <p:nvPr/>
        </p:nvGrpSpPr>
        <p:grpSpPr bwMode="auto">
          <a:xfrm>
            <a:off x="1281114" y="2349501"/>
            <a:ext cx="6931025" cy="2652713"/>
            <a:chOff x="2340" y="1440"/>
            <a:chExt cx="7740" cy="2964"/>
          </a:xfrm>
        </p:grpSpPr>
        <p:pic>
          <p:nvPicPr>
            <p:cNvPr id="49156" name="Picture 4" descr="2-3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1440"/>
              <a:ext cx="4080" cy="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descr="2-3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 y="1440"/>
              <a:ext cx="3420" cy="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6"/>
            <p:cNvSpPr txBox="1">
              <a:spLocks noChangeAspect="1" noChangeArrowheads="1"/>
            </p:cNvSpPr>
            <p:nvPr/>
          </p:nvSpPr>
          <p:spPr bwMode="auto">
            <a:xfrm>
              <a:off x="5220" y="3936"/>
              <a:ext cx="27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a:latin typeface="黑体" panose="02010609060101010101" pitchFamily="49" charset="-122"/>
                  <a:ea typeface="黑体" panose="02010609060101010101" pitchFamily="49" charset="-122"/>
                </a:rPr>
                <a:t>压线钳和测线仪</a:t>
              </a:r>
              <a:endParaRPr lang="zh-CN" altLang="en-US">
                <a:latin typeface="Comic Sans MS" panose="030F0702030302020204" pitchFamily="66" charset="0"/>
              </a:endParaRPr>
            </a:p>
          </p:txBody>
        </p:sp>
      </p:grpSp>
    </p:spTree>
    <p:extLst>
      <p:ext uri="{BB962C8B-B14F-4D97-AF65-F5344CB8AC3E}">
        <p14:creationId xmlns:p14="http://schemas.microsoft.com/office/powerpoint/2010/main" val="1221405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20750" y="908050"/>
            <a:ext cx="8229600" cy="1143000"/>
          </a:xfrm>
        </p:spPr>
        <p:txBody>
          <a:bodyPr/>
          <a:lstStyle/>
          <a:p>
            <a:pPr eaLnBrk="1" hangingPunct="1"/>
            <a:r>
              <a:rPr lang="zh-CN" altLang="en-US" smtClean="0"/>
              <a:t>非屏蔽双绞线网线的制作测试</a:t>
            </a:r>
          </a:p>
        </p:txBody>
      </p:sp>
      <p:pic>
        <p:nvPicPr>
          <p:cNvPr id="50179" name="Picture 3" descr="200361414017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75" y="2057400"/>
            <a:ext cx="3602038"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4" descr="2003614139381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3602038"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0831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49313" y="908050"/>
            <a:ext cx="8229600" cy="1143000"/>
          </a:xfrm>
        </p:spPr>
        <p:txBody>
          <a:bodyPr/>
          <a:lstStyle/>
          <a:p>
            <a:pPr eaLnBrk="1" hangingPunct="1"/>
            <a:r>
              <a:rPr lang="zh-CN" altLang="en-US" smtClean="0"/>
              <a:t>非屏蔽双绞线网线的制作测试</a:t>
            </a:r>
          </a:p>
        </p:txBody>
      </p:sp>
      <p:pic>
        <p:nvPicPr>
          <p:cNvPr id="51203" name="Picture 3" descr="200361414429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14" y="2149476"/>
            <a:ext cx="3430587"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descr="20036141429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149476"/>
            <a:ext cx="3430588"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207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20750" y="981075"/>
            <a:ext cx="8229600" cy="1143000"/>
          </a:xfrm>
        </p:spPr>
        <p:txBody>
          <a:bodyPr/>
          <a:lstStyle/>
          <a:p>
            <a:pPr eaLnBrk="1" hangingPunct="1"/>
            <a:r>
              <a:rPr lang="zh-CN" altLang="en-US" smtClean="0"/>
              <a:t>非屏蔽双绞线网线的制作测试</a:t>
            </a:r>
          </a:p>
        </p:txBody>
      </p:sp>
      <p:pic>
        <p:nvPicPr>
          <p:cNvPr id="52227" name="Picture 3" descr="200361415329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2220914"/>
            <a:ext cx="35433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4" descr="2003614153462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2220914"/>
            <a:ext cx="35433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191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49313" y="908050"/>
            <a:ext cx="8229600" cy="1143000"/>
          </a:xfrm>
        </p:spPr>
        <p:txBody>
          <a:bodyPr/>
          <a:lstStyle/>
          <a:p>
            <a:pPr eaLnBrk="1" hangingPunct="1"/>
            <a:r>
              <a:rPr lang="zh-CN" altLang="en-US" smtClean="0"/>
              <a:t>非屏蔽双绞线网线的制作测试</a:t>
            </a:r>
          </a:p>
        </p:txBody>
      </p:sp>
      <p:pic>
        <p:nvPicPr>
          <p:cNvPr id="53251" name="Picture 3" descr="2003614159458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4" y="2219326"/>
            <a:ext cx="3544887"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descr="20036142117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314" y="2216151"/>
            <a:ext cx="3544887"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97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908404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47564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32520" y="260648"/>
            <a:ext cx="8229600" cy="782960"/>
          </a:xfrm>
        </p:spPr>
        <p:txBody>
          <a:bodyPr/>
          <a:lstStyle/>
          <a:p>
            <a:pPr eaLnBrk="1" hangingPunct="1"/>
            <a:r>
              <a:rPr lang="zh-CN" altLang="en-US" dirty="0" smtClean="0"/>
              <a:t>光纤连接器 </a:t>
            </a:r>
          </a:p>
        </p:txBody>
      </p:sp>
      <p:sp>
        <p:nvSpPr>
          <p:cNvPr id="57347" name="Rectangle 3"/>
          <p:cNvSpPr>
            <a:spLocks noGrp="1" noChangeArrowheads="1"/>
          </p:cNvSpPr>
          <p:nvPr>
            <p:ph type="body" idx="1"/>
          </p:nvPr>
        </p:nvSpPr>
        <p:spPr/>
        <p:txBody>
          <a:bodyPr/>
          <a:lstStyle/>
          <a:p>
            <a:pPr eaLnBrk="1" hangingPunct="1"/>
            <a:r>
              <a:rPr lang="zh-CN" altLang="en-US" sz="2800"/>
              <a:t>按照结构不同，光纤连接器可分为</a:t>
            </a:r>
            <a:r>
              <a:rPr lang="en-US" altLang="zh-CN" sz="2800"/>
              <a:t>FC</a:t>
            </a:r>
            <a:r>
              <a:rPr lang="zh-CN" altLang="en-US" sz="2800"/>
              <a:t>、</a:t>
            </a:r>
            <a:r>
              <a:rPr lang="en-US" altLang="zh-CN" sz="2800"/>
              <a:t>SC</a:t>
            </a:r>
            <a:r>
              <a:rPr lang="zh-CN" altLang="en-US" sz="2800"/>
              <a:t>、</a:t>
            </a:r>
            <a:r>
              <a:rPr lang="en-US" altLang="zh-CN" sz="2800"/>
              <a:t>ST</a:t>
            </a:r>
            <a:r>
              <a:rPr lang="zh-CN" altLang="en-US" sz="2800"/>
              <a:t>、</a:t>
            </a:r>
            <a:r>
              <a:rPr lang="en-US" altLang="zh-CN" sz="2800"/>
              <a:t>FDDI</a:t>
            </a:r>
            <a:r>
              <a:rPr lang="zh-CN" altLang="en-US" sz="2800"/>
              <a:t>、</a:t>
            </a:r>
            <a:r>
              <a:rPr lang="en-US" altLang="zh-CN" sz="2800"/>
              <a:t>MU</a:t>
            </a:r>
            <a:r>
              <a:rPr lang="zh-CN" altLang="en-US" sz="2800"/>
              <a:t>、</a:t>
            </a:r>
            <a:r>
              <a:rPr lang="en-US" altLang="zh-CN" sz="2800"/>
              <a:t>MT-RJ</a:t>
            </a:r>
            <a:r>
              <a:rPr lang="zh-CN" altLang="en-US" sz="2800"/>
              <a:t>等多种类型 </a:t>
            </a:r>
          </a:p>
        </p:txBody>
      </p:sp>
      <p:grpSp>
        <p:nvGrpSpPr>
          <p:cNvPr id="57348" name="Group 4"/>
          <p:cNvGrpSpPr>
            <a:grpSpLocks noChangeAspect="1"/>
          </p:cNvGrpSpPr>
          <p:nvPr/>
        </p:nvGrpSpPr>
        <p:grpSpPr bwMode="auto">
          <a:xfrm>
            <a:off x="1712914" y="2997200"/>
            <a:ext cx="2967037" cy="2674938"/>
            <a:chOff x="7380" y="12516"/>
            <a:chExt cx="2595" cy="2340"/>
          </a:xfrm>
        </p:grpSpPr>
        <p:pic>
          <p:nvPicPr>
            <p:cNvPr id="57352" name="Picture 5" descr="http://www.chinacenet.com/Pic/szsjkj/509-50909-237013.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80" y="12516"/>
              <a:ext cx="2595" cy="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Text Box 6"/>
            <p:cNvSpPr txBox="1">
              <a:spLocks noChangeAspect="1" noChangeArrowheads="1"/>
            </p:cNvSpPr>
            <p:nvPr/>
          </p:nvSpPr>
          <p:spPr bwMode="auto">
            <a:xfrm>
              <a:off x="7560" y="14388"/>
              <a:ext cx="23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a:r>
                <a:rPr lang="en-US" altLang="zh-CN" sz="2000">
                  <a:latin typeface="黑体" panose="02010609060101010101" pitchFamily="49" charset="-122"/>
                  <a:ea typeface="黑体" panose="02010609060101010101" pitchFamily="49" charset="-122"/>
                </a:rPr>
                <a:t>FC</a:t>
              </a:r>
              <a:r>
                <a:rPr lang="zh-CN" altLang="en-US" sz="2000">
                  <a:latin typeface="黑体" panose="02010609060101010101" pitchFamily="49" charset="-122"/>
                  <a:ea typeface="黑体" panose="02010609060101010101" pitchFamily="49" charset="-122"/>
                </a:rPr>
                <a:t>型光纤连接器</a:t>
              </a:r>
            </a:p>
          </p:txBody>
        </p:sp>
      </p:grpSp>
      <p:grpSp>
        <p:nvGrpSpPr>
          <p:cNvPr id="57349" name="Group 7"/>
          <p:cNvGrpSpPr>
            <a:grpSpLocks noChangeAspect="1"/>
          </p:cNvGrpSpPr>
          <p:nvPr/>
        </p:nvGrpSpPr>
        <p:grpSpPr bwMode="auto">
          <a:xfrm>
            <a:off x="5240338" y="2997201"/>
            <a:ext cx="3416300" cy="2665413"/>
            <a:chOff x="2160" y="2688"/>
            <a:chExt cx="3000" cy="2340"/>
          </a:xfrm>
        </p:grpSpPr>
        <p:pic>
          <p:nvPicPr>
            <p:cNvPr id="57350" name="Picture 8" descr="http://www.sloc.cn/image/connec2.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160" y="2688"/>
              <a:ext cx="3000" cy="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Text Box 9"/>
            <p:cNvSpPr txBox="1">
              <a:spLocks noChangeAspect="1" noChangeArrowheads="1"/>
            </p:cNvSpPr>
            <p:nvPr/>
          </p:nvSpPr>
          <p:spPr bwMode="auto">
            <a:xfrm>
              <a:off x="2520" y="4560"/>
              <a:ext cx="23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a:r>
                <a:rPr lang="en-US" altLang="zh-CN" sz="2000">
                  <a:latin typeface="黑体" panose="02010609060101010101" pitchFamily="49" charset="-122"/>
                  <a:ea typeface="黑体" panose="02010609060101010101" pitchFamily="49" charset="-122"/>
                </a:rPr>
                <a:t>SC</a:t>
              </a:r>
              <a:r>
                <a:rPr lang="zh-CN" altLang="en-US" sz="2000">
                  <a:latin typeface="黑体" panose="02010609060101010101" pitchFamily="49" charset="-122"/>
                  <a:ea typeface="黑体" panose="02010609060101010101" pitchFamily="49" charset="-122"/>
                </a:rPr>
                <a:t>型光纤连接器</a:t>
              </a:r>
            </a:p>
          </p:txBody>
        </p:sp>
      </p:grpSp>
    </p:spTree>
    <p:extLst>
      <p:ext uri="{BB962C8B-B14F-4D97-AF65-F5344CB8AC3E}">
        <p14:creationId xmlns:p14="http://schemas.microsoft.com/office/powerpoint/2010/main" val="2758182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21577" y="698501"/>
            <a:ext cx="7793037" cy="1150938"/>
          </a:xfrm>
        </p:spPr>
        <p:txBody>
          <a:bodyPr/>
          <a:lstStyle/>
          <a:p>
            <a:pPr eaLnBrk="1" hangingPunct="1"/>
            <a:r>
              <a:rPr lang="zh-CN" altLang="en-US" dirty="0" smtClean="0"/>
              <a:t>光纤连接器</a:t>
            </a:r>
          </a:p>
        </p:txBody>
      </p:sp>
      <p:pic>
        <p:nvPicPr>
          <p:cNvPr id="58371" name="Picture 3" descr="http://www.sloc.cn/image/connec3.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92188" y="1887539"/>
            <a:ext cx="307975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descr="http://www.sloc.cn/image/connec8.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305301" y="1887538"/>
            <a:ext cx="350202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spect="1" noChangeArrowheads="1"/>
          </p:cNvSpPr>
          <p:nvPr/>
        </p:nvSpPr>
        <p:spPr bwMode="auto">
          <a:xfrm>
            <a:off x="1352551" y="3903663"/>
            <a:ext cx="2087563" cy="506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000">
                <a:latin typeface="黑体" panose="02010609060101010101" pitchFamily="49" charset="-122"/>
                <a:ea typeface="黑体" panose="02010609060101010101" pitchFamily="49" charset="-122"/>
              </a:rPr>
              <a:t>ST</a:t>
            </a:r>
            <a:r>
              <a:rPr lang="zh-CN" altLang="en-US" sz="2000">
                <a:latin typeface="黑体" panose="02010609060101010101" pitchFamily="49" charset="-122"/>
                <a:ea typeface="黑体" panose="02010609060101010101" pitchFamily="49" charset="-122"/>
              </a:rPr>
              <a:t>型光纤连接器</a:t>
            </a:r>
            <a:endParaRPr lang="zh-CN" altLang="en-US" sz="2000">
              <a:latin typeface="Comic Sans MS" panose="030F0702030302020204" pitchFamily="66" charset="0"/>
            </a:endParaRPr>
          </a:p>
        </p:txBody>
      </p:sp>
      <p:sp>
        <p:nvSpPr>
          <p:cNvPr id="58374" name="Text Box 6"/>
          <p:cNvSpPr txBox="1">
            <a:spLocks noChangeAspect="1" noChangeArrowheads="1"/>
          </p:cNvSpPr>
          <p:nvPr/>
        </p:nvSpPr>
        <p:spPr bwMode="auto">
          <a:xfrm>
            <a:off x="4881563" y="3903663"/>
            <a:ext cx="2087562" cy="506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000">
                <a:latin typeface="黑体" panose="02010609060101010101" pitchFamily="49" charset="-122"/>
                <a:ea typeface="黑体" panose="02010609060101010101" pitchFamily="49" charset="-122"/>
              </a:rPr>
              <a:t>MU</a:t>
            </a:r>
            <a:r>
              <a:rPr lang="zh-CN" altLang="en-US" sz="2000">
                <a:latin typeface="黑体" panose="02010609060101010101" pitchFamily="49" charset="-122"/>
                <a:ea typeface="黑体" panose="02010609060101010101" pitchFamily="49" charset="-122"/>
              </a:rPr>
              <a:t>型光纤连接器</a:t>
            </a:r>
            <a:endParaRPr lang="zh-CN" altLang="en-US" sz="2000">
              <a:latin typeface="Comic Sans MS" panose="030F0702030302020204" pitchFamily="66" charset="0"/>
            </a:endParaRPr>
          </a:p>
        </p:txBody>
      </p:sp>
      <p:pic>
        <p:nvPicPr>
          <p:cNvPr id="58375" name="Picture 7" descr="http://www.sloc.cn/image/connec12.jpg"/>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289176" y="4551364"/>
            <a:ext cx="30956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 Box 8"/>
          <p:cNvSpPr txBox="1">
            <a:spLocks noChangeAspect="1" noChangeArrowheads="1"/>
          </p:cNvSpPr>
          <p:nvPr/>
        </p:nvSpPr>
        <p:spPr bwMode="auto">
          <a:xfrm>
            <a:off x="5529263" y="5703889"/>
            <a:ext cx="2811462" cy="522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000">
                <a:latin typeface="黑体" panose="02010609060101010101" pitchFamily="49" charset="-122"/>
                <a:ea typeface="黑体" panose="02010609060101010101" pitchFamily="49" charset="-122"/>
              </a:rPr>
              <a:t>MT-RJ</a:t>
            </a:r>
            <a:r>
              <a:rPr lang="zh-CN" altLang="en-US" sz="2000">
                <a:latin typeface="黑体" panose="02010609060101010101" pitchFamily="49" charset="-122"/>
                <a:ea typeface="黑体" panose="02010609060101010101" pitchFamily="49" charset="-122"/>
              </a:rPr>
              <a:t>型光纤连接器</a:t>
            </a:r>
            <a:endParaRPr lang="zh-CN" altLang="en-US" sz="2000">
              <a:latin typeface="Comic Sans MS" panose="030F0702030302020204" pitchFamily="66" charset="0"/>
            </a:endParaRPr>
          </a:p>
        </p:txBody>
      </p:sp>
    </p:spTree>
    <p:extLst>
      <p:ext uri="{BB962C8B-B14F-4D97-AF65-F5344CB8AC3E}">
        <p14:creationId xmlns:p14="http://schemas.microsoft.com/office/powerpoint/2010/main" val="174909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704528" y="1556792"/>
            <a:ext cx="8186738" cy="4725987"/>
          </a:xfrm>
        </p:spPr>
        <p:txBody>
          <a:bodyPr/>
          <a:lstStyle/>
          <a:p>
            <a:pPr algn="l"/>
            <a:r>
              <a:rPr lang="en-US" altLang="zh-CN" sz="3600" dirty="0"/>
              <a:t>ISM(Industrial Scientific Medical) Band，</a:t>
            </a:r>
            <a:r>
              <a:rPr lang="zh-CN" altLang="en-US" sz="3600" dirty="0"/>
              <a:t>是由</a:t>
            </a:r>
            <a:r>
              <a:rPr lang="en-US" altLang="zh-CN" sz="3600" dirty="0"/>
              <a:t>ITU-R （ITU </a:t>
            </a:r>
            <a:r>
              <a:rPr lang="en-US" altLang="zh-CN" sz="3600" dirty="0" err="1"/>
              <a:t>Radiocommunication</a:t>
            </a:r>
            <a:r>
              <a:rPr lang="en-US" altLang="zh-CN" sz="3600" dirty="0"/>
              <a:t> Sector，</a:t>
            </a:r>
            <a:r>
              <a:rPr lang="zh-CN" altLang="en-US" sz="3600" dirty="0"/>
              <a:t>国际通信联盟</a:t>
            </a:r>
            <a:r>
              <a:rPr lang="zh-CN" altLang="en-US" sz="3600" dirty="0">
                <a:hlinkClick r:id="rId2"/>
              </a:rPr>
              <a:t>无线电通信</a:t>
            </a:r>
            <a:r>
              <a:rPr lang="zh-CN" altLang="en-US" sz="3600" dirty="0"/>
              <a:t>局）定义的。此频段主要是开放给工业、科学、医学三个主要机构使用，属于</a:t>
            </a:r>
            <a:r>
              <a:rPr lang="en-US" altLang="zh-CN" sz="3600" dirty="0"/>
              <a:t>Free License</a:t>
            </a:r>
            <a:r>
              <a:rPr lang="zh-CN" altLang="en-US" sz="3600" dirty="0"/>
              <a:t>，无需授权许可，只需要遵守一定的发射功率</a:t>
            </a:r>
            <a:r>
              <a:rPr lang="en-US" altLang="zh-CN" sz="3600" dirty="0"/>
              <a:t>(</a:t>
            </a:r>
            <a:r>
              <a:rPr lang="zh-CN" altLang="en-US" sz="3600" dirty="0"/>
              <a:t>一般低于</a:t>
            </a:r>
            <a:r>
              <a:rPr lang="en-US" altLang="zh-CN" sz="3600" dirty="0"/>
              <a:t>1W)</a:t>
            </a:r>
            <a:r>
              <a:rPr lang="zh-CN" altLang="en-US" sz="3600" dirty="0"/>
              <a:t>，并且不要对其它频段造成干扰即可。</a:t>
            </a:r>
          </a:p>
        </p:txBody>
      </p:sp>
    </p:spTree>
    <p:extLst>
      <p:ext uri="{BB962C8B-B14F-4D97-AF65-F5344CB8AC3E}">
        <p14:creationId xmlns:p14="http://schemas.microsoft.com/office/powerpoint/2010/main" val="2903982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endParaRPr lang="zh-CN" altLang="en-US" smtClean="0"/>
          </a:p>
        </p:txBody>
      </p:sp>
      <p:sp>
        <p:nvSpPr>
          <p:cNvPr id="64515" name="Rectangle 3"/>
          <p:cNvSpPr>
            <a:spLocks noGrp="1" noChangeArrowheads="1"/>
          </p:cNvSpPr>
          <p:nvPr>
            <p:ph type="body" idx="4294967295"/>
          </p:nvPr>
        </p:nvSpPr>
        <p:spPr/>
        <p:txBody>
          <a:bodyPr/>
          <a:lstStyle/>
          <a:p>
            <a:r>
              <a:rPr lang="zh-CN" altLang="en-US" smtClean="0"/>
              <a:t>传统的频分复用典型的应用莫过于广电</a:t>
            </a:r>
            <a:r>
              <a:rPr lang="en-US" altLang="zh-CN" smtClean="0"/>
              <a:t>HFC</a:t>
            </a:r>
            <a:r>
              <a:rPr lang="zh-CN" altLang="en-US" smtClean="0"/>
              <a:t>网络电视信号的传输了，不管是模拟电视信号还是数字电视信号都是如此。</a:t>
            </a:r>
          </a:p>
          <a:p>
            <a:r>
              <a:rPr lang="en-US" altLang="zh-CN" b="1" smtClean="0">
                <a:solidFill>
                  <a:srgbClr val="FF0000"/>
                </a:solidFill>
              </a:rPr>
              <a:t>XX</a:t>
            </a:r>
            <a:r>
              <a:rPr lang="zh-CN" altLang="en-US" b="1" smtClean="0">
                <a:solidFill>
                  <a:srgbClr val="FF0000"/>
                </a:solidFill>
              </a:rPr>
              <a:t>频道</a:t>
            </a:r>
          </a:p>
        </p:txBody>
      </p:sp>
    </p:spTree>
    <p:extLst>
      <p:ext uri="{BB962C8B-B14F-4D97-AF65-F5344CB8AC3E}">
        <p14:creationId xmlns:p14="http://schemas.microsoft.com/office/powerpoint/2010/main" val="3985069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endParaRPr lang="zh-CN" altLang="en-US" smtClean="0"/>
          </a:p>
        </p:txBody>
      </p:sp>
      <p:sp>
        <p:nvSpPr>
          <p:cNvPr id="72707" name="Rectangle 3"/>
          <p:cNvSpPr>
            <a:spLocks noGrp="1" noChangeArrowheads="1"/>
          </p:cNvSpPr>
          <p:nvPr>
            <p:ph type="body" idx="4294967295"/>
          </p:nvPr>
        </p:nvSpPr>
        <p:spPr>
          <a:xfrm>
            <a:off x="495300" y="1844824"/>
            <a:ext cx="9066212" cy="4286101"/>
          </a:xfrm>
        </p:spPr>
        <p:txBody>
          <a:bodyPr/>
          <a:lstStyle/>
          <a:p>
            <a:r>
              <a:rPr lang="zh-CN" altLang="en-US" dirty="0" smtClean="0"/>
              <a:t> 前者又称同步时分复用</a:t>
            </a:r>
          </a:p>
          <a:p>
            <a:pPr>
              <a:buFont typeface="Arial" panose="020B0604020202020204" pitchFamily="34" charset="0"/>
              <a:buNone/>
            </a:pPr>
            <a:r>
              <a:rPr lang="zh-CN" altLang="en-US" dirty="0" smtClean="0"/>
              <a:t>	应用例如: 公共电话网PSTN</a:t>
            </a:r>
          </a:p>
          <a:p>
            <a:pPr>
              <a:buFont typeface="Arial" panose="020B0604020202020204" pitchFamily="34" charset="0"/>
              <a:buNone/>
            </a:pPr>
            <a:endParaRPr lang="zh-CN" altLang="en-US" dirty="0" smtClean="0"/>
          </a:p>
          <a:p>
            <a:r>
              <a:rPr lang="zh-CN" altLang="en-US" dirty="0" smtClean="0"/>
              <a:t>后者又称异步时分复用</a:t>
            </a:r>
            <a:endParaRPr lang="en-US" altLang="zh-CN" dirty="0" smtClean="0"/>
          </a:p>
          <a:p>
            <a:pPr>
              <a:buFont typeface="Arial" panose="020B0604020202020204" pitchFamily="34" charset="0"/>
              <a:buNone/>
            </a:pPr>
            <a:r>
              <a:rPr lang="en-US" altLang="zh-CN" dirty="0" smtClean="0"/>
              <a:t>     </a:t>
            </a:r>
            <a:endParaRPr lang="zh-CN" altLang="en-US" dirty="0" smtClean="0"/>
          </a:p>
        </p:txBody>
      </p:sp>
    </p:spTree>
    <p:extLst>
      <p:ext uri="{BB962C8B-B14F-4D97-AF65-F5344CB8AC3E}">
        <p14:creationId xmlns:p14="http://schemas.microsoft.com/office/powerpoint/2010/main" val="2733249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
        <p:nvSpPr>
          <p:cNvPr id="62" name="Text Box 59"/>
          <p:cNvSpPr txBox="1">
            <a:spLocks noChangeArrowheads="1"/>
          </p:cNvSpPr>
          <p:nvPr/>
        </p:nvSpPr>
        <p:spPr bwMode="auto">
          <a:xfrm>
            <a:off x="3140769" y="6271724"/>
            <a:ext cx="3540424" cy="579438"/>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3200" b="1" dirty="0">
                <a:solidFill>
                  <a:srgbClr val="333399"/>
                </a:solidFill>
              </a:rPr>
              <a:t>波长</a:t>
            </a:r>
            <a:r>
              <a:rPr lang="en-US" altLang="zh-CN" sz="3200" b="1" dirty="0">
                <a:solidFill>
                  <a:srgbClr val="333399"/>
                </a:solidFill>
              </a:rPr>
              <a:t>×</a:t>
            </a:r>
            <a:r>
              <a:rPr lang="zh-CN" altLang="en-US" sz="3200" b="1" dirty="0">
                <a:solidFill>
                  <a:srgbClr val="333399"/>
                </a:solidFill>
              </a:rPr>
              <a:t>频率＝波速</a:t>
            </a:r>
          </a:p>
        </p:txBody>
      </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9"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53" name="公式" r:id="rId4" imgW="2781300" imgH="431800" progId="Equation.3">
                  <p:embed/>
                </p:oleObj>
              </mc:Choice>
              <mc:Fallback>
                <p:oleObj name="公式" r:id="rId4" imgW="2781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r>
              <a:rPr lang="zh-CN" altLang="en-US" dirty="0" smtClean="0"/>
              <a:t>。</a:t>
            </a:r>
            <a:endParaRPr lang="en-US" altLang="zh-CN" dirty="0" smtClean="0"/>
          </a:p>
          <a:p>
            <a:pPr marL="0" indent="0">
              <a:lnSpc>
                <a:spcPct val="90000"/>
              </a:lnSpc>
              <a:spcBef>
                <a:spcPct val="35000"/>
              </a:spcBef>
              <a:spcAft>
                <a:spcPct val="15000"/>
              </a:spcAft>
              <a:buNone/>
            </a:pPr>
            <a:r>
              <a:rPr lang="en-US" altLang="zh-CN" dirty="0" smtClean="0"/>
              <a:t>	</a:t>
            </a:r>
            <a:r>
              <a:rPr lang="zh-CN" altLang="en-US" dirty="0" smtClean="0"/>
              <a:t>单行道</a:t>
            </a:r>
            <a:endParaRPr lang="zh-CN" altLang="en-US" dirty="0"/>
          </a:p>
          <a:p>
            <a:pPr marL="0" indent="0">
              <a:lnSpc>
                <a:spcPct val="90000"/>
              </a:lnSpc>
              <a:spcBef>
                <a:spcPct val="35000"/>
              </a:spcBef>
              <a:spcAft>
                <a:spcPct val="15000"/>
              </a:spcAft>
              <a:buNone/>
            </a:pPr>
            <a:r>
              <a:rPr lang="en-US" altLang="zh-CN" dirty="0" smtClean="0"/>
              <a:t>	</a:t>
            </a:r>
            <a:r>
              <a:rPr lang="zh-CN" altLang="en-US" dirty="0" smtClean="0"/>
              <a:t>例子</a:t>
            </a:r>
            <a:r>
              <a:rPr lang="zh-CN" altLang="en-US" dirty="0"/>
              <a:t>：传呼机</a:t>
            </a:r>
          </a:p>
          <a:p>
            <a:pPr>
              <a:lnSpc>
                <a:spcPct val="100000"/>
              </a:lnSpc>
              <a:spcAft>
                <a:spcPct val="15000"/>
              </a:spcAft>
            </a:pPr>
            <a:endParaRPr lang="zh-CN" altLang="en-US" dirty="0"/>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val="19584645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p14="http://schemas.microsoft.com/office/powerpoint/2010/main" val="10297677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val="1066347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sp>
        <p:nvSpPr>
          <p:cNvPr id="20483" name="内容占位符 2"/>
          <p:cNvSpPr>
            <a:spLocks noGrp="1"/>
          </p:cNvSpPr>
          <p:nvPr>
            <p:ph idx="1"/>
          </p:nvPr>
        </p:nvSpPr>
        <p:spPr/>
        <p:txBody>
          <a:bodyPr/>
          <a:lstStyle/>
          <a:p>
            <a:r>
              <a:rPr lang="zh-CN" altLang="en-US" smtClean="0"/>
              <a:t>在美国，医院也是传呼机的天下。医院一是怕手机对病房里的电子仪器产生干扰，其次，传呼机也更为可靠。传呼机具有群发方便、省电、辐射低、不容易分心、工作不容易收干扰等优点。 </a:t>
            </a:r>
          </a:p>
          <a:p>
            <a:r>
              <a:rPr lang="zh-CN" altLang="en-US" smtClean="0"/>
              <a:t>美国强调保护个人隐私，如果在手机或者电话中透露与病人病情有关的信息可能会被旁人听到，但如果把信息传到呼机上，就可以避免这个问题。</a:t>
            </a:r>
          </a:p>
        </p:txBody>
      </p:sp>
    </p:spTree>
    <p:extLst>
      <p:ext uri="{BB962C8B-B14F-4D97-AF65-F5344CB8AC3E}">
        <p14:creationId xmlns:p14="http://schemas.microsoft.com/office/powerpoint/2010/main" val="29684792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endParaRPr lang="zh-CN" altLang="en-US" smtClean="0"/>
          </a:p>
        </p:txBody>
      </p:sp>
      <p:sp>
        <p:nvSpPr>
          <p:cNvPr id="78851" name="Rectangle 3"/>
          <p:cNvSpPr>
            <a:spLocks noGrp="1" noChangeArrowheads="1"/>
          </p:cNvSpPr>
          <p:nvPr>
            <p:ph type="body" idx="4294967295"/>
          </p:nvPr>
        </p:nvSpPr>
        <p:spPr/>
        <p:txBody>
          <a:bodyPr/>
          <a:lstStyle/>
          <a:p>
            <a:r>
              <a:rPr lang="zh-CN" altLang="en-US" smtClean="0"/>
              <a:t>问题</a:t>
            </a:r>
            <a:r>
              <a:rPr lang="en-US" altLang="zh-CN" smtClean="0"/>
              <a:t>1</a:t>
            </a:r>
            <a:r>
              <a:rPr lang="zh-CN" altLang="en-US" smtClean="0"/>
              <a:t>：使用</a:t>
            </a:r>
            <a:r>
              <a:rPr lang="en-US" altLang="zh-CN" smtClean="0"/>
              <a:t>ADSL</a:t>
            </a:r>
            <a:r>
              <a:rPr lang="zh-CN" altLang="en-US" smtClean="0"/>
              <a:t>上网时能否打电话？</a:t>
            </a:r>
          </a:p>
          <a:p>
            <a:pPr>
              <a:buFont typeface="Arial" panose="020B0604020202020204" pitchFamily="34" charset="0"/>
              <a:buNone/>
            </a:pPr>
            <a:endParaRPr lang="zh-CN" altLang="en-US" smtClean="0"/>
          </a:p>
          <a:p>
            <a:r>
              <a:rPr lang="zh-CN" altLang="en-US" smtClean="0"/>
              <a:t>问题</a:t>
            </a:r>
            <a:r>
              <a:rPr lang="en-US" altLang="zh-CN" smtClean="0"/>
              <a:t>2</a:t>
            </a:r>
            <a:r>
              <a:rPr lang="zh-CN" altLang="en-US" smtClean="0"/>
              <a:t>：使用</a:t>
            </a:r>
            <a:r>
              <a:rPr lang="en-US" altLang="zh-CN" smtClean="0"/>
              <a:t>ADSL</a:t>
            </a:r>
            <a:r>
              <a:rPr lang="zh-CN" altLang="en-US" smtClean="0"/>
              <a:t>上网是否收取电话费？</a:t>
            </a:r>
          </a:p>
        </p:txBody>
      </p:sp>
      <p:sp>
        <p:nvSpPr>
          <p:cNvPr id="78852" name="Rectangle 4"/>
          <p:cNvSpPr>
            <a:spLocks noChangeArrowheads="1"/>
          </p:cNvSpPr>
          <p:nvPr/>
        </p:nvSpPr>
        <p:spPr bwMode="auto">
          <a:xfrm>
            <a:off x="1281113" y="2205038"/>
            <a:ext cx="518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20000"/>
              </a:spcBef>
              <a:buFontTx/>
              <a:buChar char="•"/>
            </a:pPr>
            <a:endParaRPr lang="zh-CN" altLang="en-US" sz="3200">
              <a:latin typeface="Arial" panose="020B0604020202020204" pitchFamily="34" charset="0"/>
            </a:endParaRPr>
          </a:p>
        </p:txBody>
      </p:sp>
      <p:sp>
        <p:nvSpPr>
          <p:cNvPr id="160773" name="Rectangle 5"/>
          <p:cNvSpPr>
            <a:spLocks noChangeArrowheads="1"/>
          </p:cNvSpPr>
          <p:nvPr/>
        </p:nvSpPr>
        <p:spPr bwMode="auto">
          <a:xfrm>
            <a:off x="2000672" y="1824038"/>
            <a:ext cx="213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20000"/>
              </a:spcBef>
            </a:pPr>
            <a:r>
              <a:rPr lang="zh-CN" altLang="en-US" sz="3200" dirty="0">
                <a:solidFill>
                  <a:srgbClr val="0000FF"/>
                </a:solidFill>
                <a:latin typeface="Arial" panose="020B0604020202020204" pitchFamily="34" charset="0"/>
              </a:rPr>
              <a:t>答：可以</a:t>
            </a:r>
          </a:p>
        </p:txBody>
      </p:sp>
      <p:sp>
        <p:nvSpPr>
          <p:cNvPr id="160774" name="Rectangle 6"/>
          <p:cNvSpPr>
            <a:spLocks noChangeArrowheads="1"/>
          </p:cNvSpPr>
          <p:nvPr/>
        </p:nvSpPr>
        <p:spPr bwMode="auto">
          <a:xfrm>
            <a:off x="1978224" y="3068960"/>
            <a:ext cx="213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20000"/>
              </a:spcBef>
            </a:pPr>
            <a:r>
              <a:rPr lang="zh-CN" altLang="en-US" sz="3200" dirty="0">
                <a:solidFill>
                  <a:srgbClr val="0000FF"/>
                </a:solidFill>
                <a:latin typeface="Arial" panose="020B0604020202020204" pitchFamily="34" charset="0"/>
              </a:rPr>
              <a:t>答：不收</a:t>
            </a:r>
          </a:p>
        </p:txBody>
      </p:sp>
    </p:spTree>
    <p:extLst>
      <p:ext uri="{BB962C8B-B14F-4D97-AF65-F5344CB8AC3E}">
        <p14:creationId xmlns:p14="http://schemas.microsoft.com/office/powerpoint/2010/main" val="3543456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73">
                                            <p:txEl>
                                              <p:pRg st="0" end="0"/>
                                            </p:txEl>
                                          </p:spTgt>
                                        </p:tgtEl>
                                        <p:attrNameLst>
                                          <p:attrName>style.visibility</p:attrName>
                                        </p:attrNameLst>
                                      </p:cBhvr>
                                      <p:to>
                                        <p:strVal val="visible"/>
                                      </p:to>
                                    </p:set>
                                    <p:animEffect transition="in" filter="dissolve">
                                      <p:cBhvr>
                                        <p:cTn id="7" dur="500"/>
                                        <p:tgtEl>
                                          <p:spTgt spid="160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0774">
                                            <p:txEl>
                                              <p:pRg st="0" end="0"/>
                                            </p:txEl>
                                          </p:spTgt>
                                        </p:tgtEl>
                                        <p:attrNameLst>
                                          <p:attrName>style.visibility</p:attrName>
                                        </p:attrNameLst>
                                      </p:cBhvr>
                                      <p:to>
                                        <p:strVal val="visible"/>
                                      </p:to>
                                    </p:set>
                                    <p:animEffect transition="in" filter="dissolve">
                                      <p:cBhvr>
                                        <p:cTn id="12" dur="500"/>
                                        <p:tgtEl>
                                          <p:spTgt spid="1607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build="p" animBg="1" autoUpdateAnimBg="0"/>
      <p:bldP spid="160774" grpId="0" build="p"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381000" y="1341439"/>
            <a:ext cx="8229600" cy="714375"/>
          </a:xfrm>
        </p:spPr>
        <p:txBody>
          <a:bodyPr/>
          <a:lstStyle/>
          <a:p>
            <a:r>
              <a:rPr lang="en-US" altLang="zh-CN" sz="4000"/>
              <a:t>ADSL</a:t>
            </a:r>
            <a:r>
              <a:rPr lang="zh-CN" altLang="en-US" sz="4000"/>
              <a:t>连接示意图</a:t>
            </a:r>
          </a:p>
        </p:txBody>
      </p:sp>
      <p:sp>
        <p:nvSpPr>
          <p:cNvPr id="79875" name="Rectangle 3"/>
          <p:cNvSpPr>
            <a:spLocks noGrp="1" noChangeArrowheads="1"/>
          </p:cNvSpPr>
          <p:nvPr>
            <p:ph type="body" idx="4294967295"/>
          </p:nvPr>
        </p:nvSpPr>
        <p:spPr>
          <a:xfrm>
            <a:off x="920750" y="333375"/>
            <a:ext cx="2808288" cy="431800"/>
          </a:xfrm>
        </p:spPr>
        <p:txBody>
          <a:bodyPr/>
          <a:lstStyle/>
          <a:p>
            <a:pPr>
              <a:lnSpc>
                <a:spcPct val="80000"/>
              </a:lnSpc>
            </a:pPr>
            <a:r>
              <a:rPr lang="zh-CN" altLang="en-US" smtClean="0"/>
              <a:t/>
            </a:r>
            <a:br>
              <a:rPr lang="zh-CN" altLang="en-US" smtClean="0"/>
            </a:br>
            <a:endParaRPr lang="zh-CN" altLang="en-US" smtClean="0"/>
          </a:p>
        </p:txBody>
      </p:sp>
      <p:grpSp>
        <p:nvGrpSpPr>
          <p:cNvPr id="79876" name="Group 4"/>
          <p:cNvGrpSpPr>
            <a:grpSpLocks/>
          </p:cNvGrpSpPr>
          <p:nvPr/>
        </p:nvGrpSpPr>
        <p:grpSpPr bwMode="auto">
          <a:xfrm>
            <a:off x="560389" y="2203450"/>
            <a:ext cx="8497887" cy="4033838"/>
            <a:chOff x="0" y="0"/>
            <a:chExt cx="5353" cy="2541"/>
          </a:xfrm>
        </p:grpSpPr>
        <p:pic>
          <p:nvPicPr>
            <p:cNvPr id="79877" name="Picture 5" descr="2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
              <a:ext cx="5353" cy="2399"/>
            </a:xfrm>
            <a:prstGeom prst="rect">
              <a:avLst/>
            </a:prstGeom>
            <a:solidFill>
              <a:schemeClr val="bg1"/>
            </a:solidFill>
            <a:ln w="9525">
              <a:solidFill>
                <a:schemeClr val="bg1"/>
              </a:solidFill>
              <a:miter lim="800000"/>
              <a:headEnd/>
              <a:tailEnd/>
            </a:ln>
          </p:spPr>
        </p:pic>
        <p:sp>
          <p:nvSpPr>
            <p:cNvPr id="79878" name="Rectangle 6"/>
            <p:cNvSpPr>
              <a:spLocks noChangeArrowheads="1"/>
            </p:cNvSpPr>
            <p:nvPr/>
          </p:nvSpPr>
          <p:spPr bwMode="auto">
            <a:xfrm>
              <a:off x="3130" y="0"/>
              <a:ext cx="190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3200">
                  <a:latin typeface="Calibri" panose="020F0502020204030204" pitchFamily="34" charset="0"/>
                </a:rPr>
                <a:t>ADSL modem</a:t>
              </a:r>
            </a:p>
          </p:txBody>
        </p:sp>
        <p:sp>
          <p:nvSpPr>
            <p:cNvPr id="161799" name="Line 7"/>
            <p:cNvSpPr>
              <a:spLocks noChangeShapeType="1"/>
            </p:cNvSpPr>
            <p:nvPr/>
          </p:nvSpPr>
          <p:spPr bwMode="auto">
            <a:xfrm>
              <a:off x="454" y="545"/>
              <a:ext cx="635" cy="0"/>
            </a:xfrm>
            <a:prstGeom prst="line">
              <a:avLst/>
            </a:prstGeom>
            <a:noFill/>
            <a:ln w="50800">
              <a:solidFill>
                <a:srgbClr val="FF0000"/>
              </a:solidFill>
              <a:round/>
              <a:headEnd/>
              <a:tailEnd/>
            </a:ln>
            <a:effectLst>
              <a:outerShdw dist="107763" dir="2700000" algn="ctr" rotWithShape="0">
                <a:schemeClr val="bg2">
                  <a:alpha val="50000"/>
                </a:schemeClr>
              </a:outerShdw>
            </a:effectLst>
          </p:spPr>
          <p:txBody>
            <a:bodyPr>
              <a:spAutoFit/>
            </a:bodyPr>
            <a:lstStyle/>
            <a:p>
              <a:pPr>
                <a:defRPr/>
              </a:pPr>
              <a:endParaRPr lang="zh-CN" altLang="en-US"/>
            </a:p>
          </p:txBody>
        </p:sp>
        <p:sp>
          <p:nvSpPr>
            <p:cNvPr id="161800" name="Rectangle 8"/>
            <p:cNvSpPr>
              <a:spLocks noChangeArrowheads="1"/>
            </p:cNvSpPr>
            <p:nvPr/>
          </p:nvSpPr>
          <p:spPr bwMode="auto">
            <a:xfrm>
              <a:off x="1951" y="1132"/>
              <a:ext cx="116" cy="233"/>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spAutoFit/>
            </a:bodyPr>
            <a:lstStyle/>
            <a:p>
              <a:pPr>
                <a:defRPr/>
              </a:pPr>
              <a:endParaRPr lang="zh-CN" altLang="en-US"/>
            </a:p>
          </p:txBody>
        </p:sp>
        <p:sp>
          <p:nvSpPr>
            <p:cNvPr id="161801" name="Rectangle 9"/>
            <p:cNvSpPr>
              <a:spLocks noChangeArrowheads="1"/>
            </p:cNvSpPr>
            <p:nvPr/>
          </p:nvSpPr>
          <p:spPr bwMode="auto">
            <a:xfrm>
              <a:off x="1951" y="1132"/>
              <a:ext cx="116" cy="233"/>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spAutoFit/>
            </a:bodyPr>
            <a:lstStyle/>
            <a:p>
              <a:pPr>
                <a:defRPr/>
              </a:pPr>
              <a:endParaRPr lang="zh-CN" altLang="en-US"/>
            </a:p>
          </p:txBody>
        </p:sp>
        <p:sp>
          <p:nvSpPr>
            <p:cNvPr id="161802" name="Rectangle 10"/>
            <p:cNvSpPr>
              <a:spLocks noChangeArrowheads="1"/>
            </p:cNvSpPr>
            <p:nvPr/>
          </p:nvSpPr>
          <p:spPr bwMode="auto">
            <a:xfrm>
              <a:off x="1951" y="1154"/>
              <a:ext cx="116" cy="233"/>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spAutoFit/>
            </a:bodyPr>
            <a:lstStyle/>
            <a:p>
              <a:pPr>
                <a:defRPr/>
              </a:pPr>
              <a:endParaRPr lang="zh-CN" altLang="en-US"/>
            </a:p>
          </p:txBody>
        </p:sp>
        <p:sp>
          <p:nvSpPr>
            <p:cNvPr id="161803" name="Rectangle 11"/>
            <p:cNvSpPr>
              <a:spLocks noChangeArrowheads="1"/>
            </p:cNvSpPr>
            <p:nvPr/>
          </p:nvSpPr>
          <p:spPr bwMode="auto">
            <a:xfrm>
              <a:off x="1860" y="1154"/>
              <a:ext cx="116" cy="233"/>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spAutoFit/>
            </a:bodyPr>
            <a:lstStyle/>
            <a:p>
              <a:pPr>
                <a:defRPr/>
              </a:pPr>
              <a:endParaRPr lang="zh-CN" altLang="en-US"/>
            </a:p>
          </p:txBody>
        </p:sp>
        <p:sp>
          <p:nvSpPr>
            <p:cNvPr id="161804" name="Line 12"/>
            <p:cNvSpPr>
              <a:spLocks noChangeShapeType="1"/>
            </p:cNvSpPr>
            <p:nvPr/>
          </p:nvSpPr>
          <p:spPr bwMode="auto">
            <a:xfrm>
              <a:off x="1724" y="545"/>
              <a:ext cx="907" cy="0"/>
            </a:xfrm>
            <a:prstGeom prst="line">
              <a:avLst/>
            </a:prstGeom>
            <a:noFill/>
            <a:ln w="50800">
              <a:solidFill>
                <a:srgbClr val="FF0000"/>
              </a:solidFill>
              <a:round/>
              <a:headEnd/>
              <a:tailEnd/>
            </a:ln>
            <a:effectLst>
              <a:outerShdw dist="107763" dir="2700000" algn="ctr" rotWithShape="0">
                <a:schemeClr val="bg2">
                  <a:alpha val="50000"/>
                </a:schemeClr>
              </a:outerShdw>
            </a:effectLst>
          </p:spPr>
          <p:txBody>
            <a:bodyPr>
              <a:spAutoFit/>
            </a:bodyPr>
            <a:lstStyle/>
            <a:p>
              <a:pPr>
                <a:defRPr/>
              </a:pPr>
              <a:endParaRPr lang="zh-CN" altLang="en-US"/>
            </a:p>
          </p:txBody>
        </p:sp>
        <p:sp>
          <p:nvSpPr>
            <p:cNvPr id="161805" name="Line 13"/>
            <p:cNvSpPr>
              <a:spLocks noChangeShapeType="1"/>
            </p:cNvSpPr>
            <p:nvPr/>
          </p:nvSpPr>
          <p:spPr bwMode="auto">
            <a:xfrm>
              <a:off x="363" y="998"/>
              <a:ext cx="998" cy="0"/>
            </a:xfrm>
            <a:prstGeom prst="line">
              <a:avLst/>
            </a:prstGeom>
            <a:noFill/>
            <a:ln w="50800">
              <a:solidFill>
                <a:srgbClr val="FF0000"/>
              </a:solidFill>
              <a:round/>
              <a:headEnd/>
              <a:tailEnd/>
            </a:ln>
            <a:effectLst>
              <a:outerShdw dist="107763" dir="2700000" algn="ctr" rotWithShape="0">
                <a:schemeClr val="bg2">
                  <a:alpha val="50000"/>
                </a:schemeClr>
              </a:outerShdw>
            </a:effectLst>
          </p:spPr>
          <p:txBody>
            <a:bodyPr>
              <a:spAutoFit/>
            </a:bodyPr>
            <a:lstStyle/>
            <a:p>
              <a:pPr>
                <a:defRPr/>
              </a:pPr>
              <a:endParaRPr lang="zh-CN" altLang="en-US"/>
            </a:p>
          </p:txBody>
        </p:sp>
        <p:sp>
          <p:nvSpPr>
            <p:cNvPr id="161806" name="Line 14"/>
            <p:cNvSpPr>
              <a:spLocks noChangeShapeType="1"/>
            </p:cNvSpPr>
            <p:nvPr/>
          </p:nvSpPr>
          <p:spPr bwMode="auto">
            <a:xfrm flipV="1">
              <a:off x="1361" y="681"/>
              <a:ext cx="0" cy="317"/>
            </a:xfrm>
            <a:prstGeom prst="line">
              <a:avLst/>
            </a:prstGeom>
            <a:noFill/>
            <a:ln w="50800">
              <a:solidFill>
                <a:srgbClr val="FF0000"/>
              </a:solidFill>
              <a:round/>
              <a:headEnd/>
              <a:tailEnd/>
            </a:ln>
            <a:effectLst>
              <a:outerShdw dist="107763" dir="2700000" algn="ctr" rotWithShape="0">
                <a:schemeClr val="bg2">
                  <a:alpha val="50000"/>
                </a:schemeClr>
              </a:outerShdw>
            </a:effectLst>
          </p:spPr>
          <p:txBody>
            <a:bodyPr>
              <a:spAutoFit/>
            </a:bodyPr>
            <a:lstStyle/>
            <a:p>
              <a:pPr>
                <a:defRPr/>
              </a:pPr>
              <a:endParaRPr lang="zh-CN" altLang="en-US"/>
            </a:p>
          </p:txBody>
        </p:sp>
        <p:sp>
          <p:nvSpPr>
            <p:cNvPr id="79887" name="Rectangle 15"/>
            <p:cNvSpPr>
              <a:spLocks noChangeArrowheads="1"/>
            </p:cNvSpPr>
            <p:nvPr/>
          </p:nvSpPr>
          <p:spPr bwMode="auto">
            <a:xfrm>
              <a:off x="1950" y="1089"/>
              <a:ext cx="1452"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4400">
                <a:latin typeface="Calibri" panose="020F0502020204030204" pitchFamily="34" charset="0"/>
              </a:endParaRPr>
            </a:p>
          </p:txBody>
        </p:sp>
        <p:sp>
          <p:nvSpPr>
            <p:cNvPr id="79888" name="Rectangle 16"/>
            <p:cNvSpPr>
              <a:spLocks noChangeArrowheads="1"/>
            </p:cNvSpPr>
            <p:nvPr/>
          </p:nvSpPr>
          <p:spPr bwMode="auto">
            <a:xfrm>
              <a:off x="1951" y="1316"/>
              <a:ext cx="1135"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4400">
                <a:latin typeface="Calibri" panose="020F0502020204030204" pitchFamily="34" charset="0"/>
              </a:endParaRPr>
            </a:p>
          </p:txBody>
        </p:sp>
        <p:sp>
          <p:nvSpPr>
            <p:cNvPr id="79889" name="Rectangle 17"/>
            <p:cNvSpPr>
              <a:spLocks noChangeArrowheads="1"/>
            </p:cNvSpPr>
            <p:nvPr/>
          </p:nvSpPr>
          <p:spPr bwMode="auto">
            <a:xfrm>
              <a:off x="1951" y="1044"/>
              <a:ext cx="908"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4400">
                <a:latin typeface="Calibri" panose="020F0502020204030204" pitchFamily="34" charset="0"/>
              </a:endParaRPr>
            </a:p>
          </p:txBody>
        </p:sp>
      </p:grpSp>
    </p:spTree>
    <p:extLst>
      <p:ext uri="{BB962C8B-B14F-4D97-AF65-F5344CB8AC3E}">
        <p14:creationId xmlns:p14="http://schemas.microsoft.com/office/powerpoint/2010/main" val="14937905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2289176" y="1557338"/>
            <a:ext cx="5135563" cy="792162"/>
          </a:xfrm>
        </p:spPr>
        <p:txBody>
          <a:bodyPr/>
          <a:lstStyle/>
          <a:p>
            <a:r>
              <a:rPr lang="zh-CN" altLang="en-US" smtClean="0"/>
              <a:t>分离器 （滤波器）</a:t>
            </a:r>
          </a:p>
        </p:txBody>
      </p:sp>
      <p:sp>
        <p:nvSpPr>
          <p:cNvPr id="80899" name="Rectangle 3"/>
          <p:cNvSpPr>
            <a:spLocks noGrp="1" noChangeArrowheads="1"/>
          </p:cNvSpPr>
          <p:nvPr>
            <p:ph type="body" idx="4294967295"/>
          </p:nvPr>
        </p:nvSpPr>
        <p:spPr/>
        <p:txBody>
          <a:bodyPr/>
          <a:lstStyle/>
          <a:p>
            <a:endParaRPr lang="zh-CN" altLang="en-US" smtClean="0"/>
          </a:p>
        </p:txBody>
      </p:sp>
      <p:pic>
        <p:nvPicPr>
          <p:cNvPr id="80900" name="Picture 4" descr="滤波器外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3" y="2420939"/>
            <a:ext cx="4824412"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243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259</TotalTime>
  <Words>6133</Words>
  <Application>Microsoft Office PowerPoint</Application>
  <PresentationFormat>A4 纸张(210x297 毫米)</PresentationFormat>
  <Paragraphs>1139</Paragraphs>
  <Slides>104</Slides>
  <Notes>66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7" baseType="lpstr">
      <vt:lpstr>Arial Rounded MT Bold</vt:lpstr>
      <vt:lpstr>Arial Unicode MS</vt:lpstr>
      <vt:lpstr>黑体</vt:lpstr>
      <vt:lpstr>宋体</vt:lpstr>
      <vt:lpstr>Arial</vt:lpstr>
      <vt:lpstr>Calibri</vt:lpstr>
      <vt:lpstr>Comic Sans MS</vt:lpstr>
      <vt:lpstr>Symbol</vt:lpstr>
      <vt:lpstr>Tahoma</vt:lpstr>
      <vt:lpstr>Times New Roman</vt:lpstr>
      <vt:lpstr>Wingdings</vt: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PowerPoint 演示文稿</vt:lpstr>
      <vt:lpstr>PowerPoint 演示文稿</vt:lpstr>
      <vt:lpstr>PowerPoint 演示文稿</vt:lpstr>
      <vt:lpstr>PowerPoint 演示文稿</vt:lpstr>
      <vt:lpstr>PowerPoint 演示文稿</vt:lpstr>
      <vt:lpstr>PowerPoint 演示文稿</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vt:lpstr>
      <vt:lpstr>双绞线标准</vt:lpstr>
      <vt:lpstr>双绞线标准</vt:lpstr>
      <vt:lpstr>双绞线网线的制作和连接 </vt:lpstr>
      <vt:lpstr>双绞线连接方法</vt:lpstr>
      <vt:lpstr>直连线和交叉线的适用范围</vt:lpstr>
      <vt:lpstr>直连线和交叉线的适用范围</vt:lpstr>
      <vt:lpstr>PowerPoint 演示文稿</vt:lpstr>
      <vt:lpstr>非屏蔽双绞线网线的制作测试 </vt:lpstr>
      <vt:lpstr>非屏蔽双绞线网线的制作测试</vt:lpstr>
      <vt:lpstr>非屏蔽双绞线网线的制作测试</vt:lpstr>
      <vt:lpstr>非屏蔽双绞线网线的制作测试</vt:lpstr>
      <vt:lpstr>非屏蔽双绞线网线的制作测试</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光纤连接器 </vt:lpstr>
      <vt:lpstr>光纤连接器</vt:lpstr>
      <vt:lpstr>2.3.2  非导引型传输媒体 </vt:lpstr>
      <vt:lpstr>  无线局域网使用的 ISM 频段 </vt:lpstr>
      <vt:lpstr>ISM(Industrial Scientific Medical) Band，是由ITU-R （ITU Radiocommunication Sector，国际通信联盟无线电通信局）定义的。此频段主要是开放给工业、科学、医学三个主要机构使用，属于Free License，无需授权许可，只需要遵守一定的发射功率(一般低于1W)，并且不要对其它频段造成干扰即可。</vt:lpstr>
      <vt:lpstr>2.4  信道复用技术</vt:lpstr>
      <vt:lpstr>2.4.1  频分复用、时分复用和统计时分复用 </vt:lpstr>
      <vt:lpstr>频分复用 FDM (Frequency Division Multiplexing) </vt:lpstr>
      <vt:lpstr>PowerPoint 演示文稿</vt:lpstr>
      <vt:lpstr>时分复用TDM (Time Division Multiplexing) </vt:lpstr>
      <vt:lpstr>时分复用TDM </vt:lpstr>
      <vt:lpstr>时分复用可能会造成线路资源的浪费 </vt:lpstr>
      <vt:lpstr>统计时分复用 STDM (Statistic TDM)  </vt:lpstr>
      <vt:lpstr>PowerPoint 演示文稿</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PowerPoint 演示文稿</vt:lpstr>
      <vt:lpstr>ADSL连接示意图</vt:lpstr>
      <vt:lpstr>分离器 （滤波器）</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Windows 用户</cp:lastModifiedBy>
  <cp:revision>21</cp:revision>
  <dcterms:created xsi:type="dcterms:W3CDTF">2016-10-04T02:36:21Z</dcterms:created>
  <dcterms:modified xsi:type="dcterms:W3CDTF">2017-09-20T01:50:05Z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