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7"/>
  </p:handoutMasterIdLst>
  <p:sldIdLst>
    <p:sldId id="256" r:id="rId3"/>
    <p:sldId id="257" r:id="rId5"/>
    <p:sldId id="258" r:id="rId6"/>
    <p:sldId id="261" r:id="rId7"/>
    <p:sldId id="262" r:id="rId8"/>
    <p:sldId id="263" r:id="rId9"/>
    <p:sldId id="264" r:id="rId10"/>
    <p:sldId id="265" r:id="rId11"/>
    <p:sldId id="266" r:id="rId12"/>
    <p:sldId id="267" r:id="rId13"/>
    <p:sldId id="268" r:id="rId14"/>
    <p:sldId id="269" r:id="rId15"/>
    <p:sldId id="403" r:id="rId16"/>
    <p:sldId id="270" r:id="rId17"/>
    <p:sldId id="271" r:id="rId18"/>
    <p:sldId id="272" r:id="rId19"/>
    <p:sldId id="273" r:id="rId20"/>
    <p:sldId id="274" r:id="rId21"/>
    <p:sldId id="275" r:id="rId22"/>
    <p:sldId id="276" r:id="rId23"/>
    <p:sldId id="277" r:id="rId24"/>
    <p:sldId id="278" r:id="rId25"/>
    <p:sldId id="404" r:id="rId26"/>
    <p:sldId id="405" r:id="rId27"/>
    <p:sldId id="406" r:id="rId28"/>
    <p:sldId id="279" r:id="rId29"/>
    <p:sldId id="280" r:id="rId30"/>
    <p:sldId id="281" r:id="rId31"/>
    <p:sldId id="282" r:id="rId32"/>
    <p:sldId id="283" r:id="rId33"/>
    <p:sldId id="284" r:id="rId34"/>
    <p:sldId id="288" r:id="rId35"/>
    <p:sldId id="289" r:id="rId36"/>
    <p:sldId id="290" r:id="rId37"/>
    <p:sldId id="291" r:id="rId38"/>
    <p:sldId id="292" r:id="rId39"/>
    <p:sldId id="293" r:id="rId40"/>
    <p:sldId id="294" r:id="rId41"/>
    <p:sldId id="297" r:id="rId42"/>
    <p:sldId id="298" r:id="rId43"/>
    <p:sldId id="299" r:id="rId44"/>
    <p:sldId id="407" r:id="rId45"/>
    <p:sldId id="300" r:id="rId46"/>
    <p:sldId id="301" r:id="rId47"/>
    <p:sldId id="302" r:id="rId48"/>
    <p:sldId id="303" r:id="rId49"/>
    <p:sldId id="304" r:id="rId50"/>
    <p:sldId id="305" r:id="rId51"/>
    <p:sldId id="306" r:id="rId52"/>
    <p:sldId id="307" r:id="rId53"/>
    <p:sldId id="308" r:id="rId54"/>
    <p:sldId id="408" r:id="rId55"/>
    <p:sldId id="309" r:id="rId56"/>
    <p:sldId id="310" r:id="rId57"/>
    <p:sldId id="311" r:id="rId58"/>
    <p:sldId id="409" r:id="rId59"/>
    <p:sldId id="312" r:id="rId60"/>
    <p:sldId id="313" r:id="rId61"/>
    <p:sldId id="314" r:id="rId62"/>
    <p:sldId id="315" r:id="rId63"/>
    <p:sldId id="316" r:id="rId64"/>
    <p:sldId id="317" r:id="rId65"/>
    <p:sldId id="318" r:id="rId66"/>
    <p:sldId id="319" r:id="rId67"/>
    <p:sldId id="410" r:id="rId68"/>
    <p:sldId id="320" r:id="rId69"/>
    <p:sldId id="321" r:id="rId70"/>
    <p:sldId id="322" r:id="rId71"/>
    <p:sldId id="323" r:id="rId72"/>
    <p:sldId id="325" r:id="rId73"/>
    <p:sldId id="326" r:id="rId74"/>
    <p:sldId id="327" r:id="rId75"/>
    <p:sldId id="411" r:id="rId76"/>
    <p:sldId id="412" r:id="rId77"/>
    <p:sldId id="413" r:id="rId78"/>
    <p:sldId id="414" r:id="rId79"/>
    <p:sldId id="328" r:id="rId80"/>
    <p:sldId id="329" r:id="rId81"/>
    <p:sldId id="330" r:id="rId82"/>
    <p:sldId id="331" r:id="rId83"/>
    <p:sldId id="415" r:id="rId84"/>
    <p:sldId id="339" r:id="rId85"/>
    <p:sldId id="340" r:id="rId86"/>
    <p:sldId id="341" r:id="rId87"/>
    <p:sldId id="342" r:id="rId88"/>
    <p:sldId id="420" r:id="rId89"/>
    <p:sldId id="345" r:id="rId90"/>
    <p:sldId id="346" r:id="rId91"/>
    <p:sldId id="347" r:id="rId92"/>
    <p:sldId id="348" r:id="rId93"/>
    <p:sldId id="349" r:id="rId94"/>
    <p:sldId id="350" r:id="rId95"/>
    <p:sldId id="351" r:id="rId96"/>
    <p:sldId id="352" r:id="rId97"/>
    <p:sldId id="353" r:id="rId98"/>
    <p:sldId id="354" r:id="rId99"/>
    <p:sldId id="416" r:id="rId100"/>
    <p:sldId id="355" r:id="rId101"/>
    <p:sldId id="417"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418" r:id="rId123"/>
    <p:sldId id="419" r:id="rId124"/>
    <p:sldId id="376" r:id="rId125"/>
    <p:sldId id="377" r:id="rId126"/>
    <p:sldId id="378" r:id="rId127"/>
    <p:sldId id="379" r:id="rId128"/>
    <p:sldId id="380" r:id="rId129"/>
    <p:sldId id="381" r:id="rId130"/>
    <p:sldId id="382" r:id="rId131"/>
    <p:sldId id="384" r:id="rId132"/>
    <p:sldId id="385" r:id="rId133"/>
    <p:sldId id="386" r:id="rId134"/>
    <p:sldId id="387" r:id="rId135"/>
    <p:sldId id="388" r:id="rId136"/>
    <p:sldId id="389" r:id="rId137"/>
    <p:sldId id="395" r:id="rId138"/>
    <p:sldId id="396" r:id="rId139"/>
    <p:sldId id="397" r:id="rId140"/>
    <p:sldId id="398" r:id="rId141"/>
    <p:sldId id="399" r:id="rId142"/>
    <p:sldId id="400" r:id="rId143"/>
    <p:sldId id="401" r:id="rId144"/>
    <p:sldId id="402" r:id="rId145"/>
    <p:sldId id="421" r:id="rId14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3062" autoAdjust="0"/>
  </p:normalViewPr>
  <p:slideViewPr>
    <p:cSldViewPr>
      <p:cViewPr varScale="1">
        <p:scale>
          <a:sx n="66" d="100"/>
          <a:sy n="66" d="100"/>
        </p:scale>
        <p:origin x="-43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0" Type="http://schemas.openxmlformats.org/officeDocument/2006/relationships/tableStyles" Target="tableStyles.xml"/><Relationship Id="rId15" Type="http://schemas.openxmlformats.org/officeDocument/2006/relationships/slide" Target="slides/slide12.xml"/><Relationship Id="rId149" Type="http://schemas.openxmlformats.org/officeDocument/2006/relationships/viewProps" Target="viewProps.xml"/><Relationship Id="rId148" Type="http://schemas.openxmlformats.org/officeDocument/2006/relationships/presProps" Target="presProps.xml"/><Relationship Id="rId147" Type="http://schemas.openxmlformats.org/officeDocument/2006/relationships/handoutMaster" Target="handoutMasters/handoutMaster1.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A337CC-83E8-4AF4-950B-DFB2EE386280}"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F374EC-B35B-4AC5-860F-C1A98EF6234B}" type="slidenum">
              <a:rPr lang="en-US" altLang="zh-CN"/>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87D7B2-53A1-40A1-BAF8-C3B15609EF66}" type="slidenum">
              <a:rPr lang="en-US" altLang="zh-CN"/>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9F178-7FE9-4527-B54D-E8B9AD71CCAA}" type="slidenum">
              <a:rPr lang="en-US" altLang="zh-CN"/>
            </a:fld>
            <a:endParaRPr lang="en-US" altLang="zh-CN"/>
          </a:p>
        </p:txBody>
      </p:sp>
      <p:sp>
        <p:nvSpPr>
          <p:cNvPr id="540674" name="Rectangle 2"/>
          <p:cNvSpPr>
            <a:spLocks noGrp="1" noRot="1" noChangeAspect="1" noChangeArrowheads="1" noTextEdit="1"/>
          </p:cNvSpPr>
          <p:nvPr>
            <p:ph type="sldImg"/>
          </p:nvPr>
        </p:nvSpPr>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81C7A-24C8-4E99-B7B3-CD037A63F747}" type="slidenum">
              <a:rPr lang="en-US" altLang="zh-CN"/>
            </a:fld>
            <a:endParaRPr lang="en-US" altLang="zh-CN"/>
          </a:p>
        </p:txBody>
      </p:sp>
      <p:sp>
        <p:nvSpPr>
          <p:cNvPr id="541698" name="Rectangle 2"/>
          <p:cNvSpPr>
            <a:spLocks noGrp="1" noRot="1" noChangeAspect="1" noChangeArrowheads="1" noTextEdit="1"/>
          </p:cNvSpPr>
          <p:nvPr>
            <p:ph type="sldImg"/>
          </p:nvPr>
        </p:nvSpPr>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2F0BA-FE4B-4D5C-B2EB-58BF0F4DEE3A}" type="slidenum">
              <a:rPr lang="en-US" altLang="zh-CN"/>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E1AB2F-27EA-44E8-8531-631701F7469F}"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B37C88-982C-4E5E-BC0A-492DC5EE0167}" type="slidenum">
              <a:rPr lang="en-US" altLang="zh-CN"/>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17D2FE-0E7A-4EDE-9D17-387B81330F85}"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FE9EE-CEC3-4872-A28F-42834A86EDCB}"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ED837-0D9D-40CD-B12A-1F6DEE479D79}" type="slidenum">
              <a:rPr lang="en-US" altLang="zh-CN"/>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6C5C3D-30BD-4184-AD6F-5F910A1E3EB6}" type="slidenum">
              <a:rPr lang="en-US" altLang="zh-CN"/>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4CE576-B746-4E76-BA73-2B21B853916C}" type="slidenum">
              <a:rPr lang="en-US" altLang="zh-CN"/>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B423B-6F7D-469A-A530-3C2FEE889A10}" type="slidenum">
              <a:rPr lang="en-US" altLang="zh-CN"/>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2FA62A-5031-4DA5-880B-6FA2C93EAB4F}" type="slidenum">
              <a:rPr lang="en-US" altLang="zh-CN"/>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16434A-CB1C-4951-A81B-B63DE3DA5681}" type="slidenum">
              <a:rPr lang="en-US" altLang="zh-CN"/>
            </a:fld>
            <a:endParaRPr lang="en-US" altLang="zh-CN"/>
          </a:p>
        </p:txBody>
      </p:sp>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B92C36-7BE9-436E-BC04-D86DDBD15518}" type="slidenum">
              <a:rPr lang="en-US" altLang="zh-CN"/>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3AEA1-BF7E-4FCA-A58C-152EA4B730D3}" type="slidenum">
              <a:rPr lang="en-US" altLang="zh-CN"/>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1E8102-EBA1-483F-877B-3FD493D63082}" type="slidenum">
              <a:rPr lang="en-US" altLang="zh-CN"/>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2EFBDB-76E6-4824-A501-1F8DD4703EAB}" type="slidenum">
              <a:rPr lang="en-US" altLang="zh-CN"/>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EB9BC-338E-4706-B8F9-BBBAF48146D7}" type="slidenum">
              <a:rPr lang="en-US" altLang="zh-CN"/>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C29F1B-2E46-4695-9C2A-20BD8928D849}" type="slidenum">
              <a:rPr lang="en-US" altLang="zh-CN"/>
            </a:fld>
            <a:endParaRPr lang="en-US" altLang="zh-CN"/>
          </a:p>
        </p:txBody>
      </p:sp>
      <p:sp>
        <p:nvSpPr>
          <p:cNvPr id="633858" name="Rectangle 2"/>
          <p:cNvSpPr>
            <a:spLocks noGrp="1" noRot="1" noChangeAspect="1" noChangeArrowheads="1" noTextEdit="1"/>
          </p:cNvSpPr>
          <p:nvPr>
            <p:ph type="sldImg"/>
          </p:nvPr>
        </p:nvSpPr>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image" Target="../media/image2.wmf"/><Relationship Id="rId1" Type="http://schemas.openxmlformats.org/officeDocument/2006/relationships/image" Target="../media/image3.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image" Target="../media/image11.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3.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3.w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3.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zhidao.baidu.com/link?url=w3SehSD6jcNvob22Ce951Ed0fGYWAtiHz2p41Rk_wj5lOAaBDe-o-6LRNr3_9s6tzwFF-dpvLaM1SPfyrOBSH3FimCzz-kUovwBxDzqSw0e" TargetMode="External"/><Relationship Id="rId1" Type="http://schemas.openxmlformats.org/officeDocument/2006/relationships/hyperlink" Target="http://baike.baidu.com/link?url=QhBzeOZxZ5L6AJDVYqec6TszF5zPcxIMosinx2SN-v8TrtGPMcNrrbXBXQh-YS9QjTAwo3eAi_fv4y1p_qqA3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dirty="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endParaRPr lang="zh-CN" altLang="en-US" dirty="0"/>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endParaRPr lang="zh-CN" altLang="en-US" sz="2800" dirty="0"/>
          </a:p>
          <a:p>
            <a:pPr algn="just"/>
            <a:r>
              <a:rPr lang="zh-CN" altLang="en-US" sz="2800" dirty="0"/>
              <a:t>首部和尾部的一个重要作用就是进行</a:t>
            </a:r>
            <a:r>
              <a:rPr lang="zh-CN" altLang="en-US" sz="2800" dirty="0">
                <a:solidFill>
                  <a:srgbClr val="FF0000"/>
                </a:solidFill>
              </a:rPr>
              <a:t>帧定界。</a:t>
            </a:r>
            <a:r>
              <a:rPr lang="zh-CN" altLang="en-US" dirty="0"/>
              <a:t>  </a:t>
            </a:r>
            <a:endParaRPr lang="zh-CN" altLang="en-US" dirty="0"/>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anose="02010609060101010101" pitchFamily="2" charset="-122"/>
              </a:rPr>
              <a:t>课件制作人：谢希仁</a:t>
            </a:r>
            <a:endParaRPr lang="zh-CN" altLang="en-US" b="1">
              <a:solidFill>
                <a:srgbClr val="000099"/>
              </a:solidFill>
              <a:latin typeface="+mn-lt"/>
              <a:ea typeface="黑体" panose="02010609060101010101" pitchFamily="2" charset="-122"/>
            </a:endParaRP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endParaRPr kumimoji="1" lang="zh-CN" altLang="en-US" sz="2400" b="1">
              <a:solidFill>
                <a:srgbClr val="000099"/>
              </a:solidFill>
              <a:latin typeface="+mn-lt"/>
              <a:ea typeface="黑体" panose="02010609060101010101" pitchFamily="2" charset="-122"/>
            </a:endParaRP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endParaRPr kumimoji="1" lang="zh-CN" altLang="en-US" sz="2400" b="1">
              <a:solidFill>
                <a:srgbClr val="000099"/>
              </a:solidFill>
              <a:latin typeface="+mn-lt"/>
              <a:ea typeface="黑体" panose="02010609060101010101" pitchFamily="2" charset="-122"/>
            </a:endParaRP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endParaRPr kumimoji="1" lang="zh-CN" altLang="en-US" sz="2400" b="1">
              <a:solidFill>
                <a:srgbClr val="000099"/>
              </a:solidFill>
              <a:latin typeface="+mn-lt"/>
              <a:ea typeface="黑体" panose="02010609060101010101" pitchFamily="2" charset="-122"/>
            </a:endParaRP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endParaRPr kumimoji="1" lang="zh-CN" altLang="en-US" sz="2400" b="1">
              <a:solidFill>
                <a:srgbClr val="000099"/>
              </a:solidFill>
              <a:latin typeface="+mn-lt"/>
              <a:ea typeface="黑体" panose="02010609060101010101" pitchFamily="2" charset="-122"/>
            </a:endParaRP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endParaRPr kumimoji="1" lang="zh-CN" altLang="en-US" sz="2400" b="1">
              <a:solidFill>
                <a:srgbClr val="000099"/>
              </a:solidFill>
              <a:latin typeface="+mn-lt"/>
              <a:ea typeface="黑体" panose="02010609060101010101" pitchFamily="2" charset="-122"/>
            </a:endParaRP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endParaRPr kumimoji="1" lang="en-US" altLang="zh-CN" sz="2400" b="1">
              <a:solidFill>
                <a:srgbClr val="000099"/>
              </a:solidFill>
              <a:latin typeface="+mn-lt"/>
              <a:ea typeface="黑体" panose="02010609060101010101" pitchFamily="2" charset="-122"/>
            </a:endParaRP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endParaRPr kumimoji="1" lang="zh-CN" altLang="en-US" sz="2400" b="1">
              <a:solidFill>
                <a:srgbClr val="000099"/>
              </a:solidFill>
              <a:latin typeface="+mn-lt"/>
              <a:ea typeface="黑体" panose="02010609060101010101" pitchFamily="2" charset="-122"/>
            </a:endParaRP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从这里开始发送</a:t>
            </a:r>
            <a:endParaRPr kumimoji="1" lang="zh-CN" altLang="en-US" sz="2400" b="1" dirty="0">
              <a:solidFill>
                <a:srgbClr val="000099"/>
              </a:solidFill>
              <a:latin typeface="+mn-lt"/>
              <a:ea typeface="黑体" panose="02010609060101010101"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endParaRPr kumimoji="1" lang="zh-CN" altLang="en-US" sz="2400" b="1">
              <a:solidFill>
                <a:srgbClr val="000099"/>
              </a:solidFill>
              <a:latin typeface="+mn-lt"/>
              <a:ea typeface="黑体" panose="02010609060101010101" pitchFamily="2" charset="-122"/>
            </a:endParaRP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发送</a:t>
            </a:r>
            <a:endParaRPr kumimoji="1" lang="zh-CN" altLang="en-US" sz="2400" b="1" dirty="0">
              <a:solidFill>
                <a:srgbClr val="000099"/>
              </a:solidFill>
              <a:latin typeface="+mn-lt"/>
              <a:ea typeface="黑体" panose="02010609060101010101"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帧首部和帧尾部封装成帧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anose="02010609060101010101" pitchFamily="2" charset="-122"/>
              </a:rPr>
              <a:t>现在市场上流行的都是以太网</a:t>
            </a:r>
            <a:r>
              <a:rPr lang="en-US" altLang="zh-CN" sz="2800" b="1" dirty="0" smtClean="0">
                <a:solidFill>
                  <a:srgbClr val="000066"/>
                </a:solidFill>
                <a:latin typeface="+mn-lt"/>
                <a:ea typeface="黑体" panose="02010609060101010101" pitchFamily="2" charset="-122"/>
              </a:rPr>
              <a:t>V2 </a:t>
            </a:r>
            <a:r>
              <a:rPr lang="zh-CN" altLang="zh-CN" sz="2800" b="1" dirty="0" smtClean="0">
                <a:solidFill>
                  <a:srgbClr val="000066"/>
                </a:solidFill>
                <a:latin typeface="+mn-lt"/>
                <a:ea typeface="黑体" panose="02010609060101010101" pitchFamily="2" charset="-122"/>
              </a:rPr>
              <a:t>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zh-CN" sz="2800" b="1" dirty="0">
                <a:solidFill>
                  <a:srgbClr val="000066"/>
                </a:solidFill>
                <a:latin typeface="+mn-lt"/>
                <a:ea typeface="黑体" panose="02010609060101010101" pitchFamily="2" charset="-122"/>
              </a:rPr>
              <a:t>，但大家也常常把它</a:t>
            </a:r>
            <a:r>
              <a:rPr lang="zh-CN" altLang="zh-CN" sz="2800" b="1" dirty="0" smtClean="0">
                <a:solidFill>
                  <a:srgbClr val="000066"/>
                </a:solidFill>
                <a:latin typeface="+mn-lt"/>
                <a:ea typeface="黑体" panose="02010609060101010101" pitchFamily="2" charset="-122"/>
              </a:rPr>
              <a:t>称为</a:t>
            </a:r>
            <a:r>
              <a:rPr lang="en-US" altLang="zh-CN" sz="2800" b="1" dirty="0" smtClean="0">
                <a:solidFill>
                  <a:srgbClr val="000066"/>
                </a:solidFill>
                <a:latin typeface="+mn-lt"/>
                <a:ea typeface="黑体" panose="02010609060101010101" pitchFamily="2" charset="-122"/>
              </a:rPr>
              <a:t> IEEE 802.3 </a:t>
            </a:r>
            <a:r>
              <a:rPr lang="zh-CN" altLang="zh-CN" sz="2800" b="1" dirty="0" smtClean="0">
                <a:solidFill>
                  <a:srgbClr val="000066"/>
                </a:solidFill>
                <a:latin typeface="+mn-lt"/>
                <a:ea typeface="黑体" panose="02010609060101010101" pitchFamily="2" charset="-122"/>
              </a:rPr>
              <a:t>标准的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en-US" sz="2800" b="1" dirty="0">
                <a:solidFill>
                  <a:srgbClr val="000066"/>
                </a:solidFill>
                <a:latin typeface="+mn-lt"/>
                <a:ea typeface="黑体" panose="02010609060101010101" pitchFamily="2" charset="-122"/>
              </a:rPr>
              <a:t>。</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endParaRPr lang="zh-CN" altLang="en-US"/>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anose="05050102010706020507" pitchFamily="18" charset="2"/>
              </a:rPr>
              <a:t></a:t>
            </a:r>
            <a:r>
              <a:rPr lang="en-US" altLang="zh-CN" dirty="0"/>
              <a:t>s</a:t>
            </a:r>
            <a:r>
              <a:rPr lang="zh-CN" altLang="en-US" dirty="0"/>
              <a:t>，相当于 </a:t>
            </a:r>
            <a:r>
              <a:rPr lang="en-US" altLang="zh-CN" dirty="0"/>
              <a:t>96 bit </a:t>
            </a:r>
            <a:r>
              <a:rPr lang="zh-CN" altLang="en-US" dirty="0"/>
              <a:t>的发送时间。</a:t>
            </a:r>
            <a:endParaRPr lang="zh-CN" altLang="en-US" dirty="0"/>
          </a:p>
          <a:p>
            <a:r>
              <a:rPr lang="zh-CN" altLang="en-US" dirty="0"/>
              <a:t>一个站在检测到总线开始空闲后，还要等待 </a:t>
            </a:r>
            <a:r>
              <a:rPr lang="en-US" altLang="zh-CN" dirty="0"/>
              <a:t>9.6 </a:t>
            </a:r>
            <a:r>
              <a:rPr lang="en-US" altLang="zh-CN" dirty="0">
                <a:sym typeface="Symbol" panose="05050102010706020507" pitchFamily="18" charset="2"/>
              </a:rPr>
              <a:t></a:t>
            </a:r>
            <a:r>
              <a:rPr lang="en-US" altLang="zh-CN" dirty="0"/>
              <a:t>s </a:t>
            </a:r>
            <a:r>
              <a:rPr lang="zh-CN" altLang="en-US" dirty="0"/>
              <a:t>才能再次发送数据。</a:t>
            </a:r>
            <a:endParaRPr lang="zh-CN" altLang="en-US" dirty="0"/>
          </a:p>
          <a:p>
            <a:r>
              <a:rPr lang="zh-CN" altLang="en-US" dirty="0"/>
              <a:t>这样做是为了使刚刚收到数据帧的站的接收缓存来得及清理，做好接收下一帧的准备。 </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endParaRPr lang="zh-CN" altLang="zh-CN" dirty="0"/>
          </a:p>
          <a:p>
            <a:r>
              <a:rPr lang="en-US" altLang="zh-CN" dirty="0"/>
              <a:t>3.4.2  </a:t>
            </a:r>
            <a:r>
              <a:rPr lang="zh-CN" altLang="zh-CN" dirty="0"/>
              <a:t>在数据链路层扩展以太网</a:t>
            </a:r>
            <a:endParaRPr lang="zh-CN" altLang="zh-CN" dirty="0"/>
          </a:p>
          <a:p>
            <a:r>
              <a:rPr lang="en-US" altLang="zh-CN" dirty="0" smtClean="0"/>
              <a:t>3.4.3  </a:t>
            </a:r>
            <a:r>
              <a:rPr lang="zh-CN" altLang="zh-CN" dirty="0"/>
              <a:t>虚拟局域网</a:t>
            </a:r>
            <a:endParaRPr lang="zh-CN"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主机</a:t>
            </a:r>
            <a:r>
              <a:rPr lang="zh-CN" altLang="zh-CN" sz="2400" b="1" dirty="0">
                <a:latin typeface="+mn-lt"/>
                <a:ea typeface="黑体" panose="02010609060101010101" pitchFamily="2" charset="-122"/>
              </a:rPr>
              <a:t>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endParaRPr lang="zh-CN" altLang="en-US" sz="2400" b="1" dirty="0">
                <a:solidFill>
                  <a:srgbClr val="000099"/>
                </a:solidFill>
                <a:latin typeface="+mn-lt"/>
                <a:ea typeface="黑体" panose="02010609060101010101" pitchFamily="2" charset="-122"/>
              </a:endParaRPr>
            </a:p>
            <a:p>
              <a:pPr>
                <a:lnSpc>
                  <a:spcPct val="90000"/>
                </a:lnSpc>
              </a:pPr>
              <a:r>
                <a:rPr lang="zh-CN" altLang="en-US" sz="2400" b="1" dirty="0">
                  <a:solidFill>
                    <a:srgbClr val="000099"/>
                  </a:solidFill>
                  <a:latin typeface="+mn-lt"/>
                  <a:ea typeface="黑体" panose="02010609060101010101" pitchFamily="2" charset="-122"/>
                </a:rPr>
                <a:t>集线器</a:t>
              </a:r>
              <a:endParaRPr lang="zh-CN" altLang="en-US" sz="2400" b="1" dirty="0">
                <a:solidFill>
                  <a:srgbClr val="000099"/>
                </a:solidFill>
                <a:latin typeface="+mn-lt"/>
                <a:ea typeface="黑体" panose="02010609060101010101" pitchFamily="2" charset="-122"/>
              </a:endParaRP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endParaRPr lang="zh-CN" altLang="en-US" sz="2800" b="1" dirty="0">
                <a:solidFill>
                  <a:srgbClr val="FF0000"/>
                </a:solidFill>
                <a:latin typeface="+mn-lt"/>
                <a:ea typeface="黑体" panose="02010609060101010101" pitchFamily="2" charset="-122"/>
              </a:endParaRP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pic>
          <p:nvPicPr>
            <p:cNvPr id="65332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anose="02010609060101010101" pitchFamily="2" charset="-122"/>
                </a:rPr>
                <a:t>主机</a:t>
              </a:r>
              <a:endParaRPr lang="zh-CN" altLang="en-US"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endParaRPr kumimoji="1" lang="zh-CN" altLang="en-US" sz="2400" b="1" dirty="0">
                <a:solidFill>
                  <a:srgbClr val="C00000"/>
                </a:solidFill>
                <a:latin typeface="Times New Roman" panose="02020603050405020304" pitchFamily="18" charset="0"/>
                <a:ea typeface="黑体" panose="02010609060101010101" pitchFamily="2" charset="-122"/>
              </a:endParaRP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一系 </a:t>
                </a:r>
                <a:endParaRPr kumimoji="1" lang="zh-CN" altLang="en-US" sz="2000" b="1" dirty="0">
                  <a:solidFill>
                    <a:srgbClr val="0000CC"/>
                  </a:solidFill>
                  <a:latin typeface="+mn-lt"/>
                  <a:ea typeface="黑体" panose="02010609060101010101" pitchFamily="2" charset="-122"/>
                </a:endParaRPr>
              </a:p>
            </p:txBody>
          </p:sp>
          <p:pic>
            <p:nvPicPr>
              <p:cNvPr id="5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二系 </a:t>
                </a:r>
                <a:endParaRPr kumimoji="1" lang="zh-CN" altLang="en-US" sz="2000" b="1" dirty="0">
                  <a:solidFill>
                    <a:srgbClr val="0000CC"/>
                  </a:solidFill>
                  <a:latin typeface="+mn-lt"/>
                  <a:ea typeface="黑体" panose="02010609060101010101" pitchFamily="2" charset="-122"/>
                </a:endParaRPr>
              </a:p>
            </p:txBody>
          </p:sp>
          <p:pic>
            <p:nvPicPr>
              <p:cNvPr id="7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三系 </a:t>
                </a:r>
                <a:endParaRPr kumimoji="1" lang="zh-CN" altLang="en-US" sz="2000" b="1" dirty="0">
                  <a:solidFill>
                    <a:srgbClr val="0000CC"/>
                  </a:solidFill>
                  <a:latin typeface="+mn-lt"/>
                  <a:ea typeface="黑体" panose="02010609060101010101" pitchFamily="2" charset="-122"/>
                </a:endParaRPr>
              </a:p>
            </p:txBody>
          </p:sp>
          <p:pic>
            <p:nvPicPr>
              <p:cNvPr id="8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endParaRPr kumimoji="1" lang="zh-CN" altLang="en-US" sz="2000" b="1" dirty="0">
                  <a:solidFill>
                    <a:srgbClr val="0000CC"/>
                  </a:solidFill>
                  <a:latin typeface="+mn-lt"/>
                  <a:ea typeface="黑体" panose="02010609060101010101" pitchFamily="2" charset="-122"/>
                </a:endParaRP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endParaRPr kumimoji="1" lang="zh-CN" altLang="en-US" sz="2000" b="1">
                  <a:solidFill>
                    <a:srgbClr val="0000CC"/>
                  </a:solidFill>
                  <a:latin typeface="+mn-lt"/>
                  <a:ea typeface="黑体" panose="02010609060101010101" pitchFamily="2" charset="-122"/>
                </a:endParaRP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endParaRPr kumimoji="1" lang="zh-CN" altLang="en-US" sz="2000" b="1">
                  <a:solidFill>
                    <a:srgbClr val="0000CC"/>
                  </a:solidFill>
                  <a:latin typeface="+mn-lt"/>
                  <a:ea typeface="黑体" panose="02010609060101010101" pitchFamily="2" charset="-122"/>
                </a:endParaRP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endParaRPr kumimoji="1" lang="zh-CN" altLang="en-US" sz="2400" b="1" dirty="0">
                  <a:solidFill>
                    <a:srgbClr val="0000CC"/>
                  </a:solidFill>
                  <a:latin typeface="+mn-lt"/>
                  <a:ea typeface="黑体" panose="02010609060101010101" pitchFamily="2" charset="-122"/>
                </a:endParaRP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endParaRPr kumimoji="1" lang="zh-CN" altLang="en-US" sz="2400" b="1" dirty="0">
                <a:solidFill>
                  <a:srgbClr val="C00000"/>
                </a:solidFill>
                <a:latin typeface="+mn-lt"/>
                <a:ea typeface="黑体" panose="02010609060101010101" pitchFamily="2" charset="-122"/>
              </a:endParaRP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三</a:t>
            </a:r>
            <a:r>
              <a:rPr lang="zh-CN" altLang="zh-CN" sz="2400" b="1" dirty="0">
                <a:latin typeface="+mn-lt"/>
                <a:ea typeface="黑体" panose="02010609060101010101" pitchFamily="2" charset="-122"/>
              </a:rPr>
              <a:t>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一</a:t>
            </a:r>
            <a:r>
              <a:rPr lang="zh-CN" altLang="zh-CN" sz="2400" b="1" dirty="0">
                <a:latin typeface="+mn-lt"/>
                <a:ea typeface="黑体" panose="02010609060101010101" pitchFamily="2" charset="-122"/>
              </a:rPr>
              <a:t>个扩展的以太网</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endParaRPr lang="zh-CN" altLang="en-US" dirty="0">
              <a:solidFill>
                <a:srgbClr val="FF0000"/>
              </a:solidFill>
            </a:endParaRPr>
          </a:p>
          <a:p>
            <a:pPr lvl="1">
              <a:lnSpc>
                <a:spcPct val="110000"/>
              </a:lnSpc>
            </a:pPr>
            <a:r>
              <a:rPr lang="zh-CN" altLang="en-US" dirty="0">
                <a:ea typeface="黑体" panose="02010609060101010101" pitchFamily="2" charset="-122"/>
              </a:rPr>
              <a:t>使原来属于不同碰撞域</a:t>
            </a:r>
            <a:r>
              <a:rPr lang="zh-CN" altLang="en-US" dirty="0" smtClean="0">
                <a:ea typeface="黑体" panose="02010609060101010101" pitchFamily="2" charset="-122"/>
              </a:rPr>
              <a:t>的</a:t>
            </a:r>
            <a:r>
              <a:rPr lang="zh-CN" altLang="en-US" dirty="0"/>
              <a:t>以太网</a:t>
            </a:r>
            <a:r>
              <a:rPr lang="zh-CN" altLang="en-US" dirty="0" smtClean="0">
                <a:ea typeface="黑体" panose="02010609060101010101" pitchFamily="2" charset="-122"/>
              </a:rPr>
              <a:t>上</a:t>
            </a:r>
            <a:r>
              <a:rPr lang="zh-CN" altLang="en-US" dirty="0">
                <a:ea typeface="黑体" panose="02010609060101010101" pitchFamily="2" charset="-122"/>
              </a:rPr>
              <a:t>的计算机能够进行跨碰撞域的通信。</a:t>
            </a:r>
            <a:endParaRPr lang="zh-CN" altLang="en-US" dirty="0">
              <a:ea typeface="黑体" panose="02010609060101010101" pitchFamily="2" charset="-122"/>
            </a:endParaRPr>
          </a:p>
          <a:p>
            <a:pPr lvl="1">
              <a:lnSpc>
                <a:spcPct val="110000"/>
              </a:lnSpc>
            </a:pPr>
            <a:r>
              <a:rPr lang="zh-CN" altLang="en-US" dirty="0">
                <a:ea typeface="黑体" panose="02010609060101010101" pitchFamily="2" charset="-122"/>
              </a:rPr>
              <a:t>扩大</a:t>
            </a:r>
            <a:r>
              <a:rPr lang="zh-CN" altLang="en-US" dirty="0" smtClean="0">
                <a:ea typeface="黑体" panose="02010609060101010101" pitchFamily="2" charset="-122"/>
              </a:rPr>
              <a:t>了</a:t>
            </a:r>
            <a:r>
              <a:rPr lang="zh-CN" altLang="en-US" dirty="0"/>
              <a:t>以太网覆</a:t>
            </a:r>
            <a:r>
              <a:rPr lang="zh-CN" altLang="en-US" dirty="0">
                <a:ea typeface="黑体" panose="02010609060101010101" pitchFamily="2" charset="-122"/>
              </a:rPr>
              <a:t>盖的地理范围。</a:t>
            </a:r>
            <a:endParaRPr lang="zh-CN" altLang="en-US" dirty="0">
              <a:ea typeface="黑体" panose="02010609060101010101" pitchFamily="2" charset="-122"/>
            </a:endParaRPr>
          </a:p>
          <a:p>
            <a:pPr>
              <a:lnSpc>
                <a:spcPct val="110000"/>
              </a:lnSpc>
            </a:pPr>
            <a:r>
              <a:rPr lang="zh-CN" altLang="en-US" dirty="0">
                <a:solidFill>
                  <a:srgbClr val="0000FF"/>
                </a:solidFill>
              </a:rPr>
              <a:t>缺点</a:t>
            </a:r>
            <a:endParaRPr lang="zh-CN" altLang="en-US" dirty="0">
              <a:solidFill>
                <a:srgbClr val="0000FF"/>
              </a:solidFill>
            </a:endParaRPr>
          </a:p>
          <a:p>
            <a:pPr lvl="1">
              <a:lnSpc>
                <a:spcPct val="110000"/>
              </a:lnSpc>
            </a:pPr>
            <a:r>
              <a:rPr lang="zh-CN" altLang="en-US" dirty="0"/>
              <a:t>碰撞域增大了，但总的吞吐量并未提高。</a:t>
            </a:r>
            <a:endParaRPr lang="zh-CN" altLang="en-US" dirty="0"/>
          </a:p>
          <a:p>
            <a:pPr lvl="1">
              <a:lnSpc>
                <a:spcPct val="110000"/>
              </a:lnSpc>
            </a:pPr>
            <a:r>
              <a:rPr lang="zh-CN" altLang="en-US" dirty="0"/>
              <a:t>如果不同的碰撞域使用不同的数据率，那么就不能用集线器将它们互连起来。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endParaRPr lang="zh-CN" altLang="en-US" dirty="0"/>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a:t>
            </a:r>
            <a:r>
              <a:rPr lang="zh-CN" altLang="en-US" sz="2400" b="1" dirty="0" smtClean="0">
                <a:solidFill>
                  <a:srgbClr val="000099"/>
                </a:solidFill>
                <a:latin typeface="+mn-lt"/>
                <a:ea typeface="黑体" panose="02010609060101010101" pitchFamily="2" charset="-122"/>
              </a:rPr>
              <a:t>数据链路层。</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它</a:t>
            </a:r>
            <a:r>
              <a:rPr lang="zh-CN" altLang="en-US" sz="2400" b="1" dirty="0">
                <a:solidFill>
                  <a:srgbClr val="C00000"/>
                </a:solidFill>
                <a:latin typeface="+mn-lt"/>
                <a:ea typeface="黑体" panose="02010609060101010101" pitchFamily="2" charset="-122"/>
              </a:rPr>
              <a:t>根据 </a:t>
            </a:r>
            <a:r>
              <a:rPr lang="en-US" altLang="zh-CN" sz="2400" b="1" dirty="0">
                <a:solidFill>
                  <a:srgbClr val="C00000"/>
                </a:solidFill>
                <a:latin typeface="+mn-lt"/>
                <a:ea typeface="黑体" panose="02010609060101010101" pitchFamily="2" charset="-122"/>
              </a:rPr>
              <a:t>MAC </a:t>
            </a:r>
            <a:r>
              <a:rPr lang="zh-CN" altLang="en-US" sz="2400" b="1" dirty="0">
                <a:solidFill>
                  <a:srgbClr val="C00000"/>
                </a:solidFill>
                <a:latin typeface="+mn-lt"/>
                <a:ea typeface="黑体" panose="02010609060101010101" pitchFamily="2" charset="-122"/>
              </a:rPr>
              <a:t>帧的目的地址对收到的帧进行</a:t>
            </a:r>
            <a:r>
              <a:rPr lang="zh-CN" altLang="zh-CN" sz="2400" b="1" dirty="0">
                <a:solidFill>
                  <a:srgbClr val="C00000"/>
                </a:solidFill>
                <a:latin typeface="+mn-lt"/>
                <a:ea typeface="黑体" panose="02010609060101010101" pitchFamily="2" charset="-122"/>
              </a:rPr>
              <a:t>转发和过滤</a:t>
            </a:r>
            <a:r>
              <a:rPr lang="zh-CN" altLang="en-US" sz="2400" b="1" dirty="0">
                <a:solidFill>
                  <a:srgbClr val="C00000"/>
                </a:solidFill>
                <a:latin typeface="+mn-lt"/>
                <a:ea typeface="黑体" panose="02010609060101010101" pitchFamily="2" charset="-122"/>
              </a:rPr>
              <a:t>。</a:t>
            </a:r>
            <a:endParaRPr lang="zh-CN" altLang="en-US" sz="2400" b="1" dirty="0">
              <a:solidFill>
                <a:srgbClr val="C00000"/>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a:solidFill>
                  <a:srgbClr val="000099"/>
                </a:solidFill>
                <a:latin typeface="+mn-lt"/>
                <a:ea typeface="黑体" panose="02010609060101010101" pitchFamily="2" charset="-122"/>
              </a:rPr>
              <a:t>当网桥收到一个帧时，并不是向所有的接口转发此帧，而是先检查此帧的目的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地址，然后再确定将该帧转发到哪一个接口，</a:t>
            </a:r>
            <a:r>
              <a:rPr lang="zh-CN" altLang="en-US" sz="2400" b="1" dirty="0" smtClean="0">
                <a:solidFill>
                  <a:srgbClr val="000099"/>
                </a:solidFill>
                <a:latin typeface="+mn-lt"/>
                <a:ea typeface="黑体" panose="02010609060101010101" pitchFamily="2" charset="-122"/>
              </a:rPr>
              <a:t>或</a:t>
            </a:r>
            <a:r>
              <a:rPr lang="zh-CN" altLang="zh-CN" sz="2400" b="1" dirty="0">
                <a:solidFill>
                  <a:srgbClr val="000099"/>
                </a:solidFill>
                <a:latin typeface="+mn-lt"/>
                <a:ea typeface="黑体" panose="02010609060101010101" pitchFamily="2" charset="-122"/>
              </a:rPr>
              <a:t>把它</a:t>
            </a:r>
            <a:r>
              <a:rPr lang="zh-CN" altLang="en-US" sz="2400" b="1" dirty="0" smtClean="0">
                <a:solidFill>
                  <a:srgbClr val="000099"/>
                </a:solidFill>
                <a:latin typeface="+mn-lt"/>
                <a:ea typeface="黑体" panose="02010609060101010101" pitchFamily="2" charset="-122"/>
              </a:rPr>
              <a:t>丢弃</a:t>
            </a:r>
            <a:r>
              <a:rPr lang="zh-CN" altLang="en-US" sz="2400" b="1" dirty="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smtClean="0">
                <a:solidFill>
                  <a:srgbClr val="000099"/>
                </a:solidFill>
                <a:latin typeface="+mn-lt"/>
                <a:ea typeface="黑体" panose="02010609060101010101" pitchFamily="2" charset="-122"/>
              </a:rPr>
              <a:t>1990 </a:t>
            </a:r>
            <a:r>
              <a:rPr lang="zh-CN" altLang="en-US" sz="2400" b="1" dirty="0" smtClean="0">
                <a:solidFill>
                  <a:srgbClr val="000099"/>
                </a:solidFill>
                <a:latin typeface="+mn-lt"/>
                <a:ea typeface="黑体" panose="02010609060101010101" pitchFamily="2" charset="-122"/>
              </a:rPr>
              <a:t>年问世的</a:t>
            </a:r>
            <a:r>
              <a:rPr lang="zh-CN" altLang="en-US" sz="2400" b="1" dirty="0">
                <a:solidFill>
                  <a:srgbClr val="C00000"/>
                </a:solidFill>
                <a:latin typeface="+mn-lt"/>
                <a:ea typeface="黑体" panose="02010609060101010101" pitchFamily="2" charset="-122"/>
              </a:rPr>
              <a:t>交换式</a:t>
            </a:r>
            <a:r>
              <a:rPr lang="zh-CN" altLang="en-US" sz="2400" b="1" dirty="0" smtClean="0">
                <a:solidFill>
                  <a:srgbClr val="C00000"/>
                </a:solidFill>
                <a:latin typeface="+mn-lt"/>
                <a:ea typeface="黑体" panose="02010609060101010101" pitchFamily="2" charset="-122"/>
              </a:rPr>
              <a:t>集线器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switching hub</a:t>
            </a:r>
            <a:r>
              <a:rPr lang="en-US" altLang="zh-CN" sz="2400" b="1" dirty="0" smtClean="0">
                <a:solidFill>
                  <a:srgbClr val="000099"/>
                </a:solidFill>
                <a:latin typeface="+mn-lt"/>
                <a:ea typeface="黑体" panose="02010609060101010101" pitchFamily="2" charset="-122"/>
              </a:rPr>
              <a:t>) </a:t>
            </a:r>
            <a:r>
              <a:rPr lang="zh-CN" altLang="en-US" sz="2400" b="1" dirty="0" smtClean="0">
                <a:solidFill>
                  <a:srgbClr val="000099"/>
                </a:solidFill>
                <a:latin typeface="+mn-lt"/>
                <a:ea typeface="黑体" panose="02010609060101010101" pitchFamily="2" charset="-122"/>
              </a:rPr>
              <a:t>可</a:t>
            </a:r>
            <a:r>
              <a:rPr lang="zh-CN" altLang="en-US" sz="2400" b="1" dirty="0">
                <a:solidFill>
                  <a:srgbClr val="000099"/>
                </a:solidFill>
                <a:latin typeface="+mn-lt"/>
                <a:ea typeface="黑体" panose="02010609060101010101" pitchFamily="2" charset="-122"/>
              </a:rPr>
              <a:t>明显地</a:t>
            </a:r>
            <a:r>
              <a:rPr lang="zh-CN" altLang="en-US" sz="2400" b="1" dirty="0" smtClean="0">
                <a:solidFill>
                  <a:srgbClr val="000099"/>
                </a:solidFill>
                <a:latin typeface="+mn-lt"/>
                <a:ea typeface="黑体" panose="02010609060101010101" pitchFamily="2" charset="-122"/>
              </a:rPr>
              <a:t>提高</a:t>
            </a:r>
            <a:r>
              <a:rPr lang="zh-CN" altLang="en-US" sz="2400" b="1" dirty="0">
                <a:solidFill>
                  <a:srgbClr val="000099"/>
                </a:solidFill>
                <a:latin typeface="+mn-lt"/>
                <a:ea typeface="黑体" panose="02010609060101010101" pitchFamily="2" charset="-122"/>
              </a:rPr>
              <a:t>以太网的性能</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zh-CN" sz="2400" b="1" dirty="0" smtClean="0">
                <a:solidFill>
                  <a:srgbClr val="C00000"/>
                </a:solidFill>
                <a:latin typeface="+mn-lt"/>
                <a:ea typeface="黑体" panose="02010609060101010101" pitchFamily="2" charset="-122"/>
              </a:rPr>
              <a:t>交换式</a:t>
            </a:r>
            <a:r>
              <a:rPr lang="zh-CN" altLang="zh-CN" sz="2400" b="1" dirty="0">
                <a:solidFill>
                  <a:srgbClr val="C00000"/>
                </a:solidFill>
                <a:latin typeface="+mn-lt"/>
                <a:ea typeface="黑体" panose="02010609060101010101" pitchFamily="2" charset="-122"/>
              </a:rPr>
              <a:t>集线器</a:t>
            </a:r>
            <a:r>
              <a:rPr lang="zh-CN" altLang="zh-CN" sz="2400" b="1" dirty="0">
                <a:solidFill>
                  <a:srgbClr val="000099"/>
                </a:solidFill>
                <a:latin typeface="+mn-lt"/>
                <a:ea typeface="黑体" panose="02010609060101010101" pitchFamily="2" charset="-122"/>
              </a:rPr>
              <a:t>常称为</a:t>
            </a:r>
            <a:r>
              <a:rPr lang="zh-CN" altLang="zh-CN" sz="2400" b="1" dirty="0">
                <a:solidFill>
                  <a:srgbClr val="C00000"/>
                </a:solidFill>
                <a:latin typeface="+mn-lt"/>
                <a:ea typeface="黑体" panose="02010609060101010101" pitchFamily="2" charset="-122"/>
              </a:rPr>
              <a:t>以太网</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a:t>
            </a:r>
            <a:r>
              <a:rPr lang="en-US" altLang="zh-CN" sz="2400" b="1" dirty="0" smtClean="0">
                <a:solidFill>
                  <a:srgbClr val="000099"/>
                </a:solidFill>
                <a:latin typeface="+mn-lt"/>
                <a:ea typeface="黑体" panose="02010609060101010101" pitchFamily="2" charset="-122"/>
              </a:rPr>
              <a:t>) </a:t>
            </a:r>
            <a:r>
              <a:rPr lang="zh-CN" altLang="zh-CN" sz="2400" b="1" dirty="0" smtClean="0">
                <a:solidFill>
                  <a:srgbClr val="000099"/>
                </a:solidFill>
                <a:latin typeface="+mn-lt"/>
                <a:ea typeface="黑体" panose="02010609060101010101" pitchFamily="2" charset="-122"/>
              </a:rPr>
              <a:t>或</a:t>
            </a:r>
            <a:r>
              <a:rPr lang="zh-CN" altLang="zh-CN" sz="2400" b="1" dirty="0">
                <a:solidFill>
                  <a:srgbClr val="C00000"/>
                </a:solidFill>
                <a:latin typeface="+mn-lt"/>
                <a:ea typeface="黑体" panose="02010609060101010101" pitchFamily="2" charset="-122"/>
              </a:rPr>
              <a:t>第二层</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L2 switch)</a:t>
            </a:r>
            <a:r>
              <a:rPr lang="zh-CN" altLang="zh-CN" sz="2400" b="1" dirty="0">
                <a:solidFill>
                  <a:srgbClr val="000099"/>
                </a:solidFill>
                <a:latin typeface="+mn-lt"/>
                <a:ea typeface="黑体" panose="02010609060101010101" pitchFamily="2" charset="-122"/>
              </a:rPr>
              <a:t>，强调这种交换机工作在</a:t>
            </a:r>
            <a:r>
              <a:rPr lang="zh-CN" altLang="zh-CN" sz="2400" b="1" dirty="0" smtClean="0">
                <a:solidFill>
                  <a:srgbClr val="000099"/>
                </a:solidFill>
                <a:latin typeface="+mn-lt"/>
                <a:ea typeface="黑体" panose="02010609060101010101" pitchFamily="2" charset="-122"/>
              </a:rPr>
              <a:t>数据链路层</a:t>
            </a:r>
            <a:r>
              <a:rPr lang="zh-CN" altLang="en-US" sz="2400" b="1" dirty="0" smtClean="0">
                <a:solidFill>
                  <a:srgbClr val="000099"/>
                </a:solidFill>
                <a:latin typeface="+mn-lt"/>
                <a:ea typeface="黑体" panose="02010609060101010101" pitchFamily="2" charset="-122"/>
              </a:rPr>
              <a:t>。</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endParaRPr lang="zh-CN" altLang="en-US" sz="4000" dirty="0"/>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endParaRPr kumimoji="1" lang="en-US" altLang="zh-CN" sz="1600" b="1" dirty="0">
              <a:solidFill>
                <a:srgbClr val="000099"/>
              </a:solidFill>
              <a:latin typeface="+mn-lt"/>
              <a:ea typeface="黑体" panose="02010609060101010101" pitchFamily="2" charset="-122"/>
            </a:endParaRP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endParaRPr kumimoji="1" lang="zh-CN" altLang="en-US" sz="2400" b="1">
              <a:solidFill>
                <a:srgbClr val="000099"/>
              </a:solidFill>
              <a:latin typeface="+mn-lt"/>
              <a:ea typeface="黑体" panose="02010609060101010101" pitchFamily="2" charset="-122"/>
            </a:endParaRP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endParaRPr kumimoji="1" lang="zh-CN" altLang="en-US" sz="2400" b="1">
              <a:solidFill>
                <a:srgbClr val="000099"/>
              </a:solidFill>
              <a:latin typeface="+mn-lt"/>
              <a:ea typeface="黑体" panose="02010609060101010101" pitchFamily="2" charset="-122"/>
            </a:endParaRP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帧开始符</a:t>
            </a:r>
            <a:endParaRPr kumimoji="1" lang="zh-CN" altLang="en-US" sz="2400" b="1">
              <a:solidFill>
                <a:srgbClr val="000099"/>
              </a:solidFill>
              <a:latin typeface="+mn-lt"/>
              <a:ea typeface="黑体" panose="02010609060101010101" pitchFamily="2" charset="-122"/>
            </a:endParaRP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帧结束符</a:t>
            </a:r>
            <a:endParaRPr kumimoji="1" lang="zh-CN" altLang="en-US" sz="2400" b="1">
              <a:solidFill>
                <a:srgbClr val="000099"/>
              </a:solidFill>
              <a:latin typeface="+mn-lt"/>
              <a:ea typeface="黑体" panose="02010609060101010101" pitchFamily="2" charset="-122"/>
            </a:endParaRP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endParaRPr kumimoji="1" lang="zh-CN" altLang="en-US" sz="2400" b="1">
              <a:solidFill>
                <a:srgbClr val="000099"/>
              </a:solidFill>
              <a:latin typeface="+mn-lt"/>
              <a:ea typeface="黑体" panose="02010609060101010101" pitchFamily="2" charset="-122"/>
            </a:endParaRP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控制字符进行帧定界的方法举例</a:t>
            </a:r>
            <a:endParaRPr lang="zh-CN" altLang="en-US" sz="2400" b="1" dirty="0">
              <a:latin typeface="+mn-lt"/>
              <a:ea typeface="黑体" panose="02010609060101010101" pitchFamily="2" charset="-122"/>
            </a:endParaRPr>
          </a:p>
        </p:txBody>
      </p:sp>
      <p:sp>
        <p:nvSpPr>
          <p:cNvPr id="16" name="Text Box 16"/>
          <p:cNvSpPr txBox="1">
            <a:spLocks noChangeArrowheads="1"/>
          </p:cNvSpPr>
          <p:nvPr/>
        </p:nvSpPr>
        <p:spPr bwMode="auto">
          <a:xfrm>
            <a:off x="335161" y="6093296"/>
            <a:ext cx="201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dirty="0">
                <a:latin typeface="Tahoma" panose="020B0604030504040204" pitchFamily="34" charset="0"/>
              </a:rPr>
              <a:t>00000001</a:t>
            </a:r>
            <a:endParaRPr lang="en-US" altLang="zh-CN" dirty="0">
              <a:latin typeface="Tahoma" panose="020B0604030504040204" pitchFamily="34" charset="0"/>
            </a:endParaRPr>
          </a:p>
        </p:txBody>
      </p:sp>
      <p:sp>
        <p:nvSpPr>
          <p:cNvPr id="17" name="Text Box 17"/>
          <p:cNvSpPr txBox="1">
            <a:spLocks noChangeArrowheads="1"/>
          </p:cNvSpPr>
          <p:nvPr/>
        </p:nvSpPr>
        <p:spPr bwMode="auto">
          <a:xfrm>
            <a:off x="7669558" y="5513858"/>
            <a:ext cx="2017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dirty="0">
                <a:latin typeface="Tahoma" panose="020B0604030504040204" pitchFamily="34" charset="0"/>
              </a:rPr>
              <a:t>00000100</a:t>
            </a:r>
            <a:endParaRPr lang="en-US" altLang="zh-CN"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endParaRPr lang="zh-CN" altLang="en-US" dirty="0"/>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anose="05050102010706020507"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endParaRPr lang="zh-CN" altLang="zh-CN" sz="2800" dirty="0"/>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endParaRPr lang="zh-CN" altLang="zh-CN" sz="2800" dirty="0"/>
          </a:p>
          <a:p>
            <a:endParaRPr lang="zh-CN" altLang="en-US" sz="28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anose="02010609060101010101" pitchFamily="2" charset="-122"/>
              </a:rPr>
              <a:t>时</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endParaRPr lang="zh-CN" altLang="zh-CN" sz="2800" dirty="0">
              <a:solidFill>
                <a:srgbClr val="FF0000"/>
              </a:solidFill>
            </a:endParaRP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endParaRPr lang="zh-CN" altLang="zh-CN" sz="2800" dirty="0">
              <a:solidFill>
                <a:srgbClr val="FF0000"/>
              </a:solidFill>
            </a:endParaRP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r>
                <a:rPr kumimoji="1" lang="zh-CN" altLang="en-US" sz="1600" b="1" dirty="0" smtClean="0">
                  <a:latin typeface="+mn-lt"/>
                  <a:ea typeface="黑体" panose="02010609060101010101" pitchFamily="2" charset="-122"/>
                </a:rPr>
                <a:t>      </a:t>
              </a:r>
              <a:r>
                <a:rPr kumimoji="1" lang="en-US" altLang="zh-CN" sz="1600" b="1" dirty="0" smtClean="0">
                  <a:latin typeface="+mn-lt"/>
                  <a:ea typeface="黑体" panose="02010609060101010101" pitchFamily="2" charset="-122"/>
                </a:rPr>
                <a:t>A           1</a:t>
              </a:r>
              <a:endParaRPr kumimoji="1" lang="en-US" altLang="zh-CN" sz="1600" b="1" dirty="0">
                <a:latin typeface="+mn-lt"/>
                <a:ea typeface="黑体" panose="02010609060101010101" pitchFamily="2" charset="-122"/>
              </a:endParaRPr>
            </a:p>
            <a:p>
              <a:pPr defTabSz="762000" eaLnBrk="0" hangingPunct="0">
                <a:lnSpc>
                  <a:spcPct val="115000"/>
                </a:lnSpc>
              </a:pPr>
              <a:r>
                <a:rPr kumimoji="1" lang="en-US" altLang="zh-CN" sz="1600" b="1" dirty="0" smtClean="0">
                  <a:latin typeface="+mn-lt"/>
                  <a:ea typeface="黑体" panose="02010609060101010101" pitchFamily="2" charset="-122"/>
                </a:rPr>
                <a:t>       B           3</a:t>
              </a:r>
              <a:endParaRPr kumimoji="1" lang="en-US" altLang="zh-CN" sz="1600" b="1" dirty="0">
                <a:latin typeface="+mn-lt"/>
                <a:ea typeface="黑体" panose="02010609060101010101"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交换</a:t>
              </a:r>
              <a:r>
                <a:rPr lang="zh-CN" altLang="en-US" sz="2400" b="1" dirty="0">
                  <a:latin typeface="+mn-lt"/>
                  <a:ea typeface="黑体" panose="02010609060101010101" pitchFamily="2" charset="-122"/>
                </a:rPr>
                <a:t>了两帧后的交换</a:t>
              </a:r>
              <a:r>
                <a:rPr lang="zh-CN" altLang="en-US" sz="2400" b="1" dirty="0" smtClean="0">
                  <a:latin typeface="+mn-lt"/>
                  <a:ea typeface="黑体" panose="02010609060101010101" pitchFamily="2" charset="-122"/>
                </a:rPr>
                <a:t>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endParaRPr kumimoji="1" lang="en-US" altLang="zh-CN" b="1" dirty="0">
                <a:latin typeface="+mn-lt"/>
                <a:ea typeface="黑体" panose="02010609060101010101" pitchFamily="2" charset="-122"/>
              </a:endParaRP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endParaRPr kumimoji="1" lang="en-US" altLang="zh-CN" b="1" dirty="0">
                <a:latin typeface="+mn-lt"/>
                <a:ea typeface="黑体" panose="02010609060101010101" pitchFamily="2" charset="-122"/>
              </a:endParaRP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anose="02010609060101010101"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anose="02010609060101010101" pitchFamily="2" charset="-122"/>
              </a:rPr>
              <a:t>有效时间。</a:t>
            </a:r>
            <a:r>
              <a:rPr lang="zh-CN" altLang="zh-CN" sz="2400" b="1" dirty="0" smtClean="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endParaRPr lang="zh-CN" altLang="zh-CN"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endParaRPr lang="zh-CN" altLang="en-US" sz="4000" dirty="0"/>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endParaRPr lang="zh-CN" altLang="en-US" sz="2800" dirty="0"/>
          </a:p>
          <a:p>
            <a:pPr lvl="1"/>
            <a:r>
              <a:rPr lang="zh-CN" altLang="en-US" sz="2400" dirty="0">
                <a:ea typeface="黑体" panose="02010609060101010101" pitchFamily="2" charset="-122"/>
              </a:rPr>
              <a:t>如没有，</a:t>
            </a:r>
            <a:r>
              <a:rPr lang="zh-CN" altLang="en-US" sz="2400" dirty="0" smtClean="0">
                <a:ea typeface="黑体" panose="02010609060101010101" pitchFamily="2" charset="-122"/>
              </a:rPr>
              <a:t>则向所有</a:t>
            </a:r>
            <a:r>
              <a:rPr lang="zh-CN" altLang="en-US" sz="2400" dirty="0">
                <a:ea typeface="黑体" panose="02010609060101010101" pitchFamily="2" charset="-122"/>
              </a:rPr>
              <a:t>其他接口</a:t>
            </a:r>
            <a:r>
              <a:rPr lang="zh-CN" altLang="en-US" sz="2400" dirty="0" smtClean="0">
                <a:ea typeface="黑体" panose="02010609060101010101" pitchFamily="2" charset="-122"/>
              </a:rPr>
              <a:t>（进入的</a:t>
            </a:r>
            <a:r>
              <a:rPr lang="zh-CN" altLang="en-US" sz="2400" dirty="0">
                <a:ea typeface="黑体" panose="02010609060101010101" pitchFamily="2" charset="-122"/>
              </a:rPr>
              <a:t>接口除外</a:t>
            </a:r>
            <a:r>
              <a:rPr lang="zh-CN" altLang="en-US" sz="2400" dirty="0" smtClean="0">
                <a:ea typeface="黑体" panose="02010609060101010101" pitchFamily="2" charset="-122"/>
              </a:rPr>
              <a:t>）转发</a:t>
            </a:r>
            <a:r>
              <a:rPr lang="zh-CN" altLang="en-US" sz="2400" dirty="0">
                <a:ea typeface="黑体" panose="02010609060101010101" pitchFamily="2" charset="-122"/>
              </a:rPr>
              <a:t>。</a:t>
            </a:r>
            <a:endParaRPr lang="zh-CN" altLang="en-US" sz="2400" dirty="0">
              <a:ea typeface="黑体" panose="02010609060101010101" pitchFamily="2" charset="-122"/>
            </a:endParaRPr>
          </a:p>
          <a:p>
            <a:pPr lvl="1"/>
            <a:r>
              <a:rPr lang="zh-CN" altLang="en-US" sz="2400" dirty="0">
                <a:ea typeface="黑体" panose="02010609060101010101" pitchFamily="2" charset="-122"/>
              </a:rPr>
              <a:t>如有，则</a:t>
            </a:r>
            <a:r>
              <a:rPr lang="zh-CN" altLang="en-US" sz="2400" dirty="0" smtClean="0">
                <a:ea typeface="黑体" panose="02010609060101010101" pitchFamily="2" charset="-122"/>
              </a:rPr>
              <a:t>按</a:t>
            </a:r>
            <a:r>
              <a:rPr lang="zh-CN" altLang="en-US" sz="2400" dirty="0"/>
              <a:t>交换</a:t>
            </a:r>
            <a:r>
              <a:rPr lang="zh-CN" altLang="en-US" sz="2400" dirty="0" smtClean="0">
                <a:ea typeface="黑体" panose="02010609060101010101" pitchFamily="2" charset="-122"/>
              </a:rPr>
              <a:t>表</a:t>
            </a:r>
            <a:r>
              <a:rPr lang="zh-CN" altLang="en-US" sz="2400" dirty="0">
                <a:ea typeface="黑体" panose="02010609060101010101" pitchFamily="2" charset="-122"/>
              </a:rPr>
              <a:t>中给出的接口进行转发。</a:t>
            </a:r>
            <a:endParaRPr lang="zh-CN" altLang="en-US" sz="2400" dirty="0">
              <a:ea typeface="黑体" panose="02010609060101010101" pitchFamily="2" charset="-122"/>
            </a:endParaRPr>
          </a:p>
          <a:p>
            <a:pPr lvl="1"/>
            <a:r>
              <a:rPr lang="zh-CN" altLang="en-US" sz="2400" dirty="0" smtClean="0">
                <a:ea typeface="黑体" panose="02010609060101010101" pitchFamily="2" charset="-122"/>
              </a:rPr>
              <a:t>若交换表</a:t>
            </a:r>
            <a:r>
              <a:rPr lang="zh-CN" altLang="en-US" sz="2400" dirty="0">
                <a:ea typeface="黑体" panose="02010609060101010101" pitchFamily="2" charset="-122"/>
              </a:rPr>
              <a:t>中给出的接口就是该帧</a:t>
            </a:r>
            <a:r>
              <a:rPr lang="zh-CN" altLang="en-US" sz="2400" dirty="0" smtClean="0">
                <a:ea typeface="黑体" panose="02010609060101010101" pitchFamily="2" charset="-122"/>
              </a:rPr>
              <a:t>进入交换机的</a:t>
            </a:r>
            <a:r>
              <a:rPr lang="zh-CN" altLang="en-US" sz="2400" dirty="0">
                <a:ea typeface="黑体" panose="02010609060101010101" pitchFamily="2" charset="-122"/>
              </a:rPr>
              <a:t>接口，则应丢弃这个帧（因为这时不需要</a:t>
            </a:r>
            <a:r>
              <a:rPr lang="zh-CN" altLang="en-US" sz="2400" dirty="0" smtClean="0">
                <a:ea typeface="黑体" panose="02010609060101010101" pitchFamily="2" charset="-122"/>
              </a:rPr>
              <a:t>经过交换机进行</a:t>
            </a:r>
            <a:r>
              <a:rPr lang="zh-CN" altLang="en-US" sz="2400" dirty="0">
                <a:ea typeface="黑体" panose="02010609060101010101" pitchFamily="2" charset="-122"/>
              </a:rPr>
              <a:t>转发）。</a:t>
            </a:r>
            <a:endParaRPr lang="zh-CN" altLang="en-US" sz="2400"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A</a:t>
              </a:r>
              <a:endParaRPr kumimoji="1" lang="en-US" altLang="zh-CN" sz="2400" b="1" baseline="-25000" dirty="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B</a:t>
              </a:r>
              <a:endParaRPr kumimoji="1" lang="en-US" altLang="zh-CN" sz="2400" b="1" baseline="-25000"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A</a:t>
              </a:r>
              <a:endParaRPr kumimoji="1" lang="en-US" altLang="zh-CN" sz="2400" b="1" baseline="-2500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B</a:t>
              </a:r>
              <a:endParaRPr kumimoji="1" lang="en-US" altLang="zh-CN" sz="2400" b="1" baseline="-25000">
                <a:solidFill>
                  <a:srgbClr val="000099"/>
                </a:solidFill>
                <a:latin typeface="+mn-lt"/>
                <a:ea typeface="黑体" panose="02010609060101010101"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在</a:t>
            </a:r>
            <a:r>
              <a:rPr lang="zh-CN" altLang="zh-CN" sz="2400" b="1" dirty="0">
                <a:latin typeface="+mn-lt"/>
                <a:ea typeface="黑体" panose="02010609060101010101" pitchFamily="2" charset="-122"/>
              </a:rPr>
              <a:t>两个交换机之间兜圈子的帧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endParaRPr lang="zh-CN" altLang="en-US" dirty="0"/>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SOH</a:t>
            </a:r>
            <a:endParaRPr kumimoji="1" lang="en-US" altLang="zh-CN" b="1">
              <a:solidFill>
                <a:srgbClr val="000099"/>
              </a:solidFill>
              <a:latin typeface="+mn-lt"/>
              <a:ea typeface="黑体" panose="02010609060101010101" pitchFamily="2" charset="-122"/>
            </a:endParaRP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endParaRPr kumimoji="1" lang="en-US" altLang="zh-CN" sz="2400" b="1">
              <a:solidFill>
                <a:srgbClr val="000099"/>
              </a:solidFill>
              <a:latin typeface="+mn-lt"/>
              <a:ea typeface="黑体" panose="02010609060101010101" pitchFamily="2" charset="-122"/>
            </a:endParaRP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endParaRPr kumimoji="1" lang="zh-CN" altLang="en-US" sz="2400" b="1">
              <a:solidFill>
                <a:srgbClr val="000099"/>
              </a:solidFill>
              <a:latin typeface="+mn-lt"/>
              <a:ea typeface="黑体" panose="02010609060101010101" pitchFamily="2" charset="-122"/>
            </a:endParaRP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endParaRPr kumimoji="1" lang="zh-CN" altLang="en-US" sz="2400" b="1" dirty="0">
              <a:solidFill>
                <a:srgbClr val="FF0000"/>
              </a:solidFill>
              <a:latin typeface="+mn-lt"/>
              <a:ea typeface="黑体" panose="02010609060101010101" pitchFamily="2" charset="-122"/>
            </a:endParaRPr>
          </a:p>
          <a:p>
            <a:pPr algn="ctr"/>
            <a:r>
              <a:rPr kumimoji="1" lang="zh-CN" altLang="en-US" sz="2400" b="1" dirty="0">
                <a:solidFill>
                  <a:srgbClr val="FF0000"/>
                </a:solidFill>
                <a:latin typeface="+mn-lt"/>
                <a:ea typeface="黑体" panose="02010609060101010101" pitchFamily="2" charset="-122"/>
              </a:rPr>
              <a:t>误认为是一个帧</a:t>
            </a:r>
            <a:endParaRPr kumimoji="1" lang="zh-CN" altLang="en-US" sz="2400" b="1" dirty="0">
              <a:solidFill>
                <a:srgbClr val="FF0000"/>
              </a:solidFill>
              <a:latin typeface="+mn-lt"/>
              <a:ea typeface="黑体" panose="02010609060101010101" pitchFamily="2" charset="-122"/>
            </a:endParaRP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endParaRPr kumimoji="1" lang="zh-CN" altLang="en-US" sz="2400" b="1">
              <a:solidFill>
                <a:srgbClr val="000099"/>
              </a:solidFill>
              <a:latin typeface="+mn-lt"/>
              <a:ea typeface="黑体" panose="02010609060101010101" pitchFamily="2" charset="-122"/>
            </a:endParaRP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endParaRPr kumimoji="1" lang="zh-CN" altLang="en-US" sz="2400" b="1">
              <a:solidFill>
                <a:srgbClr val="000099"/>
              </a:solidFill>
              <a:latin typeface="+mn-lt"/>
              <a:ea typeface="黑体" panose="02010609060101010101" pitchFamily="2" charset="-122"/>
            </a:endParaRP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在前</a:t>
            </a:r>
            <a:endParaRPr kumimoji="1" lang="zh-CN" altLang="en-US" sz="2400" b="1">
              <a:solidFill>
                <a:srgbClr val="000099"/>
              </a:solidFill>
              <a:latin typeface="+mn-lt"/>
              <a:ea typeface="黑体" panose="02010609060101010101" pitchFamily="2" charset="-122"/>
            </a:endParaRP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数据部分</a:t>
            </a:r>
            <a:r>
              <a:rPr lang="zh-CN" altLang="zh-CN" sz="2400" b="1" dirty="0">
                <a:latin typeface="+mn-lt"/>
                <a:ea typeface="黑体" panose="02010609060101010101" pitchFamily="2" charset="-122"/>
              </a:rPr>
              <a:t>恰好出现</a:t>
            </a:r>
            <a:r>
              <a:rPr lang="zh-CN" altLang="zh-CN" sz="2400" b="1" dirty="0" smtClean="0">
                <a:latin typeface="+mn-lt"/>
                <a:ea typeface="黑体" panose="02010609060101010101" pitchFamily="2" charset="-122"/>
              </a:rPr>
              <a:t>与</a:t>
            </a:r>
            <a:r>
              <a:rPr lang="en-US" altLang="zh-CN" sz="2400" b="1" dirty="0" smtClean="0">
                <a:latin typeface="+mn-lt"/>
                <a:ea typeface="黑体" panose="02010609060101010101" pitchFamily="2" charset="-122"/>
              </a:rPr>
              <a:t> EOT </a:t>
            </a:r>
            <a:r>
              <a:rPr lang="zh-CN" altLang="zh-CN" sz="2400" b="1" dirty="0" smtClean="0">
                <a:latin typeface="+mn-lt"/>
                <a:ea typeface="黑体" panose="02010609060101010101" pitchFamily="2" charset="-122"/>
              </a:rPr>
              <a:t>一样</a:t>
            </a:r>
            <a:r>
              <a:rPr lang="zh-CN" altLang="zh-CN" sz="2400" b="1" dirty="0">
                <a:latin typeface="+mn-lt"/>
                <a:ea typeface="黑体" panose="02010609060101010101" pitchFamily="2" charset="-122"/>
              </a:rPr>
              <a:t>的代码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495300" y="673100"/>
            <a:ext cx="8915400" cy="1143000"/>
          </a:xfrm>
        </p:spPr>
        <p:txBody>
          <a:bodyPr/>
          <a:lstStyle/>
          <a:p>
            <a:r>
              <a:rPr lang="zh-CN" altLang="en-US" smtClean="0"/>
              <a:t>生成树算法由</a:t>
            </a:r>
            <a:r>
              <a:rPr lang="en-US" altLang="zh-CN" smtClean="0"/>
              <a:t>Radia Perlman</a:t>
            </a:r>
            <a:r>
              <a:rPr lang="zh-CN" altLang="en-US" smtClean="0"/>
              <a:t>发明</a:t>
            </a:r>
            <a:endParaRPr lang="zh-CN" altLang="en-US" smtClean="0"/>
          </a:p>
        </p:txBody>
      </p:sp>
      <p:sp>
        <p:nvSpPr>
          <p:cNvPr id="113667" name="内容占位符 2"/>
          <p:cNvSpPr>
            <a:spLocks noGrp="1"/>
          </p:cNvSpPr>
          <p:nvPr>
            <p:ph idx="1"/>
          </p:nvPr>
        </p:nvSpPr>
        <p:spPr>
          <a:xfrm>
            <a:off x="495300" y="1700213"/>
            <a:ext cx="8915400" cy="4824412"/>
          </a:xfrm>
        </p:spPr>
        <p:txBody>
          <a:bodyPr/>
          <a:lstStyle/>
          <a:p>
            <a:pPr>
              <a:buFont typeface="Arial" panose="020B0604020202020204" pitchFamily="34" charset="0"/>
              <a:buNone/>
            </a:pPr>
            <a:r>
              <a:rPr lang="en-US" altLang="zh-CN" smtClean="0"/>
              <a:t>I think that I shall never see</a:t>
            </a:r>
            <a:endParaRPr lang="en-US" altLang="zh-CN" smtClean="0"/>
          </a:p>
          <a:p>
            <a:pPr>
              <a:buFont typeface="Arial" panose="020B0604020202020204" pitchFamily="34" charset="0"/>
              <a:buNone/>
            </a:pPr>
            <a:r>
              <a:rPr lang="en-US" altLang="zh-CN" smtClean="0"/>
              <a:t>A graph more lovely than a tree.</a:t>
            </a:r>
            <a:endParaRPr lang="en-US" altLang="zh-CN" smtClean="0"/>
          </a:p>
          <a:p>
            <a:pPr>
              <a:buFont typeface="Arial" panose="020B0604020202020204" pitchFamily="34" charset="0"/>
              <a:buNone/>
            </a:pPr>
            <a:r>
              <a:rPr lang="en-US" altLang="zh-CN" smtClean="0"/>
              <a:t>A tree whose crucial property</a:t>
            </a:r>
            <a:endParaRPr lang="en-US" altLang="zh-CN" smtClean="0"/>
          </a:p>
          <a:p>
            <a:pPr>
              <a:buFont typeface="Arial" panose="020B0604020202020204" pitchFamily="34" charset="0"/>
              <a:buNone/>
            </a:pPr>
            <a:r>
              <a:rPr lang="en-US" altLang="zh-CN" smtClean="0"/>
              <a:t>Is loop-free connectivity</a:t>
            </a:r>
            <a:endParaRPr lang="en-US" altLang="zh-CN" smtClean="0"/>
          </a:p>
          <a:p>
            <a:pPr>
              <a:buFont typeface="Arial" panose="020B0604020202020204" pitchFamily="34" charset="0"/>
              <a:buNone/>
            </a:pPr>
            <a:r>
              <a:rPr lang="en-US" altLang="zh-CN" smtClean="0"/>
              <a:t>A tree which must be sure to span.</a:t>
            </a:r>
            <a:endParaRPr lang="en-US" altLang="zh-CN" smtClean="0"/>
          </a:p>
          <a:p>
            <a:pPr>
              <a:buFont typeface="Arial" panose="020B0604020202020204" pitchFamily="34" charset="0"/>
              <a:buNone/>
            </a:pPr>
            <a:r>
              <a:rPr lang="en-US" altLang="zh-CN" smtClean="0"/>
              <a:t>So packets can reach every LAN.</a:t>
            </a:r>
            <a:endParaRPr lang="en-US" altLang="zh-CN" smtClean="0"/>
          </a:p>
        </p:txBody>
      </p:sp>
      <p:pic>
        <p:nvPicPr>
          <p:cNvPr id="113668" name="Picture 2" descr="拉迪亚·珀尔曼(Radia Perlm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4853" y="1628775"/>
            <a:ext cx="241114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endParaRPr lang="zh-CN" altLang="en-US" smtClean="0"/>
          </a:p>
        </p:txBody>
      </p:sp>
      <p:sp>
        <p:nvSpPr>
          <p:cNvPr id="114691" name="内容占位符 2"/>
          <p:cNvSpPr>
            <a:spLocks noGrp="1"/>
          </p:cNvSpPr>
          <p:nvPr>
            <p:ph idx="1"/>
          </p:nvPr>
        </p:nvSpPr>
        <p:spPr>
          <a:xfrm>
            <a:off x="350838" y="1125538"/>
            <a:ext cx="8915400" cy="4525962"/>
          </a:xfrm>
        </p:spPr>
        <p:txBody>
          <a:bodyPr/>
          <a:lstStyle/>
          <a:p>
            <a:pPr>
              <a:buFont typeface="Arial" panose="020B0604020202020204" pitchFamily="34" charset="0"/>
              <a:buNone/>
            </a:pPr>
            <a:r>
              <a:rPr lang="en-US" altLang="zh-CN" smtClean="0"/>
              <a:t>First the Root must be selected</a:t>
            </a:r>
            <a:endParaRPr lang="en-US" altLang="zh-CN" smtClean="0"/>
          </a:p>
          <a:p>
            <a:pPr>
              <a:buFont typeface="Arial" panose="020B0604020202020204" pitchFamily="34" charset="0"/>
              <a:buNone/>
            </a:pPr>
            <a:r>
              <a:rPr lang="en-US" altLang="zh-CN" smtClean="0"/>
              <a:t>By ID it is elected.</a:t>
            </a:r>
            <a:endParaRPr lang="zh-CN" altLang="en-US" smtClean="0"/>
          </a:p>
          <a:p>
            <a:pPr>
              <a:buFont typeface="Arial" panose="020B0604020202020204" pitchFamily="34" charset="0"/>
              <a:buNone/>
            </a:pPr>
            <a:r>
              <a:rPr lang="en-US" altLang="zh-CN" smtClean="0"/>
              <a:t>Least cost paths from Root are traced</a:t>
            </a:r>
            <a:endParaRPr lang="en-US" altLang="zh-CN" smtClean="0"/>
          </a:p>
          <a:p>
            <a:pPr>
              <a:buFont typeface="Arial" panose="020B0604020202020204" pitchFamily="34" charset="0"/>
              <a:buNone/>
            </a:pPr>
            <a:r>
              <a:rPr lang="en-US" altLang="zh-CN" smtClean="0"/>
              <a:t>In the tree these paths are placed.</a:t>
            </a:r>
            <a:endParaRPr lang="en-US" altLang="zh-CN" smtClean="0"/>
          </a:p>
          <a:p>
            <a:pPr>
              <a:buFont typeface="Arial" panose="020B0604020202020204" pitchFamily="34" charset="0"/>
              <a:buNone/>
            </a:pPr>
            <a:r>
              <a:rPr lang="en-US" altLang="zh-CN" smtClean="0"/>
              <a:t>A mesh is made by folks like me</a:t>
            </a:r>
            <a:endParaRPr lang="en-US" altLang="zh-CN" smtClean="0"/>
          </a:p>
          <a:p>
            <a:pPr>
              <a:buFont typeface="Arial" panose="020B0604020202020204" pitchFamily="34" charset="0"/>
              <a:buNone/>
            </a:pPr>
            <a:r>
              <a:rPr lang="en-US" altLang="zh-CN" smtClean="0"/>
              <a:t>Then bridges find a spanning tree.</a:t>
            </a:r>
            <a:endParaRPr lang="en-US" altLang="zh-CN" smtClean="0"/>
          </a:p>
          <a:p>
            <a:pPr>
              <a:buFont typeface="Arial" panose="020B0604020202020204" pitchFamily="34" charset="0"/>
              <a:buNone/>
            </a:pPr>
            <a:r>
              <a:rPr lang="zh-CN" altLang="en-US" smtClean="0"/>
              <a:t>实际上是珀尔曼发明了</a:t>
            </a:r>
            <a:r>
              <a:rPr lang="en-US" altLang="zh-CN" smtClean="0"/>
              <a:t>STP</a:t>
            </a:r>
            <a:r>
              <a:rPr lang="zh-CN" altLang="en-US" smtClean="0"/>
              <a:t>生成树协议之后局域网和广局域网才有了大规模的联接</a:t>
            </a:r>
            <a:r>
              <a:rPr lang="en-US" altLang="zh-CN" smtClean="0"/>
              <a:t>.</a:t>
            </a:r>
            <a:endParaRPr lang="en-US" altLang="zh-CN" smtClean="0"/>
          </a:p>
          <a:p>
            <a:pPr>
              <a:buFont typeface="Arial" panose="020B0604020202020204" pitchFamily="34" charset="0"/>
              <a:buNone/>
            </a:pPr>
            <a:r>
              <a:rPr lang="zh-CN" altLang="en-US" smtClean="0"/>
              <a:t>她被尊称为互联网之母 </a:t>
            </a:r>
            <a:endParaRPr lang="zh-CN" alt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endParaRPr lang="zh-CN" altLang="zh-CN" dirty="0">
              <a:solidFill>
                <a:srgbClr val="FF0000"/>
              </a:solidFill>
            </a:endParaRPr>
          </a:p>
          <a:p>
            <a:endParaRPr lang="en-US" altLang="zh-CN"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endParaRPr lang="zh-CN" altLang="zh-CN" sz="2800" dirty="0"/>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47517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anose="02010609060101010101" pitchFamily="2" charset="-122"/>
              </a:rPr>
              <a:t>10 </a:t>
            </a:r>
            <a:r>
              <a:rPr lang="zh-CN" altLang="en-US" sz="2400" b="1" dirty="0" smtClean="0">
                <a:solidFill>
                  <a:srgbClr val="000099"/>
                </a:solidFill>
                <a:latin typeface="+mn-lt"/>
                <a:ea typeface="黑体" panose="02010609060101010101" pitchFamily="2" charset="-122"/>
              </a:rPr>
              <a:t>台计算机划分为三</a:t>
            </a:r>
            <a:r>
              <a:rPr lang="zh-CN" altLang="en-US" sz="2400" b="1" dirty="0">
                <a:solidFill>
                  <a:srgbClr val="000099"/>
                </a:solidFill>
                <a:latin typeface="+mn-lt"/>
                <a:ea typeface="黑体" panose="02010609060101010101" pitchFamily="2" charset="-122"/>
              </a:rPr>
              <a:t>个虚拟</a:t>
            </a:r>
            <a:r>
              <a:rPr lang="zh-CN" altLang="en-US" sz="2400" b="1" dirty="0" smtClean="0">
                <a:solidFill>
                  <a:srgbClr val="000099"/>
                </a:solidFill>
                <a:latin typeface="+mn-lt"/>
                <a:ea typeface="黑体" panose="02010609060101010101" pitchFamily="2" charset="-122"/>
              </a:rPr>
              <a:t>局域网：</a:t>
            </a:r>
            <a:endParaRPr lang="en-US" altLang="zh-CN" sz="2400" b="1" dirty="0">
              <a:solidFill>
                <a:srgbClr val="000099"/>
              </a:solidFill>
              <a:latin typeface="+mn-lt"/>
              <a:ea typeface="黑体" panose="02010609060101010101" pitchFamily="2" charset="-122"/>
            </a:endParaRPr>
          </a:p>
          <a:p>
            <a:pPr algn="ct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1</a:t>
            </a: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和 </a:t>
            </a:r>
            <a:r>
              <a:rPr lang="en-US" altLang="zh-CN" sz="2400" b="1" dirty="0">
                <a:solidFill>
                  <a:srgbClr val="000099"/>
                </a:solidFill>
                <a:latin typeface="+mn-lt"/>
                <a:ea typeface="黑体" panose="02010609060101010101" pitchFamily="2" charset="-122"/>
              </a:rPr>
              <a:t>VLAN</a:t>
            </a:r>
            <a:r>
              <a:rPr lang="en-US" altLang="zh-CN" sz="2400" b="1" baseline="-25000"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endParaRPr lang="zh-CN" altLang="en-US" dirty="0"/>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endParaRPr lang="zh-CN" altLang="en-US" dirty="0">
              <a:solidFill>
                <a:srgbClr val="0000FF"/>
              </a:solidFill>
            </a:endParaRP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19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endParaRPr lang="en-US" altLang="zh-CN" baseline="-25000" dirty="0">
              <a:solidFill>
                <a:srgbClr val="0000FF"/>
              </a:solidFill>
            </a:endParaRP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endParaRPr lang="zh-CN" altLang="en-US" dirty="0">
              <a:solidFill>
                <a:srgbClr val="0000FF"/>
              </a:solidFill>
            </a:endParaRP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endParaRPr lang="zh-CN" altLang="en-US" sz="2000" dirty="0"/>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endParaRPr lang="zh-CN" altLang="en-US" sz="4000" dirty="0"/>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endParaRPr lang="zh-CN" altLang="zh-CN" dirty="0"/>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endParaRPr lang="zh-CN" altLang="zh-CN" dirty="0"/>
          </a:p>
          <a:p>
            <a:r>
              <a:rPr lang="en-US" altLang="zh-CN" dirty="0"/>
              <a:t>3.5.4  </a:t>
            </a:r>
            <a:r>
              <a:rPr lang="zh-CN" altLang="zh-CN" dirty="0"/>
              <a:t>使用以太网进行宽带接入</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词不达意的造句</a:t>
            </a:r>
            <a:endParaRPr lang="zh-CN" altLang="en-US" smtClean="0"/>
          </a:p>
        </p:txBody>
      </p:sp>
      <p:sp>
        <p:nvSpPr>
          <p:cNvPr id="21507" name="副标题 2"/>
          <p:cNvSpPr>
            <a:spLocks noGrp="1"/>
          </p:cNvSpPr>
          <p:nvPr>
            <p:ph idx="1"/>
          </p:nvPr>
        </p:nvSpPr>
        <p:spPr/>
        <p:txBody>
          <a:bodyPr/>
          <a:lstStyle/>
          <a:p>
            <a:pPr algn="l"/>
            <a:r>
              <a:rPr lang="zh-CN" altLang="en-US" smtClean="0"/>
              <a:t>天真－－今天真热。</a:t>
            </a:r>
            <a:endParaRPr lang="en-US" altLang="zh-CN" smtClean="0"/>
          </a:p>
          <a:p>
            <a:pPr algn="l"/>
            <a:r>
              <a:rPr lang="zh-CN" altLang="en-US" smtClean="0"/>
              <a:t>团结－－今天早上吃了一个饭团结果拉肚子！</a:t>
            </a:r>
            <a:endParaRPr lang="en-US" altLang="zh-CN" smtClean="0"/>
          </a:p>
          <a:p>
            <a:pPr algn="l"/>
            <a:r>
              <a:rPr lang="zh-CN" altLang="en-US" smtClean="0"/>
              <a:t>健忘－－周华健忘词的功力是众所皆知的。</a:t>
            </a:r>
            <a:endParaRPr lang="zh-CN" alt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endParaRPr lang="zh-CN" altLang="en-US" dirty="0">
              <a:solidFill>
                <a:srgbClr val="FF0000"/>
              </a:solidFill>
            </a:endParaRP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endParaRPr lang="zh-CN" altLang="en-US"/>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endParaRPr lang="zh-CN" altLang="en-US" dirty="0">
              <a:solidFill>
                <a:srgbClr val="FF0000"/>
              </a:solidFill>
            </a:endParaRP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endParaRPr lang="zh-CN" altLang="en-US" dirty="0">
              <a:solidFill>
                <a:srgbClr val="FF0000"/>
              </a:solidFill>
            </a:endParaRP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endParaRPr lang="zh-CN" altLang="en-US" dirty="0">
              <a:solidFill>
                <a:srgbClr val="0000FF"/>
              </a:solidFill>
            </a:endParaRPr>
          </a:p>
          <a:p>
            <a:r>
              <a:rPr lang="zh-CN" altLang="en-US" dirty="0"/>
              <a:t>帧间时间间隔从原来的 </a:t>
            </a:r>
            <a:r>
              <a:rPr lang="en-US" altLang="zh-CN" dirty="0"/>
              <a:t>9.6 </a:t>
            </a:r>
            <a:r>
              <a:rPr lang="en-US" altLang="zh-CN" dirty="0">
                <a:sym typeface="Symbol" panose="05050102010706020507" pitchFamily="18" charset="2"/>
              </a:rPr>
              <a:t></a:t>
            </a:r>
            <a:r>
              <a:rPr lang="en-US" altLang="zh-CN" dirty="0"/>
              <a:t>s </a:t>
            </a:r>
            <a:r>
              <a:rPr lang="zh-CN" altLang="en-US" dirty="0"/>
              <a:t>改为现在的 </a:t>
            </a:r>
            <a:r>
              <a:rPr lang="en-US" altLang="zh-CN" dirty="0"/>
              <a:t>0.96 </a:t>
            </a:r>
            <a:r>
              <a:rPr lang="en-US" altLang="zh-CN" dirty="0">
                <a:sym typeface="Symbol" panose="05050102010706020507" pitchFamily="18" charset="2"/>
              </a:rPr>
              <a:t></a:t>
            </a:r>
            <a:r>
              <a:rPr lang="en-US" altLang="zh-CN" dirty="0"/>
              <a:t>s</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endParaRPr lang="zh-CN" altLang="en-US" sz="3200" dirty="0"/>
          </a:p>
        </p:txBody>
      </p:sp>
      <p:sp>
        <p:nvSpPr>
          <p:cNvPr id="482307" name="Rectangle 3"/>
          <p:cNvSpPr>
            <a:spLocks noGrp="1" noChangeArrowheads="1"/>
          </p:cNvSpPr>
          <p:nvPr>
            <p:ph idx="1"/>
          </p:nvPr>
        </p:nvSpPr>
        <p:spPr/>
        <p:txBody>
          <a:bodyPr/>
          <a:lstStyle/>
          <a:p>
            <a:r>
              <a:rPr lang="en-US" altLang="zh-CN" dirty="0"/>
              <a:t>100BASE-TX</a:t>
            </a:r>
            <a:endParaRPr lang="en-US" altLang="zh-CN" dirty="0"/>
          </a:p>
          <a:p>
            <a:pPr lvl="1"/>
            <a:r>
              <a:rPr lang="zh-CN" altLang="en-US" dirty="0">
                <a:solidFill>
                  <a:srgbClr val="0000FF"/>
                </a:solidFill>
                <a:latin typeface="Arial" panose="020B0604020202020204" pitchFamily="34" charset="0"/>
                <a:ea typeface="黑体" panose="02010609060101010101" pitchFamily="2" charset="-122"/>
              </a:rPr>
              <a:t>使用 </a:t>
            </a:r>
            <a:r>
              <a:rPr lang="en-US" altLang="zh-CN" dirty="0">
                <a:solidFill>
                  <a:srgbClr val="0000FF"/>
                </a:solidFill>
                <a:latin typeface="Arial" panose="020B0604020202020204" pitchFamily="34" charset="0"/>
                <a:ea typeface="黑体" panose="02010609060101010101" pitchFamily="2" charset="-122"/>
              </a:rPr>
              <a:t>2 </a:t>
            </a:r>
            <a:r>
              <a:rPr lang="zh-CN" altLang="en-US" dirty="0">
                <a:solidFill>
                  <a:srgbClr val="0000FF"/>
                </a:solidFill>
                <a:latin typeface="Arial" panose="020B0604020202020204" pitchFamily="34" charset="0"/>
                <a:ea typeface="黑体" panose="02010609060101010101" pitchFamily="2" charset="-122"/>
              </a:rPr>
              <a:t>对 </a:t>
            </a:r>
            <a:r>
              <a:rPr lang="en-US" altLang="zh-CN" dirty="0">
                <a:solidFill>
                  <a:srgbClr val="0000FF"/>
                </a:solidFill>
                <a:latin typeface="Arial" panose="020B0604020202020204" pitchFamily="34" charset="0"/>
                <a:ea typeface="黑体" panose="02010609060101010101" pitchFamily="2" charset="-122"/>
              </a:rPr>
              <a:t>UTP 5 </a:t>
            </a:r>
            <a:r>
              <a:rPr lang="zh-CN" altLang="en-US" dirty="0">
                <a:solidFill>
                  <a:srgbClr val="0000FF"/>
                </a:solidFill>
                <a:latin typeface="Arial" panose="020B0604020202020204" pitchFamily="34" charset="0"/>
                <a:ea typeface="黑体" panose="02010609060101010101" pitchFamily="2" charset="-122"/>
              </a:rPr>
              <a:t>类</a:t>
            </a:r>
            <a:r>
              <a:rPr lang="zh-CN" altLang="en-US" dirty="0" smtClean="0">
                <a:solidFill>
                  <a:srgbClr val="0000FF"/>
                </a:solidFill>
                <a:latin typeface="Arial" panose="020B0604020202020204" pitchFamily="34" charset="0"/>
                <a:ea typeface="黑体" panose="02010609060101010101" pitchFamily="2" charset="-122"/>
              </a:rPr>
              <a:t>线 或 屏蔽</a:t>
            </a:r>
            <a:r>
              <a:rPr lang="zh-CN" altLang="en-US" dirty="0">
                <a:solidFill>
                  <a:srgbClr val="0000FF"/>
                </a:solidFill>
                <a:latin typeface="Arial" panose="020B0604020202020204" pitchFamily="34" charset="0"/>
                <a:ea typeface="黑体" panose="02010609060101010101" pitchFamily="2" charset="-122"/>
              </a:rPr>
              <a:t>双绞线 </a:t>
            </a:r>
            <a:r>
              <a:rPr lang="en-US" altLang="zh-CN" dirty="0">
                <a:solidFill>
                  <a:srgbClr val="0000FF"/>
                </a:solidFill>
                <a:latin typeface="Arial" panose="020B0604020202020204" pitchFamily="34" charset="0"/>
                <a:ea typeface="黑体" panose="02010609060101010101" pitchFamily="2" charset="-122"/>
              </a:rPr>
              <a:t>STP</a:t>
            </a:r>
            <a:r>
              <a:rPr lang="zh-CN" altLang="en-US" dirty="0" smtClean="0">
                <a:solidFill>
                  <a:srgbClr val="0000FF"/>
                </a:solidFill>
                <a:latin typeface="Arial" panose="020B0604020202020204" pitchFamily="34" charset="0"/>
                <a:ea typeface="黑体" panose="02010609060101010101" pitchFamily="2" charset="-122"/>
              </a:rPr>
              <a:t>。</a:t>
            </a:r>
            <a:endParaRPr lang="en-US" altLang="zh-CN" dirty="0" smtClean="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rPr>
              <a:t>网</a:t>
            </a:r>
            <a:r>
              <a:rPr lang="zh-CN" altLang="en-US" dirty="0" smtClean="0">
                <a:solidFill>
                  <a:srgbClr val="0000FF"/>
                </a:solidFill>
                <a:latin typeface="Arial" panose="020B0604020202020204" pitchFamily="34"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对 </a:t>
            </a:r>
            <a:r>
              <a:rPr lang="en-US" altLang="zh-CN" dirty="0">
                <a:solidFill>
                  <a:srgbClr val="0000FF"/>
                </a:solidFill>
                <a:latin typeface="Arial" panose="020B0604020202020204" pitchFamily="34" charset="0"/>
              </a:rPr>
              <a:t>UTP 3 </a:t>
            </a:r>
            <a:r>
              <a:rPr lang="zh-CN" altLang="en-US" dirty="0">
                <a:solidFill>
                  <a:srgbClr val="0000FF"/>
                </a:solidFill>
                <a:latin typeface="Arial" panose="020B0604020202020204" pitchFamily="34" charset="0"/>
              </a:rPr>
              <a:t>类</a:t>
            </a:r>
            <a:r>
              <a:rPr lang="zh-CN" altLang="en-US" dirty="0" smtClean="0">
                <a:solidFill>
                  <a:srgbClr val="0000FF"/>
                </a:solidFill>
                <a:latin typeface="Arial" panose="020B0604020202020204" pitchFamily="34" charset="0"/>
              </a:rPr>
              <a:t>线 或 </a:t>
            </a:r>
            <a:r>
              <a:rPr lang="en-US" altLang="zh-CN" dirty="0" smtClean="0">
                <a:solidFill>
                  <a:srgbClr val="0000FF"/>
                </a:solidFill>
                <a:latin typeface="Arial" panose="020B0604020202020204" pitchFamily="34" charset="0"/>
              </a:rPr>
              <a:t>5 </a:t>
            </a:r>
            <a:r>
              <a:rPr lang="zh-CN" altLang="en-US" dirty="0">
                <a:solidFill>
                  <a:srgbClr val="0000FF"/>
                </a:solidFill>
                <a:latin typeface="Arial" panose="020B0604020202020204" pitchFamily="34" charset="0"/>
              </a:rPr>
              <a:t>类线。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对光纤。 </a:t>
            </a:r>
            <a:endParaRPr lang="en-US" altLang="zh-CN" dirty="0" smtClean="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endParaRPr lang="zh-CN" altLang="zh-CN" dirty="0"/>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endParaRPr lang="zh-CN" altLang="en-US" dirty="0"/>
          </a:p>
          <a:p>
            <a:r>
              <a:rPr lang="zh-CN" altLang="en-US" dirty="0"/>
              <a:t>使用 </a:t>
            </a:r>
            <a:r>
              <a:rPr lang="en-US" altLang="zh-CN" dirty="0" smtClean="0"/>
              <a:t>IEEE 802.3 </a:t>
            </a:r>
            <a:r>
              <a:rPr lang="zh-CN" altLang="en-US" dirty="0"/>
              <a:t>协议规定的帧格式。</a:t>
            </a:r>
            <a:endParaRPr lang="zh-CN" altLang="en-US" dirty="0"/>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endParaRPr lang="zh-CN" altLang="en-US" dirty="0"/>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anose="02010609060101010101" pitchFamily="2" charset="-122"/>
              </a:rPr>
              <a:t>吉比特以太网可用作现有网络的主干网，也可在高带宽（高速率）的应用场合</a:t>
            </a:r>
            <a:r>
              <a:rPr lang="zh-CN" altLang="zh-CN" sz="2800" b="1" dirty="0" smtClean="0">
                <a:solidFill>
                  <a:srgbClr val="000099"/>
                </a:solidFill>
                <a:latin typeface="+mn-lt"/>
                <a:ea typeface="黑体" panose="02010609060101010101" pitchFamily="2" charset="-122"/>
              </a:rPr>
              <a:t>中</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endParaRPr lang="zh-CN" altLang="en-US" dirty="0"/>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名称</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媒体</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网段最大长度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1000BASE-SX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550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1000BASE-LX</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5000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10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1000BASE-CX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25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2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屏蔽双绞线</a:t>
                      </a:r>
                      <a:r>
                        <a:rPr lang="zh-CN" sz="2000" b="1" dirty="0" smtClean="0">
                          <a:effectLst/>
                          <a:latin typeface="+mn-lt"/>
                          <a:ea typeface="黑体" panose="02010609060101010101" pitchFamily="2" charset="-122"/>
                        </a:rPr>
                        <a:t>电缆</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STP</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UTP 5 </a:t>
                      </a:r>
                      <a:r>
                        <a:rPr lang="zh-CN" sz="2000" b="1" dirty="0" smtClean="0">
                          <a:effectLst/>
                          <a:latin typeface="+mn-lt"/>
                          <a:ea typeface="黑体" panose="02010609060101010101" pitchFamily="2" charset="-122"/>
                        </a:rPr>
                        <a:t>类</a:t>
                      </a:r>
                      <a:r>
                        <a:rPr lang="zh-CN" sz="2000" b="1" dirty="0">
                          <a:effectLst/>
                          <a:latin typeface="+mn-lt"/>
                          <a:ea typeface="黑体" panose="02010609060101010101" pitchFamily="2" charset="-122"/>
                        </a:rPr>
                        <a:t>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anose="02010609060101010101" pitchFamily="2" charset="-122"/>
                <a:cs typeface="Times New Roman" panose="02020603050405020304"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endParaRPr lang="zh-CN" altLang="en-US" dirty="0"/>
          </a:p>
          <a:p>
            <a:pPr lvl="1"/>
            <a:r>
              <a:rPr lang="zh-CN" altLang="en-US" dirty="0" smtClean="0"/>
              <a:t>保留</a:t>
            </a:r>
            <a:r>
              <a:rPr lang="zh-CN" altLang="en-US" dirty="0"/>
              <a:t>了 </a:t>
            </a:r>
            <a:r>
              <a:rPr lang="en-US" altLang="zh-CN" dirty="0"/>
              <a:t>802.3 </a:t>
            </a:r>
            <a:r>
              <a:rPr lang="zh-CN" altLang="en-US" dirty="0"/>
              <a:t>标准规定的以太网最小和最大帧长，便于升级。</a:t>
            </a:r>
            <a:endParaRPr lang="zh-CN" altLang="en-US" dirty="0"/>
          </a:p>
          <a:p>
            <a:pPr lvl="1"/>
            <a:r>
              <a:rPr lang="zh-CN" altLang="en-US" dirty="0" smtClean="0"/>
              <a:t>不再</a:t>
            </a:r>
            <a:r>
              <a:rPr lang="zh-CN" altLang="en-US" dirty="0"/>
              <a:t>使用铜线而只使用光纤作为传输媒体。</a:t>
            </a:r>
            <a:endParaRPr lang="zh-CN" altLang="en-US" dirty="0"/>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名称</a:t>
                      </a:r>
                      <a:endParaRPr lang="zh-CN" sz="24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anose="02010609060101010101" pitchFamily="2" charset="-122"/>
                        </a:rPr>
                        <a:t>媒体</a:t>
                      </a:r>
                      <a:endParaRPr lang="zh-CN" sz="24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网段最大长度</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特点</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10GBASE-SR</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300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anose="02010609060101010101" pitchFamily="2" charset="-122"/>
                        </a:rPr>
                        <a:t>多模光纤（</a:t>
                      </a:r>
                      <a:r>
                        <a:rPr lang="en-US" sz="2000" b="1" smtClean="0">
                          <a:effectLst/>
                          <a:latin typeface="+mn-lt"/>
                          <a:ea typeface="黑体" panose="02010609060101010101" pitchFamily="2" charset="-122"/>
                        </a:rPr>
                        <a:t>0.85 </a:t>
                      </a:r>
                      <a:r>
                        <a:rPr lang="en-US" sz="2000" b="1" smtClean="0">
                          <a:effectLst/>
                          <a:latin typeface="+mn-lt"/>
                          <a:ea typeface="黑体" panose="02010609060101010101" pitchFamily="2" charset="-122"/>
                          <a:sym typeface="Symbol" panose="05050102010706020507"/>
                        </a:rPr>
                        <a:t></a:t>
                      </a:r>
                      <a:r>
                        <a:rPr lang="en-US" sz="2000" b="1" smtClean="0">
                          <a:effectLst/>
                          <a:latin typeface="+mn-lt"/>
                          <a:ea typeface="黑体" panose="02010609060101010101" pitchFamily="2" charset="-122"/>
                        </a:rPr>
                        <a:t>m</a:t>
                      </a:r>
                      <a:r>
                        <a:rPr lang="zh-CN" sz="2000" b="1" smtClean="0">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10GBASE-LR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单模光纤（</a:t>
                      </a:r>
                      <a:r>
                        <a:rPr lang="en-US" sz="2000" b="1">
                          <a:effectLst/>
                          <a:latin typeface="+mn-lt"/>
                          <a:ea typeface="黑体" panose="02010609060101010101" pitchFamily="2" charset="-122"/>
                        </a:rPr>
                        <a:t>1.3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10GBASE-ER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anose="02010609060101010101" pitchFamily="2" charset="-122"/>
                        </a:rPr>
                        <a:t>10GBASE-CX4</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铜缆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15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双芯</a:t>
                      </a:r>
                      <a:r>
                        <a:rPr lang="zh-CN" sz="2000" b="1" dirty="0" smtClean="0">
                          <a:effectLst/>
                          <a:latin typeface="+mn-lt"/>
                          <a:ea typeface="黑体" panose="02010609060101010101" pitchFamily="2" charset="-122"/>
                        </a:rPr>
                        <a:t>同轴电缆</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a:t>
                      </a:r>
                      <a:r>
                        <a:rPr lang="pt-BR" sz="2000" b="1" dirty="0">
                          <a:effectLst/>
                          <a:latin typeface="+mn-lt"/>
                          <a:ea typeface="黑体" panose="02010609060101010101" pitchFamily="2" charset="-122"/>
                        </a:rPr>
                        <a:t>twinax)</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10GBASE-T</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6A </a:t>
                      </a:r>
                      <a:r>
                        <a:rPr lang="zh-CN" sz="2000" b="1" dirty="0" smtClean="0">
                          <a:effectLst/>
                          <a:latin typeface="+mn-lt"/>
                          <a:ea typeface="黑体" panose="02010609060101010101" pitchFamily="2" charset="-122"/>
                        </a:rPr>
                        <a:t>类</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UTP </a:t>
                      </a:r>
                      <a:r>
                        <a:rPr lang="zh-CN" sz="2000" b="1" dirty="0" smtClean="0">
                          <a:effectLst/>
                          <a:latin typeface="+mn-lt"/>
                          <a:ea typeface="黑体" panose="02010609060101010101" pitchFamily="2" charset="-122"/>
                        </a:rPr>
                        <a:t>双绞线</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10GE </a:t>
            </a:r>
            <a:r>
              <a:rPr lang="zh-CN" altLang="en-US" sz="2400" b="1" dirty="0" smtClean="0">
                <a:latin typeface="+mn-lt"/>
                <a:ea typeface="黑体" panose="02010609060101010101" pitchFamily="2" charset="-122"/>
                <a:cs typeface="Times New Roman" panose="02020603050405020304" pitchFamily="18" charset="0"/>
              </a:rPr>
              <a:t>的物理层标准</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anose="02010609060101010101" pitchFamily="2" charset="-122"/>
                        </a:rPr>
                        <a:t>物理层</a:t>
                      </a:r>
                      <a:endParaRPr lang="zh-CN" sz="24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anose="02010609060101010101" pitchFamily="2" charset="-122"/>
                        </a:rPr>
                        <a:t>40GE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anose="02010609060101010101" pitchFamily="2" charset="-122"/>
                        </a:rPr>
                        <a:t>100GE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a:t>
                      </a:r>
                      <a:r>
                        <a:rPr lang="zh-CN" sz="2000" b="1" kern="1200" dirty="0">
                          <a:solidFill>
                            <a:schemeClr val="tx1"/>
                          </a:solidFill>
                          <a:effectLst/>
                          <a:latin typeface="+mn-lt"/>
                          <a:ea typeface="黑体" panose="02010609060101010101" pitchFamily="2" charset="-122"/>
                          <a:cs typeface="+mn-cs"/>
                        </a:rPr>
                        <a:t>背板上</a:t>
                      </a:r>
                      <a:r>
                        <a:rPr lang="zh-CN" sz="2000" b="1" kern="1200" dirty="0">
                          <a:effectLst/>
                          <a:latin typeface="+mn-lt"/>
                          <a:ea typeface="黑体" panose="02010609060101010101" pitchFamily="2" charset="-122"/>
                        </a:rPr>
                        <a:t>传输至少</a:t>
                      </a:r>
                      <a:r>
                        <a:rPr lang="zh-CN" sz="2000" b="1" kern="1200" dirty="0" smtClean="0">
                          <a:effectLst/>
                          <a:latin typeface="+mn-lt"/>
                          <a:ea typeface="黑体" panose="02010609060101010101" pitchFamily="2" charset="-122"/>
                        </a:rPr>
                        <a:t>超过</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 </a:t>
                      </a:r>
                      <a:r>
                        <a:rPr lang="en-US" sz="2000" b="1" kern="1200" dirty="0">
                          <a:effectLst/>
                          <a:latin typeface="+mn-lt"/>
                          <a:ea typeface="黑体" panose="02010609060101010101" pitchFamily="2" charset="-122"/>
                        </a:rPr>
                        <a:t>m </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40GBASE-KR4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 </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在铜缆上传输至少</a:t>
                      </a:r>
                      <a:r>
                        <a:rPr lang="zh-CN" sz="2000" b="1" kern="1200" dirty="0" smtClean="0">
                          <a:effectLst/>
                          <a:latin typeface="+mn-lt"/>
                          <a:ea typeface="黑体" panose="02010609060101010101" pitchFamily="2" charset="-122"/>
                        </a:rPr>
                        <a:t>超过</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7 </a:t>
                      </a:r>
                      <a:r>
                        <a:rPr lang="en-US" sz="2000" b="1" kern="1200" dirty="0">
                          <a:effectLst/>
                          <a:latin typeface="+mn-lt"/>
                          <a:ea typeface="黑体" panose="02010609060101010101" pitchFamily="2" charset="-122"/>
                        </a:rPr>
                        <a:t>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40GBASE-CR4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100GBASE-CR10</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在多模光纤上传输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100 </a:t>
                      </a:r>
                      <a:r>
                        <a:rPr lang="en-US" sz="2000" b="1" kern="1200" dirty="0">
                          <a:effectLst/>
                          <a:latin typeface="+mn-lt"/>
                          <a:ea typeface="黑体" panose="02010609060101010101" pitchFamily="2" charset="-122"/>
                        </a:rPr>
                        <a:t>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anose="02010609060101010101" pitchFamily="2" charset="-122"/>
                        </a:rPr>
                        <a:t>100GBASE-SR10</a:t>
                      </a:r>
                      <a:r>
                        <a:rPr lang="zh-CN" altLang="en-US" sz="2000" b="1" dirty="0" smtClean="0">
                          <a:effectLst/>
                          <a:latin typeface="+mn-lt"/>
                          <a:ea typeface="黑体" panose="02010609060101010101" pitchFamily="2" charset="-122"/>
                        </a:rPr>
                        <a:t>，</a:t>
                      </a:r>
                      <a:endParaRPr lang="en-US" sz="2000" b="1" dirty="0" smtClean="0">
                        <a:effectLst/>
                        <a:latin typeface="+mn-lt"/>
                        <a:ea typeface="黑体" panose="02010609060101010101" pitchFamily="2" charset="-122"/>
                      </a:endParaRPr>
                    </a:p>
                    <a:p>
                      <a:pPr algn="just">
                        <a:lnSpc>
                          <a:spcPct val="100000"/>
                        </a:lnSpc>
                        <a:spcAft>
                          <a:spcPts val="0"/>
                        </a:spcAft>
                        <a:tabLst>
                          <a:tab pos="1752600" algn="l"/>
                        </a:tabLst>
                      </a:pPr>
                      <a:r>
                        <a:rPr lang="zh-CN" altLang="en-US" sz="2000" b="1" dirty="0" smtClean="0">
                          <a:effectLst/>
                          <a:latin typeface="+mn-lt"/>
                          <a:ea typeface="黑体" panose="02010609060101010101" pitchFamily="2" charset="-122"/>
                        </a:rPr>
                        <a:t>*</a:t>
                      </a:r>
                      <a:r>
                        <a:rPr lang="en-US" altLang="zh-CN" sz="2000" b="1" dirty="0" smtClean="0">
                          <a:effectLst/>
                          <a:latin typeface="+mn-lt"/>
                          <a:ea typeface="黑体" panose="02010609060101010101" pitchFamily="2" charset="-122"/>
                        </a:rPr>
                        <a:t>100GBASE-SR4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10 </a:t>
                      </a:r>
                      <a:r>
                        <a:rPr lang="en-US" sz="2000" b="1" kern="1200" dirty="0">
                          <a:effectLst/>
                          <a:latin typeface="+mn-lt"/>
                          <a:ea typeface="黑体" panose="02010609060101010101" pitchFamily="2" charset="-122"/>
                        </a:rPr>
                        <a:t>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40 </a:t>
                      </a:r>
                      <a:r>
                        <a:rPr lang="en-US" sz="2000" b="1" kern="1200" dirty="0">
                          <a:effectLst/>
                          <a:latin typeface="+mn-lt"/>
                          <a:ea typeface="黑体" panose="02010609060101010101" pitchFamily="2" charset="-122"/>
                        </a:rPr>
                        <a:t>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anose="02010609060101010101" pitchFamily="2" charset="-122"/>
                        </a:rPr>
                        <a:t>*</a:t>
                      </a:r>
                      <a:r>
                        <a:rPr lang="en-US" sz="2000" b="1" dirty="0" smtClean="0">
                          <a:effectLst/>
                          <a:latin typeface="+mn-lt"/>
                          <a:ea typeface="黑体" panose="02010609060101010101" pitchFamily="2" charset="-122"/>
                        </a:rPr>
                        <a:t>40GBASE-ER</a:t>
                      </a:r>
                      <a:r>
                        <a:rPr lang="en-US" sz="2000" b="1" dirty="0">
                          <a:effectLst/>
                          <a:latin typeface="+mn-lt"/>
                          <a:ea typeface="黑体" panose="02010609060101010101" pitchFamily="2" charset="-122"/>
                        </a:rPr>
                        <a:t> </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100GBASE-ER4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40GE/10GE </a:t>
            </a:r>
            <a:r>
              <a:rPr lang="zh-CN" altLang="en-US" sz="2400" b="1" dirty="0" smtClean="0">
                <a:latin typeface="+mn-lt"/>
                <a:ea typeface="黑体" panose="02010609060101010101" pitchFamily="2" charset="-122"/>
                <a:cs typeface="Times New Roman" panose="02020603050405020304" pitchFamily="18" charset="0"/>
              </a:rPr>
              <a:t>的</a:t>
            </a:r>
            <a:r>
              <a:rPr lang="zh-CN" altLang="en-US" sz="2400" b="1" dirty="0">
                <a:latin typeface="+mn-lt"/>
                <a:ea typeface="黑体" panose="02010609060101010101" pitchFamily="2" charset="-122"/>
                <a:cs typeface="Times New Roman" panose="02020603050405020304" pitchFamily="18" charset="0"/>
              </a:rPr>
              <a:t>物理层标准</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endParaRPr lang="zh-CN" altLang="en-US"/>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endParaRPr lang="zh-CN" altLang="en-US" dirty="0">
              <a:solidFill>
                <a:srgbClr val="FF0000"/>
              </a:solidFill>
            </a:endParaRP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panose="020B0604020202020204" pitchFamily="34" charset="0"/>
              </a:rPr>
              <a:t>技术成熟；</a:t>
            </a:r>
            <a:endParaRPr lang="zh-CN" altLang="en-US" dirty="0">
              <a:solidFill>
                <a:srgbClr val="0000FF"/>
              </a:solidFill>
              <a:latin typeface="Arial" panose="020B0604020202020204" pitchFamily="34" charset="0"/>
            </a:endParaRPr>
          </a:p>
          <a:p>
            <a:pPr lvl="1"/>
            <a:r>
              <a:rPr lang="zh-CN" altLang="en-US" dirty="0" smtClean="0">
                <a:solidFill>
                  <a:srgbClr val="0000FF"/>
                </a:solidFill>
                <a:latin typeface="Arial" panose="020B0604020202020204" pitchFamily="34" charset="0"/>
                <a:ea typeface="黑体" panose="02010609060101010101" pitchFamily="2" charset="-122"/>
              </a:rPr>
              <a:t>互操作性很好；</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ea typeface="黑体" panose="02010609060101010101" pitchFamily="2" charset="-122"/>
              </a:rPr>
              <a:t>在广域网中使用以太网时价格</a:t>
            </a:r>
            <a:r>
              <a:rPr lang="zh-CN" altLang="en-US" dirty="0" smtClean="0">
                <a:solidFill>
                  <a:srgbClr val="0000FF"/>
                </a:solidFill>
                <a:latin typeface="Arial" panose="020B0604020202020204" pitchFamily="34" charset="0"/>
                <a:ea typeface="黑体" panose="02010609060101010101" pitchFamily="2" charset="-122"/>
              </a:rPr>
              <a:t>便宜；</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smtClean="0">
                <a:solidFill>
                  <a:srgbClr val="0000FF"/>
                </a:solidFill>
                <a:latin typeface="Arial" panose="020B0604020202020204" pitchFamily="34" charset="0"/>
                <a:ea typeface="黑体" panose="02010609060101010101" pitchFamily="2" charset="-122"/>
              </a:rPr>
              <a:t>采用统一的以太网帧格式，简化</a:t>
            </a:r>
            <a:r>
              <a:rPr lang="zh-CN" altLang="en-US" dirty="0">
                <a:solidFill>
                  <a:srgbClr val="0000FF"/>
                </a:solidFill>
                <a:latin typeface="Arial" panose="020B0604020202020204" pitchFamily="34" charset="0"/>
                <a:ea typeface="黑体" panose="02010609060101010101" pitchFamily="2" charset="-122"/>
              </a:rPr>
              <a:t>了操作和管理。</a:t>
            </a:r>
            <a:r>
              <a:rPr lang="zh-CN" altLang="en-US" sz="3200" dirty="0">
                <a:solidFill>
                  <a:srgbClr val="0000FF"/>
                </a:solidFill>
              </a:rPr>
              <a:t>   </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endParaRPr lang="zh-CN" altLang="en-US" dirty="0"/>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endParaRPr lang="zh-CN" altLang="en-US" sz="2800" dirty="0"/>
          </a:p>
          <a:p>
            <a:r>
              <a:rPr lang="zh-CN" altLang="en-US" sz="2800" dirty="0" smtClean="0"/>
              <a:t>接收</a:t>
            </a:r>
            <a:r>
              <a:rPr lang="zh-CN" altLang="en-US" sz="2800" dirty="0"/>
              <a:t>端的数据链路层在将数据送往网络层之前删除插入的转义字符。</a:t>
            </a:r>
            <a:endParaRPr lang="zh-CN" altLang="en-US" sz="2800" dirty="0"/>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endParaRPr lang="zh-CN" altLang="en-US" sz="28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endParaRPr lang="zh-CN" altLang="en-US" sz="3600" dirty="0"/>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endParaRPr lang="zh-CN" altLang="en-US" dirty="0"/>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endParaRPr lang="zh-CN" altLang="zh-CN" dirty="0"/>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sz="4400" dirty="0"/>
              <a:t>4,  7,  16,   18,  28,  32</a:t>
            </a:r>
            <a:endParaRPr lang="zh-CN" altLang="en-US" sz="4400" dirty="0"/>
          </a:p>
          <a:p>
            <a:endParaRPr lang="zh-CN" altLang="en-US"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endParaRPr lang="zh-CN" altLang="en-US" sz="4000" dirty="0"/>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endParaRPr kumimoji="1" lang="zh-CN" altLang="en-US" b="1">
              <a:solidFill>
                <a:srgbClr val="000099"/>
              </a:solidFill>
              <a:latin typeface="+mn-lt"/>
              <a:ea typeface="黑体" panose="02010609060101010101" pitchFamily="2" charset="-122"/>
            </a:endParaRP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endParaRPr kumimoji="1" lang="zh-CN" altLang="en-US" b="1">
              <a:solidFill>
                <a:srgbClr val="000099"/>
              </a:solidFill>
              <a:latin typeface="+mn-lt"/>
              <a:ea typeface="黑体" panose="02010609060101010101" pitchFamily="2" charset="-122"/>
            </a:endParaRP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endParaRPr kumimoji="1" lang="zh-CN" altLang="en-US" b="1" dirty="0">
              <a:solidFill>
                <a:srgbClr val="000099"/>
              </a:solidFill>
              <a:latin typeface="+mn-lt"/>
              <a:ea typeface="黑体" panose="02010609060101010101" pitchFamily="2" charset="-122"/>
            </a:endParaRPr>
          </a:p>
          <a:p>
            <a:r>
              <a:rPr kumimoji="1" lang="zh-CN" altLang="en-US" b="1" dirty="0">
                <a:solidFill>
                  <a:srgbClr val="000099"/>
                </a:solidFill>
                <a:latin typeface="+mn-lt"/>
                <a:ea typeface="黑体" panose="02010609060101010101" pitchFamily="2" charset="-122"/>
              </a:rPr>
              <a:t>在前</a:t>
            </a:r>
            <a:endParaRPr kumimoji="1" lang="zh-CN" altLang="en-US" b="1" dirty="0">
              <a:solidFill>
                <a:srgbClr val="000099"/>
              </a:solidFill>
              <a:latin typeface="+mn-lt"/>
              <a:ea typeface="黑体" panose="02010609060101010101" pitchFamily="2" charset="-122"/>
            </a:endParaRP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endParaRPr kumimoji="1" lang="zh-CN" altLang="en-US" b="1">
              <a:solidFill>
                <a:srgbClr val="000099"/>
              </a:solidFill>
              <a:latin typeface="+mn-lt"/>
              <a:ea typeface="黑体" panose="02010609060101010101" pitchFamily="2" charset="-122"/>
            </a:endParaRP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endParaRPr kumimoji="1" lang="zh-CN" altLang="en-US" b="1">
              <a:solidFill>
                <a:srgbClr val="000099"/>
              </a:solidFill>
              <a:latin typeface="+mn-lt"/>
              <a:ea typeface="黑体" panose="02010609060101010101" pitchFamily="2" charset="-122"/>
            </a:endParaRP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字节填充法解决透明传输的问题</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endParaRPr lang="zh-CN" altLang="en-US" dirty="0"/>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endParaRPr lang="zh-CN" altLang="en-US" dirty="0"/>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endParaRPr lang="zh-CN" altLang="en-US" dirty="0"/>
          </a:p>
          <a:p>
            <a:r>
              <a:rPr lang="zh-CN" altLang="en-US" dirty="0"/>
              <a:t>误码率与信噪比有很大的关系。</a:t>
            </a:r>
            <a:endParaRPr lang="zh-CN" altLang="en-US" dirty="0"/>
          </a:p>
          <a:p>
            <a:r>
              <a:rPr lang="zh-CN" altLang="en-US" dirty="0"/>
              <a:t>为了保证数据传输的可靠性，在计算机网络传输数据时，必须采用各种差错检测措施。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endParaRPr lang="zh-CN" altLang="en-US"/>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endParaRPr lang="zh-CN" altLang="en-US" dirty="0"/>
          </a:p>
          <a:p>
            <a:r>
              <a:rPr lang="zh-CN" altLang="en-US" dirty="0"/>
              <a:t>在发送端，先把数据划分为组。假定每组 </a:t>
            </a:r>
            <a:r>
              <a:rPr lang="en-US" altLang="zh-CN" i="1" dirty="0"/>
              <a:t>k </a:t>
            </a:r>
            <a:r>
              <a:rPr lang="zh-CN" altLang="en-US" dirty="0"/>
              <a:t>个比特。 </a:t>
            </a:r>
            <a:endParaRPr lang="zh-CN" altLang="en-US" dirty="0"/>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endParaRPr lang="zh-CN" altLang="en-US" dirty="0"/>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endParaRPr lang="zh-CN" altLang="en-US" dirty="0"/>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endParaRPr lang="zh-CN" altLang="en-US"/>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endParaRPr lang="zh-CN" altLang="en-US" sz="2800" dirty="0"/>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endParaRPr lang="zh-CN" altLang="en-US" sz="2800" dirty="0"/>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endParaRPr lang="zh-CN" altLang="en-US" sz="2800" dirty="0"/>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endParaRPr lang="zh-CN" altLang="en-US" sz="2800" dirty="0"/>
          </a:p>
          <a:p>
            <a:pPr>
              <a:buFont typeface="Wingdings" panose="05000000000000000000"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endParaRPr lang="zh-CN" altLang="en-US" sz="2800" dirty="0"/>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endParaRPr lang="en-US" altLang="zh-CN" sz="2800" dirty="0"/>
          </a:p>
          <a:p>
            <a:pPr>
              <a:buFont typeface="Wingdings" panose="05000000000000000000"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endParaRPr lang="zh-CN" altLang="zh-CN" dirty="0"/>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endParaRPr lang="zh-CN" altLang="zh-CN" dirty="0"/>
          </a:p>
          <a:p>
            <a:r>
              <a:rPr lang="en-US" altLang="zh-CN" dirty="0" smtClean="0"/>
              <a:t>3.4  </a:t>
            </a:r>
            <a:r>
              <a:rPr lang="zh-CN" altLang="zh-CN" dirty="0"/>
              <a:t>扩展的以太网</a:t>
            </a:r>
            <a:endParaRPr lang="zh-CN" altLang="zh-CN" dirty="0"/>
          </a:p>
          <a:p>
            <a:r>
              <a:rPr lang="en-US" altLang="zh-CN" dirty="0" smtClean="0"/>
              <a:t>3.5  </a:t>
            </a:r>
            <a:r>
              <a:rPr lang="zh-CN" altLang="zh-CN" dirty="0"/>
              <a:t>高速</a:t>
            </a:r>
            <a:r>
              <a:rPr lang="zh-CN" altLang="zh-CN" dirty="0" smtClean="0"/>
              <a:t>以太网</a:t>
            </a:r>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endParaRPr lang="zh-CN" altLang="en-US"/>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P</a:t>
              </a:r>
              <a:r>
                <a:rPr lang="en-US" altLang="zh-CN" sz="2400" b="1" dirty="0" smtClean="0">
                  <a:ea typeface="宋体" panose="02010600030101010101" pitchFamily="2" charset="-122"/>
                </a:rPr>
                <a:t> (</a:t>
              </a:r>
              <a:r>
                <a:rPr lang="zh-CN" altLang="en-US" sz="2400" b="1" dirty="0" smtClean="0">
                  <a:ea typeface="宋体" panose="02010600030101010101" pitchFamily="2" charset="-122"/>
                </a:rPr>
                <a:t>除数</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panose="02010600030101010101" pitchFamily="2" charset="-122"/>
                </a:rPr>
                <a:t>110100</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panose="02010600030101010101" pitchFamily="2" charset="-122"/>
                </a:rPr>
                <a:t>101001</a:t>
              </a:r>
              <a:r>
                <a:rPr lang="en-US" altLang="zh-CN" sz="2800" b="1" dirty="0" smtClean="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Q</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商</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endParaRPr lang="en-US" altLang="zh-CN" dirty="0"/>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endParaRPr lang="zh-CN" altLang="en-US" dirty="0"/>
          </a:p>
          <a:p>
            <a:pPr lvl="1"/>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是一种常用的检错方法，而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是添加在数据后面的冗余码。</a:t>
            </a:r>
            <a:endParaRPr lang="zh-CN" altLang="en-US" dirty="0">
              <a:solidFill>
                <a:srgbClr val="000099"/>
              </a:solidFill>
              <a:latin typeface="Arial" panose="020B0604020202020204" pitchFamily="34" charset="0"/>
              <a:ea typeface="黑体" panose="02010609060101010101" pitchFamily="2" charset="-122"/>
            </a:endParaRPr>
          </a:p>
          <a:p>
            <a:pPr lvl="1"/>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可以用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这种方法得出，但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并非用来获得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的唯一方法。</a:t>
            </a:r>
            <a:r>
              <a:rPr lang="zh-CN" altLang="en-US" dirty="0">
                <a:solidFill>
                  <a:srgbClr val="000099"/>
                </a:solidFill>
              </a:rPr>
              <a:t>  </a:t>
            </a: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endParaRPr lang="zh-CN" altLang="en-US" sz="3600" dirty="0"/>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endParaRPr lang="zh-CN" altLang="en-US" dirty="0"/>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anose="05050102010706020507" pitchFamily="18" charset="2"/>
              </a:rPr>
              <a:t></a:t>
            </a:r>
            <a:r>
              <a:rPr lang="en-US" altLang="zh-CN" dirty="0"/>
              <a:t> 0</a:t>
            </a:r>
            <a:r>
              <a:rPr lang="zh-CN" altLang="en-US" dirty="0"/>
              <a:t>，则判定这个帧有差错，就</a:t>
            </a:r>
            <a:r>
              <a:rPr lang="zh-CN" altLang="en-US" dirty="0">
                <a:solidFill>
                  <a:srgbClr val="FF0000"/>
                </a:solidFill>
              </a:rPr>
              <a:t>丢弃。</a:t>
            </a:r>
            <a:endParaRPr lang="zh-CN" altLang="en-US" dirty="0">
              <a:solidFill>
                <a:srgbClr val="FF0000"/>
              </a:solidFill>
            </a:endParaRPr>
          </a:p>
          <a:p>
            <a:pPr algn="just">
              <a:lnSpc>
                <a:spcPct val="100000"/>
              </a:lnSpc>
            </a:pPr>
            <a:r>
              <a:rPr lang="zh-CN" altLang="en-US" dirty="0"/>
              <a:t>但这种检测方法并不能确定究竟是哪一个或哪几个比特出现了差错。</a:t>
            </a:r>
            <a:endParaRPr lang="zh-CN" altLang="en-US" dirty="0"/>
          </a:p>
          <a:p>
            <a:pPr algn="just">
              <a:lnSpc>
                <a:spcPct val="100000"/>
              </a:lnSpc>
            </a:pPr>
            <a:r>
              <a:rPr lang="zh-CN" altLang="en-US" dirty="0">
                <a:solidFill>
                  <a:srgbClr val="FF0000"/>
                </a:solidFill>
              </a:rPr>
              <a:t>只要经过严格的挑选，并使用位数足够多的除数</a:t>
            </a:r>
            <a:r>
              <a:rPr lang="zh-CN" altLang="en-US" sz="1000" dirty="0">
                <a:solidFill>
                  <a:srgbClr val="FF0000"/>
                </a:solidFill>
              </a:rPr>
              <a:t> </a:t>
            </a:r>
            <a:r>
              <a:rPr lang="en-US" altLang="zh-CN" i="1" dirty="0">
                <a:solidFill>
                  <a:srgbClr val="FF0000"/>
                </a:solidFill>
              </a:rPr>
              <a:t>P</a:t>
            </a:r>
            <a:r>
              <a:rPr lang="zh-CN" altLang="en-US" dirty="0">
                <a:solidFill>
                  <a:srgbClr val="FF0000"/>
                </a:solidFill>
              </a:rPr>
              <a:t>，那么出现检测不到的差错的概率就很小很小。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246850" y="214314"/>
            <a:ext cx="8442457" cy="1462087"/>
          </a:xfrm>
        </p:spPr>
        <p:txBody>
          <a:bodyPr anchor="b"/>
          <a:lstStyle/>
          <a:p>
            <a:pPr eaLnBrk="1" hangingPunct="1"/>
            <a:r>
              <a:rPr lang="zh-CN" altLang="en-US" smtClean="0"/>
              <a:t>生成多项式</a:t>
            </a:r>
            <a:endParaRPr lang="zh-CN" altLang="en-US" smtClean="0"/>
          </a:p>
        </p:txBody>
      </p:sp>
      <p:sp>
        <p:nvSpPr>
          <p:cNvPr id="31747" name="Rectangle 3"/>
          <p:cNvSpPr>
            <a:spLocks noGrp="1" noChangeArrowheads="1"/>
          </p:cNvSpPr>
          <p:nvPr>
            <p:ph type="body" idx="4294967295"/>
          </p:nvPr>
        </p:nvSpPr>
        <p:spPr>
          <a:xfrm>
            <a:off x="0" y="2060575"/>
            <a:ext cx="9550004" cy="4114800"/>
          </a:xfrm>
        </p:spPr>
        <p:txBody>
          <a:bodyPr/>
          <a:lstStyle/>
          <a:p>
            <a:pPr eaLnBrk="1" hangingPunct="1"/>
            <a:r>
              <a:rPr lang="en-US" altLang="zh-CN" smtClean="0"/>
              <a:t>P(X)=X</a:t>
            </a:r>
            <a:r>
              <a:rPr lang="en-US" altLang="zh-CN" baseline="30000" smtClean="0"/>
              <a:t>3</a:t>
            </a:r>
            <a:r>
              <a:rPr lang="en-US" altLang="zh-CN" smtClean="0"/>
              <a:t>+X</a:t>
            </a:r>
            <a:r>
              <a:rPr lang="en-US" altLang="zh-CN" baseline="30000" smtClean="0"/>
              <a:t>2</a:t>
            </a:r>
            <a:r>
              <a:rPr lang="en-US" altLang="zh-CN" smtClean="0"/>
              <a:t>+1</a:t>
            </a:r>
            <a:r>
              <a:rPr lang="zh-CN" altLang="en-US" smtClean="0"/>
              <a:t>表示除数</a:t>
            </a:r>
            <a:r>
              <a:rPr lang="en-US" altLang="zh-CN" smtClean="0"/>
              <a:t>P</a:t>
            </a:r>
            <a:r>
              <a:rPr lang="zh-CN" altLang="en-US" smtClean="0"/>
              <a:t>＝</a:t>
            </a:r>
            <a:r>
              <a:rPr lang="en-US" altLang="zh-CN" smtClean="0"/>
              <a:t>1101</a:t>
            </a:r>
            <a:endParaRPr lang="en-US" altLang="zh-CN" smtClean="0"/>
          </a:p>
          <a:p>
            <a:pPr eaLnBrk="1" hangingPunct="1"/>
            <a:r>
              <a:rPr lang="zh-CN" altLang="en-US" smtClean="0"/>
              <a:t>目前广泛使用的：</a:t>
            </a:r>
            <a:endParaRPr lang="zh-CN" altLang="en-US" smtClean="0"/>
          </a:p>
          <a:p>
            <a:pPr algn="just" eaLnBrk="1" hangingPunct="1"/>
            <a:r>
              <a:rPr lang="en-US" altLang="zh-CN" b="1" smtClean="0">
                <a:solidFill>
                  <a:srgbClr val="663300"/>
                </a:solidFill>
              </a:rPr>
              <a:t>CRC-16</a:t>
            </a:r>
            <a:r>
              <a:rPr lang="en-US" altLang="zh-CN" b="1" smtClean="0"/>
              <a:t>            = x</a:t>
            </a:r>
            <a:r>
              <a:rPr lang="en-US" altLang="zh-CN" b="1" baseline="30000" smtClean="0"/>
              <a:t>16</a:t>
            </a:r>
            <a:r>
              <a:rPr lang="en-US" altLang="zh-CN" b="1" smtClean="0"/>
              <a:t>+x</a:t>
            </a:r>
            <a:r>
              <a:rPr lang="en-US" altLang="zh-CN" b="1" baseline="30000" smtClean="0"/>
              <a:t>15</a:t>
            </a:r>
            <a:r>
              <a:rPr lang="en-US" altLang="zh-CN" b="1" smtClean="0"/>
              <a:t>+x</a:t>
            </a:r>
            <a:r>
              <a:rPr lang="en-US" altLang="zh-CN" b="1" baseline="30000" smtClean="0"/>
              <a:t>2</a:t>
            </a:r>
            <a:r>
              <a:rPr lang="en-US" altLang="zh-CN" b="1" smtClean="0"/>
              <a:t>+1</a:t>
            </a:r>
            <a:endParaRPr lang="en-US" altLang="zh-CN" b="1" smtClean="0"/>
          </a:p>
          <a:p>
            <a:pPr algn="just" eaLnBrk="1" hangingPunct="1">
              <a:buFont typeface="Arial" panose="020B0604020202020204" pitchFamily="34" charset="0"/>
              <a:buNone/>
            </a:pPr>
            <a:endParaRPr lang="en-US" altLang="zh-CN" sz="1400" b="1" smtClean="0"/>
          </a:p>
          <a:p>
            <a:pPr algn="just" eaLnBrk="1" hangingPunct="1"/>
            <a:r>
              <a:rPr lang="en-US" altLang="zh-CN" b="1" smtClean="0">
                <a:solidFill>
                  <a:srgbClr val="663300"/>
                </a:solidFill>
              </a:rPr>
              <a:t>CRC-CCITT</a:t>
            </a:r>
            <a:r>
              <a:rPr lang="en-US" altLang="zh-CN" b="1" smtClean="0"/>
              <a:t>     = x</a:t>
            </a:r>
            <a:r>
              <a:rPr lang="en-US" altLang="zh-CN" b="1" baseline="30000" smtClean="0"/>
              <a:t>16</a:t>
            </a:r>
            <a:r>
              <a:rPr lang="en-US" altLang="zh-CN" b="1" smtClean="0"/>
              <a:t>+x</a:t>
            </a:r>
            <a:r>
              <a:rPr lang="en-US" altLang="zh-CN" b="1" baseline="30000" smtClean="0"/>
              <a:t>12</a:t>
            </a:r>
            <a:r>
              <a:rPr lang="en-US" altLang="zh-CN" b="1" smtClean="0"/>
              <a:t>+x</a:t>
            </a:r>
            <a:r>
              <a:rPr lang="en-US" altLang="zh-CN" b="1" baseline="30000" smtClean="0"/>
              <a:t>5</a:t>
            </a:r>
            <a:r>
              <a:rPr lang="en-US" altLang="zh-CN" b="1" smtClean="0"/>
              <a:t>+1</a:t>
            </a:r>
            <a:endParaRPr lang="en-US" altLang="zh-CN" b="1" smtClean="0"/>
          </a:p>
          <a:p>
            <a:pPr algn="just" eaLnBrk="1" hangingPunct="1">
              <a:buFont typeface="Arial" panose="020B0604020202020204" pitchFamily="34" charset="0"/>
              <a:buNone/>
            </a:pPr>
            <a:r>
              <a:rPr lang="en-US" altLang="zh-CN" b="1" smtClean="0"/>
              <a:t>		P=10001000000100001</a:t>
            </a:r>
            <a:endParaRPr lang="en-US" altLang="zh-CN" b="1" smtClean="0"/>
          </a:p>
          <a:p>
            <a:pPr algn="just" eaLnBrk="1" hangingPunct="1">
              <a:buFont typeface="Arial" panose="020B0604020202020204" pitchFamily="34" charset="0"/>
              <a:buNone/>
            </a:pPr>
            <a:endParaRPr lang="en-US" altLang="zh-CN" sz="1400" b="1" smtClean="0"/>
          </a:p>
          <a:p>
            <a:pPr eaLnBrk="1" hangingPunct="1"/>
            <a:r>
              <a:rPr lang="en-US" altLang="zh-CN" b="1" smtClean="0">
                <a:solidFill>
                  <a:srgbClr val="663300"/>
                </a:solidFill>
              </a:rPr>
              <a:t>CRC-32</a:t>
            </a:r>
            <a:r>
              <a:rPr lang="en-US" altLang="zh-CN" b="1" smtClean="0"/>
              <a:t>            = x</a:t>
            </a:r>
            <a:r>
              <a:rPr lang="en-US" altLang="zh-CN" b="1" baseline="30000" smtClean="0"/>
              <a:t>32</a:t>
            </a:r>
            <a:r>
              <a:rPr lang="en-US" altLang="zh-CN" b="1" smtClean="0"/>
              <a:t>+x</a:t>
            </a:r>
            <a:r>
              <a:rPr lang="en-US" altLang="zh-CN" b="1" baseline="30000" smtClean="0"/>
              <a:t>26</a:t>
            </a:r>
            <a:r>
              <a:rPr lang="en-US" altLang="zh-CN" b="1" smtClean="0"/>
              <a:t>+x</a:t>
            </a:r>
            <a:r>
              <a:rPr lang="en-US" altLang="zh-CN" b="1" baseline="30000" smtClean="0"/>
              <a:t>23</a:t>
            </a:r>
            <a:r>
              <a:rPr lang="en-US" altLang="zh-CN" b="1" smtClean="0"/>
              <a:t>+x</a:t>
            </a:r>
            <a:r>
              <a:rPr lang="en-US" altLang="zh-CN" b="1" baseline="30000" smtClean="0"/>
              <a:t>22</a:t>
            </a:r>
            <a:endParaRPr lang="en-US" altLang="zh-CN" b="1" baseline="30000" smtClean="0"/>
          </a:p>
          <a:p>
            <a:pPr eaLnBrk="1" hangingPunct="1">
              <a:buFont typeface="Arial" panose="020B0604020202020204" pitchFamily="34" charset="0"/>
              <a:buNone/>
            </a:pPr>
            <a:r>
              <a:rPr lang="en-US" altLang="zh-CN" b="1" smtClean="0"/>
              <a:t>         +x</a:t>
            </a:r>
            <a:r>
              <a:rPr lang="en-US" altLang="zh-CN" b="1" baseline="30000" smtClean="0"/>
              <a:t>16</a:t>
            </a:r>
            <a:r>
              <a:rPr lang="en-US" altLang="zh-CN" b="1" smtClean="0"/>
              <a:t>+x</a:t>
            </a:r>
            <a:r>
              <a:rPr lang="en-US" altLang="zh-CN" b="1" baseline="30000" smtClean="0"/>
              <a:t>12</a:t>
            </a:r>
            <a:r>
              <a:rPr lang="en-US" altLang="zh-CN" b="1" smtClean="0"/>
              <a:t>+x</a:t>
            </a:r>
            <a:r>
              <a:rPr lang="en-US" altLang="zh-CN" b="1" baseline="30000" smtClean="0"/>
              <a:t>11</a:t>
            </a:r>
            <a:r>
              <a:rPr lang="en-US" altLang="zh-CN" b="1" smtClean="0"/>
              <a:t>+ x</a:t>
            </a:r>
            <a:r>
              <a:rPr lang="en-US" altLang="zh-CN" b="1" baseline="30000" smtClean="0"/>
              <a:t>10</a:t>
            </a:r>
            <a:r>
              <a:rPr lang="en-US" altLang="zh-CN" b="1" smtClean="0"/>
              <a:t>+x</a:t>
            </a:r>
            <a:r>
              <a:rPr lang="en-US" altLang="zh-CN" b="1" baseline="30000" smtClean="0"/>
              <a:t>8</a:t>
            </a:r>
            <a:r>
              <a:rPr lang="en-US" altLang="zh-CN" b="1" smtClean="0"/>
              <a:t>+x</a:t>
            </a:r>
            <a:r>
              <a:rPr lang="en-US" altLang="zh-CN" b="1" baseline="30000" smtClean="0"/>
              <a:t>7</a:t>
            </a:r>
            <a:r>
              <a:rPr lang="en-US" altLang="zh-CN" b="1" smtClean="0"/>
              <a:t>+x</a:t>
            </a:r>
            <a:r>
              <a:rPr lang="en-US" altLang="zh-CN" b="1" baseline="30000" smtClean="0"/>
              <a:t>5</a:t>
            </a:r>
            <a:r>
              <a:rPr lang="en-US" altLang="zh-CN" b="1" smtClean="0"/>
              <a:t>+x</a:t>
            </a:r>
            <a:r>
              <a:rPr lang="en-US" altLang="zh-CN" b="1" baseline="30000" smtClean="0"/>
              <a:t>4 </a:t>
            </a:r>
            <a:r>
              <a:rPr lang="en-US" altLang="zh-CN" b="1" smtClean="0"/>
              <a:t>+</a:t>
            </a:r>
            <a:r>
              <a:rPr lang="en-US" altLang="zh-CN" b="1" baseline="30000" smtClean="0"/>
              <a:t> </a:t>
            </a:r>
            <a:r>
              <a:rPr lang="en-US" altLang="zh-CN" b="1" smtClean="0"/>
              <a:t>x</a:t>
            </a:r>
            <a:r>
              <a:rPr lang="en-US" altLang="zh-CN" b="1" baseline="30000" smtClean="0"/>
              <a:t>2</a:t>
            </a:r>
            <a:r>
              <a:rPr lang="en-US" altLang="zh-CN" b="1" smtClean="0"/>
              <a:t>+x+1</a:t>
            </a:r>
            <a:endParaRPr lang="en-US" altLang="zh-CN" b="1"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246850" y="214314"/>
            <a:ext cx="8442457" cy="1462087"/>
          </a:xfrm>
        </p:spPr>
        <p:txBody>
          <a:bodyPr anchor="b"/>
          <a:lstStyle/>
          <a:p>
            <a:pPr eaLnBrk="1" hangingPunct="1"/>
            <a:r>
              <a:rPr lang="en-US" altLang="zh-CN" sz="3200" u="sng" smtClean="0">
                <a:ea typeface="楷体_GB2312" pitchFamily="49" charset="-122"/>
              </a:rPr>
              <a:t>CRC</a:t>
            </a:r>
            <a:r>
              <a:rPr lang="zh-CN" altLang="en-US" sz="3200" u="sng" smtClean="0">
                <a:ea typeface="楷体_GB2312" pitchFamily="49" charset="-122"/>
              </a:rPr>
              <a:t>校验码的检错能力</a:t>
            </a:r>
            <a:endParaRPr lang="zh-CN" altLang="en-US" sz="3200" u="sng" smtClean="0">
              <a:ea typeface="楷体_GB2312" pitchFamily="49" charset="-122"/>
            </a:endParaRPr>
          </a:p>
        </p:txBody>
      </p:sp>
      <p:sp>
        <p:nvSpPr>
          <p:cNvPr id="32771" name="Rectangle 4"/>
          <p:cNvSpPr>
            <a:spLocks noChangeArrowheads="1"/>
          </p:cNvSpPr>
          <p:nvPr/>
        </p:nvSpPr>
        <p:spPr bwMode="auto">
          <a:xfrm>
            <a:off x="742950" y="609600"/>
            <a:ext cx="84201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000" u="sng">
              <a:solidFill>
                <a:srgbClr val="333399"/>
              </a:solidFill>
              <a:latin typeface="Arial" panose="020B0604020202020204" pitchFamily="34" charset="0"/>
              <a:ea typeface="楷体_GB2312" pitchFamily="49" charset="-122"/>
            </a:endParaRPr>
          </a:p>
        </p:txBody>
      </p:sp>
      <p:sp>
        <p:nvSpPr>
          <p:cNvPr id="32772" name="Rectangle 5"/>
          <p:cNvSpPr>
            <a:spLocks noChangeArrowheads="1"/>
          </p:cNvSpPr>
          <p:nvPr/>
        </p:nvSpPr>
        <p:spPr bwMode="auto">
          <a:xfrm>
            <a:off x="584729" y="1844675"/>
            <a:ext cx="84201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90000"/>
              </a:lnSpc>
              <a:buClr>
                <a:schemeClr val="folHlink"/>
              </a:buClr>
              <a:buSzPct val="60000"/>
              <a:buFont typeface="Wingdings" panose="05000000000000000000" pitchFamily="2" charset="2"/>
              <a:buChar char="n"/>
            </a:pPr>
            <a:r>
              <a:rPr lang="en-US" altLang="zh-CN" sz="2800" b="1">
                <a:solidFill>
                  <a:srgbClr val="333399"/>
                </a:solidFill>
                <a:latin typeface="Arial" panose="020B0604020202020204" pitchFamily="34" charset="0"/>
                <a:ea typeface="楷体_GB2312" pitchFamily="49" charset="-122"/>
              </a:rPr>
              <a:t>CRC</a:t>
            </a:r>
            <a:r>
              <a:rPr lang="zh-CN" altLang="en-US" sz="2800" b="1">
                <a:solidFill>
                  <a:srgbClr val="333399"/>
                </a:solidFill>
                <a:latin typeface="Arial" panose="020B0604020202020204" pitchFamily="34" charset="0"/>
                <a:ea typeface="楷体_GB2312" pitchFamily="49" charset="-122"/>
              </a:rPr>
              <a:t>校验码能检查出全部单个错；</a:t>
            </a:r>
            <a:endParaRPr lang="zh-CN" altLang="en-US" sz="2800" b="1">
              <a:solidFill>
                <a:srgbClr val="333399"/>
              </a:solidFill>
              <a:latin typeface="Arial" panose="020B0604020202020204" pitchFamily="34" charset="0"/>
              <a:ea typeface="楷体_GB2312" pitchFamily="49" charset="-122"/>
            </a:endParaRPr>
          </a:p>
          <a:p>
            <a:pPr algn="just" eaLnBrk="1" hangingPunct="1">
              <a:lnSpc>
                <a:spcPct val="90000"/>
              </a:lnSpc>
              <a:buClr>
                <a:schemeClr val="folHlink"/>
              </a:buClr>
              <a:buSzPct val="60000"/>
              <a:buFont typeface="Wingdings" panose="05000000000000000000" pitchFamily="2" charset="2"/>
              <a:buChar char="n"/>
            </a:pPr>
            <a:r>
              <a:rPr lang="en-US" altLang="zh-CN" sz="2800" b="1">
                <a:solidFill>
                  <a:srgbClr val="333399"/>
                </a:solidFill>
                <a:latin typeface="Arial" panose="020B0604020202020204" pitchFamily="34" charset="0"/>
                <a:ea typeface="楷体_GB2312" pitchFamily="49" charset="-122"/>
              </a:rPr>
              <a:t>CRC</a:t>
            </a:r>
            <a:r>
              <a:rPr lang="zh-CN" altLang="en-US" sz="2800" b="1">
                <a:solidFill>
                  <a:srgbClr val="333399"/>
                </a:solidFill>
                <a:latin typeface="Arial" panose="020B0604020202020204" pitchFamily="34" charset="0"/>
                <a:ea typeface="楷体_GB2312" pitchFamily="49" charset="-122"/>
              </a:rPr>
              <a:t>校验码能检查出全部离散的二位错；</a:t>
            </a:r>
            <a:endParaRPr lang="zh-CN" altLang="en-US" sz="2800" b="1">
              <a:solidFill>
                <a:srgbClr val="333399"/>
              </a:solidFill>
              <a:latin typeface="Arial" panose="020B0604020202020204" pitchFamily="34" charset="0"/>
              <a:ea typeface="楷体_GB2312" pitchFamily="49" charset="-122"/>
            </a:endParaRPr>
          </a:p>
          <a:p>
            <a:pPr algn="just" eaLnBrk="1" hangingPunct="1">
              <a:lnSpc>
                <a:spcPct val="90000"/>
              </a:lnSpc>
              <a:buClr>
                <a:schemeClr val="folHlink"/>
              </a:buClr>
              <a:buSzPct val="60000"/>
              <a:buFont typeface="Wingdings" panose="05000000000000000000" pitchFamily="2" charset="2"/>
              <a:buChar char="n"/>
            </a:pPr>
            <a:r>
              <a:rPr lang="en-US" altLang="zh-CN" sz="2800" b="1">
                <a:solidFill>
                  <a:srgbClr val="333399"/>
                </a:solidFill>
                <a:latin typeface="Arial" panose="020B0604020202020204" pitchFamily="34" charset="0"/>
                <a:ea typeface="楷体_GB2312" pitchFamily="49" charset="-122"/>
              </a:rPr>
              <a:t>CRC</a:t>
            </a:r>
            <a:r>
              <a:rPr lang="zh-CN" altLang="en-US" sz="2800" b="1">
                <a:solidFill>
                  <a:srgbClr val="333399"/>
                </a:solidFill>
                <a:latin typeface="Arial" panose="020B0604020202020204" pitchFamily="34" charset="0"/>
                <a:ea typeface="楷体_GB2312" pitchFamily="49" charset="-122"/>
              </a:rPr>
              <a:t>校验码能检查出全部奇数个错；</a:t>
            </a:r>
            <a:endParaRPr lang="zh-CN" altLang="en-US" sz="2800" b="1">
              <a:solidFill>
                <a:srgbClr val="333399"/>
              </a:solidFill>
              <a:latin typeface="Arial" panose="020B0604020202020204" pitchFamily="34" charset="0"/>
              <a:ea typeface="楷体_GB2312" pitchFamily="49" charset="-122"/>
            </a:endParaRPr>
          </a:p>
          <a:p>
            <a:pPr algn="just" eaLnBrk="1" hangingPunct="1">
              <a:lnSpc>
                <a:spcPct val="90000"/>
              </a:lnSpc>
              <a:buClr>
                <a:schemeClr val="folHlink"/>
              </a:buClr>
              <a:buSzPct val="60000"/>
              <a:buFont typeface="Wingdings" panose="05000000000000000000" pitchFamily="2" charset="2"/>
              <a:buChar char="n"/>
            </a:pPr>
            <a:r>
              <a:rPr lang="en-US" altLang="zh-CN" sz="2800" b="1">
                <a:solidFill>
                  <a:srgbClr val="333399"/>
                </a:solidFill>
                <a:latin typeface="Arial" panose="020B0604020202020204" pitchFamily="34" charset="0"/>
                <a:ea typeface="楷体_GB2312" pitchFamily="49" charset="-122"/>
              </a:rPr>
              <a:t>CRC</a:t>
            </a:r>
            <a:r>
              <a:rPr lang="zh-CN" altLang="en-US" sz="2800" b="1">
                <a:solidFill>
                  <a:srgbClr val="333399"/>
                </a:solidFill>
                <a:latin typeface="Arial" panose="020B0604020202020204" pitchFamily="34" charset="0"/>
                <a:ea typeface="楷体_GB2312" pitchFamily="49" charset="-122"/>
              </a:rPr>
              <a:t>校验码能检查出全部长度小于或等于</a:t>
            </a:r>
            <a:r>
              <a:rPr lang="en-US" altLang="zh-CN" sz="2800" b="1">
                <a:solidFill>
                  <a:srgbClr val="333399"/>
                </a:solidFill>
                <a:latin typeface="Arial" panose="020B0604020202020204" pitchFamily="34" charset="0"/>
                <a:ea typeface="楷体_GB2312" pitchFamily="49" charset="-122"/>
              </a:rPr>
              <a:t>K</a:t>
            </a:r>
            <a:r>
              <a:rPr lang="zh-CN" altLang="en-US" sz="2800" b="1">
                <a:solidFill>
                  <a:srgbClr val="333399"/>
                </a:solidFill>
                <a:latin typeface="Arial" panose="020B0604020202020204" pitchFamily="34" charset="0"/>
                <a:ea typeface="楷体_GB2312" pitchFamily="49" charset="-122"/>
              </a:rPr>
              <a:t>位的突发错；</a:t>
            </a:r>
            <a:endParaRPr lang="zh-CN" altLang="en-US" sz="2800" b="1">
              <a:solidFill>
                <a:srgbClr val="333399"/>
              </a:solidFill>
              <a:latin typeface="Arial" panose="020B0604020202020204" pitchFamily="34" charset="0"/>
              <a:ea typeface="楷体_GB2312" pitchFamily="49" charset="-122"/>
            </a:endParaRPr>
          </a:p>
          <a:p>
            <a:pPr algn="just" eaLnBrk="1" hangingPunct="1">
              <a:lnSpc>
                <a:spcPct val="90000"/>
              </a:lnSpc>
              <a:buClr>
                <a:schemeClr val="folHlink"/>
              </a:buClr>
              <a:buSzPct val="60000"/>
              <a:buFont typeface="Wingdings" panose="05000000000000000000" pitchFamily="2" charset="2"/>
              <a:buChar char="n"/>
            </a:pPr>
            <a:r>
              <a:rPr lang="en-US" altLang="zh-CN" sz="2800" b="1">
                <a:solidFill>
                  <a:srgbClr val="333399"/>
                </a:solidFill>
                <a:latin typeface="Arial" panose="020B0604020202020204" pitchFamily="34" charset="0"/>
                <a:ea typeface="楷体_GB2312" pitchFamily="49" charset="-122"/>
              </a:rPr>
              <a:t>CRC</a:t>
            </a:r>
            <a:r>
              <a:rPr lang="zh-CN" altLang="en-US" sz="2800" b="1">
                <a:solidFill>
                  <a:srgbClr val="333399"/>
                </a:solidFill>
                <a:latin typeface="Arial" panose="020B0604020202020204" pitchFamily="34" charset="0"/>
                <a:ea typeface="楷体_GB2312" pitchFamily="49" charset="-122"/>
              </a:rPr>
              <a:t>校验码能以</a:t>
            </a:r>
            <a:r>
              <a:rPr lang="en-US" altLang="zh-CN" sz="2800" b="1">
                <a:solidFill>
                  <a:srgbClr val="333399"/>
                </a:solidFill>
                <a:latin typeface="Arial" panose="020B0604020202020204" pitchFamily="34" charset="0"/>
                <a:ea typeface="楷体_GB2312" pitchFamily="49" charset="-122"/>
              </a:rPr>
              <a:t>[1-</a:t>
            </a:r>
            <a:r>
              <a:rPr lang="zh-CN" altLang="en-US" sz="2800" b="1">
                <a:solidFill>
                  <a:srgbClr val="333399"/>
                </a:solidFill>
                <a:latin typeface="Arial" panose="020B0604020202020204" pitchFamily="34" charset="0"/>
                <a:ea typeface="楷体_GB2312" pitchFamily="49" charset="-122"/>
              </a:rPr>
              <a:t>（</a:t>
            </a:r>
            <a:r>
              <a:rPr lang="en-US" altLang="zh-CN" sz="2800" b="1">
                <a:solidFill>
                  <a:srgbClr val="333399"/>
                </a:solidFill>
                <a:latin typeface="Arial" panose="020B0604020202020204" pitchFamily="34" charset="0"/>
                <a:ea typeface="楷体_GB2312" pitchFamily="49" charset="-122"/>
              </a:rPr>
              <a:t>1/2</a:t>
            </a:r>
            <a:r>
              <a:rPr lang="zh-CN" altLang="en-US" sz="2800" b="1">
                <a:solidFill>
                  <a:srgbClr val="333399"/>
                </a:solidFill>
                <a:latin typeface="Arial" panose="020B0604020202020204" pitchFamily="34" charset="0"/>
                <a:ea typeface="楷体_GB2312" pitchFamily="49" charset="-122"/>
              </a:rPr>
              <a:t>）</a:t>
            </a:r>
            <a:r>
              <a:rPr lang="en-US" altLang="zh-CN" sz="2800" b="1" baseline="30000">
                <a:solidFill>
                  <a:srgbClr val="333399"/>
                </a:solidFill>
                <a:latin typeface="Arial" panose="020B0604020202020204" pitchFamily="34" charset="0"/>
                <a:ea typeface="楷体_GB2312" pitchFamily="49" charset="-122"/>
              </a:rPr>
              <a:t>K-1</a:t>
            </a:r>
            <a:r>
              <a:rPr lang="en-US" altLang="zh-CN" sz="2800" b="1">
                <a:solidFill>
                  <a:srgbClr val="333399"/>
                </a:solidFill>
                <a:latin typeface="Arial" panose="020B0604020202020204" pitchFamily="34" charset="0"/>
                <a:ea typeface="楷体_GB2312" pitchFamily="49" charset="-122"/>
              </a:rPr>
              <a:t>]</a:t>
            </a:r>
            <a:r>
              <a:rPr lang="zh-CN" altLang="en-US" sz="2800" b="1">
                <a:solidFill>
                  <a:srgbClr val="333399"/>
                </a:solidFill>
                <a:latin typeface="Arial" panose="020B0604020202020204" pitchFamily="34" charset="0"/>
                <a:ea typeface="楷体_GB2312" pitchFamily="49" charset="-122"/>
              </a:rPr>
              <a:t>的概率检查出长度为（</a:t>
            </a:r>
            <a:r>
              <a:rPr lang="en-US" altLang="zh-CN" sz="2800" b="1">
                <a:solidFill>
                  <a:srgbClr val="333399"/>
                </a:solidFill>
                <a:latin typeface="Arial" panose="020B0604020202020204" pitchFamily="34" charset="0"/>
                <a:ea typeface="楷体_GB2312" pitchFamily="49" charset="-122"/>
              </a:rPr>
              <a:t>K+1</a:t>
            </a:r>
            <a:r>
              <a:rPr lang="zh-CN" altLang="en-US" sz="2800" b="1">
                <a:solidFill>
                  <a:srgbClr val="333399"/>
                </a:solidFill>
                <a:latin typeface="Arial" panose="020B0604020202020204" pitchFamily="34" charset="0"/>
                <a:ea typeface="楷体_GB2312" pitchFamily="49" charset="-122"/>
              </a:rPr>
              <a:t>）位的突发错；</a:t>
            </a:r>
            <a:endParaRPr lang="zh-CN" altLang="en-US" sz="2800" b="1">
              <a:solidFill>
                <a:srgbClr val="333399"/>
              </a:solidFill>
              <a:latin typeface="Arial" panose="020B0604020202020204" pitchFamily="34" charset="0"/>
              <a:ea typeface="楷体_GB2312" pitchFamily="49" charset="-122"/>
            </a:endParaRPr>
          </a:p>
          <a:p>
            <a:pPr eaLnBrk="1" hangingPunct="1">
              <a:lnSpc>
                <a:spcPct val="90000"/>
              </a:lnSpc>
              <a:buClr>
                <a:schemeClr val="folHlink"/>
              </a:buClr>
              <a:buSzPct val="60000"/>
              <a:buFont typeface="Wingdings" panose="05000000000000000000" pitchFamily="2" charset="2"/>
              <a:buChar char="n"/>
            </a:pPr>
            <a:r>
              <a:rPr lang="zh-CN" altLang="en-US" sz="2800" b="1">
                <a:solidFill>
                  <a:srgbClr val="333399"/>
                </a:solidFill>
                <a:latin typeface="Arial" panose="020B0604020202020204" pitchFamily="34" charset="0"/>
                <a:ea typeface="楷体_GB2312" pitchFamily="49" charset="-122"/>
              </a:rPr>
              <a:t>如果</a:t>
            </a:r>
            <a:r>
              <a:rPr lang="en-US" altLang="zh-CN" sz="2800" b="1">
                <a:solidFill>
                  <a:srgbClr val="333399"/>
                </a:solidFill>
                <a:latin typeface="Arial" panose="020B0604020202020204" pitchFamily="34" charset="0"/>
                <a:ea typeface="楷体_GB2312" pitchFamily="49" charset="-122"/>
              </a:rPr>
              <a:t>K=16</a:t>
            </a:r>
            <a:r>
              <a:rPr lang="zh-CN" altLang="en-US" sz="2800" b="1">
                <a:solidFill>
                  <a:srgbClr val="333399"/>
                </a:solidFill>
                <a:latin typeface="Arial" panose="020B0604020202020204" pitchFamily="34" charset="0"/>
                <a:ea typeface="楷体_GB2312" pitchFamily="49" charset="-122"/>
              </a:rPr>
              <a:t>，则该</a:t>
            </a:r>
            <a:r>
              <a:rPr lang="en-US" altLang="zh-CN" sz="2800" b="1">
                <a:solidFill>
                  <a:srgbClr val="333399"/>
                </a:solidFill>
                <a:latin typeface="Arial" panose="020B0604020202020204" pitchFamily="34" charset="0"/>
                <a:ea typeface="楷体_GB2312" pitchFamily="49" charset="-122"/>
              </a:rPr>
              <a:t>CRC</a:t>
            </a:r>
            <a:r>
              <a:rPr lang="zh-CN" altLang="en-US" sz="2800" b="1">
                <a:solidFill>
                  <a:srgbClr val="333399"/>
                </a:solidFill>
                <a:latin typeface="Arial" panose="020B0604020202020204" pitchFamily="34" charset="0"/>
                <a:ea typeface="楷体_GB2312" pitchFamily="49" charset="-122"/>
              </a:rPr>
              <a:t>校验码能全部检查出小于或等于</a:t>
            </a:r>
            <a:r>
              <a:rPr lang="en-US" altLang="zh-CN" sz="2800" b="1">
                <a:solidFill>
                  <a:srgbClr val="333399"/>
                </a:solidFill>
                <a:latin typeface="Arial" panose="020B0604020202020204" pitchFamily="34" charset="0"/>
                <a:ea typeface="楷体_GB2312" pitchFamily="49" charset="-122"/>
              </a:rPr>
              <a:t>16 </a:t>
            </a:r>
            <a:r>
              <a:rPr lang="zh-CN" altLang="en-US" sz="2800" b="1">
                <a:solidFill>
                  <a:srgbClr val="333399"/>
                </a:solidFill>
                <a:latin typeface="Arial" panose="020B0604020202020204" pitchFamily="34" charset="0"/>
                <a:ea typeface="楷体_GB2312" pitchFamily="49" charset="-122"/>
              </a:rPr>
              <a:t>位的所有的突发差错，并能以</a:t>
            </a:r>
            <a:r>
              <a:rPr lang="en-US" altLang="zh-CN" sz="2800" b="1">
                <a:solidFill>
                  <a:srgbClr val="333399"/>
                </a:solidFill>
                <a:latin typeface="Arial" panose="020B0604020202020204" pitchFamily="34" charset="0"/>
                <a:ea typeface="楷体_GB2312" pitchFamily="49" charset="-122"/>
              </a:rPr>
              <a:t>1-</a:t>
            </a:r>
            <a:r>
              <a:rPr lang="zh-CN" altLang="en-US" sz="2800" b="1">
                <a:solidFill>
                  <a:srgbClr val="333399"/>
                </a:solidFill>
                <a:latin typeface="Arial" panose="020B0604020202020204" pitchFamily="34" charset="0"/>
                <a:ea typeface="楷体_GB2312" pitchFamily="49" charset="-122"/>
              </a:rPr>
              <a:t>（</a:t>
            </a:r>
            <a:r>
              <a:rPr lang="en-US" altLang="zh-CN" sz="2800" b="1">
                <a:solidFill>
                  <a:srgbClr val="333399"/>
                </a:solidFill>
                <a:latin typeface="Arial" panose="020B0604020202020204" pitchFamily="34" charset="0"/>
                <a:ea typeface="楷体_GB2312" pitchFamily="49" charset="-122"/>
              </a:rPr>
              <a:t>1/2</a:t>
            </a:r>
            <a:r>
              <a:rPr lang="zh-CN" altLang="en-US" sz="2800" b="1">
                <a:solidFill>
                  <a:srgbClr val="333399"/>
                </a:solidFill>
                <a:latin typeface="Arial" panose="020B0604020202020204" pitchFamily="34" charset="0"/>
                <a:ea typeface="楷体_GB2312" pitchFamily="49" charset="-122"/>
              </a:rPr>
              <a:t>）</a:t>
            </a:r>
            <a:r>
              <a:rPr lang="en-US" altLang="zh-CN" sz="2800" b="1" baseline="30000">
                <a:solidFill>
                  <a:srgbClr val="333399"/>
                </a:solidFill>
                <a:latin typeface="Arial" panose="020B0604020202020204" pitchFamily="34" charset="0"/>
                <a:ea typeface="楷体_GB2312" pitchFamily="49" charset="-122"/>
              </a:rPr>
              <a:t>16-1</a:t>
            </a:r>
            <a:r>
              <a:rPr lang="en-US" altLang="zh-CN" sz="2800" b="1">
                <a:solidFill>
                  <a:srgbClr val="333399"/>
                </a:solidFill>
                <a:latin typeface="Arial" panose="020B0604020202020204" pitchFamily="34" charset="0"/>
                <a:ea typeface="楷体_GB2312" pitchFamily="49" charset="-122"/>
              </a:rPr>
              <a:t>=99.997</a:t>
            </a:r>
            <a:r>
              <a:rPr lang="zh-CN" altLang="en-US" sz="2800" b="1">
                <a:solidFill>
                  <a:srgbClr val="333399"/>
                </a:solidFill>
                <a:latin typeface="Arial" panose="020B0604020202020204" pitchFamily="34" charset="0"/>
                <a:ea typeface="楷体_GB2312" pitchFamily="49" charset="-122"/>
              </a:rPr>
              <a:t>％的概率检查出长度为</a:t>
            </a:r>
            <a:r>
              <a:rPr lang="en-US" altLang="zh-CN" sz="2800" b="1">
                <a:solidFill>
                  <a:srgbClr val="333399"/>
                </a:solidFill>
                <a:latin typeface="Arial" panose="020B0604020202020204" pitchFamily="34" charset="0"/>
                <a:ea typeface="楷体_GB2312" pitchFamily="49" charset="-122"/>
              </a:rPr>
              <a:t>17</a:t>
            </a:r>
            <a:r>
              <a:rPr lang="zh-CN" altLang="en-US" sz="2800" b="1">
                <a:solidFill>
                  <a:srgbClr val="333399"/>
                </a:solidFill>
                <a:latin typeface="Arial" panose="020B0604020202020204" pitchFamily="34" charset="0"/>
                <a:ea typeface="楷体_GB2312" pitchFamily="49" charset="-122"/>
              </a:rPr>
              <a:t>位的突发错，漏检概率为</a:t>
            </a:r>
            <a:r>
              <a:rPr lang="en-US" altLang="zh-CN" sz="2800" b="1">
                <a:solidFill>
                  <a:srgbClr val="333399"/>
                </a:solidFill>
                <a:latin typeface="Arial" panose="020B0604020202020204" pitchFamily="34" charset="0"/>
                <a:ea typeface="楷体_GB2312" pitchFamily="49" charset="-122"/>
              </a:rPr>
              <a:t>0.003%</a:t>
            </a:r>
            <a:r>
              <a:rPr lang="zh-CN" altLang="en-US" sz="2800" b="1">
                <a:solidFill>
                  <a:srgbClr val="333399"/>
                </a:solidFill>
                <a:latin typeface="Arial" panose="020B0604020202020204" pitchFamily="34" charset="0"/>
                <a:ea typeface="楷体_GB2312" pitchFamily="49" charset="-122"/>
              </a:rPr>
              <a:t>；</a:t>
            </a:r>
            <a:r>
              <a:rPr lang="zh-CN" altLang="en-US" sz="2800">
                <a:solidFill>
                  <a:srgbClr val="333399"/>
                </a:solidFill>
                <a:latin typeface="Arial" panose="020B0604020202020204" pitchFamily="34" charset="0"/>
                <a:ea typeface="黑体" panose="02010609060101010101" pitchFamily="2" charset="-122"/>
              </a:rPr>
              <a:t> </a:t>
            </a:r>
            <a:endParaRPr lang="zh-CN" altLang="en-US" sz="28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246850" y="214314"/>
            <a:ext cx="8442457" cy="1462087"/>
          </a:xfrm>
        </p:spPr>
        <p:txBody>
          <a:bodyPr anchor="b"/>
          <a:lstStyle/>
          <a:p>
            <a:pPr eaLnBrk="1" hangingPunct="1"/>
            <a:endParaRPr lang="zh-CN" altLang="en-US" smtClean="0"/>
          </a:p>
        </p:txBody>
      </p:sp>
      <p:sp>
        <p:nvSpPr>
          <p:cNvPr id="33795" name="Rectangle 3"/>
          <p:cNvSpPr>
            <a:spLocks noGrp="1" noChangeArrowheads="1"/>
          </p:cNvSpPr>
          <p:nvPr>
            <p:ph type="body" idx="4294967295"/>
          </p:nvPr>
        </p:nvSpPr>
        <p:spPr>
          <a:xfrm>
            <a:off x="1129904" y="1773238"/>
            <a:ext cx="8420100" cy="4114800"/>
          </a:xfrm>
        </p:spPr>
        <p:txBody>
          <a:bodyPr/>
          <a:lstStyle/>
          <a:p>
            <a:pPr eaLnBrk="1" hangingPunct="1"/>
            <a:r>
              <a:rPr lang="zh-CN" altLang="en-US" smtClean="0"/>
              <a:t>能检错，不能纠错</a:t>
            </a:r>
            <a:endParaRPr lang="zh-CN" altLang="en-US" smtClean="0"/>
          </a:p>
          <a:p>
            <a:pPr eaLnBrk="1" hangingPunct="1"/>
            <a:r>
              <a:rPr lang="zh-CN" altLang="en-US" smtClean="0"/>
              <a:t>有些能纠错的编码，例如海明码</a:t>
            </a: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endParaRPr lang="zh-CN" altLang="en-US" sz="2800" dirty="0"/>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endParaRPr lang="zh-CN" altLang="en-US" sz="2800" dirty="0"/>
          </a:p>
          <a:p>
            <a:pPr algn="just"/>
            <a:r>
              <a:rPr lang="zh-CN" altLang="en-US" sz="2800" dirty="0"/>
              <a:t>也就是说：“凡是接收端数据链路层接受的帧都没有传输差错”（有差错的帧就丢弃而不接受）。</a:t>
            </a:r>
            <a:endParaRPr lang="zh-CN" altLang="en-US" sz="2800" dirty="0"/>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endParaRPr lang="zh-CN" altLang="zh-CN" dirty="0"/>
          </a:p>
          <a:p>
            <a:r>
              <a:rPr lang="en-US" altLang="zh-CN" dirty="0"/>
              <a:t>3.2.2 </a:t>
            </a:r>
            <a:r>
              <a:rPr lang="en-US" altLang="zh-CN" dirty="0" smtClean="0"/>
              <a:t> PPP </a:t>
            </a:r>
            <a:r>
              <a:rPr lang="zh-CN" altLang="zh-CN" dirty="0" smtClean="0"/>
              <a:t>协议</a:t>
            </a:r>
            <a:r>
              <a:rPr lang="zh-CN" altLang="zh-CN" dirty="0"/>
              <a:t>的帧格式</a:t>
            </a:r>
            <a:endParaRPr lang="zh-CN" altLang="zh-CN" dirty="0"/>
          </a:p>
          <a:p>
            <a:r>
              <a:rPr lang="en-US" altLang="zh-CN" dirty="0"/>
              <a:t>3.2.3 </a:t>
            </a:r>
            <a:r>
              <a:rPr lang="en-US" altLang="zh-CN" dirty="0" smtClean="0"/>
              <a:t> PPP </a:t>
            </a:r>
            <a:r>
              <a:rPr lang="zh-CN" altLang="zh-CN" dirty="0" smtClean="0"/>
              <a:t>协议</a:t>
            </a:r>
            <a:r>
              <a:rPr lang="zh-CN" altLang="zh-CN" dirty="0"/>
              <a:t>的工作状态</a:t>
            </a:r>
            <a:endParaRPr lang="zh-CN"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endParaRPr lang="zh-CN" altLang="en-US" dirty="0"/>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smtClean="0"/>
              <a:t>	</a:t>
            </a:r>
            <a:r>
              <a:rPr lang="zh-CN" altLang="en-US" dirty="0" smtClean="0"/>
              <a:t>数据链路层</a:t>
            </a:r>
            <a:r>
              <a:rPr lang="zh-CN" altLang="en-US" dirty="0"/>
              <a:t>使用的信道主要有以下两种类型：</a:t>
            </a:r>
            <a:endParaRPr lang="zh-CN" altLang="en-US" dirty="0"/>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endParaRPr lang="zh-CN" altLang="en-US" dirty="0"/>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endParaRPr lang="zh-CN" altLang="en-US" sz="4000" dirty="0"/>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endParaRPr kumimoji="1" lang="zh-CN" altLang="en-US" sz="2400" b="1" dirty="0">
                <a:solidFill>
                  <a:srgbClr val="000099"/>
                </a:solidFill>
                <a:latin typeface="+mn-lt"/>
                <a:ea typeface="黑体" panose="02010609060101010101" pitchFamily="2" charset="-122"/>
              </a:endParaRP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endParaRPr kumimoji="1" lang="zh-CN" altLang="en-US" sz="2400" b="1" dirty="0">
                <a:solidFill>
                  <a:srgbClr val="000099"/>
                </a:solidFill>
                <a:latin typeface="+mn-lt"/>
                <a:ea typeface="黑体" panose="02010609060101010101" pitchFamily="2" charset="-122"/>
              </a:endParaRP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a:t>
              </a:r>
              <a:r>
                <a:rPr kumimoji="1" lang="zh-CN" altLang="en-US" sz="2000" b="1" dirty="0" smtClean="0">
                  <a:solidFill>
                    <a:srgbClr val="000099"/>
                  </a:solidFill>
                  <a:latin typeface="+mn-lt"/>
                  <a:ea typeface="黑体" panose="02010609060101010101" pitchFamily="2" charset="-122"/>
                </a:rPr>
                <a:t>向互联网管理</a:t>
              </a:r>
              <a:r>
                <a:rPr kumimoji="1" lang="zh-CN" altLang="en-US" sz="2000" b="1" dirty="0">
                  <a:solidFill>
                    <a:srgbClr val="000099"/>
                  </a:solidFill>
                  <a:latin typeface="+mn-lt"/>
                  <a:ea typeface="黑体" panose="02010609060101010101" pitchFamily="2" charset="-122"/>
                </a:rPr>
                <a:t>机构</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endParaRPr kumimoji="1" lang="zh-CN" altLang="en-US" sz="2000" b="1" dirty="0">
                <a:solidFill>
                  <a:srgbClr val="000099"/>
                </a:solidFill>
                <a:latin typeface="+mn-lt"/>
                <a:ea typeface="黑体" panose="02010609060101010101" pitchFamily="2" charset="-122"/>
              </a:endParaRP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endParaRPr kumimoji="1" lang="en-US" altLang="zh-CN" sz="2400" b="1">
                <a:solidFill>
                  <a:srgbClr val="000099"/>
                </a:solidFill>
                <a:latin typeface="+mn-lt"/>
                <a:ea typeface="黑体" panose="02010609060101010101" pitchFamily="2" charset="-122"/>
              </a:endParaRP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endParaRPr kumimoji="1" lang="zh-CN" altLang="en-US" sz="2400" b="1" dirty="0">
                <a:solidFill>
                  <a:srgbClr val="000099"/>
                </a:solidFill>
                <a:latin typeface="+mn-lt"/>
                <a:ea typeface="黑体" panose="02010609060101010101" pitchFamily="2" charset="-122"/>
              </a:endParaRP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endParaRPr kumimoji="1" lang="zh-CN" altLang="en-US" sz="2400" b="1" dirty="0">
                <a:solidFill>
                  <a:srgbClr val="000099"/>
                </a:solidFill>
                <a:latin typeface="+mn-lt"/>
                <a:ea typeface="黑体" panose="02010609060101010101" pitchFamily="2" charset="-122"/>
              </a:endParaRPr>
            </a:p>
          </p:txBody>
        </p:sp>
        <p:pic>
          <p:nvPicPr>
            <p:cNvPr id="192569"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endParaRPr lang="zh-CN" altLang="en-US"/>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endParaRPr lang="zh-CN" altLang="en-US" dirty="0"/>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endParaRPr lang="zh-CN" altLang="en-US" sz="2800" dirty="0"/>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endParaRPr lang="zh-CN" altLang="en-US" sz="2800" dirty="0"/>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endParaRPr lang="zh-CN" altLang="en-US" dirty="0"/>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endParaRPr kumimoji="1" lang="zh-CN" altLang="en-US" b="1">
              <a:solidFill>
                <a:srgbClr val="000099"/>
              </a:solidFill>
              <a:latin typeface="+mn-lt"/>
              <a:ea typeface="黑体" panose="02010609060101010101" pitchFamily="2" charset="-122"/>
            </a:endParaRP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先发送</a:t>
            </a:r>
            <a:endParaRPr kumimoji="1" lang="zh-CN" altLang="en-US" b="1">
              <a:solidFill>
                <a:srgbClr val="000099"/>
              </a:solidFill>
              <a:latin typeface="+mn-lt"/>
              <a:ea typeface="黑体" panose="02010609060101010101" pitchFamily="2" charset="-122"/>
            </a:endParaRP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endParaRPr kumimoji="1" lang="en-US" altLang="zh-CN" b="1" dirty="0">
              <a:solidFill>
                <a:srgbClr val="000099"/>
              </a:solidFill>
              <a:latin typeface="+mn-lt"/>
              <a:ea typeface="黑体" panose="02010609060101010101" pitchFamily="2" charset="-122"/>
            </a:endParaRP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endParaRPr kumimoji="1" lang="en-US" altLang="zh-CN" b="1">
              <a:solidFill>
                <a:srgbClr val="000099"/>
              </a:solidFill>
              <a:latin typeface="+mn-lt"/>
              <a:ea typeface="黑体" panose="02010609060101010101" pitchFamily="2" charset="-122"/>
            </a:endParaRP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endParaRPr kumimoji="1" lang="en-US" altLang="zh-CN" b="1" dirty="0">
              <a:solidFill>
                <a:srgbClr val="000099"/>
              </a:solidFill>
              <a:latin typeface="+mn-lt"/>
              <a:ea typeface="黑体" panose="02010609060101010101" pitchFamily="2" charset="-122"/>
            </a:endParaRP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endParaRPr kumimoji="1" lang="en-US" altLang="zh-CN" b="1">
              <a:solidFill>
                <a:srgbClr val="000099"/>
              </a:solidFill>
              <a:latin typeface="+mn-lt"/>
              <a:ea typeface="黑体" panose="02010609060101010101" pitchFamily="2" charset="-122"/>
            </a:endParaRP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endParaRPr kumimoji="1" lang="en-US" altLang="zh-CN" b="1">
              <a:solidFill>
                <a:srgbClr val="000099"/>
              </a:solidFill>
              <a:latin typeface="+mn-lt"/>
              <a:ea typeface="黑体" panose="02010609060101010101" pitchFamily="2" charset="-122"/>
            </a:endParaRP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endParaRPr kumimoji="1" lang="zh-CN" altLang="en-US" b="1" dirty="0">
              <a:solidFill>
                <a:srgbClr val="000099"/>
              </a:solidFill>
              <a:latin typeface="+mn-lt"/>
              <a:ea typeface="黑体" panose="02010609060101010101" pitchFamily="2" charset="-122"/>
            </a:endParaRP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endParaRPr kumimoji="1" lang="zh-CN" altLang="en-US" b="1" dirty="0">
              <a:solidFill>
                <a:srgbClr val="000099"/>
              </a:solidFill>
              <a:latin typeface="+mn-lt"/>
              <a:ea typeface="黑体" panose="02010609060101010101" pitchFamily="2" charset="-122"/>
            </a:endParaRPr>
          </a:p>
        </p:txBody>
      </p:sp>
      <p:sp>
        <p:nvSpPr>
          <p:cNvPr id="194594" name="AutoShape 34"/>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endParaRPr kumimoji="1" lang="zh-CN" altLang="en-US" sz="2000" b="1">
              <a:solidFill>
                <a:srgbClr val="000099"/>
              </a:solidFill>
              <a:latin typeface="+mn-lt"/>
              <a:ea typeface="黑体" panose="02010609060101010101" pitchFamily="2" charset="-122"/>
            </a:endParaRP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有一个 </a:t>
            </a:r>
            <a:r>
              <a:rPr lang="en-US" altLang="zh-CN" sz="2400" b="1" dirty="0">
                <a:latin typeface="+mn-lt"/>
                <a:ea typeface="黑体" panose="02010609060101010101" pitchFamily="2" charset="-122"/>
              </a:rPr>
              <a:t>2 </a:t>
            </a:r>
            <a:r>
              <a:rPr lang="zh-CN" altLang="en-US" sz="2400" b="1" dirty="0">
                <a:latin typeface="+mn-lt"/>
                <a:ea typeface="黑体" panose="02010609060101010101" pitchFamily="2" charset="-122"/>
              </a:rPr>
              <a:t>个字节的协议字段</a:t>
            </a:r>
            <a:r>
              <a:rPr lang="zh-CN" altLang="en-US" sz="2400" b="1" dirty="0" smtClean="0">
                <a:latin typeface="+mn-lt"/>
                <a:ea typeface="黑体" panose="02010609060101010101" pitchFamily="2" charset="-122"/>
              </a:rPr>
              <a:t>。其值</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a:t>
            </a:r>
            <a:r>
              <a:rPr lang="zh-CN" altLang="en-US" sz="2400" b="1" dirty="0" smtClean="0">
                <a:latin typeface="+mn-lt"/>
                <a:ea typeface="黑体" panose="02010609060101010101" pitchFamily="2" charset="-122"/>
              </a:rPr>
              <a:t>为 </a:t>
            </a:r>
            <a:r>
              <a:rPr lang="en-US" altLang="zh-CN" sz="2400" b="1" dirty="0" smtClean="0">
                <a:latin typeface="+mn-lt"/>
                <a:ea typeface="黑体" panose="02010609060101010101" pitchFamily="2" charset="-122"/>
              </a:rPr>
              <a:t>0x0021</a:t>
            </a:r>
            <a:r>
              <a:rPr lang="zh-CN" altLang="en-US" sz="2400" b="1" dirty="0" smtClean="0">
                <a:latin typeface="+mn-lt"/>
                <a:ea typeface="黑体" panose="02010609060101010101" pitchFamily="2" charset="-122"/>
              </a:rPr>
              <a:t>，则信息字段就是 </a:t>
            </a:r>
            <a:r>
              <a:rPr lang="en-US" altLang="zh-CN" sz="2400" b="1" dirty="0" smtClean="0">
                <a:latin typeface="+mn-lt"/>
                <a:ea typeface="黑体" panose="02010609060101010101" pitchFamily="2" charset="-122"/>
              </a:rPr>
              <a:t>IP </a:t>
            </a:r>
            <a:r>
              <a:rPr lang="zh-CN" altLang="en-US" sz="2400" b="1" dirty="0">
                <a:latin typeface="+mn-lt"/>
                <a:ea typeface="黑体" panose="02010609060101010101" pitchFamily="2" charset="-122"/>
              </a:rPr>
              <a:t>数据报</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0x8021</a:t>
            </a:r>
            <a:r>
              <a:rPr lang="zh-CN" altLang="en-US" sz="2400" b="1" dirty="0">
                <a:ea typeface="黑体" panose="02010609060101010101" pitchFamily="2" charset="-122"/>
              </a:rPr>
              <a:t>，则信息字段是网络控制数据</a:t>
            </a:r>
            <a:r>
              <a:rPr lang="zh-CN" altLang="en-US" sz="2400" b="1" dirty="0" smtClean="0">
                <a:ea typeface="黑体" panose="02010609060101010101" pitchFamily="2" charset="-122"/>
              </a:rPr>
              <a:t>。</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smtClean="0">
                <a:latin typeface="+mn-lt"/>
                <a:ea typeface="黑体" panose="02010609060101010101" pitchFamily="2" charset="-122"/>
              </a:rPr>
              <a:t>0xC021</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则</a:t>
            </a:r>
            <a:r>
              <a:rPr lang="zh-CN" altLang="en-US" sz="2400" b="1" dirty="0">
                <a:latin typeface="+mn-lt"/>
                <a:ea typeface="黑体" panose="02010609060101010101" pitchFamily="2" charset="-122"/>
              </a:rPr>
              <a:t>信息字段是 </a:t>
            </a: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链路控制数据。</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smtClean="0">
                <a:ea typeface="黑体" panose="02010609060101010101" pitchFamily="2" charset="-122"/>
              </a:rPr>
              <a:t>若</a:t>
            </a:r>
            <a:r>
              <a:rPr lang="zh-CN" altLang="en-US" sz="2400" b="1" dirty="0">
                <a:ea typeface="黑体" panose="02010609060101010101" pitchFamily="2" charset="-122"/>
              </a:rPr>
              <a:t>为 </a:t>
            </a:r>
            <a:r>
              <a:rPr lang="en-US" altLang="zh-CN" sz="2400" b="1" dirty="0" smtClean="0">
                <a:ea typeface="黑体" panose="02010609060101010101" pitchFamily="2" charset="-122"/>
              </a:rPr>
              <a:t>0xC023</a:t>
            </a:r>
            <a:r>
              <a:rPr lang="zh-CN" altLang="en-US" sz="2400" b="1" dirty="0" smtClean="0">
                <a:ea typeface="黑体" panose="02010609060101010101" pitchFamily="2" charset="-122"/>
              </a:rPr>
              <a:t>，</a:t>
            </a:r>
            <a:r>
              <a:rPr lang="zh-CN" altLang="en-US" sz="2400" b="1" dirty="0">
                <a:ea typeface="黑体" panose="02010609060101010101" pitchFamily="2" charset="-122"/>
              </a:rPr>
              <a:t>则信息字段</a:t>
            </a:r>
            <a:r>
              <a:rPr lang="zh-CN" altLang="en-US" sz="2400" b="1" dirty="0" smtClean="0">
                <a:ea typeface="黑体" panose="02010609060101010101" pitchFamily="2" charset="-122"/>
              </a:rPr>
              <a:t>是鉴别数据。</a:t>
            </a:r>
            <a:endParaRPr lang="en-US" altLang="zh-CN" sz="24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endParaRPr lang="zh-CN" altLang="en-US" dirty="0"/>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endParaRPr lang="zh-CN" altLang="en-US"/>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endParaRPr lang="zh-CN" altLang="en-US" dirty="0"/>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endParaRPr lang="zh-CN" altLang="en-US" dirty="0"/>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endParaRPr lang="zh-CN" altLang="en-US" dirty="0">
              <a:solidFill>
                <a:srgbClr val="0000CC"/>
              </a:solidFill>
            </a:endParaRP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endParaRPr lang="zh-CN" altLang="en-US" dirty="0"/>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endParaRPr kumimoji="1" lang="en-US" altLang="zh-CN" sz="2400" b="1" dirty="0">
              <a:solidFill>
                <a:srgbClr val="000099"/>
              </a:solidFill>
              <a:latin typeface="+mn-lt"/>
              <a:ea typeface="黑体" panose="02010609060101010101" pitchFamily="2" charset="-122"/>
            </a:endParaRP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信息字段中出现了和</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标志字段 </a:t>
            </a:r>
            <a:r>
              <a:rPr kumimoji="1" lang="en-US" altLang="zh-CN" sz="2400" b="1" dirty="0">
                <a:solidFill>
                  <a:srgbClr val="000099"/>
                </a:solidFill>
                <a:latin typeface="+mn-lt"/>
                <a:ea typeface="黑体" panose="02010609060101010101" pitchFamily="2" charset="-122"/>
              </a:rPr>
              <a:t>F </a:t>
            </a:r>
            <a:r>
              <a:rPr kumimoji="1" lang="zh-CN" altLang="en-US" sz="2400" b="1" dirty="0">
                <a:solidFill>
                  <a:srgbClr val="000099"/>
                </a:solidFill>
                <a:latin typeface="+mn-lt"/>
                <a:ea typeface="黑体" panose="02010609060101010101" pitchFamily="2" charset="-122"/>
              </a:rPr>
              <a:t>完全一样</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的 </a:t>
            </a:r>
            <a:r>
              <a:rPr kumimoji="1" lang="en-US" altLang="zh-CN" sz="2400" b="1" dirty="0">
                <a:solidFill>
                  <a:srgbClr val="000099"/>
                </a:solidFill>
                <a:latin typeface="+mn-lt"/>
                <a:ea typeface="黑体" panose="02010609060101010101" pitchFamily="2" charset="-122"/>
              </a:rPr>
              <a:t>8 </a:t>
            </a:r>
            <a:r>
              <a:rPr kumimoji="1" lang="zh-CN" altLang="en-US" sz="2400" b="1" dirty="0">
                <a:solidFill>
                  <a:srgbClr val="000099"/>
                </a:solidFill>
                <a:latin typeface="+mn-lt"/>
                <a:ea typeface="黑体" panose="02010609060101010101" pitchFamily="2" charset="-122"/>
              </a:rPr>
              <a:t>比特组合</a:t>
            </a:r>
            <a:endParaRPr kumimoji="1" lang="zh-CN" altLang="en-US" sz="2400" b="1" dirty="0">
              <a:solidFill>
                <a:srgbClr val="000099"/>
              </a:solidFill>
              <a:latin typeface="+mn-lt"/>
              <a:ea typeface="黑体" panose="02010609060101010101" pitchFamily="2" charset="-122"/>
            </a:endParaRP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发送端在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 </a:t>
            </a:r>
            <a:r>
              <a:rPr kumimoji="1" lang="zh-CN" altLang="en-US" sz="2400" b="1" dirty="0">
                <a:solidFill>
                  <a:srgbClr val="000099"/>
                </a:solidFill>
                <a:latin typeface="+mn-lt"/>
                <a:ea typeface="黑体" panose="02010609060101010101" pitchFamily="2" charset="-122"/>
              </a:rPr>
              <a:t>之后</a:t>
            </a:r>
            <a:endParaRPr kumimoji="1" lang="zh-CN" altLang="en-US" sz="2400" b="1" dirty="0">
              <a:solidFill>
                <a:srgbClr val="000099"/>
              </a:solidFill>
              <a:latin typeface="+mn-lt"/>
              <a:ea typeface="黑体" panose="02010609060101010101" pitchFamily="2" charset="-122"/>
            </a:endParaRPr>
          </a:p>
          <a:p>
            <a:pPr defTabSz="762000" eaLnBrk="0" hangingPunct="0"/>
            <a:r>
              <a:rPr kumimoji="1" lang="zh-CN" altLang="en-US" sz="2400" b="1" dirty="0">
                <a:solidFill>
                  <a:srgbClr val="000099"/>
                </a:solidFill>
                <a:latin typeface="+mn-lt"/>
                <a:ea typeface="黑体" panose="02010609060101010101" pitchFamily="2" charset="-122"/>
              </a:rPr>
              <a:t>填入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比特再发送出去</a:t>
            </a:r>
            <a:endParaRPr kumimoji="1" lang="zh-CN" altLang="en-US" sz="2400" b="1" dirty="0">
              <a:solidFill>
                <a:srgbClr val="000099"/>
              </a:solidFill>
              <a:latin typeface="+mn-lt"/>
              <a:ea typeface="黑体" panose="02010609060101010101" pitchFamily="2" charset="-122"/>
            </a:endParaRP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anose="02010609060101010101" pitchFamily="2" charset="-122"/>
              </a:rPr>
              <a:t>接收</a:t>
            </a:r>
            <a:r>
              <a:rPr kumimoji="1" lang="zh-CN" altLang="en-US" sz="2400" b="1" dirty="0">
                <a:solidFill>
                  <a:srgbClr val="000099"/>
                </a:solidFill>
                <a:latin typeface="+mn-lt"/>
                <a:ea typeface="黑体" panose="02010609060101010101" pitchFamily="2" charset="-122"/>
              </a:rPr>
              <a:t>端把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之后的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比特删除</a:t>
            </a:r>
            <a:endParaRPr kumimoji="1" lang="zh-CN" altLang="en-US" sz="2400" b="1" dirty="0">
              <a:solidFill>
                <a:srgbClr val="000099"/>
              </a:solidFill>
              <a:latin typeface="+mn-lt"/>
              <a:ea typeface="黑体" panose="02010609060101010101" pitchFamily="2" charset="-122"/>
            </a:endParaRP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endParaRPr kumimoji="1" lang="en-US" altLang="zh-CN" sz="2400" b="1" dirty="0">
              <a:solidFill>
                <a:srgbClr val="C00000"/>
              </a:solidFill>
              <a:latin typeface="+mn-lt"/>
              <a:ea typeface="黑体" panose="02010609060101010101" pitchFamily="2" charset="-122"/>
            </a:endParaRP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发送端填入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接收端删除填入的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3" name="AutoShape 18"/>
          <p:cNvSpPr/>
          <p:nvPr/>
        </p:nvSpPr>
        <p:spPr bwMode="auto">
          <a:xfrm rot="-5400000">
            <a:off x="6365279" y="986826"/>
            <a:ext cx="296862" cy="19191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零</a:t>
            </a:r>
            <a:r>
              <a:rPr lang="zh-CN" altLang="zh-CN" sz="2400" b="1" dirty="0">
                <a:latin typeface="+mn-lt"/>
                <a:ea typeface="黑体" panose="02010609060101010101" pitchFamily="2" charset="-122"/>
              </a:rPr>
              <a:t>比特的填充与删除</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endParaRPr lang="zh-CN" altLang="en-US" sz="4000" dirty="0"/>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rPr>
              <a:t>协议较为合理。</a:t>
            </a:r>
            <a:endParaRPr lang="zh-CN" altLang="en-US" dirty="0">
              <a:solidFill>
                <a:srgbClr val="0000CC"/>
              </a:solidFill>
            </a:endParaRPr>
          </a:p>
          <a:p>
            <a:pPr lvl="1"/>
            <a:r>
              <a:rPr lang="zh-CN" altLang="en-US" dirty="0">
                <a:solidFill>
                  <a:srgbClr val="0000CC"/>
                </a:solidFill>
                <a:latin typeface="Arial" panose="020B0604020202020204" pitchFamily="34" charset="0"/>
                <a:ea typeface="黑体" panose="02010609060101010101" pitchFamily="2" charset="-122"/>
              </a:rPr>
              <a:t>在因特网环境下，</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ea typeface="黑体" panose="02010609060101010101" pitchFamily="2" charset="-122"/>
              </a:rPr>
              <a:t>的信息字段放入的数据是 </a:t>
            </a:r>
            <a:r>
              <a:rPr lang="en-US" altLang="zh-CN" dirty="0">
                <a:solidFill>
                  <a:srgbClr val="0000CC"/>
                </a:solidFill>
                <a:latin typeface="Arial" panose="020B0604020202020204" pitchFamily="34" charset="0"/>
                <a:ea typeface="黑体" panose="02010609060101010101" pitchFamily="2" charset="-122"/>
              </a:rPr>
              <a:t>IP </a:t>
            </a:r>
            <a:r>
              <a:rPr lang="en-US" altLang="zh-CN" dirty="0" smtClean="0">
                <a:solidFill>
                  <a:srgbClr val="0000CC"/>
                </a:solidFill>
                <a:latin typeface="Arial" panose="020B0604020202020204" pitchFamily="34" charset="0"/>
                <a:ea typeface="黑体" panose="02010609060101010101" pitchFamily="2" charset="-122"/>
              </a:rPr>
              <a:t> </a:t>
            </a:r>
            <a:r>
              <a:rPr lang="zh-CN" altLang="en-US" dirty="0" smtClean="0">
                <a:solidFill>
                  <a:srgbClr val="0000CC"/>
                </a:solidFill>
                <a:latin typeface="Arial" panose="020B0604020202020204" pitchFamily="34" charset="0"/>
                <a:ea typeface="黑体" panose="02010609060101010101" pitchFamily="2" charset="-122"/>
              </a:rPr>
              <a:t>数据报</a:t>
            </a:r>
            <a:r>
              <a:rPr lang="zh-CN" altLang="en-US" dirty="0">
                <a:solidFill>
                  <a:srgbClr val="0000CC"/>
                </a:solidFill>
                <a:latin typeface="Arial" panose="020B0604020202020204" pitchFamily="34" charset="0"/>
                <a:ea typeface="黑体" panose="02010609060101010101" pitchFamily="2" charset="-122"/>
              </a:rPr>
              <a:t>。</a:t>
            </a:r>
            <a:r>
              <a:rPr lang="zh-CN" altLang="en-US" dirty="0">
                <a:solidFill>
                  <a:srgbClr val="0000CC"/>
                </a:solidFill>
                <a:ea typeface="黑体" panose="02010609060101010101" pitchFamily="2" charset="-122"/>
              </a:rPr>
              <a:t>数据链路层的可靠传输并不能够保证网络层的传输也是可靠的。</a:t>
            </a:r>
            <a:endParaRPr lang="zh-CN" altLang="en-US" dirty="0">
              <a:solidFill>
                <a:srgbClr val="0000CC"/>
              </a:solidFill>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帧检验序列 </a:t>
            </a:r>
            <a:r>
              <a:rPr lang="en-US" altLang="zh-CN" dirty="0">
                <a:solidFill>
                  <a:srgbClr val="0000CC"/>
                </a:solidFill>
                <a:latin typeface="Arial" panose="020B0604020202020204" pitchFamily="34" charset="0"/>
                <a:ea typeface="黑体" panose="02010609060101010101" pitchFamily="2" charset="-122"/>
              </a:rPr>
              <a:t>FCS </a:t>
            </a:r>
            <a:r>
              <a:rPr lang="zh-CN" altLang="en-US" dirty="0">
                <a:solidFill>
                  <a:srgbClr val="0000CC"/>
                </a:solidFill>
                <a:latin typeface="Arial" panose="020B0604020202020204" pitchFamily="34" charset="0"/>
                <a:ea typeface="黑体" panose="02010609060101010101" pitchFamily="2" charset="-122"/>
              </a:rPr>
              <a:t>字段可保证无差错接受</a:t>
            </a:r>
            <a:r>
              <a:rPr lang="zh-CN" altLang="en-US" dirty="0" smtClean="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ndParaRP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endParaRPr lang="zh-CN" altLang="zh-CN" dirty="0"/>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endParaRPr lang="zh-CN" altLang="zh-CN" dirty="0"/>
          </a:p>
          <a:p>
            <a:r>
              <a:rPr lang="en-US" altLang="zh-CN" dirty="0"/>
              <a:t>3.3.4  </a:t>
            </a:r>
            <a:r>
              <a:rPr lang="zh-CN" altLang="zh-CN" dirty="0"/>
              <a:t>以太网的信道利用率</a:t>
            </a:r>
            <a:endParaRPr lang="zh-CN" altLang="zh-CN" dirty="0"/>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endParaRPr lang="zh-CN" altLang="zh-CN" dirty="0"/>
          </a:p>
          <a:p>
            <a:r>
              <a:rPr lang="en-US" altLang="zh-CN" dirty="0"/>
              <a:t>3.1.2  </a:t>
            </a:r>
            <a:r>
              <a:rPr lang="zh-CN" altLang="zh-CN" dirty="0"/>
              <a:t>三个基本问题</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endParaRPr lang="zh-CN" altLang="en-US" dirty="0"/>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endParaRPr lang="zh-CN" altLang="en-US" sz="2400" dirty="0"/>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endParaRPr lang="zh-CN" altLang="en-US" sz="2800" dirty="0">
              <a:solidFill>
                <a:srgbClr val="FF0000"/>
              </a:solidFill>
            </a:endParaRPr>
          </a:p>
          <a:p>
            <a:pPr lvl="1"/>
            <a:r>
              <a:rPr lang="zh-CN" altLang="en-US" sz="2400" dirty="0">
                <a:ea typeface="黑体" panose="02010609060101010101" pitchFamily="2" charset="-122"/>
              </a:rPr>
              <a:t>具有广播功能，从一个站点可很方便地访问全网</a:t>
            </a:r>
            <a:r>
              <a:rPr lang="zh-CN" altLang="en-US" sz="2400" dirty="0" smtClean="0">
                <a:ea typeface="黑体" panose="02010609060101010101" pitchFamily="2" charset="-122"/>
              </a:rPr>
              <a:t>。局域网</a:t>
            </a:r>
            <a:r>
              <a:rPr lang="zh-CN" altLang="en-US" sz="2400" dirty="0">
                <a:ea typeface="黑体" panose="02010609060101010101"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endParaRPr lang="zh-CN" altLang="en-US" sz="2400" dirty="0"/>
          </a:p>
          <a:p>
            <a:pPr lvl="1"/>
            <a:r>
              <a:rPr lang="zh-CN" altLang="en-US" sz="2400" dirty="0"/>
              <a:t>提高了系统的可靠性、可用性和残存性。</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endParaRPr lang="zh-CN" altLang="en-US" dirty="0"/>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anose="05000000000000000000" pitchFamily="2" charset="2"/>
              <a:buNone/>
            </a:pPr>
            <a:r>
              <a:rPr lang="en-US" altLang="zh-CN"/>
              <a:t> </a:t>
            </a:r>
            <a:endParaRPr lang="en-US" altLang="zh-CN"/>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endParaRPr lang="zh-CN" altLang="en-US" sz="2000" b="1" dirty="0">
                <a:solidFill>
                  <a:srgbClr val="000099"/>
                </a:solidFill>
                <a:latin typeface="Times New Roman" panose="02020603050405020304" pitchFamily="18" charset="0"/>
                <a:ea typeface="黑体" panose="02010609060101010101" pitchFamily="2" charset="-122"/>
              </a:endParaRP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endParaRPr kumimoji="0" lang="zh-CN" altLang="en-US" sz="2400" b="1" dirty="0">
                <a:latin typeface="黑体" panose="02010609060101010101" pitchFamily="2" charset="-122"/>
                <a:ea typeface="黑体" panose="02010609060101010101" pitchFamily="2" charset="-122"/>
              </a:endParaRP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endParaRPr kumimoji="0" lang="zh-CN" altLang="en-US" sz="2400" b="1" dirty="0">
                <a:latin typeface="黑体" panose="02010609060101010101" pitchFamily="2" charset="-122"/>
                <a:ea typeface="黑体" panose="02010609060101010101" pitchFamily="2" charset="-122"/>
              </a:endParaRP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endParaRPr kumimoji="0" lang="zh-CN" altLang="en-US" sz="2400" b="1" dirty="0">
                <a:latin typeface="黑体" panose="02010609060101010101" pitchFamily="2" charset="-122"/>
                <a:ea typeface="黑体" panose="02010609060101010101" pitchFamily="2" charset="-122"/>
              </a:endParaRP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endParaRPr kumimoji="1" lang="zh-CN" altLang="en-US" sz="2000" b="1" dirty="0">
                <a:solidFill>
                  <a:srgbClr val="000099"/>
                </a:solidFill>
                <a:latin typeface="+mn-lt"/>
                <a:ea typeface="黑体" panose="02010609060101010101" pitchFamily="2" charset="-122"/>
              </a:endParaRP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txBox="1">
            <a:spLocks noChangeArrowheads="1"/>
          </p:cNvSpPr>
          <p:nvPr/>
        </p:nvSpPr>
        <p:spPr bwMode="auto">
          <a:xfrm>
            <a:off x="1052513" y="2852738"/>
            <a:ext cx="7427781" cy="768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a:t>广域网的拓扑？ </a:t>
            </a:r>
            <a:endParaRPr lang="zh-CN" altLang="en-US" sz="4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endParaRPr lang="zh-CN" altLang="en-US"/>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endParaRPr lang="zh-CN" altLang="en-US" dirty="0">
              <a:solidFill>
                <a:srgbClr val="FF0000"/>
              </a:solidFill>
            </a:endParaRPr>
          </a:p>
          <a:p>
            <a:pPr lvl="1"/>
            <a:r>
              <a:rPr lang="zh-CN" altLang="en-US" dirty="0">
                <a:ea typeface="黑体" panose="02010609060101010101" pitchFamily="2" charset="-122"/>
              </a:rPr>
              <a:t>频分复用</a:t>
            </a:r>
            <a:endParaRPr lang="zh-CN" altLang="en-US" dirty="0">
              <a:ea typeface="黑体" panose="02010609060101010101" pitchFamily="2" charset="-122"/>
            </a:endParaRPr>
          </a:p>
          <a:p>
            <a:pPr lvl="1"/>
            <a:r>
              <a:rPr lang="zh-CN" altLang="en-US" dirty="0">
                <a:ea typeface="黑体" panose="02010609060101010101" pitchFamily="2" charset="-122"/>
              </a:rPr>
              <a:t>时分复用</a:t>
            </a:r>
            <a:endParaRPr lang="zh-CN" altLang="en-US" dirty="0">
              <a:ea typeface="黑体" panose="02010609060101010101" pitchFamily="2" charset="-122"/>
            </a:endParaRPr>
          </a:p>
          <a:p>
            <a:pPr lvl="1"/>
            <a:r>
              <a:rPr lang="zh-CN" altLang="en-US" dirty="0">
                <a:ea typeface="黑体" panose="02010609060101010101" pitchFamily="2" charset="-122"/>
              </a:rPr>
              <a:t>波分复用</a:t>
            </a:r>
            <a:endParaRPr lang="zh-CN" altLang="en-US" dirty="0">
              <a:ea typeface="黑体" panose="02010609060101010101" pitchFamily="2" charset="-122"/>
            </a:endParaRPr>
          </a:p>
          <a:p>
            <a:pPr lvl="1"/>
            <a:r>
              <a:rPr lang="zh-CN" altLang="en-US" dirty="0">
                <a:ea typeface="黑体" panose="02010609060101010101" pitchFamily="2" charset="-122"/>
              </a:rPr>
              <a:t>码分复用</a:t>
            </a:r>
            <a:r>
              <a:rPr lang="zh-CN" altLang="en-US" dirty="0"/>
              <a:t> </a:t>
            </a:r>
            <a:endParaRPr lang="zh-CN" altLang="en-US" dirty="0"/>
          </a:p>
          <a:p>
            <a:r>
              <a:rPr lang="zh-CN" altLang="en-US" dirty="0">
                <a:solidFill>
                  <a:srgbClr val="FF0000"/>
                </a:solidFill>
              </a:rPr>
              <a:t>动态媒体接入控制（多点接入）</a:t>
            </a:r>
            <a:endParaRPr lang="zh-CN" altLang="en-US" dirty="0">
              <a:solidFill>
                <a:srgbClr val="FF0000"/>
              </a:solidFill>
            </a:endParaRPr>
          </a:p>
          <a:p>
            <a:pPr lvl="1"/>
            <a:r>
              <a:rPr lang="zh-CN" altLang="en-US" dirty="0">
                <a:latin typeface="Arial" panose="020B0604020202020204" pitchFamily="34" charset="0"/>
                <a:ea typeface="黑体" panose="02010609060101010101" pitchFamily="2" charset="-122"/>
              </a:rPr>
              <a:t>随机接入</a:t>
            </a:r>
            <a:endParaRPr lang="zh-CN" altLang="en-US" dirty="0">
              <a:latin typeface="Arial" panose="020B0604020202020204" pitchFamily="34" charset="0"/>
              <a:ea typeface="黑体" panose="02010609060101010101" pitchFamily="2" charset="-122"/>
            </a:endParaRPr>
          </a:p>
          <a:p>
            <a:pPr lvl="1"/>
            <a:r>
              <a:rPr lang="zh-CN" altLang="en-US" dirty="0">
                <a:latin typeface="Arial" panose="020B0604020202020204" pitchFamily="34" charset="0"/>
                <a:ea typeface="黑体" panose="02010609060101010101" pitchFamily="2" charset="-122"/>
              </a:rPr>
              <a:t>受控接入 ，如多点线路</a:t>
            </a:r>
            <a:r>
              <a:rPr lang="zh-CN" altLang="en-US" dirty="0" smtClean="0">
                <a:latin typeface="Arial" panose="020B0604020202020204" pitchFamily="34" charset="0"/>
                <a:ea typeface="黑体" panose="02010609060101010101" pitchFamily="2" charset="-122"/>
              </a:rPr>
              <a:t>探询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polling)</a:t>
            </a:r>
            <a:r>
              <a:rPr lang="zh-CN" altLang="en-US" dirty="0">
                <a:latin typeface="Arial" panose="020B0604020202020204" pitchFamily="34" charset="0"/>
                <a:ea typeface="黑体" panose="02010609060101010101" pitchFamily="2" charset="-122"/>
              </a:rPr>
              <a:t>，或轮询。</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smtClean="0"/>
              <a:t>1.  </a:t>
            </a:r>
            <a:r>
              <a:rPr lang="zh-CN" altLang="en-US" dirty="0" smtClean="0"/>
              <a:t>以太网</a:t>
            </a:r>
            <a:r>
              <a:rPr lang="zh-CN" altLang="en-US" dirty="0"/>
              <a:t>的两个标准  </a:t>
            </a:r>
            <a:endParaRPr lang="zh-CN" altLang="en-US" dirty="0"/>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rPr>
              <a:t>DIX Ethernet V2 </a:t>
            </a:r>
            <a:r>
              <a:rPr lang="zh-CN" altLang="en-US" dirty="0"/>
              <a:t>是世界上第一个局域网产品（以太网）的规约。</a:t>
            </a:r>
            <a:endParaRPr lang="zh-CN" altLang="en-US" dirty="0"/>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endParaRPr lang="zh-CN" altLang="en-US" dirty="0"/>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endParaRPr lang="zh-CN" altLang="en-US" sz="4000"/>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endParaRPr lang="zh-CN" altLang="en-US" sz="2800" dirty="0"/>
          </a:p>
          <a:p>
            <a:pPr lvl="1"/>
            <a:r>
              <a:rPr lang="zh-CN" altLang="en-US" sz="2400" dirty="0">
                <a:solidFill>
                  <a:srgbClr val="FF0000"/>
                </a:solidFill>
                <a:latin typeface="Arial" panose="020B0604020202020204" pitchFamily="34" charset="0"/>
                <a:ea typeface="黑体" panose="02010609060101010101" pitchFamily="2" charset="-122"/>
              </a:rPr>
              <a:t>逻辑链路控制 </a:t>
            </a:r>
            <a:r>
              <a:rPr lang="en-US" altLang="zh-CN" sz="2400" dirty="0">
                <a:latin typeface="Arial" panose="020B0604020202020204" pitchFamily="34" charset="0"/>
                <a:ea typeface="黑体" panose="02010609060101010101" pitchFamily="2" charset="-122"/>
              </a:rPr>
              <a:t>LLC (Logical Link Control)</a:t>
            </a:r>
            <a:r>
              <a:rPr lang="zh-CN" altLang="en-US" sz="2400" dirty="0" smtClean="0">
                <a:latin typeface="Arial" panose="020B0604020202020204" pitchFamily="34" charset="0"/>
                <a:ea typeface="黑体" panose="02010609060101010101" pitchFamily="2" charset="-122"/>
              </a:rPr>
              <a:t>子层；</a:t>
            </a:r>
            <a:endParaRPr lang="zh-CN" altLang="en-US" sz="2400" dirty="0">
              <a:latin typeface="Arial" panose="020B0604020202020204" pitchFamily="34" charset="0"/>
              <a:ea typeface="黑体" panose="02010609060101010101" pitchFamily="2" charset="-122"/>
            </a:endParaRPr>
          </a:p>
          <a:p>
            <a:pPr lvl="1"/>
            <a:r>
              <a:rPr lang="zh-CN" altLang="en-US" sz="2400" dirty="0">
                <a:solidFill>
                  <a:srgbClr val="FF0000"/>
                </a:solidFill>
                <a:latin typeface="Arial" panose="020B0604020202020204" pitchFamily="34" charset="0"/>
                <a:ea typeface="黑体" panose="02010609060101010101" pitchFamily="2" charset="-122"/>
              </a:rPr>
              <a:t>媒体接入控制 </a:t>
            </a:r>
            <a:r>
              <a:rPr lang="en-US" altLang="zh-CN" sz="2400" dirty="0">
                <a:latin typeface="Arial" panose="020B0604020202020204" pitchFamily="34" charset="0"/>
              </a:rPr>
              <a:t>MAC (Medium Access Control)</a:t>
            </a:r>
            <a:r>
              <a:rPr lang="zh-CN" altLang="en-US" sz="2400" dirty="0">
                <a:latin typeface="Arial" panose="020B0604020202020204" pitchFamily="34" charset="0"/>
                <a:ea typeface="黑体" panose="02010609060101010101" pitchFamily="2" charset="-122"/>
              </a:rPr>
              <a:t>子层。</a:t>
            </a:r>
            <a:endParaRPr lang="zh-CN" altLang="en-US" sz="2400" dirty="0">
              <a:latin typeface="Arial" panose="020B0604020202020204" pitchFamily="34" charset="0"/>
              <a:ea typeface="黑体" panose="02010609060101010101" pitchFamily="2" charset="-122"/>
            </a:endParaRP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endParaRPr lang="zh-CN" altLang="en-US" dirty="0"/>
          </a:p>
        </p:txBody>
      </p:sp>
      <p:sp>
        <p:nvSpPr>
          <p:cNvPr id="400409" name="Freeform 25"/>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02" name="Freeform 18"/>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00386" name="Group 2"/>
          <p:cNvGrpSpPr/>
          <p:nvPr/>
        </p:nvGrpSpPr>
        <p:grpSpPr bwMode="auto">
          <a:xfrm>
            <a:off x="4485217" y="3284538"/>
            <a:ext cx="2027635" cy="1657350"/>
            <a:chOff x="109" y="1226"/>
            <a:chExt cx="2516" cy="1675"/>
          </a:xfrm>
          <a:solidFill>
            <a:srgbClr val="FFFF00"/>
          </a:solidFill>
        </p:grpSpPr>
        <p:grpSp>
          <p:nvGrpSpPr>
            <p:cNvPr id="400387" name="Group 3"/>
            <p:cNvGrpSpPr/>
            <p:nvPr/>
          </p:nvGrpSpPr>
          <p:grpSpPr bwMode="auto">
            <a:xfrm>
              <a:off x="109" y="1226"/>
              <a:ext cx="2516" cy="1675"/>
              <a:chOff x="109" y="1226"/>
              <a:chExt cx="2516" cy="1675"/>
            </a:xfrm>
            <a:grpFill/>
          </p:grpSpPr>
          <p:grpSp>
            <p:nvGrpSpPr>
              <p:cNvPr id="400388" name="Group 4"/>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2000" b="1">
                  <a:solidFill>
                    <a:srgbClr val="000099"/>
                  </a:solidFill>
                  <a:latin typeface="+mn-lt"/>
                  <a:ea typeface="黑体" panose="02010609060101010101" pitchFamily="2" charset="-122"/>
                </a:endParaRPr>
              </a:p>
            </p:txBody>
          </p:sp>
        </p:grpSp>
        <p:sp>
          <p:nvSpPr>
            <p:cNvPr id="400397"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anose="02010609060101010101" pitchFamily="2" charset="-122"/>
              </a:rPr>
              <a:t>局 域 网</a:t>
            </a:r>
            <a:endParaRPr kumimoji="1" lang="zh-CN" altLang="en-US" sz="2800" b="1" dirty="0">
              <a:solidFill>
                <a:srgbClr val="000099"/>
              </a:solidFill>
              <a:latin typeface="+mn-lt"/>
              <a:ea typeface="黑体" panose="02010609060101010101" pitchFamily="2" charset="-122"/>
            </a:endParaRP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grpSp>
        <p:nvGrpSpPr>
          <p:cNvPr id="400415" name="Group 31"/>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逻辑链路控制</a:t>
              </a:r>
              <a:endParaRPr kumimoji="1" lang="zh-CN" altLang="en-US" sz="2000" b="1">
                <a:solidFill>
                  <a:srgbClr val="000099"/>
                </a:solidFill>
                <a:latin typeface="+mn-lt"/>
                <a:ea typeface="黑体" panose="02010609060101010101" pitchFamily="2" charset="-122"/>
              </a:endParaRP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grpSp>
      <p:grpSp>
        <p:nvGrpSpPr>
          <p:cNvPr id="400420" name="Group 36"/>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媒体接入控制</a:t>
              </a:r>
              <a:endParaRPr kumimoji="1" lang="zh-CN" altLang="en-US" sz="2000" b="1">
                <a:solidFill>
                  <a:srgbClr val="000099"/>
                </a:solidFill>
                <a:latin typeface="+mn-lt"/>
                <a:ea typeface="黑体" panose="02010609060101010101" pitchFamily="2" charset="-122"/>
              </a:endParaRP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grpSp>
      <p:sp>
        <p:nvSpPr>
          <p:cNvPr id="400426" name="AutoShape 42"/>
          <p:cNvSpPr/>
          <p:nvPr/>
        </p:nvSpPr>
        <p:spPr bwMode="auto">
          <a:xfrm>
            <a:off x="8650553" y="3302001"/>
            <a:ext cx="128985" cy="1052513"/>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ln>
          <a:effectLst/>
        </p:spPr>
        <p:txBody>
          <a:bodyPr wrap="none">
            <a:spAutoFit/>
          </a:bodyPr>
          <a:lstStyle/>
          <a:p>
            <a:pPr algn="ctr"/>
            <a:r>
              <a:rPr kumimoji="1" lang="en-US" altLang="zh-CN" sz="2800" b="1" dirty="0">
                <a:solidFill>
                  <a:srgbClr val="C00000"/>
                </a:solidFill>
                <a:latin typeface="+mn-lt"/>
                <a:ea typeface="黑体" panose="02010609060101010101" pitchFamily="2" charset="-122"/>
              </a:rPr>
              <a:t>LLC </a:t>
            </a:r>
            <a:r>
              <a:rPr kumimoji="1" lang="zh-CN" altLang="en-US" sz="2800" b="1" dirty="0">
                <a:solidFill>
                  <a:srgbClr val="C00000"/>
                </a:solidFill>
                <a:latin typeface="+mn-lt"/>
                <a:ea typeface="黑体" panose="02010609060101010101" pitchFamily="2" charset="-122"/>
              </a:rPr>
              <a:t>子层看不见</a:t>
            </a:r>
            <a:endParaRPr kumimoji="1" lang="zh-CN" altLang="en-US" sz="2800" b="1" dirty="0">
              <a:solidFill>
                <a:srgbClr val="C00000"/>
              </a:solidFill>
              <a:latin typeface="+mn-lt"/>
              <a:ea typeface="黑体" panose="02010609060101010101" pitchFamily="2" charset="-122"/>
            </a:endParaRPr>
          </a:p>
          <a:p>
            <a:pPr algn="ctr"/>
            <a:r>
              <a:rPr kumimoji="1" lang="zh-CN" altLang="en-US" sz="2800" b="1" dirty="0">
                <a:solidFill>
                  <a:srgbClr val="C00000"/>
                </a:solidFill>
                <a:latin typeface="+mn-lt"/>
                <a:ea typeface="黑体" panose="02010609060101010101" pitchFamily="2" charset="-122"/>
              </a:rPr>
              <a:t>下面的局域网</a:t>
            </a:r>
            <a:endParaRPr kumimoji="1" lang="zh-CN" altLang="en-US" sz="2800" b="1" dirty="0">
              <a:solidFill>
                <a:srgbClr val="C0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endParaRPr lang="zh-CN" altLang="en-US" dirty="0"/>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endParaRPr lang="zh-CN" altLang="en-US" dirty="0"/>
          </a:p>
          <a:p>
            <a:r>
              <a:rPr lang="zh-CN" altLang="en-US" dirty="0">
                <a:solidFill>
                  <a:srgbClr val="FF0000"/>
                </a:solidFill>
              </a:rPr>
              <a:t>很多厂商生产的适配器上就仅装有 </a:t>
            </a:r>
            <a:r>
              <a:rPr lang="en-US" altLang="zh-CN" dirty="0">
                <a:solidFill>
                  <a:srgbClr val="FF0000"/>
                </a:solidFill>
              </a:rPr>
              <a:t>MAC </a:t>
            </a:r>
            <a:r>
              <a:rPr lang="zh-CN" altLang="en-US" dirty="0">
                <a:solidFill>
                  <a:srgbClr val="FF0000"/>
                </a:solidFill>
              </a:rPr>
              <a:t>协议而没有 </a:t>
            </a:r>
            <a:r>
              <a:rPr lang="en-US" altLang="zh-CN" dirty="0">
                <a:solidFill>
                  <a:srgbClr val="FF0000"/>
                </a:solidFill>
              </a:rPr>
              <a:t>LLC </a:t>
            </a:r>
            <a:r>
              <a:rPr lang="zh-CN" altLang="en-US" dirty="0">
                <a:solidFill>
                  <a:srgbClr val="FF0000"/>
                </a:solidFill>
              </a:rPr>
              <a:t>协议。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endParaRPr lang="zh-CN" altLang="en-US"/>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endParaRPr lang="zh-CN" altLang="en-US" dirty="0"/>
          </a:p>
          <a:p>
            <a:r>
              <a:rPr lang="zh-CN" altLang="en-US" dirty="0"/>
              <a:t>适配器的重要功能：</a:t>
            </a:r>
            <a:endParaRPr lang="zh-CN" altLang="en-US" dirty="0"/>
          </a:p>
          <a:p>
            <a:pPr lvl="1"/>
            <a:r>
              <a:rPr lang="zh-CN" altLang="en-US" dirty="0">
                <a:solidFill>
                  <a:srgbClr val="0000FF"/>
                </a:solidFill>
                <a:latin typeface="黑体" panose="02010609060101010101" pitchFamily="2" charset="-122"/>
                <a:ea typeface="黑体" panose="02010609060101010101" pitchFamily="2" charset="-122"/>
              </a:rPr>
              <a:t>进行串行</a:t>
            </a:r>
            <a:r>
              <a:rPr lang="en-US" altLang="zh-CN" dirty="0">
                <a:solidFill>
                  <a:srgbClr val="0000FF"/>
                </a:solidFill>
                <a:latin typeface="黑体" panose="02010609060101010101" pitchFamily="2" charset="-122"/>
                <a:ea typeface="黑体" panose="02010609060101010101" pitchFamily="2" charset="-122"/>
              </a:rPr>
              <a:t>/</a:t>
            </a:r>
            <a:r>
              <a:rPr lang="zh-CN" altLang="en-US" dirty="0">
                <a:solidFill>
                  <a:srgbClr val="0000FF"/>
                </a:solidFill>
                <a:latin typeface="黑体" panose="02010609060101010101" pitchFamily="2" charset="-122"/>
                <a:ea typeface="黑体" panose="02010609060101010101" pitchFamily="2" charset="-122"/>
              </a:rPr>
              <a:t>并行转换。</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对数据进行缓存。</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在计算机的操作系统安装设备驱动程序。</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实现以太网协议。</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endParaRPr lang="zh-CN" altLang="en-US" sz="3600" dirty="0"/>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endParaRPr kumimoji="1" lang="zh-CN" altLang="en-US" sz="2400" b="1">
              <a:solidFill>
                <a:srgbClr val="000099"/>
              </a:solidFill>
              <a:latin typeface="+mn-lt"/>
              <a:ea typeface="黑体" panose="02010609060101010101" pitchFamily="2" charset="-122"/>
            </a:endParaRP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（网卡）</a:t>
            </a:r>
            <a:endParaRPr kumimoji="1" lang="zh-CN" altLang="en-US" sz="2400" b="1">
              <a:solidFill>
                <a:srgbClr val="000099"/>
              </a:solidFill>
              <a:latin typeface="+mn-lt"/>
              <a:ea typeface="黑体" panose="02010609060101010101" pitchFamily="2" charset="-122"/>
            </a:endParaRP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endParaRPr kumimoji="1" lang="zh-CN" altLang="en-US" sz="2400" b="1">
              <a:solidFill>
                <a:srgbClr val="000099"/>
              </a:solidFill>
              <a:latin typeface="+mn-lt"/>
              <a:ea typeface="黑体" panose="02010609060101010101" pitchFamily="2" charset="-122"/>
            </a:endParaRP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存储器</a:t>
            </a:r>
            <a:endParaRPr kumimoji="1" lang="zh-CN" altLang="en-US" sz="2400" b="1">
              <a:solidFill>
                <a:srgbClr val="000099"/>
              </a:solidFill>
              <a:latin typeface="+mn-lt"/>
              <a:ea typeface="黑体" panose="02010609060101010101" pitchFamily="2" charset="-122"/>
            </a:endParaRP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处理收到的数据</a:t>
            </a:r>
            <a:endParaRPr kumimoji="1" lang="zh-CN" altLang="en-US" sz="2400" b="1">
              <a:solidFill>
                <a:srgbClr val="000099"/>
              </a:solidFill>
              <a:latin typeface="+mn-lt"/>
              <a:ea typeface="黑体" panose="02010609060101010101" pitchFamily="2" charset="-122"/>
            </a:endParaRP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从局域网接收帧</a:t>
            </a:r>
            <a:endParaRPr kumimoji="1" lang="zh-CN" altLang="en-US" sz="2400" b="1">
              <a:solidFill>
                <a:srgbClr val="000099"/>
              </a:solidFill>
              <a:latin typeface="+mn-lt"/>
              <a:ea typeface="黑体" panose="02010609060101010101" pitchFamily="2" charset="-122"/>
            </a:endParaRP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endParaRPr kumimoji="1" lang="zh-CN" altLang="en-US" sz="2400" b="1">
              <a:solidFill>
                <a:srgbClr val="000099"/>
              </a:solidFill>
              <a:latin typeface="+mn-lt"/>
              <a:ea typeface="黑体" panose="02010609060101010101" pitchFamily="2" charset="-122"/>
            </a:endParaRP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endParaRPr kumimoji="1" lang="zh-CN" altLang="en-US" sz="2400" b="1" dirty="0">
              <a:solidFill>
                <a:srgbClr val="000099"/>
              </a:solidFill>
              <a:latin typeface="+mn-lt"/>
              <a:ea typeface="黑体" panose="02010609060101010101" pitchFamily="2" charset="-122"/>
            </a:endParaRPr>
          </a:p>
          <a:p>
            <a:pPr>
              <a:lnSpc>
                <a:spcPct val="95000"/>
              </a:lnSpc>
            </a:pPr>
            <a:r>
              <a:rPr kumimoji="1" lang="zh-CN" altLang="en-US" sz="2400" b="1" dirty="0">
                <a:solidFill>
                  <a:srgbClr val="000099"/>
                </a:solidFill>
                <a:latin typeface="+mn-lt"/>
                <a:ea typeface="黑体" panose="02010609060101010101" pitchFamily="2" charset="-122"/>
              </a:rPr>
              <a:t>通信</a:t>
            </a:r>
            <a:endParaRPr kumimoji="1" lang="zh-CN" altLang="en-US" sz="2400" b="1" dirty="0">
              <a:solidFill>
                <a:srgbClr val="000099"/>
              </a:solidFill>
              <a:latin typeface="+mn-lt"/>
              <a:ea typeface="黑体" panose="02010609060101010101" pitchFamily="2" charset="-122"/>
            </a:endParaRP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endParaRPr kumimoji="1" lang="zh-CN" altLang="en-US" sz="2400" b="1" dirty="0">
              <a:solidFill>
                <a:srgbClr val="000099"/>
              </a:solidFill>
              <a:latin typeface="+mn-lt"/>
              <a:ea typeface="黑体" panose="02010609060101010101" pitchFamily="2" charset="-122"/>
            </a:endParaRP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endParaRPr kumimoji="1"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endParaRPr lang="zh-CN" altLang="en-US" sz="2800" dirty="0"/>
          </a:p>
          <a:p>
            <a:pPr lvl="1"/>
            <a:r>
              <a:rPr lang="zh-CN" altLang="en-US" sz="2400" dirty="0">
                <a:solidFill>
                  <a:srgbClr val="0000CC"/>
                </a:solidFill>
              </a:rPr>
              <a:t>一条链路只是一条通路的一个组成部分。</a:t>
            </a:r>
            <a:endParaRPr lang="zh-CN" altLang="en-US" sz="2400" dirty="0">
              <a:solidFill>
                <a:srgbClr val="0000CC"/>
              </a:solidFill>
            </a:endParaRP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r>
              <a:rPr lang="zh-CN" altLang="en-US" sz="2400" dirty="0"/>
              <a:t>现在最常用的方法是使用适配器（即网卡）来实现这些协议的硬件和软件。</a:t>
            </a:r>
            <a:endParaRPr lang="zh-CN" altLang="en-US" sz="2400" dirty="0"/>
          </a:p>
          <a:p>
            <a:pPr lvl="1"/>
            <a:r>
              <a:rPr lang="zh-CN" altLang="en-US" sz="2400" dirty="0"/>
              <a:t>一般的适配器都包括了数据链路层和物理层这两层的功能。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endParaRPr lang="zh-CN" altLang="en-US" dirty="0"/>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endParaRPr lang="zh-CN" altLang="en-US" dirty="0"/>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anose="02010609060101010101" pitchFamily="2" charset="-122"/>
              </a:rPr>
              <a:t>B </a:t>
            </a:r>
            <a:r>
              <a:rPr kumimoji="1" lang="zh-CN" altLang="en-US" sz="2000" b="1" dirty="0" smtClean="0">
                <a:solidFill>
                  <a:srgbClr val="FF0000"/>
                </a:solidFill>
                <a:latin typeface="+mn-lt"/>
                <a:ea typeface="黑体" panose="02010609060101010101" pitchFamily="2" charset="-122"/>
              </a:rPr>
              <a:t>向</a:t>
            </a:r>
            <a:r>
              <a:rPr kumimoji="1" lang="zh-CN" altLang="en-US" sz="1400" b="1" dirty="0" smtClean="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endParaRPr kumimoji="1" lang="en-US" altLang="zh-CN" sz="2000" b="1" dirty="0">
              <a:solidFill>
                <a:srgbClr val="FF0000"/>
              </a:solidFill>
              <a:latin typeface="+mn-lt"/>
              <a:ea typeface="黑体" panose="02010609060101010101" pitchFamily="2" charset="-122"/>
            </a:endParaRPr>
          </a:p>
          <a:p>
            <a:pPr algn="ctr"/>
            <a:r>
              <a:rPr kumimoji="1" lang="zh-CN" altLang="en-US" sz="2000" b="1" dirty="0">
                <a:solidFill>
                  <a:srgbClr val="FF0000"/>
                </a:solidFill>
                <a:latin typeface="+mn-lt"/>
                <a:ea typeface="黑体" panose="02010609060101010101" pitchFamily="2" charset="-122"/>
              </a:rPr>
              <a:t>发送数据</a:t>
            </a:r>
            <a:endParaRPr kumimoji="1" lang="zh-CN" altLang="en-US" sz="2000" b="1" dirty="0">
              <a:solidFill>
                <a:srgbClr val="FF0000"/>
              </a:solidFill>
              <a:latin typeface="+mn-lt"/>
              <a:ea typeface="黑体" panose="02010609060101010101" pitchFamily="2" charset="-122"/>
            </a:endParaRP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endParaRPr kumimoji="1" lang="en-US" altLang="zh-CN" sz="2400" b="1">
              <a:solidFill>
                <a:srgbClr val="000099"/>
              </a:solidFill>
              <a:latin typeface="+mn-lt"/>
              <a:ea typeface="黑体" panose="02010609060101010101" pitchFamily="2" charset="-122"/>
            </a:endParaRP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endParaRPr kumimoji="1" lang="en-US" altLang="zh-CN" sz="2400" b="1">
              <a:solidFill>
                <a:srgbClr val="000099"/>
              </a:solidFill>
              <a:latin typeface="+mn-lt"/>
              <a:ea typeface="黑体" panose="02010609060101010101" pitchFamily="2" charset="-122"/>
            </a:endParaRP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endParaRPr kumimoji="1" lang="en-US" altLang="zh-CN" sz="2400" b="1">
              <a:solidFill>
                <a:srgbClr val="000099"/>
              </a:solidFill>
              <a:latin typeface="+mn-lt"/>
              <a:ea typeface="黑体" panose="02010609060101010101" pitchFamily="2" charset="-122"/>
            </a:endParaRP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endParaRPr kumimoji="1" lang="en-US" altLang="zh-CN" sz="2400" b="1">
              <a:solidFill>
                <a:srgbClr val="000099"/>
              </a:solidFill>
              <a:latin typeface="+mn-lt"/>
              <a:ea typeface="黑体" panose="02010609060101010101" pitchFamily="2" charset="-122"/>
            </a:endParaRP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endParaRPr kumimoji="1" lang="zh-CN" altLang="en-US" sz="2000" b="1" dirty="0">
              <a:solidFill>
                <a:srgbClr val="000099"/>
              </a:solidFill>
              <a:latin typeface="+mn-lt"/>
              <a:ea typeface="黑体" panose="02010609060101010101" pitchFamily="2" charset="-122"/>
            </a:endParaRP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endParaRPr kumimoji="1" lang="zh-CN" altLang="en-US" sz="2000" b="1">
              <a:solidFill>
                <a:srgbClr val="000099"/>
              </a:solidFill>
              <a:latin typeface="+mn-lt"/>
              <a:ea typeface="黑体" panose="02010609060101010101" pitchFamily="2" charset="-122"/>
            </a:endParaRP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endParaRPr lang="zh-CN" altLang="en-US" sz="2000" b="1" dirty="0">
              <a:solidFill>
                <a:srgbClr val="000099"/>
              </a:solidFill>
              <a:latin typeface="+mn-lt"/>
              <a:ea typeface="黑体" panose="02010609060101010101" pitchFamily="2" charset="-122"/>
            </a:endParaRP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endParaRPr kumimoji="1" lang="zh-CN" altLang="en-US" sz="2000" b="1">
              <a:solidFill>
                <a:srgbClr val="000099"/>
              </a:solidFill>
              <a:latin typeface="+mn-lt"/>
              <a:ea typeface="黑体" panose="02010609060101010101" pitchFamily="2" charset="-122"/>
            </a:endParaRP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endParaRPr lang="zh-CN" altLang="en-US" sz="2000" b="1" dirty="0">
              <a:solidFill>
                <a:srgbClr val="000099"/>
              </a:solidFill>
              <a:latin typeface="+mn-lt"/>
              <a:ea typeface="黑体" panose="02010609060101010101" pitchFamily="2" charset="-122"/>
            </a:endParaRP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endParaRPr lang="zh-CN" altLang="en-US" dirty="0"/>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endParaRPr lang="zh-CN" altLang="en-US" dirty="0"/>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endParaRPr lang="zh-CN" altLang="en-US" dirty="0"/>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endParaRPr lang="zh-CN" altLang="en-US" dirty="0"/>
          </a:p>
          <a:p>
            <a:r>
              <a:rPr lang="zh-CN" altLang="en-US" dirty="0" smtClean="0"/>
              <a:t>在具有</a:t>
            </a:r>
            <a:r>
              <a:rPr lang="zh-CN" altLang="en-US" dirty="0"/>
              <a:t>广播特性的总线上实现了一对一的通信。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95300" y="850900"/>
            <a:ext cx="8915400" cy="1143000"/>
          </a:xfrm>
        </p:spPr>
        <p:txBody>
          <a:bodyPr/>
          <a:lstStyle/>
          <a:p>
            <a:pPr eaLnBrk="1" hangingPunct="1"/>
            <a:r>
              <a:rPr lang="zh-CN" altLang="en-US" smtClean="0"/>
              <a:t>使用集线器的双绞线以太网 </a:t>
            </a:r>
            <a:endParaRPr lang="zh-CN" altLang="en-US" smtClean="0"/>
          </a:p>
        </p:txBody>
      </p:sp>
      <p:sp>
        <p:nvSpPr>
          <p:cNvPr id="58371" name="Text Box 3"/>
          <p:cNvSpPr txBox="1">
            <a:spLocks noChangeArrowheads="1"/>
          </p:cNvSpPr>
          <p:nvPr/>
        </p:nvSpPr>
        <p:spPr bwMode="auto">
          <a:xfrm>
            <a:off x="3860933" y="364490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folHlink"/>
                </a:solidFill>
                <a:latin typeface="Arial" panose="020B0604020202020204" pitchFamily="34" charset="0"/>
                <a:ea typeface="黑体" panose="02010609060101010101" pitchFamily="2" charset="-122"/>
              </a:rPr>
              <a:t>集线器</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58372" name="Line 4"/>
          <p:cNvSpPr>
            <a:spLocks noChangeShapeType="1"/>
          </p:cNvSpPr>
          <p:nvPr/>
        </p:nvSpPr>
        <p:spPr bwMode="auto">
          <a:xfrm flipV="1">
            <a:off x="1317360" y="4483100"/>
            <a:ext cx="2806700" cy="38735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73" name="Line 5"/>
          <p:cNvSpPr>
            <a:spLocks noChangeShapeType="1"/>
          </p:cNvSpPr>
          <p:nvPr/>
        </p:nvSpPr>
        <p:spPr bwMode="auto">
          <a:xfrm>
            <a:off x="2440386" y="3197226"/>
            <a:ext cx="1824698" cy="1158875"/>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74" name="Line 6"/>
          <p:cNvSpPr>
            <a:spLocks noChangeShapeType="1"/>
          </p:cNvSpPr>
          <p:nvPr/>
        </p:nvSpPr>
        <p:spPr bwMode="auto">
          <a:xfrm flipV="1">
            <a:off x="4124061" y="4611688"/>
            <a:ext cx="423069" cy="167640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75" name="Line 7"/>
          <p:cNvSpPr>
            <a:spLocks noChangeShapeType="1"/>
          </p:cNvSpPr>
          <p:nvPr/>
        </p:nvSpPr>
        <p:spPr bwMode="auto">
          <a:xfrm flipH="1">
            <a:off x="4686433" y="3065464"/>
            <a:ext cx="1683676" cy="1417637"/>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76" name="Line 8"/>
          <p:cNvSpPr>
            <a:spLocks noChangeShapeType="1"/>
          </p:cNvSpPr>
          <p:nvPr/>
        </p:nvSpPr>
        <p:spPr bwMode="auto">
          <a:xfrm>
            <a:off x="4825735" y="4611689"/>
            <a:ext cx="2806700" cy="130175"/>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58377"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4097338"/>
            <a:ext cx="1685396"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8378"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73" y="2808289"/>
            <a:ext cx="79798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9"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56" y="2551114"/>
            <a:ext cx="79798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0"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450" y="5643564"/>
            <a:ext cx="79798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829" y="4225925"/>
            <a:ext cx="79798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12" y="4356100"/>
            <a:ext cx="79798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Text Box 15"/>
          <p:cNvSpPr txBox="1">
            <a:spLocks noChangeArrowheads="1"/>
          </p:cNvSpPr>
          <p:nvPr/>
        </p:nvSpPr>
        <p:spPr bwMode="auto">
          <a:xfrm>
            <a:off x="5236766" y="5634038"/>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folHlink"/>
                </a:solidFill>
                <a:latin typeface="Arial" panose="020B0604020202020204" pitchFamily="34" charset="0"/>
                <a:ea typeface="黑体" panose="02010609060101010101" pitchFamily="2" charset="-122"/>
              </a:rPr>
              <a:t>两对双绞线</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58384" name="Line 16"/>
          <p:cNvSpPr>
            <a:spLocks noChangeShapeType="1"/>
          </p:cNvSpPr>
          <p:nvPr/>
        </p:nvSpPr>
        <p:spPr bwMode="auto">
          <a:xfrm flipV="1">
            <a:off x="6110420" y="4741864"/>
            <a:ext cx="259688" cy="941387"/>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5" name="Text Box 17"/>
          <p:cNvSpPr txBox="1">
            <a:spLocks noChangeArrowheads="1"/>
          </p:cNvSpPr>
          <p:nvPr/>
        </p:nvSpPr>
        <p:spPr bwMode="auto">
          <a:xfrm>
            <a:off x="6512851" y="270986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folHlink"/>
                </a:solidFill>
                <a:latin typeface="Arial" panose="020B0604020202020204" pitchFamily="34" charset="0"/>
                <a:ea typeface="黑体" panose="02010609060101010101" pitchFamily="2" charset="-122"/>
              </a:rPr>
              <a:t>站点</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58386" name="Text Box 18"/>
          <p:cNvSpPr txBox="1">
            <a:spLocks noChangeArrowheads="1"/>
          </p:cNvSpPr>
          <p:nvPr/>
        </p:nvSpPr>
        <p:spPr bwMode="auto">
          <a:xfrm>
            <a:off x="5616840" y="3763963"/>
            <a:ext cx="17075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solidFill>
                  <a:schemeClr val="folHlink"/>
                </a:solidFill>
                <a:latin typeface="Arial" panose="020B0604020202020204" pitchFamily="34" charset="0"/>
                <a:ea typeface="黑体" panose="02010609060101010101" pitchFamily="2" charset="-122"/>
              </a:rPr>
              <a:t>RJ-45 </a:t>
            </a:r>
            <a:r>
              <a:rPr lang="zh-CN" altLang="en-US" sz="2400">
                <a:solidFill>
                  <a:schemeClr val="folHlink"/>
                </a:solidFill>
                <a:latin typeface="Arial" panose="020B0604020202020204" pitchFamily="34" charset="0"/>
                <a:ea typeface="黑体" panose="02010609060101010101" pitchFamily="2" charset="-122"/>
              </a:rPr>
              <a:t>插头</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58387" name="Line 19"/>
          <p:cNvSpPr>
            <a:spLocks noChangeShapeType="1"/>
          </p:cNvSpPr>
          <p:nvPr/>
        </p:nvSpPr>
        <p:spPr bwMode="auto">
          <a:xfrm>
            <a:off x="6753623" y="4211639"/>
            <a:ext cx="600207" cy="530225"/>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0"/>
          <p:cNvSpPr>
            <a:spLocks noChangeShapeType="1"/>
          </p:cNvSpPr>
          <p:nvPr/>
        </p:nvSpPr>
        <p:spPr bwMode="auto">
          <a:xfrm flipH="1">
            <a:off x="5388108" y="4211639"/>
            <a:ext cx="718873" cy="403225"/>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endParaRPr lang="zh-CN" altLang="en-US" dirty="0"/>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endParaRPr lang="zh-CN" altLang="en-US" dirty="0"/>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endParaRPr lang="zh-CN" altLang="en-US"/>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endParaRPr lang="zh-CN" altLang="en-US" dirty="0">
              <a:solidFill>
                <a:srgbClr val="0000FF"/>
              </a:solidFill>
            </a:endParaRPr>
          </a:p>
          <a:p>
            <a:r>
              <a:rPr lang="zh-CN" altLang="en-US" dirty="0"/>
              <a:t>当目的站收到有差错的数据帧时就丢弃此帧，其他什么也不做。</a:t>
            </a:r>
            <a:r>
              <a:rPr lang="zh-CN" altLang="en-US" dirty="0">
                <a:solidFill>
                  <a:srgbClr val="FF0000"/>
                </a:solidFill>
              </a:rPr>
              <a:t>差错的纠正由高层来决定。</a:t>
            </a:r>
            <a:endParaRPr lang="zh-CN" altLang="en-US" dirty="0">
              <a:solidFill>
                <a:srgbClr val="FF0000"/>
              </a:solidFill>
            </a:endParaRPr>
          </a:p>
          <a:p>
            <a:r>
              <a:rPr lang="zh-CN" altLang="en-US" dirty="0"/>
              <a:t>如果高层发现丢失了一些数据而进行重传，但以太网并不知道这是一个重传的帧，而是当作一个新的数据帧来发送。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smtClean="0">
                <a:solidFill>
                  <a:srgbClr val="FF0000"/>
                </a:solidFill>
                <a:latin typeface="+mn-lt"/>
                <a:ea typeface="黑体" panose="02010609060101010101" pitchFamily="2" charset="-122"/>
              </a:rPr>
              <a:t>缺点</a:t>
            </a:r>
            <a:r>
              <a:rPr lang="zh-CN" altLang="zh-CN" sz="2800" b="1" dirty="0" smtClean="0">
                <a:solidFill>
                  <a:srgbClr val="000099"/>
                </a:solidFill>
                <a:latin typeface="+mn-lt"/>
                <a:ea typeface="黑体" panose="02010609060101010101" pitchFamily="2" charset="-122"/>
              </a:rPr>
              <a:t>是</a:t>
            </a:r>
            <a:r>
              <a:rPr lang="zh-CN" altLang="en-US" sz="2800" b="1" dirty="0" smtClean="0">
                <a:solidFill>
                  <a:srgbClr val="000099"/>
                </a:solidFill>
                <a:latin typeface="+mn-lt"/>
                <a:ea typeface="黑体" panose="02010609060101010101" pitchFamily="2" charset="-122"/>
              </a:rPr>
              <a:t>：</a:t>
            </a:r>
            <a:r>
              <a:rPr lang="zh-CN" altLang="zh-CN" sz="2800" b="1" dirty="0" smtClean="0">
                <a:solidFill>
                  <a:srgbClr val="000099"/>
                </a:solidFill>
                <a:latin typeface="+mn-lt"/>
                <a:ea typeface="黑体" panose="02010609060101010101" pitchFamily="2" charset="-122"/>
              </a:rPr>
              <a:t>它</a:t>
            </a:r>
            <a:r>
              <a:rPr lang="zh-CN" altLang="zh-CN" sz="2800" b="1" dirty="0">
                <a:solidFill>
                  <a:srgbClr val="000099"/>
                </a:solidFill>
                <a:latin typeface="+mn-lt"/>
                <a:ea typeface="黑体" panose="02010609060101010101" pitchFamily="2" charset="-122"/>
              </a:rPr>
              <a:t>所占的频带宽度比原始的基带信号增加了</a:t>
            </a:r>
            <a:r>
              <a:rPr lang="zh-CN" altLang="zh-CN" sz="2800" b="1" dirty="0" smtClean="0">
                <a:solidFill>
                  <a:srgbClr val="000099"/>
                </a:solidFill>
                <a:latin typeface="+mn-lt"/>
                <a:ea typeface="黑体" panose="02010609060101010101" pitchFamily="2" charset="-122"/>
              </a:rPr>
              <a:t>一倍</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zh-CN" altLang="zh-CN" smtClean="0"/>
          </a:p>
        </p:txBody>
      </p:sp>
      <p:sp>
        <p:nvSpPr>
          <p:cNvPr id="61443" name="Rectangle 3"/>
          <p:cNvSpPr>
            <a:spLocks noGrp="1" noChangeArrowheads="1"/>
          </p:cNvSpPr>
          <p:nvPr>
            <p:ph idx="1"/>
          </p:nvPr>
        </p:nvSpPr>
        <p:spPr>
          <a:xfrm>
            <a:off x="194338" y="2205038"/>
            <a:ext cx="9439936" cy="4114800"/>
          </a:xfrm>
        </p:spPr>
        <p:txBody>
          <a:bodyPr/>
          <a:lstStyle/>
          <a:p>
            <a:pPr eaLnBrk="1" hangingPunct="1"/>
            <a:r>
              <a:rPr lang="zh-CN" altLang="en-US" dirty="0" smtClean="0"/>
              <a:t>采用曼彻斯特编码，</a:t>
            </a:r>
            <a:r>
              <a:rPr lang="en-US" altLang="zh-CN" dirty="0" smtClean="0"/>
              <a:t>100Mbps</a:t>
            </a:r>
            <a:r>
              <a:rPr lang="zh-CN" altLang="en-US" dirty="0" smtClean="0"/>
              <a:t>传输速率所需要的调制速率为</a:t>
            </a:r>
            <a:r>
              <a:rPr lang="en-US" altLang="zh-CN" dirty="0" smtClean="0"/>
              <a:t>(     )</a:t>
            </a:r>
            <a:br>
              <a:rPr lang="en-US" altLang="zh-CN" dirty="0" smtClean="0"/>
            </a:br>
            <a:r>
              <a:rPr lang="en-US" altLang="zh-CN" dirty="0" smtClean="0"/>
              <a:t>  A. 200MBaud                      B. 400MBaud</a:t>
            </a:r>
            <a:br>
              <a:rPr lang="en-US" altLang="zh-CN" dirty="0" smtClean="0"/>
            </a:br>
            <a:r>
              <a:rPr lang="en-US" altLang="zh-CN" dirty="0" smtClean="0"/>
              <a:t>  C. 50MBaud                        D. 100MBaud </a:t>
            </a:r>
            <a:endParaRPr lang="en-US" altLang="zh-CN" dirty="0" smtClean="0"/>
          </a:p>
        </p:txBody>
      </p:sp>
      <p:sp>
        <p:nvSpPr>
          <p:cNvPr id="654340" name="Text Box 4"/>
          <p:cNvSpPr txBox="1">
            <a:spLocks noChangeArrowheads="1"/>
          </p:cNvSpPr>
          <p:nvPr/>
        </p:nvSpPr>
        <p:spPr bwMode="auto">
          <a:xfrm>
            <a:off x="2912344" y="2780928"/>
            <a:ext cx="12485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dirty="0">
                <a:latin typeface="Tahoma" panose="020B0604030504040204" pitchFamily="34" charset="0"/>
              </a:rPr>
              <a:t>A</a:t>
            </a:r>
            <a:endParaRPr lang="en-US" altLang="zh-CN" dirty="0">
              <a:latin typeface="Tahoma" panose="020B0604030504040204" pitchFamily="34" charset="0"/>
            </a:endParaRPr>
          </a:p>
        </p:txBody>
      </p:sp>
      <p:sp>
        <p:nvSpPr>
          <p:cNvPr id="61445" name="Line 5"/>
          <p:cNvSpPr>
            <a:spLocks noChangeShapeType="1"/>
          </p:cNvSpPr>
          <p:nvPr/>
        </p:nvSpPr>
        <p:spPr bwMode="auto">
          <a:xfrm flipH="1" flipV="1">
            <a:off x="3002756" y="4221164"/>
            <a:ext cx="77391" cy="503237"/>
          </a:xfrm>
          <a:prstGeom prst="line">
            <a:avLst/>
          </a:prstGeom>
          <a:noFill/>
          <a:ln w="381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446" name="Text Box 7"/>
          <p:cNvSpPr txBox="1">
            <a:spLocks noChangeArrowheads="1"/>
          </p:cNvSpPr>
          <p:nvPr/>
        </p:nvSpPr>
        <p:spPr bwMode="auto">
          <a:xfrm>
            <a:off x="2768865" y="4581526"/>
            <a:ext cx="697203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dirty="0" smtClean="0">
                <a:latin typeface="Tahoma" panose="020B0604030504040204" pitchFamily="34" charset="0"/>
              </a:rPr>
              <a:t>波特率（码元</a:t>
            </a:r>
            <a:r>
              <a:rPr lang="en-US" altLang="zh-CN" dirty="0" smtClean="0">
                <a:latin typeface="Tahoma" panose="020B0604030504040204" pitchFamily="34" charset="0"/>
              </a:rPr>
              <a:t>/</a:t>
            </a:r>
            <a:r>
              <a:rPr lang="zh-CN" altLang="en-US" dirty="0" smtClean="0">
                <a:latin typeface="Tahoma" panose="020B0604030504040204" pitchFamily="34" charset="0"/>
              </a:rPr>
              <a:t>秒）</a:t>
            </a:r>
            <a:endParaRPr lang="zh-CN" altLang="en-US" dirty="0">
              <a:latin typeface="Tahoma" panose="020B0604030504040204" pitchFamily="34" charset="0"/>
            </a:endParaRPr>
          </a:p>
          <a:p>
            <a:pPr eaLnBrk="1" hangingPunct="1">
              <a:spcBef>
                <a:spcPct val="50000"/>
              </a:spcBef>
              <a:buFontTx/>
              <a:buNone/>
            </a:pPr>
            <a:r>
              <a:rPr lang="zh-CN" altLang="en-US" dirty="0">
                <a:latin typeface="Arial" panose="020B0604020202020204" pitchFamily="34" charset="0"/>
                <a:cs typeface="Arial" panose="020B0604020202020204" pitchFamily="34" charset="0"/>
              </a:rPr>
              <a:t>波特是设备</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如调制解调器</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每秒中发生信号变化的度量。 </a:t>
            </a:r>
            <a:endParaRPr lang="zh-CN" altLang="en-US" dirty="0">
              <a:latin typeface="Arial" panose="020B0604020202020204" pitchFamily="34" charset="0"/>
              <a:cs typeface="Arial" panose="020B0604020202020204" pitchFamily="34" charset="0"/>
            </a:endParaRPr>
          </a:p>
          <a:p>
            <a:pPr eaLnBrk="1" hangingPunct="1">
              <a:spcBef>
                <a:spcPct val="50000"/>
              </a:spcBef>
              <a:buFontTx/>
              <a:buNone/>
            </a:pPr>
            <a:endParaRPr lang="en-US" altLang="zh-CN"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Effect transition="in" filter="blinds(horizontal)">
                                      <p:cBhvr>
                                        <p:cTn id="7" dur="500"/>
                                        <p:tgtEl>
                                          <p:spTgt spid="65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endParaRPr lang="zh-CN" altLang="en-US" sz="2800" dirty="0"/>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endParaRPr lang="zh-CN" altLang="en-US" dirty="0"/>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endParaRPr lang="zh-CN" altLang="en-US" sz="2800" dirty="0"/>
          </a:p>
          <a:p>
            <a:r>
              <a:rPr lang="zh-CN" altLang="en-US" sz="2800" dirty="0"/>
              <a:t>当几个站同时在总线上发送数据时，总线上的信号电压摆动值将会增大（互相叠加）。</a:t>
            </a:r>
            <a:endParaRPr lang="zh-CN" altLang="en-US" sz="2800" dirty="0"/>
          </a:p>
          <a:p>
            <a:r>
              <a:rPr lang="zh-CN" altLang="en-US" sz="2800" dirty="0"/>
              <a:t>当一个站检测到的信号电压摆动值超过一定的门限值时，就认为总线上至少有两个站同时在发送数据，表明产生了碰撞。</a:t>
            </a:r>
            <a:endParaRPr lang="zh-CN" altLang="en-US" sz="2800" dirty="0"/>
          </a:p>
          <a:p>
            <a:r>
              <a:rPr lang="zh-CN" altLang="en-US" sz="2800" dirty="0">
                <a:solidFill>
                  <a:srgbClr val="0000FF"/>
                </a:solidFill>
              </a:rPr>
              <a:t>所谓“碰撞”就是发生了冲突。因此“碰撞检测”也称为“冲突检测”</a:t>
            </a:r>
            <a:r>
              <a:rPr lang="zh-CN" altLang="en-US" sz="2800" dirty="0">
                <a:solidFill>
                  <a:srgbClr val="0000CC"/>
                </a:solidFill>
              </a:rPr>
              <a:t>。</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endParaRPr lang="zh-CN" altLang="en-US" dirty="0"/>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r>
              <a:rPr lang="zh-CN" altLang="en-US" dirty="0" smtClean="0"/>
              <a:t>。</a:t>
            </a:r>
            <a:endParaRPr lang="en-US" altLang="zh-CN" dirty="0" smtClean="0"/>
          </a:p>
          <a:p>
            <a:endParaRPr lang="en-US" altLang="zh-CN" dirty="0"/>
          </a:p>
          <a:p>
            <a:r>
              <a:rPr lang="zh-CN" altLang="en-US" dirty="0">
                <a:solidFill>
                  <a:srgbClr val="FF0000"/>
                </a:solidFill>
              </a:rPr>
              <a:t>（</a:t>
            </a:r>
            <a:r>
              <a:rPr lang="en-US" altLang="zh-CN" dirty="0">
                <a:solidFill>
                  <a:srgbClr val="FF0000"/>
                </a:solidFill>
              </a:rPr>
              <a:t>2</a:t>
            </a:r>
            <a:r>
              <a:rPr lang="zh-CN" altLang="en-US" dirty="0">
                <a:solidFill>
                  <a:srgbClr val="FF0000"/>
                </a:solidFill>
              </a:rPr>
              <a:t>个大喇叭在广播不同的内容</a:t>
            </a:r>
            <a:r>
              <a:rPr lang="zh-CN" altLang="en-US" dirty="0" smtClean="0">
                <a:solidFill>
                  <a:srgbClr val="FF0000"/>
                </a:solidFill>
              </a:rPr>
              <a:t>）</a:t>
            </a:r>
            <a:endParaRPr lang="en-US" altLang="zh-CN" dirty="0" smtClean="0"/>
          </a:p>
          <a:p>
            <a:endParaRPr lang="zh-CN" altLang="en-US" dirty="0"/>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endParaRPr lang="zh-CN" altLang="zh-CN" dirty="0"/>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endParaRPr lang="zh-CN" altLang="en-US" dirty="0"/>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endParaRPr lang="zh-CN" altLang="en-US" sz="2800" dirty="0"/>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endParaRPr lang="zh-CN" altLang="en-US" sz="2800" dirty="0"/>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endParaRPr kumimoji="1" lang="en-US" altLang="zh-CN" sz="2800" b="1">
              <a:solidFill>
                <a:srgbClr val="000099"/>
              </a:solidFill>
              <a:latin typeface="+mn-lt"/>
              <a:ea typeface="黑体" panose="02010609060101010101" pitchFamily="2" charset="-122"/>
            </a:endParaRP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endParaRPr kumimoji="1" lang="en-US" altLang="zh-CN" sz="2800" b="1">
              <a:solidFill>
                <a:srgbClr val="000099"/>
              </a:solidFill>
              <a:latin typeface="+mn-lt"/>
              <a:ea typeface="黑体" panose="02010609060101010101" pitchFamily="2" charset="-122"/>
            </a:endParaRP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smtClean="0"/>
              <a:t>信号传播</a:t>
            </a:r>
            <a:r>
              <a:rPr lang="zh-CN" altLang="en-US" sz="4000" dirty="0"/>
              <a:t>时延对载波监听的影响 </a:t>
            </a:r>
            <a:endParaRPr lang="zh-CN" altLang="en-US" sz="4000" dirty="0"/>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anose="02010609060101010101" pitchFamily="2" charset="-122"/>
              </a:rPr>
              <a:t>A</a:t>
            </a:r>
            <a:r>
              <a:rPr lang="zh-CN" altLang="en-US" sz="2800" b="1" dirty="0" smtClean="0">
                <a:solidFill>
                  <a:srgbClr val="000066"/>
                </a:solidFill>
                <a:latin typeface="+mn-lt"/>
                <a:ea typeface="黑体" panose="02010609060101010101" pitchFamily="2" charset="-122"/>
              </a:rPr>
              <a:t>需要单程传播时延的 </a:t>
            </a:r>
            <a:r>
              <a:rPr lang="en-US" altLang="zh-CN" sz="2800" b="1" dirty="0" smtClean="0">
                <a:solidFill>
                  <a:srgbClr val="000066"/>
                </a:solidFill>
                <a:latin typeface="+mn-lt"/>
                <a:ea typeface="黑体" panose="02010609060101010101" pitchFamily="2" charset="-122"/>
              </a:rPr>
              <a:t>2 </a:t>
            </a:r>
            <a:r>
              <a:rPr lang="zh-CN" altLang="en-US" sz="2800" b="1" dirty="0" smtClean="0">
                <a:solidFill>
                  <a:srgbClr val="000066"/>
                </a:solidFill>
                <a:latin typeface="+mn-lt"/>
                <a:ea typeface="黑体" panose="02010609060101010101" pitchFamily="2" charset="-122"/>
              </a:rPr>
              <a:t>倍的时间，</a:t>
            </a:r>
            <a:endParaRPr lang="en-US" altLang="zh-CN" sz="2800" b="1" dirty="0" smtClean="0">
              <a:solidFill>
                <a:srgbClr val="000066"/>
              </a:solidFill>
              <a:latin typeface="+mn-lt"/>
              <a:ea typeface="黑体" panose="02010609060101010101" pitchFamily="2" charset="-122"/>
            </a:endParaRPr>
          </a:p>
          <a:p>
            <a:pPr algn="ctr"/>
            <a:r>
              <a:rPr lang="zh-CN" altLang="en-US" sz="2800" b="1" dirty="0" smtClean="0">
                <a:solidFill>
                  <a:srgbClr val="000066"/>
                </a:solidFill>
                <a:latin typeface="+mn-lt"/>
                <a:ea typeface="黑体" panose="02010609060101010101" pitchFamily="2" charset="-122"/>
              </a:rPr>
              <a:t>才能检测到与 </a:t>
            </a:r>
            <a:r>
              <a:rPr lang="en-US" altLang="zh-CN" sz="2800" b="1" dirty="0" smtClean="0">
                <a:solidFill>
                  <a:srgbClr val="000066"/>
                </a:solidFill>
                <a:latin typeface="+mn-lt"/>
                <a:ea typeface="黑体" panose="02010609060101010101" pitchFamily="2" charset="-122"/>
              </a:rPr>
              <a:t>B </a:t>
            </a:r>
            <a:r>
              <a:rPr lang="zh-CN" altLang="en-US" sz="2800" b="1" dirty="0" smtClean="0">
                <a:solidFill>
                  <a:srgbClr val="000066"/>
                </a:solidFill>
                <a:latin typeface="+mn-lt"/>
                <a:ea typeface="黑体" panose="02010609060101010101" pitchFamily="2" charset="-122"/>
              </a:rPr>
              <a:t>的发送产生了冲突</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grpSp>
        <p:nvGrpSpPr>
          <p:cNvPr id="413716" name="Group 20"/>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grpSp>
      <p:grpSp>
        <p:nvGrpSpPr>
          <p:cNvPr id="413722" name="Group 26"/>
          <p:cNvGrpSpPr/>
          <p:nvPr/>
        </p:nvGrpSpPr>
        <p:grpSpPr bwMode="auto">
          <a:xfrm>
            <a:off x="7280237"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3729" name="Group 33"/>
          <p:cNvGrpSpPr/>
          <p:nvPr/>
        </p:nvGrpSpPr>
        <p:grpSpPr bwMode="auto">
          <a:xfrm>
            <a:off x="4519972"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grpSp>
        <p:nvGrpSpPr>
          <p:cNvPr id="413737" name="Group 41"/>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smtClean="0">
                <a:solidFill>
                  <a:srgbClr val="000099"/>
                </a:solidFill>
                <a:latin typeface="+mn-lt"/>
                <a:ea typeface="黑体" panose="02010609060101010101" pitchFamily="2" charset="-122"/>
              </a:rPr>
              <a:t>t</a:t>
            </a:r>
            <a:r>
              <a:rPr kumimoji="1" lang="en-US" altLang="zh-CN" b="1" dirty="0" smtClean="0">
                <a:solidFill>
                  <a:srgbClr val="000099"/>
                </a:solidFill>
                <a:latin typeface="+mn-lt"/>
                <a:ea typeface="黑体" panose="02010609060101010101" pitchFamily="2" charset="-122"/>
              </a:rPr>
              <a:t> </a:t>
            </a:r>
            <a:r>
              <a:rPr kumimoji="1" lang="en-US" altLang="zh-CN" b="1" dirty="0">
                <a:solidFill>
                  <a:srgbClr val="000099"/>
                </a:solidFill>
                <a:latin typeface="+mn-lt"/>
                <a:ea typeface="黑体" panose="02010609060101010101" pitchFamily="2" charset="-122"/>
              </a:rPr>
              <a:t>=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smtClean="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信道空闲</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发送数据</a:t>
            </a:r>
            <a:endParaRPr kumimoji="1" lang="zh-CN" altLang="en-US" b="1" dirty="0">
              <a:solidFill>
                <a:srgbClr val="000099"/>
              </a:solidFill>
              <a:latin typeface="+mn-lt"/>
              <a:ea typeface="黑体" panose="02010609060101010101" pitchFamily="2" charset="-122"/>
            </a:endParaRPr>
          </a:p>
        </p:txBody>
      </p:sp>
      <p:grpSp>
        <p:nvGrpSpPr>
          <p:cNvPr id="413757" name="Group 61"/>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a:p>
              <a:pPr eaLnBrk="0" hangingPunct="0">
                <a:lnSpc>
                  <a:spcPct val="90000"/>
                </a:lnSpc>
              </a:pPr>
              <a:r>
                <a:rPr kumimoji="1" lang="zh-CN" altLang="en-US" b="1" dirty="0">
                  <a:solidFill>
                    <a:srgbClr val="000099"/>
                  </a:solidFill>
                  <a:latin typeface="+mn-lt"/>
                  <a:ea typeface="黑体" panose="02010609060101010101" pitchFamily="2" charset="-122"/>
                </a:rPr>
                <a:t>停止发送</a:t>
              </a:r>
              <a:endParaRPr kumimoji="1" lang="zh-CN" altLang="en-US" b="1" dirty="0">
                <a:solidFill>
                  <a:srgbClr val="000099"/>
                </a:solidFill>
                <a:latin typeface="+mn-lt"/>
                <a:ea typeface="黑体" panose="02010609060101010101" pitchFamily="2" charset="-122"/>
              </a:endParaRP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grpSp>
        <p:nvGrpSpPr>
          <p:cNvPr id="413767" name="Group 71"/>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endParaRPr lang="zh-CN" altLang="en-US" dirty="0"/>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endParaRPr lang="zh-CN" altLang="en-US" dirty="0">
              <a:solidFill>
                <a:srgbClr val="FF0000"/>
              </a:solidFill>
            </a:endParaRPr>
          </a:p>
          <a:p>
            <a:r>
              <a:rPr lang="zh-CN" altLang="en-US" dirty="0"/>
              <a:t>每个站在发送数据之后的一小段时间内，存在着遭遇碰撞的可能性。 </a:t>
            </a:r>
            <a:endParaRPr lang="zh-CN" altLang="en-US" dirty="0"/>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endParaRPr lang="zh-CN" altLang="en-US" dirty="0"/>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（两倍的端到端往返时延）</a:t>
            </a:r>
            <a:r>
              <a:rPr lang="zh-CN" altLang="en-US" dirty="0"/>
              <a:t>就可知道发送的数据帧是否遭受了碰撞。</a:t>
            </a:r>
            <a:endParaRPr lang="zh-CN" altLang="en-US" dirty="0"/>
          </a:p>
          <a:p>
            <a:r>
              <a:rPr lang="zh-CN" altLang="en-US" dirty="0"/>
              <a:t>以太网的端到端往返时延 </a:t>
            </a:r>
            <a:r>
              <a:rPr lang="en-US" altLang="zh-CN" dirty="0"/>
              <a:t>2</a:t>
            </a:r>
            <a:r>
              <a:rPr lang="en-US" altLang="zh-CN" i="1" dirty="0">
                <a:sym typeface="Symbol" panose="05050102010706020507"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endParaRPr lang="zh-CN" altLang="en-US" dirty="0">
              <a:solidFill>
                <a:srgbClr val="FF0000"/>
              </a:solidFill>
            </a:endParaRP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endParaRPr lang="zh-CN" altLang="zh-CN" smtClean="0"/>
          </a:p>
        </p:txBody>
      </p:sp>
      <p:sp>
        <p:nvSpPr>
          <p:cNvPr id="70659" name="Rectangle 3"/>
          <p:cNvSpPr>
            <a:spLocks noGrp="1" noChangeArrowheads="1"/>
          </p:cNvSpPr>
          <p:nvPr>
            <p:ph idx="1"/>
          </p:nvPr>
        </p:nvSpPr>
        <p:spPr/>
        <p:txBody>
          <a:bodyPr/>
          <a:lstStyle/>
          <a:p>
            <a:pPr eaLnBrk="1" hangingPunct="1"/>
            <a:r>
              <a:rPr lang="zh-CN" altLang="en-US" smtClean="0"/>
              <a:t>对于基带</a:t>
            </a:r>
            <a:r>
              <a:rPr lang="en-US" altLang="zh-CN" smtClean="0"/>
              <a:t>CSMA/CD</a:t>
            </a:r>
            <a:r>
              <a:rPr lang="zh-CN" altLang="en-US" smtClean="0"/>
              <a:t>而言，为了确保发送站点在传输时能检测到可能存在的冲突，数据帧的传输时延至少要等于信号传播时延的</a:t>
            </a:r>
            <a:r>
              <a:rPr lang="en-US" altLang="zh-CN" smtClean="0"/>
              <a:t>(     )</a:t>
            </a:r>
            <a:br>
              <a:rPr lang="en-US" altLang="zh-CN" smtClean="0"/>
            </a:br>
            <a:r>
              <a:rPr lang="en-US" altLang="zh-CN" smtClean="0"/>
              <a:t>  A. 1</a:t>
            </a:r>
            <a:r>
              <a:rPr lang="zh-CN" altLang="en-US" smtClean="0"/>
              <a:t>倍                                  </a:t>
            </a:r>
            <a:r>
              <a:rPr lang="en-US" altLang="zh-CN" smtClean="0"/>
              <a:t>B. 2</a:t>
            </a:r>
            <a:r>
              <a:rPr lang="zh-CN" altLang="en-US" smtClean="0"/>
              <a:t>倍</a:t>
            </a:r>
            <a:br>
              <a:rPr lang="zh-CN" altLang="en-US" smtClean="0"/>
            </a:br>
            <a:r>
              <a:rPr lang="zh-CN" altLang="en-US" smtClean="0"/>
              <a:t>  </a:t>
            </a:r>
            <a:r>
              <a:rPr lang="en-US" altLang="zh-CN" smtClean="0"/>
              <a:t>C. 4</a:t>
            </a:r>
            <a:r>
              <a:rPr lang="zh-CN" altLang="en-US" smtClean="0"/>
              <a:t>倍                                  </a:t>
            </a:r>
            <a:r>
              <a:rPr lang="en-US" altLang="zh-CN" smtClean="0"/>
              <a:t>D. 2.5</a:t>
            </a:r>
            <a:r>
              <a:rPr lang="zh-CN" altLang="en-US" smtClean="0"/>
              <a:t>倍</a:t>
            </a:r>
            <a:endParaRPr lang="zh-CN" altLang="en-US" smtClean="0"/>
          </a:p>
        </p:txBody>
      </p:sp>
      <p:sp>
        <p:nvSpPr>
          <p:cNvPr id="655364" name="Text Box 4"/>
          <p:cNvSpPr txBox="1">
            <a:spLocks noChangeArrowheads="1"/>
          </p:cNvSpPr>
          <p:nvPr/>
        </p:nvSpPr>
        <p:spPr bwMode="auto">
          <a:xfrm>
            <a:off x="7257256" y="2348880"/>
            <a:ext cx="46778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dirty="0">
                <a:latin typeface="Tahoma" panose="020B0604030504040204" pitchFamily="34" charset="0"/>
              </a:rPr>
              <a:t>B</a:t>
            </a:r>
            <a:endParaRPr lang="en-US" altLang="zh-CN"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64"/>
                                        </p:tgtEl>
                                        <p:attrNameLst>
                                          <p:attrName>style.visibility</p:attrName>
                                        </p:attrNameLst>
                                      </p:cBhvr>
                                      <p:to>
                                        <p:strVal val="visible"/>
                                      </p:to>
                                    </p:set>
                                    <p:animEffect transition="in" filter="blinds(horizontal)">
                                      <p:cBhvr>
                                        <p:cTn id="7" dur="500"/>
                                        <p:tgtEl>
                                          <p:spTgt spid="65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smtClean="0"/>
            </a:br>
            <a:r>
              <a:rPr lang="en-US" altLang="zh-CN" sz="4000" dirty="0" smtClean="0"/>
              <a:t>(</a:t>
            </a:r>
            <a:r>
              <a:rPr lang="en-US" altLang="zh-CN" sz="4000" dirty="0"/>
              <a:t>truncated binary exponential type)</a:t>
            </a:r>
            <a:endParaRPr lang="en-US" altLang="zh-CN" sz="4000" dirty="0"/>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endParaRPr lang="zh-CN" altLang="en-US" sz="2800" dirty="0"/>
          </a:p>
          <a:p>
            <a:pPr lvl="1"/>
            <a:r>
              <a:rPr lang="zh-CN" altLang="en-US" sz="2400" dirty="0">
                <a:solidFill>
                  <a:srgbClr val="0000FF"/>
                </a:solidFill>
                <a:latin typeface="Arial" panose="020B0604020202020204" pitchFamily="34" charset="0"/>
                <a:ea typeface="黑体" panose="02010609060101010101" pitchFamily="2" charset="-122"/>
              </a:rPr>
              <a:t>基本退避时间取为争用期 </a:t>
            </a:r>
            <a:r>
              <a:rPr lang="en-US" altLang="zh-CN" sz="2400" dirty="0">
                <a:solidFill>
                  <a:srgbClr val="0000FF"/>
                </a:solidFill>
                <a:latin typeface="Arial" panose="020B0604020202020204" pitchFamily="34" charset="0"/>
                <a:ea typeface="黑体" panose="02010609060101010101" pitchFamily="2" charset="-122"/>
              </a:rPr>
              <a:t>2</a:t>
            </a:r>
            <a:r>
              <a:rPr lang="en-US" altLang="zh-CN" sz="2400" i="1" dirty="0">
                <a:solidFill>
                  <a:srgbClr val="0000FF"/>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0000FF"/>
                </a:solidFill>
                <a:latin typeface="Arial" panose="020B0604020202020204" pitchFamily="34" charset="0"/>
                <a:ea typeface="黑体" panose="02010609060101010101" pitchFamily="2" charset="-122"/>
              </a:rPr>
              <a:t>。</a:t>
            </a:r>
            <a:endParaRPr lang="zh-CN" altLang="en-US" sz="2400"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从整数</a:t>
            </a:r>
            <a:r>
              <a:rPr lang="zh-CN" altLang="en-US" sz="2400" dirty="0" smtClean="0">
                <a:latin typeface="Arial" panose="020B0604020202020204" pitchFamily="34" charset="0"/>
                <a:ea typeface="黑体" panose="02010609060101010101" pitchFamily="2" charset="-122"/>
              </a:rPr>
              <a:t>集合 </a:t>
            </a:r>
            <a:r>
              <a:rPr lang="en-US" altLang="zh-CN" sz="2400" dirty="0" smtClean="0">
                <a:latin typeface="Arial" panose="020B0604020202020204" pitchFamily="34" charset="0"/>
                <a:ea typeface="黑体" panose="02010609060101010101" pitchFamily="2" charset="-122"/>
              </a:rPr>
              <a:t>[</a:t>
            </a:r>
            <a:r>
              <a:rPr lang="en-US" altLang="zh-CN" sz="2400" dirty="0">
                <a:latin typeface="Arial" panose="020B0604020202020204" pitchFamily="34" charset="0"/>
                <a:ea typeface="黑体" panose="02010609060101010101" pitchFamily="2" charset="-122"/>
              </a:rPr>
              <a:t>0</a:t>
            </a:r>
            <a:r>
              <a:rPr lang="en-US" altLang="zh-CN" sz="2400" dirty="0" smtClean="0">
                <a:latin typeface="Arial" panose="020B0604020202020204" pitchFamily="34" charset="0"/>
                <a:ea typeface="黑体" panose="02010609060101010101" pitchFamily="2" charset="-122"/>
              </a:rPr>
              <a:t>, 1, … , </a:t>
            </a:r>
            <a:r>
              <a:rPr lang="en-US" altLang="zh-CN" sz="2400" dirty="0">
                <a:latin typeface="Arial" panose="020B0604020202020204" pitchFamily="34" charset="0"/>
                <a:ea typeface="黑体" panose="02010609060101010101" pitchFamily="2" charset="-122"/>
              </a:rPr>
              <a:t>(2</a:t>
            </a:r>
            <a:r>
              <a:rPr lang="en-US" altLang="zh-CN" sz="2400" i="1" baseline="30000" dirty="0">
                <a:latin typeface="Arial" panose="020B0604020202020204" pitchFamily="34" charset="0"/>
                <a:ea typeface="黑体" panose="02010609060101010101" pitchFamily="2" charset="-122"/>
              </a:rPr>
              <a:t>k</a:t>
            </a:r>
            <a:r>
              <a:rPr lang="en-US" altLang="zh-CN" sz="2400" i="1" dirty="0">
                <a:latin typeface="Arial" panose="020B0604020202020204" pitchFamily="34" charset="0"/>
                <a:ea typeface="黑体" panose="02010609060101010101" pitchFamily="2" charset="-122"/>
              </a:rPr>
              <a:t> </a:t>
            </a:r>
            <a:r>
              <a:rPr lang="en-US" altLang="zh-CN" sz="2400" dirty="0">
                <a:latin typeface="Arial" panose="020B0604020202020204" pitchFamily="34" charset="0"/>
                <a:ea typeface="黑体" panose="02010609060101010101" pitchFamily="2" charset="-122"/>
                <a:sym typeface="Symbol" panose="05050102010706020507" pitchFamily="18" charset="2"/>
              </a:rPr>
              <a:t></a:t>
            </a:r>
            <a:r>
              <a:rPr lang="en-US" altLang="zh-CN" sz="2400" dirty="0">
                <a:latin typeface="Arial" panose="020B0604020202020204" pitchFamily="34" charset="0"/>
                <a:ea typeface="黑体" panose="02010609060101010101" pitchFamily="2" charset="-122"/>
              </a:rPr>
              <a:t>1</a:t>
            </a:r>
            <a:r>
              <a:rPr lang="en-US" altLang="zh-CN" sz="2400" dirty="0" smtClean="0">
                <a:latin typeface="Arial" panose="020B0604020202020204" pitchFamily="34" charset="0"/>
                <a:ea typeface="黑体" panose="02010609060101010101" pitchFamily="2" charset="-122"/>
              </a:rPr>
              <a:t>)] </a:t>
            </a:r>
            <a:r>
              <a:rPr lang="zh-CN" altLang="en-US" sz="2400" dirty="0" smtClean="0">
                <a:latin typeface="Arial" panose="020B0604020202020204" pitchFamily="34" charset="0"/>
                <a:ea typeface="黑体" panose="02010609060101010101" pitchFamily="2" charset="-122"/>
              </a:rPr>
              <a:t>中</a:t>
            </a:r>
            <a:r>
              <a:rPr lang="zh-CN" altLang="en-US" sz="2400" dirty="0">
                <a:solidFill>
                  <a:srgbClr val="FF0000"/>
                </a:solidFill>
                <a:latin typeface="Arial" panose="020B0604020202020204" pitchFamily="34" charset="0"/>
                <a:ea typeface="黑体" panose="02010609060101010101" pitchFamily="2" charset="-122"/>
              </a:rPr>
              <a:t>随机</a:t>
            </a:r>
            <a:r>
              <a:rPr lang="zh-CN" altLang="en-US" sz="2400" dirty="0">
                <a:latin typeface="Arial" panose="020B0604020202020204" pitchFamily="34" charset="0"/>
                <a:ea typeface="黑体" panose="02010609060101010101" pitchFamily="2" charset="-122"/>
              </a:rPr>
              <a:t>地取出一个数，记为 </a:t>
            </a:r>
            <a:r>
              <a:rPr lang="en-US" altLang="zh-CN" sz="2400" i="1" dirty="0">
                <a:latin typeface="Arial" panose="020B0604020202020204" pitchFamily="34" charset="0"/>
                <a:ea typeface="黑体" panose="02010609060101010101" pitchFamily="2" charset="-122"/>
              </a:rPr>
              <a:t>r</a:t>
            </a:r>
            <a:r>
              <a:rPr lang="zh-CN" altLang="en-US" sz="2400" dirty="0">
                <a:latin typeface="Arial" panose="020B0604020202020204" pitchFamily="34" charset="0"/>
                <a:ea typeface="黑体" panose="02010609060101010101" pitchFamily="2" charset="-122"/>
              </a:rPr>
              <a:t>。重传所需的时延就是 </a:t>
            </a:r>
            <a:r>
              <a:rPr lang="en-US" altLang="zh-CN" sz="2400" i="1" dirty="0">
                <a:latin typeface="Arial" panose="020B0604020202020204" pitchFamily="34" charset="0"/>
                <a:ea typeface="黑体" panose="02010609060101010101" pitchFamily="2" charset="-122"/>
              </a:rPr>
              <a:t>r </a:t>
            </a:r>
            <a:r>
              <a:rPr lang="zh-CN" altLang="en-US" sz="2400" dirty="0">
                <a:latin typeface="Arial" panose="020B0604020202020204" pitchFamily="34" charset="0"/>
                <a:ea typeface="黑体" panose="02010609060101010101" pitchFamily="2" charset="-122"/>
              </a:rPr>
              <a:t>倍的基本退避时间。</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按下面的公式计算：</a:t>
            </a:r>
            <a:endParaRPr lang="zh-CN" altLang="en-US" sz="2400" dirty="0">
              <a:latin typeface="Arial" panose="020B0604020202020204" pitchFamily="34" charset="0"/>
              <a:ea typeface="黑体" panose="02010609060101010101" pitchFamily="2" charset="-122"/>
            </a:endParaRPr>
          </a:p>
          <a:p>
            <a:pPr lvl="1">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2" charset="-122"/>
              </a:rPr>
              <a:t>                 </a:t>
            </a:r>
            <a:r>
              <a:rPr lang="en-US" altLang="zh-CN" i="1" dirty="0">
                <a:solidFill>
                  <a:srgbClr val="0000FF"/>
                </a:solidFill>
                <a:latin typeface="Arial" panose="020B0604020202020204" pitchFamily="34" charset="0"/>
                <a:ea typeface="黑体" panose="02010609060101010101" pitchFamily="2" charset="-122"/>
              </a:rPr>
              <a:t>k</a:t>
            </a:r>
            <a:r>
              <a:rPr lang="en-US" altLang="zh-CN" dirty="0">
                <a:solidFill>
                  <a:srgbClr val="0000FF"/>
                </a:solidFill>
                <a:latin typeface="Arial" panose="020B0604020202020204" pitchFamily="34" charset="0"/>
                <a:ea typeface="黑体" panose="02010609060101010101" pitchFamily="2" charset="-122"/>
              </a:rPr>
              <a:t> = Min[</a:t>
            </a:r>
            <a:r>
              <a:rPr lang="zh-CN" altLang="en-US" dirty="0">
                <a:solidFill>
                  <a:srgbClr val="0000FF"/>
                </a:solidFill>
                <a:latin typeface="Arial" panose="020B0604020202020204" pitchFamily="34" charset="0"/>
                <a:ea typeface="黑体" panose="02010609060101010101" pitchFamily="2" charset="-122"/>
              </a:rPr>
              <a:t>重传次数</a:t>
            </a:r>
            <a:r>
              <a:rPr lang="en-US" altLang="zh-CN" dirty="0">
                <a:solidFill>
                  <a:srgbClr val="0000FF"/>
                </a:solidFill>
                <a:latin typeface="Arial" panose="020B0604020202020204" pitchFamily="34" charset="0"/>
                <a:ea typeface="黑体" panose="02010609060101010101" pitchFamily="2" charset="-122"/>
              </a:rPr>
              <a:t>, 10]</a:t>
            </a:r>
            <a:endParaRPr lang="en-US" altLang="zh-CN"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 </a:t>
            </a:r>
            <a:r>
              <a:rPr lang="en-US" altLang="zh-CN" sz="2400" i="1" dirty="0">
                <a:latin typeface="Arial" panose="020B0604020202020204" pitchFamily="34" charset="0"/>
                <a:ea typeface="黑体" panose="02010609060101010101" pitchFamily="2" charset="-122"/>
              </a:rPr>
              <a:t>k </a:t>
            </a:r>
            <a:r>
              <a:rPr lang="en-US" altLang="zh-CN" sz="2400" dirty="0">
                <a:latin typeface="Arial" panose="020B0604020202020204" pitchFamily="34" charset="0"/>
                <a:ea typeface="黑体" panose="02010609060101010101" pitchFamily="2" charset="-122"/>
                <a:sym typeface="Symbol" panose="05050102010706020507" pitchFamily="18" charset="2"/>
              </a:rPr>
              <a:t> </a:t>
            </a:r>
            <a:r>
              <a:rPr lang="en-US" altLang="zh-CN" sz="2400" dirty="0">
                <a:latin typeface="Arial" panose="020B0604020202020204" pitchFamily="34" charset="0"/>
                <a:ea typeface="黑体" panose="02010609060101010101" pitchFamily="2" charset="-122"/>
              </a:rPr>
              <a:t>10 </a:t>
            </a:r>
            <a:r>
              <a:rPr lang="zh-CN" altLang="en-US" sz="2400" dirty="0">
                <a:latin typeface="Arial" panose="020B0604020202020204" pitchFamily="34" charset="0"/>
                <a:ea typeface="黑体" panose="02010609060101010101" pitchFamily="2" charset="-122"/>
              </a:rPr>
              <a:t>时，参数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等于重传次数。</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当重传达 </a:t>
            </a:r>
            <a:r>
              <a:rPr lang="en-US" altLang="zh-CN" sz="2400" dirty="0">
                <a:latin typeface="Arial" panose="020B0604020202020204" pitchFamily="34" charset="0"/>
                <a:ea typeface="黑体" panose="02010609060101010101" pitchFamily="2" charset="-122"/>
              </a:rPr>
              <a:t>16 </a:t>
            </a:r>
            <a:r>
              <a:rPr lang="zh-CN" altLang="en-US" sz="2400" dirty="0">
                <a:latin typeface="Arial" panose="020B0604020202020204" pitchFamily="34" charset="0"/>
                <a:ea typeface="黑体" panose="02010609060101010101" pitchFamily="2" charset="-122"/>
              </a:rPr>
              <a:t>次仍不能成功时即丢弃该帧，并向高层报告。</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endParaRPr lang="zh-CN" altLang="en-US"/>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anose="05050102010706020507" pitchFamily="18" charset="2"/>
              </a:rPr>
              <a:t></a:t>
            </a:r>
            <a:r>
              <a:rPr lang="en-US" altLang="zh-CN" dirty="0"/>
              <a:t>s </a:t>
            </a:r>
            <a:r>
              <a:rPr lang="zh-CN" altLang="en-US" dirty="0"/>
              <a:t>为争用期的长度。</a:t>
            </a:r>
            <a:endParaRPr lang="zh-CN" altLang="en-US" dirty="0"/>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endParaRPr lang="zh-CN" altLang="en-US" sz="3200" b="1" dirty="0">
              <a:solidFill>
                <a:srgbClr val="000099"/>
              </a:solidFill>
              <a:latin typeface="+mn-lt"/>
              <a:ea typeface="黑体" panose="02010609060101010101" pitchFamily="2" charset="-122"/>
            </a:endParaRPr>
          </a:p>
          <a:p>
            <a:r>
              <a:rPr lang="zh-CN" altLang="en-US" sz="3200" b="1" dirty="0" smtClean="0">
                <a:solidFill>
                  <a:srgbClr val="0000FF"/>
                </a:solidFill>
                <a:latin typeface="+mn-lt"/>
                <a:ea typeface="黑体" panose="02010609060101010101" pitchFamily="2" charset="-122"/>
              </a:rPr>
              <a:t>以太网</a:t>
            </a:r>
            <a:r>
              <a:rPr lang="zh-CN" altLang="en-US" sz="3200" b="1" dirty="0">
                <a:solidFill>
                  <a:srgbClr val="0000FF"/>
                </a:solidFill>
                <a:latin typeface="+mn-lt"/>
                <a:ea typeface="黑体" panose="02010609060101010101" pitchFamily="2" charset="-122"/>
              </a:rPr>
              <a:t>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endParaRPr lang="zh-CN" altLang="en-US" sz="3200" b="1" dirty="0">
              <a:solidFill>
                <a:srgbClr val="0000FF"/>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endParaRPr lang="zh-CN" altLang="en-US"/>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endParaRPr lang="zh-CN" altLang="en-US" dirty="0"/>
          </a:p>
          <a:p>
            <a:r>
              <a:rPr lang="zh-CN" altLang="en-US" dirty="0"/>
              <a:t>由于一检测到冲突就立即中止发送，这时已经发送出去的数据一定小于 </a:t>
            </a:r>
            <a:r>
              <a:rPr lang="en-US" altLang="zh-CN" dirty="0"/>
              <a:t>64 </a:t>
            </a:r>
            <a:r>
              <a:rPr lang="zh-CN" altLang="en-US" dirty="0"/>
              <a:t>字节。 </a:t>
            </a:r>
            <a:endParaRPr lang="zh-CN" altLang="en-US" dirty="0"/>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endParaRPr lang="zh-CN" altLang="en-US" dirty="0"/>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endParaRPr lang="zh-CN" altLang="en-US" dirty="0"/>
          </a:p>
          <a:p>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立即</a:t>
            </a:r>
            <a:r>
              <a:rPr lang="zh-CN" altLang="en-US" dirty="0">
                <a:latin typeface="Arial" panose="020B0604020202020204" pitchFamily="34" charset="0"/>
                <a:ea typeface="黑体" panose="02010609060101010101" pitchFamily="2" charset="-122"/>
              </a:rPr>
              <a:t>停止发送数据；</a:t>
            </a:r>
            <a:endParaRPr lang="zh-CN" altLang="en-US" dirty="0">
              <a:latin typeface="Arial" panose="020B0604020202020204" pitchFamily="34" charset="0"/>
              <a:ea typeface="黑体" panose="02010609060101010101" pitchFamily="2" charset="-122"/>
            </a:endParaRPr>
          </a:p>
          <a:p>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再</a:t>
            </a:r>
            <a:r>
              <a:rPr lang="zh-CN" altLang="en-US" dirty="0">
                <a:latin typeface="Arial" panose="020B0604020202020204" pitchFamily="34" charset="0"/>
                <a:ea typeface="黑体" panose="02010609060101010101" pitchFamily="2" charset="-122"/>
              </a:rPr>
              <a:t>继续发送若干比特的</a:t>
            </a:r>
            <a:r>
              <a:rPr lang="zh-CN" altLang="en-US" dirty="0" smtClean="0">
                <a:solidFill>
                  <a:srgbClr val="FF0000"/>
                </a:solidFill>
                <a:latin typeface="Arial" panose="020B0604020202020204" pitchFamily="34" charset="0"/>
                <a:ea typeface="黑体" panose="02010609060101010101" pitchFamily="2" charset="-122"/>
              </a:rPr>
              <a:t>人为干扰信号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jamming signal)</a:t>
            </a:r>
            <a:r>
              <a:rPr lang="zh-CN" altLang="en-US" dirty="0">
                <a:latin typeface="Arial" panose="020B0604020202020204" pitchFamily="34" charset="0"/>
                <a:ea typeface="黑体" panose="02010609060101010101" pitchFamily="2" charset="-122"/>
              </a:rPr>
              <a:t>，以便让所有用户都知道现在已经发生了碰撞。</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endParaRPr kumimoji="1" lang="zh-CN" altLang="en-US" sz="2000" b="1" dirty="0">
                <a:solidFill>
                  <a:srgbClr val="000099"/>
                </a:solidFill>
                <a:latin typeface="+mn-lt"/>
                <a:ea typeface="黑体" panose="02010609060101010101" pitchFamily="2" charset="-122"/>
              </a:endParaRPr>
            </a:p>
            <a:p>
              <a:pPr algn="ctr" defTabSz="762000" eaLnBrk="0" hangingPunct="0"/>
              <a:r>
                <a:rPr kumimoji="1" lang="zh-CN" altLang="en-US" sz="2000" b="1" dirty="0">
                  <a:solidFill>
                    <a:srgbClr val="000099"/>
                  </a:solidFill>
                  <a:latin typeface="+mn-lt"/>
                  <a:ea typeface="黑体" panose="02010609060101010101" pitchFamily="2" charset="-122"/>
                </a:rPr>
                <a:t>链路层</a:t>
              </a:r>
              <a:endParaRPr kumimoji="1" lang="zh-CN" altLang="en-US" sz="2000" b="1" dirty="0">
                <a:solidFill>
                  <a:srgbClr val="000099"/>
                </a:solidFill>
                <a:latin typeface="+mn-lt"/>
                <a:ea typeface="黑体" panose="02010609060101010101" pitchFamily="2" charset="-122"/>
              </a:endParaRP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grpSp>
          <p:nvGrpSpPr>
            <p:cNvPr id="284723" name="Group 51"/>
            <p:cNvGrpSpPr/>
            <p:nvPr/>
          </p:nvGrpSpPr>
          <p:grpSpPr bwMode="auto">
            <a:xfrm>
              <a:off x="2948698" y="5165553"/>
              <a:ext cx="1059392" cy="369887"/>
              <a:chOff x="1701" y="2666"/>
              <a:chExt cx="616" cy="233"/>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(b</a:t>
              </a:r>
              <a:r>
                <a:rPr kumimoji="1" lang="en-US" altLang="zh-CN" sz="1800" b="1" dirty="0" smtClean="0">
                  <a:solidFill>
                    <a:srgbClr val="000099"/>
                  </a:solidFill>
                  <a:latin typeface="+mn-lt"/>
                  <a:ea typeface="黑体" panose="02010609060101010101" pitchFamily="2" charset="-122"/>
                </a:rPr>
                <a:t>) </a:t>
              </a:r>
              <a:r>
                <a:rPr kumimoji="1" lang="zh-CN" altLang="en-US" sz="1800" b="1" dirty="0" smtClean="0">
                  <a:solidFill>
                    <a:srgbClr val="000099"/>
                  </a:solidFill>
                  <a:latin typeface="+mn-lt"/>
                  <a:ea typeface="黑体" panose="02010609060101010101" pitchFamily="2" charset="-122"/>
                </a:rPr>
                <a:t>只考虑数据链路层</a:t>
              </a:r>
              <a:endParaRPr kumimoji="1" lang="en-US" altLang="zh-CN" sz="1800" b="1" dirty="0">
                <a:solidFill>
                  <a:srgbClr val="000099"/>
                </a:solidFill>
                <a:latin typeface="+mn-lt"/>
                <a:ea typeface="黑体" panose="02010609060101010101"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发送</a:t>
              </a:r>
              <a:endParaRPr kumimoji="1" lang="zh-CN" altLang="en-US" sz="1800" b="1">
                <a:solidFill>
                  <a:srgbClr val="000099"/>
                </a:solidFill>
                <a:latin typeface="+mn-lt"/>
                <a:ea typeface="黑体" panose="02010609060101010101" pitchFamily="2" charset="-122"/>
              </a:endParaRPr>
            </a:p>
          </p:txBody>
        </p:sp>
        <p:grpSp>
          <p:nvGrpSpPr>
            <p:cNvPr id="284731" name="Group 59"/>
            <p:cNvGrpSpPr/>
            <p:nvPr/>
          </p:nvGrpSpPr>
          <p:grpSpPr bwMode="auto">
            <a:xfrm>
              <a:off x="7115753" y="5165553"/>
              <a:ext cx="1059392" cy="369887"/>
              <a:chOff x="1701" y="2666"/>
              <a:chExt cx="616" cy="233"/>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接收</a:t>
              </a:r>
              <a:endParaRPr kumimoji="1" lang="zh-CN" altLang="en-US" sz="1800" b="1">
                <a:solidFill>
                  <a:srgbClr val="000099"/>
                </a:solidFill>
                <a:latin typeface="+mn-lt"/>
                <a:ea typeface="黑体" panose="02010609060101010101" pitchFamily="2" charset="-122"/>
              </a:endParaRP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链路</a:t>
              </a:r>
              <a:endParaRPr kumimoji="1" lang="zh-CN" altLang="en-US" sz="2400" b="1">
                <a:solidFill>
                  <a:srgbClr val="000099"/>
                </a:solidFill>
                <a:latin typeface="+mn-lt"/>
                <a:ea typeface="黑体" panose="02010609060101010101" pitchFamily="2" charset="-122"/>
              </a:endParaRP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a:solidFill>
                    <a:srgbClr val="FF0000"/>
                  </a:solidFill>
                  <a:latin typeface="+mn-lt"/>
                  <a:ea typeface="黑体" panose="02010609060101010101" pitchFamily="2" charset="-122"/>
                </a:rPr>
                <a:t>帧</a:t>
              </a:r>
              <a:endParaRPr kumimoji="1" lang="zh-CN" altLang="en-US" sz="1800" b="1">
                <a:solidFill>
                  <a:srgbClr val="FF0000"/>
                </a:solidFill>
                <a:latin typeface="+mn-lt"/>
                <a:ea typeface="黑体" panose="02010609060101010101" pitchFamily="2" charset="-122"/>
              </a:endParaRP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取出</a:t>
              </a:r>
              <a:endParaRPr kumimoji="1" lang="zh-CN" altLang="en-US" sz="1800" b="1">
                <a:solidFill>
                  <a:srgbClr val="000099"/>
                </a:solidFill>
                <a:latin typeface="+mn-lt"/>
                <a:ea typeface="黑体" panose="02010609060101010101" pitchFamily="2" charset="-122"/>
              </a:endParaRP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3" name="Freeform 21"/>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链路</a:t>
              </a:r>
              <a:endParaRPr kumimoji="1" lang="zh-CN" altLang="en-US" sz="2400" b="1" dirty="0">
                <a:solidFill>
                  <a:srgbClr val="000099"/>
                </a:solidFill>
                <a:latin typeface="+mn-lt"/>
                <a:ea typeface="黑体" panose="02010609060101010101" pitchFamily="2" charset="-122"/>
              </a:endParaRP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84713" name="Group 41"/>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5"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84716" name="Group 44"/>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(a</a:t>
              </a:r>
              <a:r>
                <a:rPr kumimoji="1" lang="en-US" altLang="zh-CN" sz="1800" b="1" dirty="0" smtClean="0">
                  <a:solidFill>
                    <a:srgbClr val="000099"/>
                  </a:solidFill>
                  <a:latin typeface="+mn-lt"/>
                  <a:ea typeface="黑体" panose="02010609060101010101" pitchFamily="2" charset="-122"/>
                </a:rPr>
                <a:t>) </a:t>
              </a:r>
              <a:r>
                <a:rPr kumimoji="1" lang="zh-CN" altLang="en-US" sz="1800" b="1" dirty="0" smtClean="0">
                  <a:solidFill>
                    <a:srgbClr val="000099"/>
                  </a:solidFill>
                  <a:latin typeface="+mn-lt"/>
                  <a:ea typeface="黑体" panose="02010609060101010101" pitchFamily="2" charset="-122"/>
                </a:rPr>
                <a:t>三层的简化模型</a:t>
              </a:r>
              <a:endParaRPr kumimoji="1" lang="en-US" altLang="zh-CN" sz="1800" b="1" dirty="0">
                <a:solidFill>
                  <a:srgbClr val="000099"/>
                </a:solidFill>
                <a:latin typeface="+mn-lt"/>
                <a:ea typeface="黑体" panose="02010609060101010101"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装入</a:t>
              </a:r>
              <a:endParaRPr kumimoji="1" lang="zh-CN" altLang="en-US" sz="1800" b="1">
                <a:solidFill>
                  <a:srgbClr val="000099"/>
                </a:solidFill>
                <a:latin typeface="+mn-lt"/>
                <a:ea typeface="黑体" panose="02010609060101010101" pitchFamily="2" charset="-122"/>
              </a:endParaRP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数据链路层传送的是帧</a:t>
            </a:r>
            <a:endParaRPr lang="zh-CN" altLang="en-US" dirty="0"/>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使用</a:t>
            </a:r>
            <a:r>
              <a:rPr lang="zh-CN" altLang="zh-CN" sz="2400" b="1" dirty="0">
                <a:latin typeface="+mn-lt"/>
                <a:ea typeface="黑体" panose="02010609060101010101" pitchFamily="2" charset="-122"/>
              </a:rPr>
              <a:t>点对点信道的数据链路层</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marL="0" indent="0">
              <a:lnSpc>
                <a:spcPct val="105000"/>
              </a:lnSpc>
              <a:buNone/>
            </a:pPr>
            <a:endParaRPr lang="en-US" altLang="zh-CN" sz="3600" dirty="0" smtClean="0">
              <a:solidFill>
                <a:srgbClr val="0000FF"/>
              </a:solidFill>
            </a:endParaRPr>
          </a:p>
          <a:p>
            <a:pPr marL="0" indent="0">
              <a:lnSpc>
                <a:spcPct val="105000"/>
              </a:lnSpc>
              <a:buNone/>
            </a:pPr>
            <a:endParaRPr lang="zh-CN" altLang="zh-CN" sz="3600" dirty="0"/>
          </a:p>
          <a:p>
            <a:pPr marL="0" indent="0">
              <a:lnSpc>
                <a:spcPct val="105000"/>
              </a:lnSpc>
              <a:buNone/>
            </a:pPr>
            <a:r>
              <a:rPr lang="zh-CN" altLang="en-US" sz="3600" dirty="0"/>
              <a:t>先</a:t>
            </a:r>
            <a:r>
              <a:rPr lang="zh-CN" altLang="en-US" sz="3600" dirty="0" smtClean="0"/>
              <a:t>听后发</a:t>
            </a:r>
            <a:endParaRPr lang="en-US" altLang="zh-CN" sz="3600" dirty="0" smtClean="0"/>
          </a:p>
          <a:p>
            <a:pPr marL="0" indent="0">
              <a:lnSpc>
                <a:spcPct val="105000"/>
              </a:lnSpc>
              <a:buNone/>
            </a:pPr>
            <a:r>
              <a:rPr lang="zh-CN" altLang="en-US" sz="3600" dirty="0" smtClean="0"/>
              <a:t>边发边听</a:t>
            </a:r>
            <a:endParaRPr lang="en-US" altLang="zh-CN" sz="3600" dirty="0" smtClean="0"/>
          </a:p>
          <a:p>
            <a:pPr marL="0" indent="0">
              <a:lnSpc>
                <a:spcPct val="105000"/>
              </a:lnSpc>
              <a:buNone/>
            </a:pPr>
            <a:r>
              <a:rPr lang="zh-CN" altLang="en-US" sz="3600" dirty="0" smtClean="0"/>
              <a:t>冲突时停止</a:t>
            </a:r>
            <a:endParaRPr lang="en-US" altLang="zh-CN" sz="3600" dirty="0" smtClean="0"/>
          </a:p>
          <a:p>
            <a:pPr marL="0" indent="0">
              <a:lnSpc>
                <a:spcPct val="105000"/>
              </a:lnSpc>
              <a:buNone/>
            </a:pPr>
            <a:r>
              <a:rPr lang="zh-CN" altLang="en-US" sz="3600" dirty="0" smtClean="0"/>
              <a:t>随机延迟后重发</a:t>
            </a:r>
            <a:endParaRPr lang="zh-CN" altLang="en-US" sz="36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endParaRPr lang="zh-CN" altLang="en-US" dirty="0"/>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集线器</a:t>
              </a:r>
              <a:endParaRPr lang="zh-CN" altLang="en-US" sz="2400" b="1">
                <a:solidFill>
                  <a:srgbClr val="000099"/>
                </a:solidFill>
                <a:latin typeface="+mn-lt"/>
                <a:ea typeface="黑体" panose="02010609060101010101" pitchFamily="2" charset="-122"/>
              </a:endParaRP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两对双绞线</a:t>
              </a:r>
              <a:endParaRPr lang="zh-CN" altLang="en-US" sz="2400" b="1">
                <a:solidFill>
                  <a:srgbClr val="000099"/>
                </a:solidFill>
                <a:latin typeface="+mn-lt"/>
                <a:ea typeface="黑体" panose="02010609060101010101" pitchFamily="2" charset="-122"/>
              </a:endParaRP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站点</a:t>
              </a:r>
              <a:endParaRPr lang="zh-CN" altLang="en-US" sz="2400" b="1">
                <a:solidFill>
                  <a:srgbClr val="000099"/>
                </a:solidFill>
                <a:latin typeface="+mn-lt"/>
                <a:ea typeface="黑体" panose="02010609060101010101" pitchFamily="2" charset="-122"/>
              </a:endParaRP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RJ-45 </a:t>
              </a:r>
              <a:r>
                <a:rPr lang="zh-CN" altLang="en-US" sz="2400" b="1">
                  <a:solidFill>
                    <a:srgbClr val="000099"/>
                  </a:solidFill>
                  <a:latin typeface="+mn-lt"/>
                  <a:ea typeface="黑体" panose="02010609060101010101" pitchFamily="2" charset="-122"/>
                </a:rPr>
                <a:t>插头</a:t>
              </a:r>
              <a:endParaRPr lang="zh-CN" altLang="en-US" sz="2400" b="1">
                <a:solidFill>
                  <a:srgbClr val="000099"/>
                </a:solidFill>
                <a:latin typeface="+mn-lt"/>
                <a:ea typeface="黑体" panose="02010609060101010101" pitchFamily="2" charset="-122"/>
              </a:endParaRP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340768"/>
            <a:ext cx="9258300" cy="528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112" y="1340768"/>
            <a:ext cx="886777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6496" y="1196752"/>
            <a:ext cx="937260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4568" y="1268760"/>
            <a:ext cx="7867650"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endParaRPr lang="en-US" altLang="zh-CN" dirty="0"/>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基带</a:t>
              </a:r>
              <a:endParaRPr lang="zh-CN" altLang="en-US" sz="2800" b="1" dirty="0">
                <a:solidFill>
                  <a:srgbClr val="000099"/>
                </a:solidFill>
                <a:latin typeface="+mn-lt"/>
                <a:ea typeface="黑体" panose="02010609060101010101"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anose="02010609060101010101" pitchFamily="2" charset="-122"/>
                </a:rPr>
                <a:t>速率为</a:t>
              </a:r>
              <a:r>
                <a:rPr lang="en-US" altLang="zh-CN" sz="2800" b="1" dirty="0" smtClean="0">
                  <a:solidFill>
                    <a:srgbClr val="000099"/>
                  </a:solidFill>
                  <a:latin typeface="+mn-lt"/>
                  <a:ea typeface="黑体" panose="02010609060101010101" pitchFamily="2" charset="-122"/>
                </a:rPr>
                <a:t>10 </a:t>
              </a:r>
              <a:r>
                <a:rPr lang="en-US" altLang="zh-CN" sz="2800" b="1" dirty="0">
                  <a:solidFill>
                    <a:srgbClr val="000099"/>
                  </a:solidFill>
                  <a:latin typeface="+mn-lt"/>
                  <a:ea typeface="黑体" panose="02010609060101010101" pitchFamily="2" charset="-122"/>
                </a:rPr>
                <a:t>Mbit/s </a:t>
              </a:r>
              <a:endParaRPr lang="zh-CN" altLang="en-US" sz="28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endParaRPr lang="en-US" altLang="zh-CN" dirty="0"/>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endParaRPr lang="zh-CN" altLang="en-US" sz="3600" dirty="0"/>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endParaRPr lang="zh-CN" altLang="en-US" dirty="0"/>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常常在两个对等的数据链路层之间画出一个数字管道，而在这条数字管道上传输的数据单位是帧。</a:t>
            </a:r>
            <a:endParaRPr lang="zh-CN" altLang="en-US" dirty="0"/>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endParaRPr lang="zh-CN" altLang="en-US" sz="2000" b="1">
                <a:solidFill>
                  <a:srgbClr val="000099"/>
                </a:solidFill>
                <a:ea typeface="黑体" panose="02010609060101010101" pitchFamily="2" charset="-122"/>
              </a:endParaRP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endParaRPr lang="zh-CN" altLang="en-US" sz="2000" b="1">
                <a:solidFill>
                  <a:srgbClr val="000099"/>
                </a:solidFill>
                <a:ea typeface="黑体" panose="02010609060101010101" pitchFamily="2" charset="-122"/>
              </a:endParaRP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帧</a:t>
              </a:r>
              <a:endParaRPr lang="zh-CN" altLang="en-US" sz="2000" b="1">
                <a:solidFill>
                  <a:srgbClr val="000099"/>
                </a:solidFill>
                <a:ea typeface="黑体" panose="02010609060101010101" pitchFamily="2" charset="-122"/>
              </a:endParaRP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帧</a:t>
              </a:r>
              <a:endParaRPr lang="zh-CN" altLang="en-US" sz="2000" b="1" dirty="0">
                <a:solidFill>
                  <a:srgbClr val="000099"/>
                </a:solidFill>
                <a:ea typeface="黑体" panose="02010609060101010101" pitchFamily="2" charset="-122"/>
              </a:endParaRP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endParaRPr lang="zh-CN" altLang="en-US"/>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endParaRPr lang="zh-CN" altLang="en-US" sz="2900" dirty="0"/>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endParaRPr lang="zh-CN" altLang="en-US" sz="2900" dirty="0">
              <a:solidFill>
                <a:srgbClr val="0000CC"/>
              </a:solidFill>
            </a:endParaRP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271728" y="2060575"/>
            <a:ext cx="2653639" cy="4114800"/>
          </a:xfrm>
        </p:spPr>
        <p:txBody>
          <a:bodyPr/>
          <a:lstStyle/>
          <a:p>
            <a:pPr eaLnBrk="1" hangingPunct="1"/>
            <a:r>
              <a:rPr lang="zh-CN" altLang="en-US" smtClean="0"/>
              <a:t>物理</a:t>
            </a:r>
            <a:endParaRPr lang="zh-CN" altLang="en-US" smtClean="0"/>
          </a:p>
        </p:txBody>
      </p:sp>
      <p:sp>
        <p:nvSpPr>
          <p:cNvPr id="78851" name="Rectangle 4"/>
          <p:cNvSpPr>
            <a:spLocks noChangeArrowheads="1"/>
          </p:cNvSpPr>
          <p:nvPr/>
        </p:nvSpPr>
        <p:spPr bwMode="auto">
          <a:xfrm>
            <a:off x="5186892" y="2060575"/>
            <a:ext cx="2653639"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Char char="n"/>
            </a:pPr>
            <a:r>
              <a:rPr lang="zh-CN" altLang="en-US">
                <a:solidFill>
                  <a:srgbClr val="333399"/>
                </a:solidFill>
                <a:latin typeface="Arial" panose="020B0604020202020204" pitchFamily="34" charset="0"/>
                <a:ea typeface="黑体" panose="02010609060101010101" pitchFamily="2" charset="-122"/>
              </a:rPr>
              <a:t>逻辑</a:t>
            </a:r>
            <a:endParaRPr lang="zh-CN" altLang="en-US">
              <a:solidFill>
                <a:srgbClr val="333399"/>
              </a:solidFill>
              <a:latin typeface="Arial" panose="020B0604020202020204" pitchFamily="34" charset="0"/>
              <a:ea typeface="黑体" panose="02010609060101010101" pitchFamily="2" charset="-122"/>
            </a:endParaRPr>
          </a:p>
        </p:txBody>
      </p:sp>
      <p:grpSp>
        <p:nvGrpSpPr>
          <p:cNvPr id="78852" name="Group 25"/>
          <p:cNvGrpSpPr/>
          <p:nvPr/>
        </p:nvGrpSpPr>
        <p:grpSpPr bwMode="auto">
          <a:xfrm>
            <a:off x="271727" y="2636839"/>
            <a:ext cx="3516974" cy="2822575"/>
            <a:chOff x="158" y="1661"/>
            <a:chExt cx="2045" cy="1778"/>
          </a:xfrm>
        </p:grpSpPr>
        <p:sp>
          <p:nvSpPr>
            <p:cNvPr id="78870" name="Text Box 5"/>
            <p:cNvSpPr txBox="1">
              <a:spLocks noChangeArrowheads="1"/>
            </p:cNvSpPr>
            <p:nvPr/>
          </p:nvSpPr>
          <p:spPr bwMode="auto">
            <a:xfrm>
              <a:off x="930" y="2115"/>
              <a:ext cx="6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folHlink"/>
                  </a:solidFill>
                  <a:latin typeface="Arial" panose="020B0604020202020204" pitchFamily="34" charset="0"/>
                  <a:ea typeface="黑体" panose="02010609060101010101" pitchFamily="2" charset="-122"/>
                </a:rPr>
                <a:t>集线器</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78871" name="Line 6"/>
            <p:cNvSpPr>
              <a:spLocks noChangeShapeType="1"/>
            </p:cNvSpPr>
            <p:nvPr/>
          </p:nvSpPr>
          <p:spPr bwMode="auto">
            <a:xfrm flipV="1">
              <a:off x="277" y="2558"/>
              <a:ext cx="789" cy="18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2" name="Line 7"/>
            <p:cNvSpPr>
              <a:spLocks noChangeShapeType="1"/>
            </p:cNvSpPr>
            <p:nvPr/>
          </p:nvSpPr>
          <p:spPr bwMode="auto">
            <a:xfrm>
              <a:off x="592" y="1961"/>
              <a:ext cx="514" cy="538"/>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3" name="Line 8"/>
            <p:cNvSpPr>
              <a:spLocks noChangeShapeType="1"/>
            </p:cNvSpPr>
            <p:nvPr/>
          </p:nvSpPr>
          <p:spPr bwMode="auto">
            <a:xfrm flipV="1">
              <a:off x="1066" y="2617"/>
              <a:ext cx="119" cy="77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4" name="Line 9"/>
            <p:cNvSpPr>
              <a:spLocks noChangeShapeType="1"/>
            </p:cNvSpPr>
            <p:nvPr/>
          </p:nvSpPr>
          <p:spPr bwMode="auto">
            <a:xfrm flipH="1">
              <a:off x="1224" y="1900"/>
              <a:ext cx="474" cy="658"/>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5" name="Line 10"/>
            <p:cNvSpPr>
              <a:spLocks noChangeShapeType="1"/>
            </p:cNvSpPr>
            <p:nvPr/>
          </p:nvSpPr>
          <p:spPr bwMode="auto">
            <a:xfrm>
              <a:off x="1263" y="2617"/>
              <a:ext cx="790" cy="61"/>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78876"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7" y="2379"/>
              <a:ext cx="47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8877"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 y="1780"/>
              <a:ext cx="2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8"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0" y="1661"/>
              <a:ext cx="22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9"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 y="3096"/>
              <a:ext cx="22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80"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4" y="2438"/>
              <a:ext cx="2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81"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2499"/>
              <a:ext cx="22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82" name="Text Box 19"/>
            <p:cNvSpPr txBox="1">
              <a:spLocks noChangeArrowheads="1"/>
            </p:cNvSpPr>
            <p:nvPr/>
          </p:nvSpPr>
          <p:spPr bwMode="auto">
            <a:xfrm>
              <a:off x="1738" y="1735"/>
              <a:ext cx="4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folHlink"/>
                  </a:solidFill>
                  <a:latin typeface="Arial" panose="020B0604020202020204" pitchFamily="34" charset="0"/>
                  <a:ea typeface="黑体" panose="02010609060101010101" pitchFamily="2" charset="-122"/>
                </a:rPr>
                <a:t>站点</a:t>
              </a:r>
              <a:endParaRPr lang="zh-CN" altLang="en-US" sz="2400">
                <a:solidFill>
                  <a:schemeClr val="folHlink"/>
                </a:solidFill>
                <a:latin typeface="Arial" panose="020B0604020202020204" pitchFamily="34" charset="0"/>
                <a:ea typeface="黑体" panose="02010609060101010101" pitchFamily="2" charset="-122"/>
              </a:endParaRPr>
            </a:p>
          </p:txBody>
        </p:sp>
      </p:grpSp>
      <p:grpSp>
        <p:nvGrpSpPr>
          <p:cNvPr id="78853" name="Group 76"/>
          <p:cNvGrpSpPr/>
          <p:nvPr/>
        </p:nvGrpSpPr>
        <p:grpSpPr bwMode="auto">
          <a:xfrm>
            <a:off x="4017433" y="2997200"/>
            <a:ext cx="5888567" cy="1411288"/>
            <a:chOff x="607" y="458"/>
            <a:chExt cx="4989" cy="935"/>
          </a:xfrm>
        </p:grpSpPr>
        <p:grpSp>
          <p:nvGrpSpPr>
            <p:cNvPr id="78854" name="Group 40"/>
            <p:cNvGrpSpPr/>
            <p:nvPr/>
          </p:nvGrpSpPr>
          <p:grpSpPr bwMode="auto">
            <a:xfrm>
              <a:off x="2999" y="507"/>
              <a:ext cx="297" cy="886"/>
              <a:chOff x="1177" y="1994"/>
              <a:chExt cx="258" cy="714"/>
            </a:xfrm>
          </p:grpSpPr>
          <p:sp>
            <p:nvSpPr>
              <p:cNvPr id="78868" name="Line 41"/>
              <p:cNvSpPr>
                <a:spLocks noChangeShapeType="1"/>
              </p:cNvSpPr>
              <p:nvPr/>
            </p:nvSpPr>
            <p:spPr bwMode="auto">
              <a:xfrm rot="16200000" flipV="1">
                <a:off x="1043" y="2261"/>
                <a:ext cx="537" cy="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78869"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855" name="Line 43"/>
            <p:cNvSpPr>
              <a:spLocks noChangeShapeType="1"/>
            </p:cNvSpPr>
            <p:nvPr/>
          </p:nvSpPr>
          <p:spPr bwMode="auto">
            <a:xfrm flipV="1">
              <a:off x="672" y="500"/>
              <a:ext cx="4924"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6" name="Rectangle 44"/>
            <p:cNvSpPr>
              <a:spLocks noChangeArrowheads="1"/>
            </p:cNvSpPr>
            <p:nvPr/>
          </p:nvSpPr>
          <p:spPr bwMode="auto">
            <a:xfrm>
              <a:off x="5522" y="458"/>
              <a:ext cx="74" cy="79"/>
            </a:xfrm>
            <a:prstGeom prst="rect">
              <a:avLst/>
            </a:prstGeom>
            <a:solidFill>
              <a:srgbClr val="333399"/>
            </a:solidFill>
            <a:ln w="12700">
              <a:solidFill>
                <a:srgbClr val="333399"/>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000">
                <a:latin typeface="Tahoma" panose="020B0604030504040204" pitchFamily="34" charset="0"/>
              </a:endParaRPr>
            </a:p>
          </p:txBody>
        </p:sp>
        <p:sp>
          <p:nvSpPr>
            <p:cNvPr id="78857" name="Rectangle 45"/>
            <p:cNvSpPr>
              <a:spLocks noChangeArrowheads="1"/>
            </p:cNvSpPr>
            <p:nvPr/>
          </p:nvSpPr>
          <p:spPr bwMode="auto">
            <a:xfrm>
              <a:off x="607" y="458"/>
              <a:ext cx="74" cy="79"/>
            </a:xfrm>
            <a:prstGeom prst="rect">
              <a:avLst/>
            </a:prstGeom>
            <a:solidFill>
              <a:srgbClr val="333399"/>
            </a:solidFill>
            <a:ln w="12700">
              <a:solidFill>
                <a:srgbClr val="333399"/>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000">
                <a:latin typeface="Tahoma" panose="020B0604030504040204" pitchFamily="34" charset="0"/>
              </a:endParaRPr>
            </a:p>
          </p:txBody>
        </p:sp>
        <p:grpSp>
          <p:nvGrpSpPr>
            <p:cNvPr id="78858" name="Group 47"/>
            <p:cNvGrpSpPr/>
            <p:nvPr/>
          </p:nvGrpSpPr>
          <p:grpSpPr bwMode="auto">
            <a:xfrm>
              <a:off x="1143" y="507"/>
              <a:ext cx="297" cy="886"/>
              <a:chOff x="1177" y="1994"/>
              <a:chExt cx="258" cy="714"/>
            </a:xfrm>
          </p:grpSpPr>
          <p:sp>
            <p:nvSpPr>
              <p:cNvPr id="78866" name="Line 48"/>
              <p:cNvSpPr>
                <a:spLocks noChangeShapeType="1"/>
              </p:cNvSpPr>
              <p:nvPr/>
            </p:nvSpPr>
            <p:spPr bwMode="auto">
              <a:xfrm rot="16200000" flipV="1">
                <a:off x="1043" y="2261"/>
                <a:ext cx="537" cy="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78867"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859" name="Freeform 50"/>
            <p:cNvSpPr/>
            <p:nvPr/>
          </p:nvSpPr>
          <p:spPr bwMode="auto">
            <a:xfrm>
              <a:off x="2221" y="508"/>
              <a:ext cx="2" cy="647"/>
            </a:xfrm>
            <a:custGeom>
              <a:avLst/>
              <a:gdLst>
                <a:gd name="T0" fmla="*/ 0 w 2"/>
                <a:gd name="T1" fmla="*/ 7002 h 521"/>
                <a:gd name="T2" fmla="*/ 2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ln>
          </p:spPr>
          <p:txBody>
            <a:bodyPr wrap="none" anchor="ctr"/>
            <a:lstStyle/>
            <a:p>
              <a:endParaRPr lang="zh-CN" altLang="en-US"/>
            </a:p>
          </p:txBody>
        </p:sp>
        <p:pic>
          <p:nvPicPr>
            <p:cNvPr id="78860"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1" y="1070"/>
              <a:ext cx="297"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861" name="Group 52"/>
            <p:cNvGrpSpPr/>
            <p:nvPr/>
          </p:nvGrpSpPr>
          <p:grpSpPr bwMode="auto">
            <a:xfrm>
              <a:off x="3927" y="507"/>
              <a:ext cx="297" cy="886"/>
              <a:chOff x="1177" y="1994"/>
              <a:chExt cx="258" cy="714"/>
            </a:xfrm>
          </p:grpSpPr>
          <p:sp>
            <p:nvSpPr>
              <p:cNvPr id="78864" name="Line 53"/>
              <p:cNvSpPr>
                <a:spLocks noChangeShapeType="1"/>
              </p:cNvSpPr>
              <p:nvPr/>
            </p:nvSpPr>
            <p:spPr bwMode="auto">
              <a:xfrm rot="16200000" flipV="1">
                <a:off x="1043" y="2261"/>
                <a:ext cx="537" cy="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78865"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862" name="Freeform 55"/>
            <p:cNvSpPr/>
            <p:nvPr/>
          </p:nvSpPr>
          <p:spPr bwMode="auto">
            <a:xfrm>
              <a:off x="5006" y="508"/>
              <a:ext cx="2" cy="657"/>
            </a:xfrm>
            <a:custGeom>
              <a:avLst/>
              <a:gdLst>
                <a:gd name="T0" fmla="*/ 0 w 2"/>
                <a:gd name="T1" fmla="*/ 7119 h 529"/>
                <a:gd name="T2" fmla="*/ 2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ln>
          </p:spPr>
          <p:txBody>
            <a:bodyPr wrap="none" anchor="ctr"/>
            <a:lstStyle/>
            <a:p>
              <a:endParaRPr lang="zh-CN" altLang="en-US"/>
            </a:p>
          </p:txBody>
        </p:sp>
        <p:pic>
          <p:nvPicPr>
            <p:cNvPr id="78863" name="Picture 5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 y="1070"/>
              <a:ext cx="297"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endParaRPr lang="zh-CN" altLang="en-US" dirty="0"/>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endParaRPr lang="zh-CN" altLang="en-US" sz="2800" dirty="0"/>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endParaRPr lang="zh-CN" altLang="en-US" sz="2800" dirty="0">
              <a:solidFill>
                <a:srgbClr val="FF0000"/>
              </a:solidFill>
            </a:endParaRP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endParaRPr lang="zh-CN" altLang="en-US" sz="2800" dirty="0"/>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anose="02010609060101010101" pitchFamily="2" charset="-122"/>
              </a:rPr>
              <a:t>这种 </a:t>
            </a:r>
            <a:r>
              <a:rPr lang="en-US" altLang="zh-CN" sz="2800" b="1" dirty="0" smtClean="0">
                <a:solidFill>
                  <a:srgbClr val="0000FF"/>
                </a:solidFill>
                <a:latin typeface="+mn-lt"/>
                <a:ea typeface="黑体" panose="02010609060101010101" pitchFamily="2" charset="-122"/>
              </a:rPr>
              <a:t>48 </a:t>
            </a:r>
            <a:r>
              <a:rPr lang="zh-CN" altLang="en-US" sz="2800" b="1" dirty="0" smtClean="0">
                <a:solidFill>
                  <a:srgbClr val="0000FF"/>
                </a:solidFill>
                <a:latin typeface="+mn-lt"/>
                <a:ea typeface="黑体" panose="02010609060101010101" pitchFamily="2" charset="-122"/>
              </a:rPr>
              <a:t>位</a:t>
            </a:r>
            <a:r>
              <a:rPr lang="zh-CN" altLang="en-US" sz="2800" b="1" dirty="0">
                <a:solidFill>
                  <a:srgbClr val="0000FF"/>
                </a:solidFill>
                <a:latin typeface="+mn-lt"/>
                <a:ea typeface="黑体" panose="02010609060101010101" pitchFamily="2" charset="-122"/>
              </a:rPr>
              <a:t>“地址”应当是某个接口的标识符。</a:t>
            </a:r>
            <a:endParaRPr lang="zh-CN" altLang="en-US" sz="2800" b="1" dirty="0">
              <a:solidFill>
                <a:srgbClr val="0000FF"/>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endParaRPr lang="zh-CN" altLang="en-US" dirty="0"/>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endParaRPr lang="zh-CN" altLang="en-US" sz="2800" dirty="0">
              <a:solidFill>
                <a:srgbClr val="0000FF"/>
              </a:solidFill>
            </a:endParaRP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endParaRPr lang="zh-CN" altLang="en-US" sz="2800" dirty="0">
              <a:solidFill>
                <a:srgbClr val="FF0000"/>
              </a:solidFill>
            </a:endParaRP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mn-lt"/>
                    <a:ea typeface="黑体" panose="02010609060101010101" pitchFamily="2" charset="-122"/>
                  </a:rPr>
                  <a:t>组织唯一标识符</a:t>
                </a:r>
                <a:endParaRPr kumimoji="0" lang="zh-CN" altLang="en-US" sz="2400" b="1" i="0" u="none" strike="noStrike" cap="none" normalizeH="0" baseline="0" dirty="0" smtClean="0">
                  <a:ln>
                    <a:noFill/>
                  </a:ln>
                  <a:solidFill>
                    <a:srgbClr val="0000CC"/>
                  </a:solidFill>
                  <a:effectLst/>
                  <a:latin typeface="+mn-lt"/>
                  <a:ea typeface="黑体" panose="02010609060101010101" pitchFamily="2" charset="-122"/>
                </a:endParaRP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b="1" dirty="0">
                    <a:solidFill>
                      <a:srgbClr val="0000CC"/>
                    </a:solidFill>
                    <a:latin typeface="+mn-lt"/>
                    <a:ea typeface="黑体" panose="02010609060101010101" pitchFamily="2" charset="-122"/>
                  </a:rPr>
                  <a:t>扩展</a:t>
                </a:r>
                <a:r>
                  <a:rPr kumimoji="0" lang="zh-CN" altLang="en-US" sz="2400" b="1" i="0" u="none" strike="noStrike" cap="none" normalizeH="0" baseline="0" dirty="0" smtClean="0">
                    <a:ln>
                      <a:noFill/>
                    </a:ln>
                    <a:solidFill>
                      <a:srgbClr val="0000CC"/>
                    </a:solidFill>
                    <a:effectLst/>
                    <a:latin typeface="+mn-lt"/>
                    <a:ea typeface="黑体" panose="02010609060101010101" pitchFamily="2" charset="-122"/>
                  </a:rPr>
                  <a:t>唯一标识符</a:t>
                </a:r>
                <a:endParaRPr kumimoji="0" lang="zh-CN" altLang="en-US" sz="2400" b="1" i="0" u="none" strike="noStrike" cap="none" normalizeH="0" baseline="0" dirty="0" smtClean="0">
                  <a:ln>
                    <a:noFill/>
                  </a:ln>
                  <a:solidFill>
                    <a:srgbClr val="0000CC"/>
                  </a:solidFill>
                  <a:effectLst/>
                  <a:latin typeface="+mn-lt"/>
                  <a:ea typeface="黑体" panose="02010609060101010101" pitchFamily="2" charset="-122"/>
                </a:endParaRP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anose="02010609060101010101" pitchFamily="2" charset="-122"/>
                  </a:rPr>
                  <a:t>3 </a:t>
                </a:r>
                <a:r>
                  <a:rPr lang="zh-CN" altLang="en-US" sz="2000" b="1" dirty="0" smtClean="0">
                    <a:latin typeface="+mn-lt"/>
                    <a:ea typeface="黑体" panose="02010609060101010101" pitchFamily="2" charset="-122"/>
                  </a:rPr>
                  <a:t>字节 （</a:t>
                </a:r>
                <a:r>
                  <a:rPr lang="en-US" altLang="zh-CN" sz="2000" b="1" dirty="0" smtClean="0">
                    <a:latin typeface="+mn-lt"/>
                    <a:ea typeface="黑体" panose="02010609060101010101" pitchFamily="2" charset="-122"/>
                  </a:rPr>
                  <a:t>24 </a:t>
                </a:r>
                <a:r>
                  <a:rPr lang="zh-CN" altLang="en-US" sz="2000" b="1" dirty="0" smtClean="0">
                    <a:latin typeface="+mn-lt"/>
                    <a:ea typeface="黑体" panose="02010609060101010101" pitchFamily="2" charset="-122"/>
                  </a:rPr>
                  <a:t>位）</a:t>
                </a:r>
                <a:endParaRPr lang="zh-CN" altLang="en-US" sz="2000" b="1" dirty="0">
                  <a:latin typeface="+mn-lt"/>
                  <a:ea typeface="黑体" panose="02010609060101010101"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anose="02010609060101010101" pitchFamily="2" charset="-122"/>
                  </a:rPr>
                  <a:t>3 </a:t>
                </a:r>
                <a:r>
                  <a:rPr lang="zh-CN" altLang="en-US" sz="2000" b="1" dirty="0" smtClean="0">
                    <a:latin typeface="+mn-lt"/>
                    <a:ea typeface="黑体" panose="02010609060101010101" pitchFamily="2" charset="-122"/>
                  </a:rPr>
                  <a:t>字节 （</a:t>
                </a:r>
                <a:r>
                  <a:rPr lang="en-US" altLang="zh-CN" sz="2000" b="1" dirty="0" smtClean="0">
                    <a:latin typeface="+mn-lt"/>
                    <a:ea typeface="黑体" panose="02010609060101010101" pitchFamily="2" charset="-122"/>
                  </a:rPr>
                  <a:t>24 </a:t>
                </a:r>
                <a:r>
                  <a:rPr lang="zh-CN" altLang="en-US" sz="2000" b="1" dirty="0" smtClean="0">
                    <a:latin typeface="+mn-lt"/>
                    <a:ea typeface="黑体" panose="02010609060101010101" pitchFamily="2" charset="-122"/>
                  </a:rPr>
                  <a:t>位）</a:t>
                </a:r>
                <a:endParaRPr lang="zh-CN" altLang="en-US" sz="2000" b="1" dirty="0">
                  <a:latin typeface="+mn-lt"/>
                  <a:ea typeface="黑体" panose="02010609060101010101"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anose="02010609060101010101" pitchFamily="2" charset="-122"/>
                </a:rPr>
                <a:t>48 </a:t>
              </a:r>
              <a:r>
                <a:rPr lang="zh-CN" altLang="en-US" sz="2400" b="1" dirty="0">
                  <a:latin typeface="+mn-lt"/>
                  <a:ea typeface="黑体" panose="02010609060101010101" pitchFamily="2" charset="-122"/>
                </a:rPr>
                <a:t>位的 </a:t>
              </a:r>
              <a:r>
                <a:rPr lang="en-US" altLang="zh-CN" sz="2400" b="1" dirty="0">
                  <a:latin typeface="+mn-lt"/>
                  <a:ea typeface="黑体" panose="02010609060101010101" pitchFamily="2" charset="-122"/>
                </a:rPr>
                <a:t>MAC </a:t>
              </a:r>
              <a:r>
                <a:rPr lang="zh-CN" altLang="en-US" sz="2400" b="1" dirty="0">
                  <a:latin typeface="+mn-lt"/>
                  <a:ea typeface="黑体" panose="02010609060101010101" pitchFamily="2" charset="-122"/>
                </a:rPr>
                <a:t>地址</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endParaRPr lang="zh-CN" altLang="en-US"/>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endParaRPr lang="zh-CN" altLang="en-US" dirty="0"/>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2780928"/>
            <a:ext cx="990600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endParaRPr lang="zh-CN" altLang="en-US" dirty="0"/>
          </a:p>
          <a:p>
            <a:pPr lvl="1"/>
            <a:r>
              <a:rPr lang="zh-CN" altLang="en-US" dirty="0"/>
              <a:t>否则就将此帧丢弃，不再进行其他的处理。</a:t>
            </a:r>
            <a:endParaRPr lang="zh-CN" altLang="en-US" dirty="0"/>
          </a:p>
          <a:p>
            <a:r>
              <a:rPr lang="zh-CN" altLang="en-US" dirty="0">
                <a:solidFill>
                  <a:srgbClr val="0000FF"/>
                </a:solidFill>
              </a:rPr>
              <a:t>“发往本站的帧”包括以下三种帧： </a:t>
            </a:r>
            <a:endParaRPr lang="zh-CN" altLang="en-US" dirty="0">
              <a:solidFill>
                <a:srgbClr val="0000FF"/>
              </a:solidFill>
            </a:endParaRP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endParaRPr lang="zh-CN" altLang="en-US" dirty="0"/>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endParaRPr lang="zh-CN" altLang="en-US" dirty="0"/>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endParaRPr lang="zh-CN" altLang="en-US" dirty="0"/>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endParaRPr lang="zh-CN" altLang="en-US" dirty="0"/>
          </a:p>
          <a:p>
            <a:pPr lvl="1"/>
            <a:r>
              <a:rPr lang="en-US" altLang="zh-CN" dirty="0">
                <a:solidFill>
                  <a:srgbClr val="0000FF"/>
                </a:solidFill>
                <a:latin typeface="Arial" panose="020B0604020202020204" pitchFamily="34" charset="0"/>
                <a:ea typeface="黑体" panose="02010609060101010101" pitchFamily="2" charset="-122"/>
              </a:rPr>
              <a:t>DIX Ethernet V2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pPr lvl="1"/>
            <a:r>
              <a:rPr lang="en-US" altLang="zh-CN" dirty="0">
                <a:solidFill>
                  <a:srgbClr val="0000FF"/>
                </a:solidFill>
                <a:latin typeface="Arial" panose="020B0604020202020204" pitchFamily="34" charset="0"/>
                <a:ea typeface="黑体" panose="02010609060101010101" pitchFamily="2" charset="-122"/>
              </a:rPr>
              <a:t>IEEE </a:t>
            </a:r>
            <a:r>
              <a:rPr lang="zh-CN" altLang="en-US" dirty="0">
                <a:solidFill>
                  <a:srgbClr val="0000FF"/>
                </a:solidFill>
                <a:latin typeface="Arial" panose="020B0604020202020204" pitchFamily="34" charset="0"/>
                <a:ea typeface="黑体" panose="02010609060101010101" pitchFamily="2" charset="-122"/>
              </a:rPr>
              <a:t>的 </a:t>
            </a:r>
            <a:r>
              <a:rPr lang="en-US" altLang="zh-CN" dirty="0">
                <a:solidFill>
                  <a:srgbClr val="0000FF"/>
                </a:solidFill>
                <a:latin typeface="Arial" panose="020B0604020202020204" pitchFamily="34" charset="0"/>
                <a:ea typeface="黑体" panose="02010609060101010101" pitchFamily="2" charset="-122"/>
              </a:rPr>
              <a:t>802.3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endParaRPr lang="zh-CN" altLang="en-US" dirty="0"/>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anose="05000000000000000000" pitchFamily="2" charset="2"/>
              <a:buNone/>
            </a:pPr>
            <a:r>
              <a:rPr lang="en-US" altLang="zh-CN" dirty="0" smtClean="0"/>
              <a:t>1. </a:t>
            </a:r>
            <a:r>
              <a:rPr lang="zh-CN" altLang="en-US" dirty="0"/>
              <a:t>封装成帧</a:t>
            </a:r>
            <a:endParaRPr lang="zh-CN" altLang="en-US" dirty="0"/>
          </a:p>
          <a:p>
            <a:pPr>
              <a:buFont typeface="Wingdings" panose="05000000000000000000" pitchFamily="2" charset="2"/>
              <a:buNone/>
            </a:pPr>
            <a:r>
              <a:rPr lang="en-US" altLang="zh-CN" dirty="0" smtClean="0"/>
              <a:t>2. </a:t>
            </a:r>
            <a:r>
              <a:rPr lang="zh-CN" altLang="en-US" dirty="0"/>
              <a:t>透明传输</a:t>
            </a:r>
            <a:endParaRPr lang="zh-CN" altLang="en-US" dirty="0"/>
          </a:p>
          <a:p>
            <a:pPr>
              <a:buFont typeface="Wingdings" panose="05000000000000000000" pitchFamily="2" charset="2"/>
              <a:buNone/>
            </a:pPr>
            <a:r>
              <a:rPr lang="en-US" altLang="zh-CN" dirty="0" smtClean="0"/>
              <a:t>3. </a:t>
            </a:r>
            <a:r>
              <a:rPr lang="zh-CN" altLang="en-US" dirty="0"/>
              <a:t>差错控制 </a:t>
            </a:r>
            <a:endParaRPr lang="zh-CN" altLang="en-US" dirty="0"/>
          </a:p>
          <a:p>
            <a:pPr>
              <a:buFont typeface="Wingdings" panose="05000000000000000000" pitchFamily="2" charset="2"/>
              <a:buNone/>
            </a:pPr>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以太网</a:t>
            </a:r>
            <a:r>
              <a:rPr lang="en-US" altLang="zh-CN" dirty="0">
                <a:latin typeface="Arial" panose="020B0604020202020204" pitchFamily="34" charset="0"/>
              </a:rPr>
              <a:t>V2</a:t>
            </a:r>
            <a:r>
              <a:rPr lang="zh-CN" altLang="en-US" dirty="0">
                <a:latin typeface="Arial" panose="020B0604020202020204" pitchFamily="34" charset="0"/>
              </a:rPr>
              <a:t>的 </a:t>
            </a:r>
            <a:r>
              <a:rPr lang="en-US" altLang="zh-CN" dirty="0">
                <a:latin typeface="Arial" panose="020B0604020202020204" pitchFamily="34" charset="0"/>
              </a:rPr>
              <a:t>MAC </a:t>
            </a:r>
            <a:r>
              <a:rPr lang="zh-CN" altLang="en-US" dirty="0">
                <a:latin typeface="Arial" panose="020B0604020202020204" pitchFamily="34"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endParaRPr kumimoji="1" lang="zh-CN" altLang="en-US" sz="2000" b="1">
              <a:solidFill>
                <a:srgbClr val="000099"/>
              </a:solidFill>
              <a:latin typeface="+mn-lt"/>
              <a:ea typeface="黑体" panose="02010609060101010101" pitchFamily="2" charset="-122"/>
            </a:endParaRP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a:t>
            </a:r>
            <a:r>
              <a:rPr kumimoji="1" lang="en-US" altLang="zh-CN" sz="1600" b="1" dirty="0" smtClean="0">
                <a:solidFill>
                  <a:srgbClr val="000099"/>
                </a:solidFill>
                <a:latin typeface="+mn-lt"/>
                <a:ea typeface="黑体" panose="02010609060101010101" pitchFamily="2" charset="-122"/>
              </a:rPr>
              <a:t>     101010101010 10101011</a:t>
            </a:r>
            <a:endParaRPr kumimoji="1" lang="en-US" altLang="zh-CN" sz="1600" b="1" dirty="0">
              <a:solidFill>
                <a:srgbClr val="000099"/>
              </a:solidFill>
              <a:latin typeface="+mn-lt"/>
              <a:ea typeface="黑体" panose="02010609060101010101"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endParaRPr kumimoji="1" lang="en-US" altLang="zh-CN" b="1" dirty="0">
              <a:solidFill>
                <a:srgbClr val="000099"/>
              </a:solidFill>
              <a:latin typeface="+mn-lt"/>
              <a:ea typeface="黑体" panose="02010609060101010101" pitchFamily="2" charset="-122"/>
            </a:endParaRP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endParaRPr kumimoji="1" lang="zh-CN" altLang="en-US" sz="1600" b="1">
              <a:solidFill>
                <a:srgbClr val="000099"/>
              </a:solidFill>
              <a:latin typeface="+mn-lt"/>
              <a:ea typeface="黑体" panose="02010609060101010101" pitchFamily="2" charset="-122"/>
            </a:endParaRP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endParaRPr kumimoji="1" lang="zh-CN" altLang="en-US" sz="2000" b="1" dirty="0">
              <a:solidFill>
                <a:srgbClr val="000099"/>
              </a:solidFill>
              <a:latin typeface="+mn-lt"/>
              <a:ea typeface="黑体" panose="02010609060101010101" pitchFamily="2" charset="-122"/>
            </a:endParaRP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endParaRPr kumimoji="1" lang="zh-CN" altLang="en-US" b="1">
              <a:solidFill>
                <a:srgbClr val="000099"/>
              </a:solidFill>
              <a:latin typeface="+mn-lt"/>
              <a:ea typeface="黑体" panose="02010609060101010101" pitchFamily="2" charset="-122"/>
            </a:endParaRP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endParaRPr kumimoji="1" lang="zh-CN" altLang="en-US" b="1" dirty="0">
              <a:solidFill>
                <a:srgbClr val="000099"/>
              </a:solidFill>
              <a:latin typeface="+mn-lt"/>
              <a:ea typeface="黑体" panose="02010609060101010101" pitchFamily="2" charset="-122"/>
            </a:endParaRP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endParaRPr kumimoji="1" lang="zh-CN" altLang="en-US" b="1">
              <a:solidFill>
                <a:srgbClr val="000099"/>
              </a:solidFill>
              <a:latin typeface="+mn-lt"/>
              <a:ea typeface="黑体" panose="02010609060101010101" pitchFamily="2" charset="-122"/>
            </a:endParaRP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endParaRPr kumimoji="1" lang="en-US" altLang="zh-CN" b="1" dirty="0">
              <a:solidFill>
                <a:srgbClr val="000099"/>
              </a:solidFill>
              <a:latin typeface="+mn-lt"/>
              <a:ea typeface="黑体" panose="02010609060101010101" pitchFamily="2" charset="-122"/>
            </a:endParaRP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endParaRPr kumimoji="1" lang="en-US" altLang="zh-CN" b="1" dirty="0">
              <a:solidFill>
                <a:srgbClr val="000099"/>
              </a:solidFill>
              <a:latin typeface="+mn-lt"/>
              <a:ea typeface="黑体" panose="02010609060101010101" pitchFamily="2" charset="-122"/>
            </a:endParaRP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endParaRPr kumimoji="1" lang="zh-CN" altLang="en-US" sz="2000" b="1" dirty="0">
              <a:solidFill>
                <a:srgbClr val="C0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endParaRPr lang="zh-CN" altLang="en-US" sz="2400" b="1" dirty="0">
              <a:solidFill>
                <a:srgbClr val="000066"/>
              </a:solidFill>
              <a:latin typeface="+mn-lt"/>
              <a:ea typeface="黑体" panose="02010609060101010101" pitchFamily="2" charset="-122"/>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endParaRPr lang="zh-CN" altLang="en-US" dirty="0"/>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endParaRPr lang="zh-CN" altLang="en-US" dirty="0">
              <a:solidFill>
                <a:srgbClr val="000066"/>
              </a:solidFill>
            </a:endParaRP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endParaRPr lang="zh-CN" altLang="en-US" dirty="0">
              <a:solidFill>
                <a:srgbClr val="000066"/>
              </a:solidFill>
            </a:endParaRP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t>当数据字段的长度小于 </a:t>
            </a:r>
            <a:r>
              <a:rPr lang="en-US" altLang="zh-CN" dirty="0"/>
              <a:t>46 </a:t>
            </a:r>
            <a:r>
              <a:rPr lang="zh-CN" altLang="en-US" dirty="0"/>
              <a:t>字节时，</a:t>
            </a:r>
            <a:endParaRPr lang="zh-CN" altLang="en-US" dirty="0"/>
          </a:p>
          <a:p>
            <a:r>
              <a:rPr lang="zh-CN" altLang="en-US" dirty="0"/>
              <a:t>应在数据字段的后面加入整数字节的</a:t>
            </a:r>
            <a:r>
              <a:rPr lang="zh-CN" altLang="en-US" dirty="0">
                <a:solidFill>
                  <a:srgbClr val="FF0000"/>
                </a:solidFill>
              </a:rPr>
              <a:t>填充字段，</a:t>
            </a:r>
            <a:endParaRPr lang="zh-CN" altLang="en-US" dirty="0">
              <a:solidFill>
                <a:srgbClr val="FF0000"/>
              </a:solidFill>
            </a:endParaRP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endParaRPr lang="zh-CN" altLang="en-US" dirty="0"/>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endParaRPr lang="zh-CN" altLang="en-US" dirty="0">
              <a:solidFill>
                <a:srgbClr val="000066"/>
              </a:solidFill>
            </a:endParaRP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在传输媒体上实际传送的</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要比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帧还多 </a:t>
            </a:r>
            <a:r>
              <a:rPr lang="en-US" altLang="zh-CN" sz="2400" b="1" dirty="0">
                <a:solidFill>
                  <a:srgbClr val="000099"/>
                </a:solidFill>
                <a:latin typeface="+mn-lt"/>
                <a:ea typeface="黑体" panose="02010609060101010101" pitchFamily="2" charset="-122"/>
              </a:rPr>
              <a:t>8 </a:t>
            </a:r>
            <a:r>
              <a:rPr lang="zh-CN" altLang="en-US" sz="2400" b="1" dirty="0">
                <a:solidFill>
                  <a:srgbClr val="000099"/>
                </a:solidFill>
                <a:latin typeface="+mn-lt"/>
                <a:ea typeface="黑体" panose="02010609060101010101" pitchFamily="2" charset="-122"/>
              </a:rPr>
              <a:t>个字节</a:t>
            </a:r>
            <a:endParaRPr lang="zh-CN" altLang="en-US" sz="2400" b="1" dirty="0">
              <a:solidFill>
                <a:srgbClr val="000099"/>
              </a:solidFill>
              <a:latin typeface="+mn-lt"/>
              <a:ea typeface="黑体" panose="02010609060101010101" pitchFamily="2" charset="-122"/>
            </a:endParaRP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grpSp>
        <p:nvGrpSpPr>
          <p:cNvPr id="451622" name="Group 38"/>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a:t>
              </a:r>
              <a:r>
                <a:rPr kumimoji="1" lang="en-US" altLang="zh-CN" b="1" dirty="0" smtClean="0">
                  <a:solidFill>
                    <a:srgbClr val="000099"/>
                  </a:solidFill>
                  <a:latin typeface="+mn-lt"/>
                  <a:ea typeface="黑体" panose="02010609060101010101" pitchFamily="2" charset="-122"/>
                </a:rPr>
                <a:t>101010101010 10101011</a:t>
              </a:r>
              <a:endParaRPr kumimoji="1" lang="en-US" altLang="zh-CN" b="1" dirty="0">
                <a:solidFill>
                  <a:srgbClr val="000099"/>
                </a:solidFill>
                <a:latin typeface="+mn-lt"/>
                <a:ea typeface="黑体" panose="02010609060101010101"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endParaRPr kumimoji="1" lang="en-US" altLang="zh-CN" sz="2000" b="1" dirty="0">
                <a:solidFill>
                  <a:srgbClr val="000099"/>
                </a:solidFill>
                <a:latin typeface="+mn-lt"/>
                <a:ea typeface="黑体" panose="02010609060101010101" pitchFamily="2" charset="-122"/>
              </a:endParaRP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endParaRPr kumimoji="1" lang="zh-CN" altLang="en-US" sz="2000" b="1" dirty="0">
                  <a:solidFill>
                    <a:srgbClr val="000099"/>
                  </a:solidFill>
                  <a:latin typeface="+mn-lt"/>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208000" cy="7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endParaRPr lang="zh-CN" altLang="en-US"/>
          </a:p>
        </p:txBody>
      </p:sp>
      <p:sp>
        <p:nvSpPr>
          <p:cNvPr id="452610" name="Rectangle 2"/>
          <p:cNvSpPr>
            <a:spLocks noGrp="1" noChangeArrowheads="1"/>
          </p:cNvSpPr>
          <p:nvPr>
            <p:ph idx="1"/>
          </p:nvPr>
        </p:nvSpPr>
        <p:spPr/>
        <p:txBody>
          <a:bodyPr/>
          <a:lstStyle/>
          <a:p>
            <a:r>
              <a:rPr lang="zh-CN" altLang="en-US" dirty="0"/>
              <a:t>数据字段的长度与长度字段的值不一致；</a:t>
            </a:r>
            <a:endParaRPr lang="zh-CN" altLang="en-US" dirty="0"/>
          </a:p>
          <a:p>
            <a:r>
              <a:rPr lang="zh-CN" altLang="en-US" dirty="0"/>
              <a:t>帧的长度不是整数个字节；</a:t>
            </a:r>
            <a:endParaRPr lang="zh-CN" altLang="en-US" dirty="0"/>
          </a:p>
          <a:p>
            <a:r>
              <a:rPr lang="zh-CN" altLang="en-US" dirty="0"/>
              <a:t>用收到的帧检验序列 </a:t>
            </a:r>
            <a:r>
              <a:rPr lang="en-US" altLang="zh-CN" dirty="0"/>
              <a:t>FCS </a:t>
            </a:r>
            <a:r>
              <a:rPr lang="zh-CN" altLang="en-US" dirty="0"/>
              <a:t>查出有差错；</a:t>
            </a:r>
            <a:endParaRPr lang="zh-CN" altLang="en-US" dirty="0"/>
          </a:p>
          <a:p>
            <a:r>
              <a:rPr lang="zh-CN" altLang="en-US" dirty="0"/>
              <a:t>数据字段的长度不在 </a:t>
            </a:r>
            <a:r>
              <a:rPr lang="en-US" altLang="zh-CN" dirty="0"/>
              <a:t>46 ~ 1500 </a:t>
            </a:r>
            <a:r>
              <a:rPr lang="zh-CN" altLang="en-US" dirty="0"/>
              <a:t>字节之间。</a:t>
            </a:r>
            <a:endParaRPr lang="zh-CN" altLang="en-US" dirty="0"/>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对于检查出的无效 </a:t>
            </a:r>
            <a:r>
              <a:rPr lang="en-US" altLang="zh-CN" sz="3200" b="1" dirty="0">
                <a:solidFill>
                  <a:schemeClr val="bg1"/>
                </a:solidFill>
                <a:latin typeface="+mn-lt"/>
                <a:ea typeface="黑体" panose="02010609060101010101" pitchFamily="2" charset="-122"/>
              </a:rPr>
              <a:t>MAC </a:t>
            </a:r>
            <a:r>
              <a:rPr lang="zh-CN" altLang="en-US" sz="3200" b="1" dirty="0">
                <a:solidFill>
                  <a:schemeClr val="bg1"/>
                </a:solidFill>
                <a:latin typeface="+mn-lt"/>
                <a:ea typeface="黑体" panose="02010609060101010101" pitchFamily="2" charset="-122"/>
              </a:rPr>
              <a:t>帧就简单地丢弃。以太网不负责重传丢弃的帧。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endParaRPr lang="zh-CN" altLang="en-US" smtClean="0"/>
          </a:p>
        </p:txBody>
      </p:sp>
      <p:sp>
        <p:nvSpPr>
          <p:cNvPr id="94211" name="内容占位符 2"/>
          <p:cNvSpPr>
            <a:spLocks noGrp="1"/>
          </p:cNvSpPr>
          <p:nvPr>
            <p:ph idx="1"/>
          </p:nvPr>
        </p:nvSpPr>
        <p:spPr/>
        <p:txBody>
          <a:bodyPr/>
          <a:lstStyle/>
          <a:p>
            <a:r>
              <a:rPr lang="zh-CN" altLang="en-US" smtClean="0">
                <a:hlinkClick r:id="rId1"/>
              </a:rPr>
              <a:t>巨型帧</a:t>
            </a:r>
            <a:endParaRPr lang="en-US" altLang="zh-CN" smtClean="0"/>
          </a:p>
          <a:p>
            <a:endParaRPr lang="en-US" altLang="zh-CN" smtClean="0"/>
          </a:p>
          <a:p>
            <a:r>
              <a:rPr lang="zh-CN" altLang="en-US" smtClean="0">
                <a:hlinkClick r:id="rId2"/>
              </a:rPr>
              <a:t>网卡高级属性中的“巨型帧”是做什么用的？</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20043</Words>
  <Application>WPS 演示</Application>
  <PresentationFormat>A4 纸张(210x297 毫米)</PresentationFormat>
  <Paragraphs>2150</Paragraphs>
  <Slides>143</Slides>
  <Notes>92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143</vt:i4>
      </vt:variant>
    </vt:vector>
  </HeadingPairs>
  <TitlesOfParts>
    <vt:vector size="159" baseType="lpstr">
      <vt:lpstr>Arial</vt:lpstr>
      <vt:lpstr>宋体</vt:lpstr>
      <vt:lpstr>Wingdings</vt:lpstr>
      <vt:lpstr>Times New Roman</vt:lpstr>
      <vt:lpstr>黑体</vt:lpstr>
      <vt:lpstr>Symbol</vt:lpstr>
      <vt:lpstr>微软雅黑</vt:lpstr>
      <vt:lpstr>Arial Unicode MS</vt:lpstr>
      <vt:lpstr>Calibri</vt:lpstr>
      <vt:lpstr>Tahoma</vt:lpstr>
      <vt:lpstr>Courier New</vt:lpstr>
      <vt:lpstr>楷体_GB2312</vt:lpstr>
      <vt:lpstr>Arial Rounded MT Bold</vt:lpstr>
      <vt:lpstr>Symbol</vt:lpstr>
      <vt:lpstr>新宋体</vt:lpstr>
      <vt:lpstr>CN(myzh)Icon</vt:lpstr>
      <vt:lpstr>第 3 章  数据链路层</vt:lpstr>
      <vt:lpstr>第 3 章  数据链路层</vt:lpstr>
      <vt:lpstr>数据链路层使用的信道</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词不达意的造句</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生成多项式</vt:lpstr>
      <vt:lpstr>CRC校验码的检错能力</vt:lpstr>
      <vt:lpstr>PowerPoint 演示文稿</vt:lpstr>
      <vt:lpstr>应当注意 </vt:lpstr>
      <vt:lpstr>应当注意 </vt:lpstr>
      <vt:lpstr>3.2  点对点协议 PPP</vt:lpstr>
      <vt:lpstr>3.2.1  PPP 协议的特点 </vt:lpstr>
      <vt:lpstr>用户到 ISP 的链路使用 PPP 协议 </vt:lpstr>
      <vt:lpstr>1. PPP 协议应满足的需求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3.3  使用广播信道的数据链路层</vt:lpstr>
      <vt:lpstr>3.3.1  局域网的数据链路层 </vt:lpstr>
      <vt:lpstr>局域网拓扑结构</vt:lpstr>
      <vt:lpstr>PowerPoint 演示文稿</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使用集线器的双绞线以太网 </vt:lpstr>
      <vt:lpstr>以太网采取了两种重要的措施 </vt:lpstr>
      <vt:lpstr>以太网提供的服务 </vt:lpstr>
      <vt:lpstr>以太网采取了两种重要的措施</vt:lpstr>
      <vt:lpstr>PowerPoint 演示文稿</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PowerPoint 演示文稿</vt:lpstr>
      <vt:lpstr>二进制指数类型退避算法  (truncated binary exponential type)</vt:lpstr>
      <vt:lpstr>争用期的长度 </vt:lpstr>
      <vt:lpstr>最短有效帧长 </vt:lpstr>
      <vt:lpstr>强化碰撞 </vt:lpstr>
      <vt:lpstr>CSMA/CD协议的要点</vt:lpstr>
      <vt:lpstr>3.3.3  使用集线器的星形拓扑</vt:lpstr>
      <vt:lpstr>使用集线器的双绞线以太网 </vt:lpstr>
      <vt:lpstr>PowerPoint 演示文稿</vt:lpstr>
      <vt:lpstr>PowerPoint 演示文稿</vt:lpstr>
      <vt:lpstr>PowerPoint 演示文稿</vt:lpstr>
      <vt:lpstr>PowerPoint 演示文稿</vt:lpstr>
      <vt:lpstr>星形以太网 10BASE-T </vt:lpstr>
      <vt:lpstr>星形以太网 10BASE-T </vt:lpstr>
      <vt:lpstr>10BASE-T 以太网在局域网中的统治地位</vt:lpstr>
      <vt:lpstr>集线器的一些特点 </vt:lpstr>
      <vt:lpstr>PowerPoint 演示文稿</vt:lpstr>
      <vt:lpstr>3.3.5  以太网的 MAC 层</vt:lpstr>
      <vt:lpstr>1.  MAC 层的硬件地址 </vt:lpstr>
      <vt:lpstr>48 位的 MAC 地址</vt:lpstr>
      <vt:lpstr>48 位的 MAC 地址</vt:lpstr>
      <vt:lpstr>PowerPoint 演示文稿</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PowerPoint 演示文稿</vt:lpstr>
      <vt:lpstr>无效的 MAC 帧 </vt:lpstr>
      <vt:lpstr>PowerPoint 演示文稿</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生成树算法由Radia Perlman发明</vt:lpstr>
      <vt:lpstr>PowerPoint 演示文稿</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作业</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天刚破晓</cp:lastModifiedBy>
  <cp:revision>47</cp:revision>
  <dcterms:created xsi:type="dcterms:W3CDTF">2016-10-04T02:36:00Z</dcterms:created>
  <dcterms:modified xsi:type="dcterms:W3CDTF">2018-06-27T16:09:17Z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2052-10.1.0.7400</vt:lpwstr>
  </property>
</Properties>
</file>