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3" r:id="rId13"/>
    <p:sldId id="270" r:id="rId14"/>
    <p:sldId id="268" r:id="rId15"/>
    <p:sldId id="271" r:id="rId16"/>
    <p:sldId id="288" r:id="rId17"/>
    <p:sldId id="264" r:id="rId18"/>
    <p:sldId id="281" r:id="rId19"/>
    <p:sldId id="282" r:id="rId20"/>
    <p:sldId id="278" r:id="rId21"/>
    <p:sldId id="274" r:id="rId22"/>
    <p:sldId id="275" r:id="rId23"/>
    <p:sldId id="276" r:id="rId24"/>
    <p:sldId id="277" r:id="rId25"/>
    <p:sldId id="287" r:id="rId26"/>
    <p:sldId id="272" r:id="rId27"/>
    <p:sldId id="279" r:id="rId28"/>
    <p:sldId id="284" r:id="rId29"/>
    <p:sldId id="289" r:id="rId30"/>
    <p:sldId id="290" r:id="rId31"/>
    <p:sldId id="291" r:id="rId32"/>
    <p:sldId id="285" r:id="rId33"/>
    <p:sldId id="280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DAA51-A97A-48CE-981B-62DBBD9CA435}" type="datetimeFigureOut">
              <a:rPr lang="en-US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B82B-D132-4EC1-8D54-F9CA33CB56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3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0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5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5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6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4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7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4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7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82B-D132-4EC1-8D54-F9CA33CB563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2210" y="477840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Tomasz </a:t>
            </a:r>
            <a:r>
              <a:rPr lang="en-US" dirty="0" err="1"/>
              <a:t>Grabusiński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Structure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6" name="Picture 5" descr="2144-1-fc8c4713-bae0-482a-9ea7-1722b4656d3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82" y="1972956"/>
            <a:ext cx="9468268" cy="40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Record (Demo 1)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 Sequence Number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Transaction Id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Pointer to Previous LSN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Bitmap before and Bitmap after</a:t>
            </a:r>
          </a:p>
        </p:txBody>
      </p:sp>
    </p:spTree>
    <p:extLst>
      <p:ext uri="{BB962C8B-B14F-4D97-AF65-F5344CB8AC3E}">
        <p14:creationId xmlns:p14="http://schemas.microsoft.com/office/powerpoint/2010/main" val="298508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Backup types – Full Backup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Picture 4" descr="full-backu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5" y="2143979"/>
            <a:ext cx="9278410" cy="3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2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Backup types – Full Backup (2) </a:t>
            </a:r>
          </a:p>
        </p:txBody>
      </p:sp>
      <p:pic>
        <p:nvPicPr>
          <p:cNvPr id="4" name="Content Placeholder 3" descr="Latest-Transact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2813"/>
            <a:ext cx="9946108" cy="2673350"/>
          </a:xfrm>
        </p:spPr>
      </p:pic>
    </p:spTree>
    <p:extLst>
      <p:ext uri="{BB962C8B-B14F-4D97-AF65-F5344CB8AC3E}">
        <p14:creationId xmlns:p14="http://schemas.microsoft.com/office/powerpoint/2010/main" val="341682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Backup types – Differential Backup </a:t>
            </a:r>
          </a:p>
        </p:txBody>
      </p:sp>
      <p:pic>
        <p:nvPicPr>
          <p:cNvPr id="4" name="Content Placeholder 3" descr="Differential-backu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042" y="1630402"/>
            <a:ext cx="9352872" cy="4327419"/>
          </a:xfrm>
        </p:spPr>
      </p:pic>
    </p:spTree>
    <p:extLst>
      <p:ext uri="{BB962C8B-B14F-4D97-AF65-F5344CB8AC3E}">
        <p14:creationId xmlns:p14="http://schemas.microsoft.com/office/powerpoint/2010/main" val="391816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Backup types – Differential Backup (2)</a:t>
            </a:r>
          </a:p>
        </p:txBody>
      </p:sp>
      <p:pic>
        <p:nvPicPr>
          <p:cNvPr id="4" name="Content Placeholder 3" descr="Data-exten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0551" y="1648533"/>
            <a:ext cx="8606916" cy="4250922"/>
          </a:xfrm>
        </p:spPr>
      </p:pic>
    </p:spTree>
    <p:extLst>
      <p:ext uri="{BB962C8B-B14F-4D97-AF65-F5344CB8AC3E}">
        <p14:creationId xmlns:p14="http://schemas.microsoft.com/office/powerpoint/2010/main" val="89597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Folded Corner 37"/>
          <p:cNvSpPr/>
          <p:nvPr/>
        </p:nvSpPr>
        <p:spPr>
          <a:xfrm rot="10800000">
            <a:off x="6692934" y="1854798"/>
            <a:ext cx="1438275" cy="309006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Backup types – Transaction Log Backup </a:t>
            </a:r>
          </a:p>
        </p:txBody>
      </p:sp>
      <p:sp>
        <p:nvSpPr>
          <p:cNvPr id="8" name="Rectangle: Folded Corner 7"/>
          <p:cNvSpPr/>
          <p:nvPr/>
        </p:nvSpPr>
        <p:spPr>
          <a:xfrm rot="10800000">
            <a:off x="1120893" y="1845170"/>
            <a:ext cx="1438275" cy="311762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0409" y="4565142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0644" y="4166873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Update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0644" y="3768604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Commit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3</a:t>
            </a:r>
          </a:p>
        </p:txBody>
      </p:sp>
      <p:sp>
        <p:nvSpPr>
          <p:cNvPr id="16" name="Rectangle: Folded Corner 15"/>
          <p:cNvSpPr/>
          <p:nvPr/>
        </p:nvSpPr>
        <p:spPr>
          <a:xfrm rot="10800000">
            <a:off x="2846038" y="1855176"/>
            <a:ext cx="1438275" cy="310949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022" y="4565524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6022" y="4167255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Update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6022" y="3768986"/>
            <a:ext cx="1419225" cy="389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1 Commit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6022" y="3370717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6022" y="2982162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Insert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56022" y="2583893"/>
            <a:ext cx="1419225" cy="389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Checkpoint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6</a:t>
            </a:r>
          </a:p>
        </p:txBody>
      </p:sp>
      <p:sp>
        <p:nvSpPr>
          <p:cNvPr id="31" name="Rectangle: Folded Corner 30"/>
          <p:cNvSpPr/>
          <p:nvPr/>
        </p:nvSpPr>
        <p:spPr>
          <a:xfrm rot="10800000">
            <a:off x="4895892" y="1864510"/>
            <a:ext cx="1438275" cy="308035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5680" y="4546097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05680" y="4157540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Insert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05680" y="3759271"/>
            <a:ext cx="1419225" cy="389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Checkpoint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2726" y="4546096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2726" y="4147827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Insert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2726" y="3749558"/>
            <a:ext cx="1419225" cy="389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Checkpoint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2726" y="3351288"/>
            <a:ext cx="1419225" cy="389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2 Commit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2726" y="2953019"/>
            <a:ext cx="1419225" cy="3898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3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2726" y="2554750"/>
            <a:ext cx="1419225" cy="3898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3 Insert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02726" y="2156481"/>
            <a:ext cx="1419225" cy="389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Checkpoint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10</a:t>
            </a:r>
          </a:p>
        </p:txBody>
      </p:sp>
      <p:sp>
        <p:nvSpPr>
          <p:cNvPr id="54" name="Rectangle: Folded Corner 53"/>
          <p:cNvSpPr/>
          <p:nvPr/>
        </p:nvSpPr>
        <p:spPr>
          <a:xfrm rot="10800000">
            <a:off x="8713506" y="1845638"/>
            <a:ext cx="1438275" cy="309006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23220" y="4536383"/>
            <a:ext cx="1419225" cy="3898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3 Begin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723220" y="4138113"/>
            <a:ext cx="1419225" cy="3898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Tran. 3 Insert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23220" y="3739844"/>
            <a:ext cx="1419225" cy="389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Checkpoint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10</a:t>
            </a:r>
          </a:p>
        </p:txBody>
      </p:sp>
      <p:sp>
        <p:nvSpPr>
          <p:cNvPr id="62" name="Cylinder 61"/>
          <p:cNvSpPr/>
          <p:nvPr/>
        </p:nvSpPr>
        <p:spPr>
          <a:xfrm>
            <a:off x="4210185" y="5156601"/>
            <a:ext cx="1040691" cy="121602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Transaction Log Backup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1-6</a:t>
            </a:r>
          </a:p>
        </p:txBody>
      </p:sp>
      <p:sp>
        <p:nvSpPr>
          <p:cNvPr id="63" name="Cylinder 62"/>
          <p:cNvSpPr/>
          <p:nvPr/>
        </p:nvSpPr>
        <p:spPr>
          <a:xfrm>
            <a:off x="8004424" y="5156601"/>
            <a:ext cx="1040691" cy="121602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/>
                <a:cs typeface="Arial"/>
              </a:rPr>
              <a:t>Transaction Log Backup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LSN 7-10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3534" y="2612567"/>
            <a:ext cx="320725" cy="23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/>
          <p:cNvCxnSpPr/>
          <p:nvPr/>
        </p:nvCxnSpPr>
        <p:spPr>
          <a:xfrm rot="5400000">
            <a:off x="4064464" y="4387068"/>
            <a:ext cx="1254385" cy="95933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ight Brace 66"/>
          <p:cNvSpPr/>
          <p:nvPr/>
        </p:nvSpPr>
        <p:spPr>
          <a:xfrm>
            <a:off x="8111936" y="2174809"/>
            <a:ext cx="340104" cy="2770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/>
          <p:cNvCxnSpPr/>
          <p:nvPr/>
        </p:nvCxnSpPr>
        <p:spPr>
          <a:xfrm rot="5400000">
            <a:off x="7839284" y="4283357"/>
            <a:ext cx="1438948" cy="66789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85898" y="5072424"/>
            <a:ext cx="9968538" cy="2072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10547945" y="4897574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70660" y="5266701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00:01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0895" y="5256987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00:02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65270" y="5256987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00:04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8378" y="5266701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00:05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36096" y="5266701"/>
            <a:ext cx="73224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00:07</a:t>
            </a:r>
          </a:p>
        </p:txBody>
      </p:sp>
    </p:spTree>
    <p:extLst>
      <p:ext uri="{BB962C8B-B14F-4D97-AF65-F5344CB8AC3E}">
        <p14:creationId xmlns:p14="http://schemas.microsoft.com/office/powerpoint/2010/main" val="43323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recovery model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FULL recovery model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BULK_LOGGED recovery model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4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Recovery Model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Simple-Recovery-Model-3-648x3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270" y="1827131"/>
            <a:ext cx="9102465" cy="4214596"/>
          </a:xfrm>
        </p:spPr>
      </p:pic>
    </p:spTree>
    <p:extLst>
      <p:ext uri="{BB962C8B-B14F-4D97-AF65-F5344CB8AC3E}">
        <p14:creationId xmlns:p14="http://schemas.microsoft.com/office/powerpoint/2010/main" val="113535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Full-Recovery-Model-3-648x3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85" y="1878456"/>
            <a:ext cx="8730759" cy="4042447"/>
          </a:xfrm>
        </p:spPr>
      </p:pic>
    </p:spTree>
    <p:extLst>
      <p:ext uri="{BB962C8B-B14F-4D97-AF65-F5344CB8AC3E}">
        <p14:creationId xmlns:p14="http://schemas.microsoft.com/office/powerpoint/2010/main" val="16373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Scope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53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Data recovery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Checking data integrity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Index fragmentation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Statistics update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goal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1743075"/>
            <a:ext cx="5230347" cy="3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Truncation (Demo 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IC9384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3623" y="3149188"/>
            <a:ext cx="4381152" cy="1275557"/>
          </a:xfrm>
        </p:spPr>
      </p:pic>
      <p:pic>
        <p:nvPicPr>
          <p:cNvPr id="5" name="Picture 4" descr="IC6786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78" y="1623279"/>
            <a:ext cx="4427029" cy="1283193"/>
          </a:xfrm>
          <a:prstGeom prst="rect">
            <a:avLst/>
          </a:prstGeom>
        </p:spPr>
      </p:pic>
      <p:pic>
        <p:nvPicPr>
          <p:cNvPr id="6" name="Picture 5" descr="IC16785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914" y="4850796"/>
            <a:ext cx="4462717" cy="14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Transaction Log Backup Chain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3" descr="Transaction-log-backup-fi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91" y="1980227"/>
            <a:ext cx="9504803" cy="29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Restore Sequence </a:t>
            </a:r>
          </a:p>
        </p:txBody>
      </p:sp>
      <p:pic>
        <p:nvPicPr>
          <p:cNvPr id="4" name="Content Placeholder 3" descr="Full-and-Differential-LSN-648x3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601" y="1484794"/>
            <a:ext cx="8951826" cy="4142080"/>
          </a:xfrm>
        </p:spPr>
      </p:pic>
    </p:spTree>
    <p:extLst>
      <p:ext uri="{BB962C8B-B14F-4D97-AF65-F5344CB8AC3E}">
        <p14:creationId xmlns:p14="http://schemas.microsoft.com/office/powerpoint/2010/main" val="405525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Restore Sequence (2)</a:t>
            </a:r>
          </a:p>
        </p:txBody>
      </p:sp>
      <p:pic>
        <p:nvPicPr>
          <p:cNvPr id="4" name="Content Placeholder 3" descr="Full-and-Tran.Log_-648x3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624" y="1785856"/>
            <a:ext cx="8704888" cy="4028058"/>
          </a:xfrm>
        </p:spPr>
      </p:pic>
    </p:spTree>
    <p:extLst>
      <p:ext uri="{BB962C8B-B14F-4D97-AF65-F5344CB8AC3E}">
        <p14:creationId xmlns:p14="http://schemas.microsoft.com/office/powerpoint/2010/main" val="365869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Restore Sequence (3)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Diff-and-Tran.Log_-648x3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0295" y="1972816"/>
            <a:ext cx="8161415" cy="3776798"/>
          </a:xfrm>
        </p:spPr>
      </p:pic>
    </p:spTree>
    <p:extLst>
      <p:ext uri="{BB962C8B-B14F-4D97-AF65-F5344CB8AC3E}">
        <p14:creationId xmlns:p14="http://schemas.microsoft.com/office/powerpoint/2010/main" val="58244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Restore</a:t>
            </a:r>
            <a:r>
              <a:rPr lang="pl-PL" dirty="0"/>
              <a:t> </a:t>
            </a:r>
            <a:r>
              <a:rPr lang="pl-PL"/>
              <a:t>paths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3" y="1491120"/>
            <a:ext cx="5690499" cy="5211305"/>
          </a:xfrm>
        </p:spPr>
      </p:pic>
    </p:spTree>
    <p:extLst>
      <p:ext uri="{BB962C8B-B14F-4D97-AF65-F5344CB8AC3E}">
        <p14:creationId xmlns:p14="http://schemas.microsoft.com/office/powerpoint/2010/main" val="419212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Recovery from Tail Log Backup (Demo)</a:t>
            </a:r>
          </a:p>
        </p:txBody>
      </p:sp>
      <p:pic>
        <p:nvPicPr>
          <p:cNvPr id="4" name="Content Placeholder 3" descr="Rand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226" y="1837130"/>
            <a:ext cx="8930411" cy="3628363"/>
          </a:xfrm>
        </p:spPr>
      </p:pic>
    </p:spTree>
    <p:extLst>
      <p:ext uri="{BB962C8B-B14F-4D97-AF65-F5344CB8AC3E}">
        <p14:creationId xmlns:p14="http://schemas.microsoft.com/office/powerpoint/2010/main" val="368549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in Time Recovery (Demo)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Point-in-time-recover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8102" y="1522507"/>
            <a:ext cx="8772193" cy="4330668"/>
          </a:xfrm>
        </p:spPr>
      </p:pic>
    </p:spTree>
    <p:extLst>
      <p:ext uri="{BB962C8B-B14F-4D97-AF65-F5344CB8AC3E}">
        <p14:creationId xmlns:p14="http://schemas.microsoft.com/office/powerpoint/2010/main" val="154089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plan recovery strategy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Consider RPO and RTO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rportodiagram_w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41" y="2885365"/>
            <a:ext cx="6016498" cy="23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Backups Strategy</a:t>
            </a:r>
          </a:p>
        </p:txBody>
      </p:sp>
      <p:sp>
        <p:nvSpPr>
          <p:cNvPr id="4" name="Cylinder 3"/>
          <p:cNvSpPr/>
          <p:nvPr/>
        </p:nvSpPr>
        <p:spPr>
          <a:xfrm>
            <a:off x="1426921" y="2845209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5" name="Cylinder 4"/>
          <p:cNvSpPr/>
          <p:nvPr/>
        </p:nvSpPr>
        <p:spPr>
          <a:xfrm>
            <a:off x="4898963" y="2845209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6" name="Cylinder 5"/>
          <p:cNvSpPr/>
          <p:nvPr/>
        </p:nvSpPr>
        <p:spPr>
          <a:xfrm>
            <a:off x="8364112" y="2845209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5779" y="4197044"/>
            <a:ext cx="9677095" cy="3756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422635" y="40221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5876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database management important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4679"/>
            <a:ext cx="4450703" cy="2590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loss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Disk runs out of space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Ineffective indexes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Suboptimal execution plans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risk_measurement_400_clr_54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6" y="2296983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2486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Potential risks: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2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+ Differential Backups Strategy</a:t>
            </a:r>
          </a:p>
        </p:txBody>
      </p:sp>
      <p:sp>
        <p:nvSpPr>
          <p:cNvPr id="4" name="Cylinder 3"/>
          <p:cNvSpPr/>
          <p:nvPr/>
        </p:nvSpPr>
        <p:spPr>
          <a:xfrm>
            <a:off x="1418226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5" name="Cylinder 4"/>
          <p:cNvSpPr/>
          <p:nvPr/>
        </p:nvSpPr>
        <p:spPr>
          <a:xfrm>
            <a:off x="4895796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6" name="Cylinder 5"/>
          <p:cNvSpPr/>
          <p:nvPr/>
        </p:nvSpPr>
        <p:spPr>
          <a:xfrm>
            <a:off x="8353937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2818" y="4196396"/>
            <a:ext cx="9677095" cy="3756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412750" y="402154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Cylinder 11"/>
          <p:cNvSpPr/>
          <p:nvPr/>
        </p:nvSpPr>
        <p:spPr>
          <a:xfrm>
            <a:off x="2554288" y="2836863"/>
            <a:ext cx="5359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1" name="Cylinder 20"/>
          <p:cNvSpPr/>
          <p:nvPr/>
        </p:nvSpPr>
        <p:spPr>
          <a:xfrm>
            <a:off x="3244675" y="2841625"/>
            <a:ext cx="59964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2" name="Cylinder 21"/>
          <p:cNvSpPr/>
          <p:nvPr/>
        </p:nvSpPr>
        <p:spPr>
          <a:xfrm>
            <a:off x="3973513" y="2841625"/>
            <a:ext cx="7010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3" name="Cylinder 22"/>
          <p:cNvSpPr/>
          <p:nvPr/>
        </p:nvSpPr>
        <p:spPr>
          <a:xfrm>
            <a:off x="6013186" y="2817025"/>
            <a:ext cx="5359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4" name="Cylinder 23"/>
          <p:cNvSpPr/>
          <p:nvPr/>
        </p:nvSpPr>
        <p:spPr>
          <a:xfrm>
            <a:off x="6702871" y="2817025"/>
            <a:ext cx="59964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5" name="Cylinder 24"/>
          <p:cNvSpPr/>
          <p:nvPr/>
        </p:nvSpPr>
        <p:spPr>
          <a:xfrm>
            <a:off x="7441126" y="2817025"/>
            <a:ext cx="7010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300264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+ Differential + Log Backups Strategy</a:t>
            </a:r>
          </a:p>
        </p:txBody>
      </p:sp>
      <p:sp>
        <p:nvSpPr>
          <p:cNvPr id="4" name="Cylinder 3"/>
          <p:cNvSpPr/>
          <p:nvPr/>
        </p:nvSpPr>
        <p:spPr>
          <a:xfrm>
            <a:off x="1418226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5" name="Cylinder 4"/>
          <p:cNvSpPr/>
          <p:nvPr/>
        </p:nvSpPr>
        <p:spPr>
          <a:xfrm>
            <a:off x="4895796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sp>
        <p:nvSpPr>
          <p:cNvPr id="6" name="Cylinder 5"/>
          <p:cNvSpPr/>
          <p:nvPr/>
        </p:nvSpPr>
        <p:spPr>
          <a:xfrm>
            <a:off x="8353937" y="2836453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2818" y="4196396"/>
            <a:ext cx="9677095" cy="3756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412750" y="402154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Cylinder 11"/>
          <p:cNvSpPr/>
          <p:nvPr/>
        </p:nvSpPr>
        <p:spPr>
          <a:xfrm>
            <a:off x="3302963" y="2846167"/>
            <a:ext cx="5359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3" name="Cylinder 22"/>
          <p:cNvSpPr/>
          <p:nvPr/>
        </p:nvSpPr>
        <p:spPr>
          <a:xfrm>
            <a:off x="6838939" y="2827149"/>
            <a:ext cx="535935" cy="12160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DIFF</a:t>
            </a:r>
          </a:p>
        </p:txBody>
      </p:sp>
      <p:sp>
        <p:nvSpPr>
          <p:cNvPr id="20" name="Cylinder 19"/>
          <p:cNvSpPr/>
          <p:nvPr/>
        </p:nvSpPr>
        <p:spPr>
          <a:xfrm>
            <a:off x="2457450" y="2836863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28" name="Cylinder 27"/>
          <p:cNvSpPr/>
          <p:nvPr/>
        </p:nvSpPr>
        <p:spPr>
          <a:xfrm>
            <a:off x="2865619" y="2846167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0" name="Cylinder 29"/>
          <p:cNvSpPr/>
          <p:nvPr/>
        </p:nvSpPr>
        <p:spPr>
          <a:xfrm>
            <a:off x="4050817" y="2836453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1" name="Cylinder 30"/>
          <p:cNvSpPr/>
          <p:nvPr/>
        </p:nvSpPr>
        <p:spPr>
          <a:xfrm>
            <a:off x="4458800" y="2836453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2" name="Cylinder 31"/>
          <p:cNvSpPr/>
          <p:nvPr/>
        </p:nvSpPr>
        <p:spPr>
          <a:xfrm>
            <a:off x="6003467" y="2836453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3" name="Cylinder 32"/>
          <p:cNvSpPr/>
          <p:nvPr/>
        </p:nvSpPr>
        <p:spPr>
          <a:xfrm>
            <a:off x="6411450" y="2836453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4" name="Cylinder 33"/>
          <p:cNvSpPr/>
          <p:nvPr/>
        </p:nvSpPr>
        <p:spPr>
          <a:xfrm>
            <a:off x="7557812" y="2807311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sp>
        <p:nvSpPr>
          <p:cNvPr id="35" name="Cylinder 34"/>
          <p:cNvSpPr/>
          <p:nvPr/>
        </p:nvSpPr>
        <p:spPr>
          <a:xfrm>
            <a:off x="7965795" y="2807311"/>
            <a:ext cx="216350" cy="1216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93516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0b825fa8b19825b792f187a023a147c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189" y="150066"/>
            <a:ext cx="11055510" cy="6534581"/>
          </a:xfrm>
        </p:spPr>
      </p:pic>
    </p:spTree>
    <p:extLst>
      <p:ext uri="{BB962C8B-B14F-4D97-AF65-F5344CB8AC3E}">
        <p14:creationId xmlns:p14="http://schemas.microsoft.com/office/powerpoint/2010/main" val="2342755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increase availability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Backups localization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Backups validation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Setup database mirroring, database replication</a:t>
            </a:r>
          </a:p>
        </p:txBody>
      </p:sp>
    </p:spTree>
    <p:extLst>
      <p:ext uri="{BB962C8B-B14F-4D97-AF65-F5344CB8AC3E}">
        <p14:creationId xmlns:p14="http://schemas.microsoft.com/office/powerpoint/2010/main" val="25440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covered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Bulk_Logged Recovery Model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How to deal with damaged Transaction Log File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How to deal with fragmented VLFs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How to deal with damaged log backups</a:t>
            </a:r>
          </a:p>
        </p:txBody>
      </p:sp>
    </p:spTree>
    <p:extLst>
      <p:ext uri="{BB962C8B-B14F-4D97-AF65-F5344CB8AC3E}">
        <p14:creationId xmlns:p14="http://schemas.microsoft.com/office/powerpoint/2010/main" val="25732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mitigate risks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066094" y="305015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806491" y="304497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578099" y="304497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33912" y="3391816"/>
            <a:ext cx="1130618" cy="612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Monitor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844271" y="2646425"/>
            <a:ext cx="1122006" cy="612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Schedule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Arrow: Right 11"/>
          <p:cNvSpPr/>
          <p:nvPr/>
        </p:nvSpPr>
        <p:spPr>
          <a:xfrm>
            <a:off x="2215316" y="3112316"/>
            <a:ext cx="39782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174713" y="3112316"/>
            <a:ext cx="39782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956397" y="3112316"/>
            <a:ext cx="39782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308Tas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33" y="1919388"/>
            <a:ext cx="6793462" cy="343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Maintenance tasks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6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Full, Differential, Log Backups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Check integrity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Index Rebuild and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Reorganize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Statistics Update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File shrink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Custom Scripts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Clean up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9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recovery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1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and Transaction Log files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Backup types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Recovery models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Restore Sequence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Recovery examples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Recovery strategy planning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IC16623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056" y="1629567"/>
            <a:ext cx="4218401" cy="3186164"/>
          </a:xfrm>
        </p:spPr>
      </p:pic>
      <p:pic>
        <p:nvPicPr>
          <p:cNvPr id="5" name="Picture 4" descr="IC14746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47" y="1629567"/>
            <a:ext cx="4331450" cy="35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File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3" descr="Transaction-Log-Record-2-648x3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57" y="1682774"/>
            <a:ext cx="7928891" cy="42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7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291</Words>
  <Application>Microsoft Office PowerPoint</Application>
  <PresentationFormat>Widescreen</PresentationFormat>
  <Paragraphs>104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Database Management</vt:lpstr>
      <vt:lpstr>Scope of the course</vt:lpstr>
      <vt:lpstr>Why is database management important</vt:lpstr>
      <vt:lpstr>How to mitigate risks</vt:lpstr>
      <vt:lpstr>Maintenance tasks</vt:lpstr>
      <vt:lpstr>Data recovery</vt:lpstr>
      <vt:lpstr>Scope</vt:lpstr>
      <vt:lpstr>Data file</vt:lpstr>
      <vt:lpstr>Transaction Log File</vt:lpstr>
      <vt:lpstr>Transaction Log Structure</vt:lpstr>
      <vt:lpstr>Log Record (Demo 1)</vt:lpstr>
      <vt:lpstr>Backup types – Full Backup</vt:lpstr>
      <vt:lpstr>Backup types – Full Backup (2) </vt:lpstr>
      <vt:lpstr>Backup types – Differential Backup </vt:lpstr>
      <vt:lpstr>Backup types – Differential Backup (2)</vt:lpstr>
      <vt:lpstr>Backup types – Transaction Log Backup </vt:lpstr>
      <vt:lpstr>Recovery models</vt:lpstr>
      <vt:lpstr>Simple Recovery Model</vt:lpstr>
      <vt:lpstr>Full Recovery Model</vt:lpstr>
      <vt:lpstr>Transaction Log Truncation (Demo )</vt:lpstr>
      <vt:lpstr> Transaction Log Backup Chain</vt:lpstr>
      <vt:lpstr>Restore Sequence </vt:lpstr>
      <vt:lpstr>Restore Sequence (2)</vt:lpstr>
      <vt:lpstr>Restore Sequence (3)</vt:lpstr>
      <vt:lpstr>Restore paths </vt:lpstr>
      <vt:lpstr>Recovery from Tail Log Backup (Demo)</vt:lpstr>
      <vt:lpstr>Point in Time Recovery (Demo)</vt:lpstr>
      <vt:lpstr>How to plan recovery strategy</vt:lpstr>
      <vt:lpstr>Full Backups Strategy</vt:lpstr>
      <vt:lpstr>Full + Differential Backups Strategy</vt:lpstr>
      <vt:lpstr>Full + Differential + Log Backups Strategy</vt:lpstr>
      <vt:lpstr>PowerPoint Presentation</vt:lpstr>
      <vt:lpstr>How to increase availability</vt:lpstr>
      <vt:lpstr>No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Tomasz Grabusiński</cp:lastModifiedBy>
  <cp:revision>24</cp:revision>
  <dcterms:created xsi:type="dcterms:W3CDTF">2012-07-27T01:16:44Z</dcterms:created>
  <dcterms:modified xsi:type="dcterms:W3CDTF">2016-06-21T22:31:31Z</dcterms:modified>
</cp:coreProperties>
</file>