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88" r:id="rId12"/>
    <p:sldId id="289" r:id="rId13"/>
    <p:sldId id="271" r:id="rId14"/>
    <p:sldId id="276" r:id="rId15"/>
    <p:sldId id="279" r:id="rId16"/>
    <p:sldId id="278" r:id="rId17"/>
    <p:sldId id="277" r:id="rId18"/>
    <p:sldId id="282" r:id="rId19"/>
    <p:sldId id="284" r:id="rId20"/>
    <p:sldId id="283" r:id="rId21"/>
    <p:sldId id="285" r:id="rId22"/>
    <p:sldId id="286" r:id="rId23"/>
    <p:sldId id="287" r:id="rId24"/>
    <p:sldId id="270" r:id="rId25"/>
    <p:sldId id="266" r:id="rId2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CFC5F-88B5-4423-A19D-E53CE3FC4A5F}" type="datetimeFigureOut">
              <a:rPr lang="en-US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949DC-87BD-4870-91C5-A02B9559FDA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4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3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95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6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58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8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72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3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2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99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36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91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02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6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7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70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82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97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2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5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949DC-87BD-4870-91C5-A02B9559FDA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4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sfca.edu/~galles/visualization/BPlusTre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GB" dirty="0"/>
              <a:t>Tomasz Grabusiński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fragmentation</a:t>
            </a:r>
            <a:endParaRPr lang="en-US" dirty="0"/>
          </a:p>
        </p:txBody>
      </p:sp>
      <p:pic>
        <p:nvPicPr>
          <p:cNvPr id="3" name="Picture 2" descr="image_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590675"/>
            <a:ext cx="8255149" cy="41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8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Consequences </a:t>
            </a:r>
            <a:br>
              <a:rPr lang="en-US" dirty="0"/>
            </a:br>
            <a:r>
              <a:rPr lang="EN-US"/>
              <a:t>of index fragmentation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DEMO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7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Detecting </a:t>
            </a:r>
            <a:br>
              <a:rPr lang="en-US" dirty="0"/>
            </a:br>
            <a:r>
              <a:rPr lang="EN-US"/>
              <a:t>index fragmentation</a:t>
            </a:r>
            <a:r>
              <a:rPr lang="EN-US" dirty="0"/>
              <a:t> 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DEMO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90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</a:rPr>
              <a:t>Rebuild </a:t>
            </a:r>
            <a:br>
              <a:rPr lang="en-US" dirty="0">
                <a:latin typeface="Calibri"/>
              </a:rPr>
            </a:br>
            <a:r>
              <a:rPr lang="EN-US" dirty="0">
                <a:solidFill>
                  <a:srgbClr val="2E75B5"/>
                </a:solidFill>
                <a:latin typeface="Consolas"/>
              </a:rPr>
              <a:t>ALTER INDEX</a:t>
            </a:r>
            <a:r>
              <a:rPr lang="EN-US" dirty="0">
                <a:solidFill>
                  <a:srgbClr val="7F7F7F"/>
                </a:solidFill>
                <a:latin typeface="Consolas"/>
              </a:rPr>
              <a:t> </a:t>
            </a:r>
            <a:r>
              <a:rPr lang="EN-US" i="1" dirty="0">
                <a:solidFill>
                  <a:srgbClr val="7F7F7F"/>
                </a:solidFill>
                <a:latin typeface="Consolas"/>
              </a:rPr>
              <a:t>Name </a:t>
            </a:r>
            <a:r>
              <a:rPr lang="EN-US" dirty="0">
                <a:solidFill>
                  <a:srgbClr val="2E75B5"/>
                </a:solidFill>
                <a:latin typeface="Consolas"/>
              </a:rPr>
              <a:t>ON </a:t>
            </a:r>
            <a:r>
              <a:rPr lang="EN-US" i="1" dirty="0">
                <a:solidFill>
                  <a:srgbClr val="7F7F7F"/>
                </a:solidFill>
                <a:latin typeface="Consolas"/>
              </a:rPr>
              <a:t>Table </a:t>
            </a:r>
            <a:r>
              <a:rPr lang="EN-US" dirty="0">
                <a:solidFill>
                  <a:srgbClr val="2E75B5"/>
                </a:solidFill>
                <a:latin typeface="Consolas"/>
              </a:rPr>
              <a:t>REBUILD</a:t>
            </a:r>
            <a:r>
              <a:rPr lang="EN-US" dirty="0">
                <a:solidFill>
                  <a:srgbClr val="7F7F7F"/>
                </a:solidFill>
                <a:latin typeface="Consolas"/>
              </a:rPr>
              <a:t>;</a:t>
            </a:r>
            <a:endParaRPr lang="en-US" b="1" dirty="0">
              <a:solidFill>
                <a:srgbClr val="7F7F7F"/>
              </a:solidFill>
              <a:latin typeface="Calibri"/>
            </a:endParaRPr>
          </a:p>
          <a:p>
            <a:r>
              <a:rPr lang="EN-US" dirty="0">
                <a:latin typeface="Calibri"/>
              </a:rPr>
              <a:t>Reorganize </a:t>
            </a:r>
            <a:br>
              <a:rPr lang="en-US" dirty="0">
                <a:latin typeface="Calibri"/>
              </a:rPr>
            </a:br>
            <a:r>
              <a:rPr lang="EN-US" dirty="0">
                <a:solidFill>
                  <a:srgbClr val="2E75B5"/>
                </a:solidFill>
                <a:latin typeface="Consolas"/>
              </a:rPr>
              <a:t>ALTER INDEX</a:t>
            </a:r>
            <a:r>
              <a:rPr lang="EN-US" dirty="0">
                <a:solidFill>
                  <a:srgbClr val="7F7F7F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7F7F7F"/>
                </a:solidFill>
                <a:latin typeface="Consolas"/>
              </a:rPr>
              <a:t>Name </a:t>
            </a:r>
            <a:r>
              <a:rPr lang="EN-US" dirty="0">
                <a:solidFill>
                  <a:srgbClr val="2E75B5"/>
                </a:solidFill>
                <a:latin typeface="Consolas"/>
              </a:rPr>
              <a:t>ON </a:t>
            </a:r>
            <a:r>
              <a:rPr lang="EN-US" i="1" dirty="0">
                <a:solidFill>
                  <a:srgbClr val="7F7F7F"/>
                </a:solidFill>
                <a:latin typeface="Consolas"/>
              </a:rPr>
              <a:t>Table </a:t>
            </a:r>
            <a:r>
              <a:rPr lang="EN-US" dirty="0">
                <a:solidFill>
                  <a:srgbClr val="2E75B5"/>
                </a:solidFill>
                <a:latin typeface="Consolas"/>
              </a:rPr>
              <a:t>REORGANIZE</a:t>
            </a:r>
            <a:r>
              <a:rPr lang="EN-US" dirty="0">
                <a:solidFill>
                  <a:srgbClr val="7F7F7F"/>
                </a:solidFill>
                <a:latin typeface="Consolas"/>
              </a:rPr>
              <a:t>;</a:t>
            </a:r>
            <a:endParaRPr lang="en-US" b="1" dirty="0">
              <a:solidFill>
                <a:srgbClr val="7F7F7F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index fragmentation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5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85900" y="3191064"/>
            <a:ext cx="9372084" cy="1861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9147175" y="3184683"/>
            <a:ext cx="498475" cy="352267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37541" y="2657475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0313" y="2200275"/>
            <a:ext cx="7202700" cy="173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40613" y="2838450"/>
            <a:ext cx="498475" cy="691532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35497" y="2838450"/>
            <a:ext cx="498475" cy="691532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5475" y="2827956"/>
            <a:ext cx="498475" cy="691532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Reorganize - Compaction Phase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1336" y="263842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6452" y="2638425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1567" y="263842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96683" y="263842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11326" y="2647950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25970" y="2647950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21558" y="2647950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26674" y="2647950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41317" y="265747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V="1">
            <a:off x="428736" y="3181149"/>
            <a:ext cx="9449856" cy="283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9147175" y="3184683"/>
            <a:ext cx="498475" cy="352267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37541" y="2657475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14956" y="2200275"/>
            <a:ext cx="7202700" cy="173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40613" y="2838450"/>
            <a:ext cx="498475" cy="691532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35497" y="2838450"/>
            <a:ext cx="498475" cy="691532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5475" y="2827956"/>
            <a:ext cx="498475" cy="691532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Reorganize  - Compaction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336" y="263842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6452" y="2638425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1567" y="263842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96683" y="263842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11326" y="2647950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25970" y="2647950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21558" y="2647950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26674" y="2647950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41317" y="265747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9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V="1">
            <a:off x="543067" y="3190675"/>
            <a:ext cx="9372085" cy="283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9147175" y="3184683"/>
            <a:ext cx="498475" cy="352267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37541" y="2657475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20072" y="2200275"/>
            <a:ext cx="7202700" cy="173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40613" y="2838450"/>
            <a:ext cx="498475" cy="691532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35497" y="2838450"/>
            <a:ext cx="498475" cy="691532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5475" y="2827956"/>
            <a:ext cx="498475" cy="691532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Reorganize  - Compaction Phase 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1336" y="263842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6452" y="2638425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1567" y="263842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96683" y="263842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11326" y="2647950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25970" y="2647950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21558" y="2647950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26674" y="2647950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41317" y="265747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0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V="1">
            <a:off x="609758" y="3200591"/>
            <a:ext cx="8458265" cy="1861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>
            <a:off x="2620072" y="2200275"/>
            <a:ext cx="7202700" cy="173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37541" y="2657475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40613" y="2838450"/>
            <a:ext cx="498475" cy="691532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35497" y="2838450"/>
            <a:ext cx="498475" cy="691532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5475" y="2827956"/>
            <a:ext cx="498475" cy="691532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Reorganize  - Compaction Phase 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336" y="263842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6452" y="2638425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1567" y="263842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96683" y="263842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11326" y="2647950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25970" y="2647950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21558" y="2647950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26674" y="2647950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41317" y="2657475"/>
            <a:ext cx="508276" cy="8874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Reorganize – Reorder Phase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86374" y="2905125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86374" y="3324225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20306" y="2905125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20306" y="3324225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16129" y="2914650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16129" y="3333750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744333" y="4170962"/>
            <a:ext cx="1507409" cy="105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50660" y="3781425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45309" y="3781425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698" y="2513612"/>
            <a:ext cx="3092009" cy="105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50660" y="2514600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54211" y="2514600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0785" y="45053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34246" y="45053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925344" y="45148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3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Reorganize – Reorder Phase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86374" y="2905125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86374" y="3324225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20306" y="2905125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20306" y="3324225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16129" y="2914650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16129" y="3333750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744333" y="4170962"/>
            <a:ext cx="1507409" cy="105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50660" y="3781425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45309" y="3781425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698" y="2513612"/>
            <a:ext cx="3092009" cy="105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50660" y="2514600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54211" y="2514600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0785" y="45053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34246" y="45053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925344" y="45148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36201" y="2924175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36201" y="3343275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22031" y="45148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500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4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Index structure</a:t>
            </a:r>
          </a:p>
          <a:p>
            <a:r>
              <a:rPr lang="EN-US" dirty="0"/>
              <a:t>What is index fragmentation</a:t>
            </a:r>
            <a:endParaRPr lang="EN-US"/>
          </a:p>
          <a:p>
            <a:r>
              <a:rPr lang="EN-US" dirty="0"/>
              <a:t>Detecting index fragmentation</a:t>
            </a:r>
          </a:p>
          <a:p>
            <a:r>
              <a:rPr lang="EN-US" dirty="0"/>
              <a:t>Removing index fragmentation</a:t>
            </a:r>
            <a:endParaRPr lang="en-US" dirty="0"/>
          </a:p>
          <a:p>
            <a:r>
              <a:rPr lang="EN-US" dirty="0"/>
              <a:t>Avoiding index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25674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Reorganize – Reorder Phase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86374" y="2905125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86374" y="3324225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20306" y="2905125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20306" y="3324225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16129" y="2914650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16129" y="3333750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159733" y="4181506"/>
            <a:ext cx="3092009" cy="88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50660" y="3781425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54211" y="3781425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674" y="2513612"/>
            <a:ext cx="2528164" cy="105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50660" y="2514600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794277" y="2525942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0785" y="45053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34246" y="45053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925344" y="45148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36201" y="2924175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36201" y="3343275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21558" y="45148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500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Reorganize </a:t>
            </a:r>
            <a:r>
              <a:rPr lang="en-US" dirty="0"/>
              <a:t>– Reorder Phase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374" y="2905125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86374" y="3324225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20306" y="2905125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20306" y="3324225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16129" y="2914650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16129" y="3333750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159733" y="4190399"/>
            <a:ext cx="1546295" cy="82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07033" y="3781425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54211" y="3781425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55352" y="2513612"/>
            <a:ext cx="4122486" cy="105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678617" y="2514600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794277" y="2525942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0785" y="45053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34246" y="45053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925344" y="45148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36201" y="2924175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36201" y="3343275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21558" y="45148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500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3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Reorganize </a:t>
            </a:r>
            <a:r>
              <a:rPr lang="en-US" dirty="0"/>
              <a:t>– Reorder Phase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374" y="2905125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86374" y="3324225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20306" y="2905125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20306" y="3324225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16129" y="2914650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16129" y="3333750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159733" y="4190399"/>
            <a:ext cx="1546295" cy="82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07033" y="3781425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54211" y="3781425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55352" y="2513612"/>
            <a:ext cx="1536573" cy="105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678617" y="2514600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74204" y="2544992"/>
            <a:ext cx="581" cy="3798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0785" y="45053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34246" y="45053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925344" y="45148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36201" y="2924175"/>
            <a:ext cx="914400" cy="4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36201" y="3343275"/>
            <a:ext cx="914400" cy="42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22031" y="45148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500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7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 or Reorganize</a:t>
            </a:r>
            <a:endParaRPr lang="en-US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393195252"/>
              </p:ext>
            </p:extLst>
          </p:nvPr>
        </p:nvGraphicFramePr>
        <p:xfrm>
          <a:off x="981336" y="2228850"/>
          <a:ext cx="7016164" cy="1883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043">
                  <a:extLst>
                    <a:ext uri="{9D8B030D-6E8A-4147-A177-3AD203B41FA5}">
                      <a16:colId xmlns:a16="http://schemas.microsoft.com/office/drawing/2014/main" val="2061124857"/>
                    </a:ext>
                  </a:extLst>
                </a:gridCol>
                <a:gridCol w="2132121">
                  <a:extLst>
                    <a:ext uri="{9D8B030D-6E8A-4147-A177-3AD203B41FA5}">
                      <a16:colId xmlns:a16="http://schemas.microsoft.com/office/drawing/2014/main" val="1968580078"/>
                    </a:ext>
                  </a:extLst>
                </a:gridCol>
              </a:tblGrid>
              <a:tr h="515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Reference Values (in %)</a:t>
                      </a:r>
                    </a:p>
                  </a:txBody>
                  <a:tcPr marL="8225" marR="8225" marT="8225" marB="8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Action</a:t>
                      </a:r>
                    </a:p>
                  </a:txBody>
                  <a:tcPr marL="8225" marR="8225" marT="8225" marB="8225" anchor="ctr"/>
                </a:tc>
                <a:extLst>
                  <a:ext uri="{0D108BD9-81ED-4DB2-BD59-A6C34878D82A}">
                    <a16:rowId xmlns:a16="http://schemas.microsoft.com/office/drawing/2014/main" val="1445135282"/>
                  </a:ext>
                </a:extLst>
              </a:tr>
              <a:tr h="87976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avg_fragmentation_in_percent &gt; 5 AND &lt; 30</a:t>
                      </a:r>
                    </a:p>
                  </a:txBody>
                  <a:tcPr marL="8225" marR="8225" marT="8225" marB="822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</a:rPr>
                        <a:t>Reorganize Index</a:t>
                      </a:r>
                    </a:p>
                  </a:txBody>
                  <a:tcPr marL="8225" marR="8225" marT="8225" marB="8225" anchor="ctr"/>
                </a:tc>
                <a:extLst>
                  <a:ext uri="{0D108BD9-81ED-4DB2-BD59-A6C34878D82A}">
                    <a16:rowId xmlns:a16="http://schemas.microsoft.com/office/drawing/2014/main" val="4146533743"/>
                  </a:ext>
                </a:extLst>
              </a:tr>
              <a:tr h="48875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avg_fragmentation_in_percent &gt; 30</a:t>
                      </a:r>
                    </a:p>
                  </a:txBody>
                  <a:tcPr marL="8225" marR="8225" marT="8225" marB="822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</a:rPr>
                        <a:t>Rebuild Index</a:t>
                      </a:r>
                    </a:p>
                  </a:txBody>
                  <a:tcPr marL="8225" marR="8225" marT="8225" marB="8225" anchor="ctr"/>
                </a:tc>
                <a:extLst>
                  <a:ext uri="{0D108BD9-81ED-4DB2-BD59-A6C34878D82A}">
                    <a16:rowId xmlns:a16="http://schemas.microsoft.com/office/drawing/2014/main" val="1886001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70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 flipV="1">
            <a:off x="1924557" y="3847902"/>
            <a:ext cx="8224950" cy="3805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86608" y="3629025"/>
            <a:ext cx="497559" cy="642937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index fragmentation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09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Insert records with sequential key value</a:t>
            </a:r>
            <a:endParaRPr lang="en-US" dirty="0"/>
          </a:p>
          <a:p>
            <a:r>
              <a:rPr lang="EN-US" dirty="0"/>
              <a:t>Use index fill factors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67553" y="3371850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0779" y="3638550"/>
            <a:ext cx="497559" cy="642937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00847" y="3381375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2115" y="3619500"/>
            <a:ext cx="497559" cy="642937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82058" y="3371850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92506" y="3629025"/>
            <a:ext cx="497559" cy="642937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82323" y="3371850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73842" y="3629025"/>
            <a:ext cx="497559" cy="642937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63535" y="3371850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02816" y="3609975"/>
            <a:ext cx="497559" cy="642937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92379" y="3362325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03207" y="3600450"/>
            <a:ext cx="497559" cy="642937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93679" y="3352800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251235" y="3619500"/>
            <a:ext cx="497559" cy="642937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240539" y="3362325"/>
            <a:ext cx="508276" cy="88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B+tree</a:t>
            </a:r>
            <a:endParaRPr lang="en-US" dirty="0"/>
          </a:p>
        </p:txBody>
      </p:sp>
      <p:pic>
        <p:nvPicPr>
          <p:cNvPr id="4" name="Picture 3" descr="btree-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62125"/>
            <a:ext cx="6875194" cy="3351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7177" y="1609725"/>
            <a:ext cx="3894137" cy="341632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52525"/>
                </a:solidFill>
              </a:rPr>
              <a:t>Every node has at most </a:t>
            </a:r>
            <a:r>
              <a:rPr lang="EN-US" b="1" i="1" dirty="0">
                <a:solidFill>
                  <a:srgbClr val="252525"/>
                </a:solidFill>
              </a:rPr>
              <a:t>m</a:t>
            </a:r>
            <a:r>
              <a:rPr lang="EN-US" b="1" dirty="0">
                <a:solidFill>
                  <a:srgbClr val="252525"/>
                </a:solidFill>
              </a:rPr>
              <a:t> </a:t>
            </a:r>
            <a:r>
              <a:rPr lang="EN-US" dirty="0">
                <a:solidFill>
                  <a:srgbClr val="252525"/>
                </a:solidFill>
              </a:rPr>
              <a:t>children.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52525"/>
                </a:solidFill>
              </a:rPr>
              <a:t>Every non-leaf node (except root) has at least ⌈</a:t>
            </a:r>
            <a:r>
              <a:rPr lang="EN-US" b="1" i="1" dirty="0">
                <a:solidFill>
                  <a:srgbClr val="252525"/>
                </a:solidFill>
              </a:rPr>
              <a:t>m</a:t>
            </a:r>
            <a:r>
              <a:rPr lang="EN-US" b="1" dirty="0">
                <a:solidFill>
                  <a:srgbClr val="252525"/>
                </a:solidFill>
              </a:rPr>
              <a:t>/2</a:t>
            </a:r>
            <a:r>
              <a:rPr lang="EN-US" dirty="0">
                <a:solidFill>
                  <a:srgbClr val="252525"/>
                </a:solidFill>
              </a:rPr>
              <a:t>⌉ children.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52525"/>
                </a:solidFill>
              </a:rPr>
              <a:t>The root has at least </a:t>
            </a:r>
            <a:r>
              <a:rPr lang="EN-US" b="1" dirty="0">
                <a:solidFill>
                  <a:srgbClr val="252525"/>
                </a:solidFill>
              </a:rPr>
              <a:t>two </a:t>
            </a:r>
            <a:r>
              <a:rPr lang="EN-US" dirty="0">
                <a:solidFill>
                  <a:srgbClr val="252525"/>
                </a:solidFill>
              </a:rPr>
              <a:t>children if it is not a leaf node.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52525"/>
                </a:solidFill>
              </a:rPr>
              <a:t>A non-leaf node with </a:t>
            </a:r>
            <a:r>
              <a:rPr lang="EN-US" i="1" dirty="0">
                <a:solidFill>
                  <a:srgbClr val="252525"/>
                </a:solidFill>
              </a:rPr>
              <a:t>k</a:t>
            </a:r>
            <a:r>
              <a:rPr lang="EN-US" dirty="0">
                <a:solidFill>
                  <a:srgbClr val="252525"/>
                </a:solidFill>
              </a:rPr>
              <a:t> children contains </a:t>
            </a:r>
            <a:r>
              <a:rPr lang="EN-US" b="1" i="1" dirty="0">
                <a:solidFill>
                  <a:srgbClr val="252525"/>
                </a:solidFill>
              </a:rPr>
              <a:t>k</a:t>
            </a:r>
            <a:r>
              <a:rPr lang="EN-US" b="1" dirty="0">
                <a:solidFill>
                  <a:srgbClr val="252525"/>
                </a:solidFill>
              </a:rPr>
              <a:t>−1</a:t>
            </a:r>
            <a:r>
              <a:rPr lang="EN-US" dirty="0">
                <a:solidFill>
                  <a:srgbClr val="252525"/>
                </a:solidFill>
              </a:rPr>
              <a:t> keys.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52525"/>
                </a:solidFill>
              </a:rPr>
              <a:t>All leaves appear in the same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52525"/>
                </a:solidFill>
              </a:rPr>
              <a:t>Search/Insert/Delete require </a:t>
            </a:r>
            <a:r>
              <a:rPr lang="EN-US" b="1" i="1" dirty="0">
                <a:solidFill>
                  <a:srgbClr val="262626"/>
                </a:solidFill>
              </a:rPr>
              <a:t>O(log</a:t>
            </a:r>
            <a:r>
              <a:rPr lang="EN-US" sz="1200" b="1" i="1" dirty="0">
                <a:solidFill>
                  <a:srgbClr val="262626"/>
                </a:solidFill>
              </a:rPr>
              <a:t>m</a:t>
            </a:r>
            <a:r>
              <a:rPr lang="EN-US" b="1" i="1" dirty="0">
                <a:solidFill>
                  <a:srgbClr val="262626"/>
                </a:solidFill>
              </a:rPr>
              <a:t>n</a:t>
            </a:r>
            <a:r>
              <a:rPr lang="EN-US" b="1" i="1" dirty="0">
                <a:solidFill>
                  <a:srgbClr val="262626"/>
                </a:solidFill>
                <a:latin typeface="Calibri"/>
              </a:rPr>
              <a:t>) </a:t>
            </a:r>
            <a:r>
              <a:rPr lang="EN-US" dirty="0">
                <a:solidFill>
                  <a:srgbClr val="262626"/>
                </a:solidFill>
                <a:latin typeface="Calibri"/>
              </a:rPr>
              <a:t>operations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52525"/>
                </a:solidFill>
                <a:latin typeface="Calibri"/>
                <a:hlinkClick r:id="rId4"/>
              </a:rPr>
              <a:t>B+Tree Interactive</a:t>
            </a:r>
            <a:endParaRPr lang="en-US">
              <a:latin typeface="Calibri"/>
              <a:hlinkClick r:id="rId4"/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How is data arranged in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9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table</a:t>
            </a:r>
            <a:endParaRPr lang="en-US" dirty="0"/>
          </a:p>
        </p:txBody>
      </p:sp>
      <p:pic>
        <p:nvPicPr>
          <p:cNvPr id="4" name="Picture 3" descr="he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63" y="2286000"/>
            <a:ext cx="8765415" cy="18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table</a:t>
            </a:r>
            <a:endParaRPr lang="en-US" dirty="0"/>
          </a:p>
        </p:txBody>
      </p:sp>
      <p:pic>
        <p:nvPicPr>
          <p:cNvPr id="3" name="Picture 2" descr="clustered+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55" y="1390650"/>
            <a:ext cx="6404940" cy="525674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438149" y="4901938"/>
            <a:ext cx="7830126" cy="292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9488989" y="55245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Data pages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89424" y="28384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Index pages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9041630" y="1905000"/>
            <a:ext cx="902675" cy="22363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0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clustered index for clustered table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38149" y="4901938"/>
            <a:ext cx="7830126" cy="292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9619410" y="377216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Index pages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9228919" y="1981199"/>
            <a:ext cx="941599" cy="3951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on+clustered+index+for+clus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25" y="1390650"/>
            <a:ext cx="6470225" cy="532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1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clustered index for heap table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38149" y="4901938"/>
            <a:ext cx="7830126" cy="292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9619410" y="377216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Index pages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9228919" y="1981199"/>
            <a:ext cx="941599" cy="3951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non+clustered+index+for+he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131" y="1400175"/>
            <a:ext cx="6426713" cy="52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5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fragmentation</a:t>
            </a:r>
            <a:endParaRPr lang="en-US" dirty="0"/>
          </a:p>
        </p:txBody>
      </p:sp>
      <p:pic>
        <p:nvPicPr>
          <p:cNvPr id="5" name="Picture 4" descr="imag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860" y="1647825"/>
            <a:ext cx="8009755" cy="39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4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fragmentation</a:t>
            </a:r>
            <a:endParaRPr lang="en-US" dirty="0"/>
          </a:p>
        </p:txBody>
      </p:sp>
      <p:pic>
        <p:nvPicPr>
          <p:cNvPr id="3" name="Picture 2" descr="image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31" y="1687405"/>
            <a:ext cx="8459427" cy="386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1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Index Management</vt:lpstr>
      <vt:lpstr>Overview</vt:lpstr>
      <vt:lpstr>How is data arranged in table</vt:lpstr>
      <vt:lpstr>Heap table</vt:lpstr>
      <vt:lpstr>Clustered table</vt:lpstr>
      <vt:lpstr>Non clustered index for clustered table</vt:lpstr>
      <vt:lpstr>Non clustered index for heap table</vt:lpstr>
      <vt:lpstr>Index fragmentation</vt:lpstr>
      <vt:lpstr>Index fragmentation</vt:lpstr>
      <vt:lpstr>Index fragmentation</vt:lpstr>
      <vt:lpstr>Consequences  of index fragmentation</vt:lpstr>
      <vt:lpstr>Detecting  index fragmentation </vt:lpstr>
      <vt:lpstr>Removing index fragmentation</vt:lpstr>
      <vt:lpstr>Reorganize - Compaction Phase</vt:lpstr>
      <vt:lpstr>Reorganize  - Compaction Phase</vt:lpstr>
      <vt:lpstr>Reorganize  - Compaction Phase </vt:lpstr>
      <vt:lpstr>Reorganize  - Compaction Phase </vt:lpstr>
      <vt:lpstr>Reorganize – Reorder Phase</vt:lpstr>
      <vt:lpstr>Reorganize – Reorder Phase</vt:lpstr>
      <vt:lpstr>Reorganize – Reorder Phase</vt:lpstr>
      <vt:lpstr>Reorganize – Reorder Phase</vt:lpstr>
      <vt:lpstr>Reorganize – Reorder Phase</vt:lpstr>
      <vt:lpstr>Rebuild or Reorganize</vt:lpstr>
      <vt:lpstr>Avoiding index fragmentation</vt:lpstr>
      <vt:lpstr>Appendix: B+tree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48</cp:revision>
  <dcterms:created xsi:type="dcterms:W3CDTF">2013-07-15T20:26:40Z</dcterms:created>
  <dcterms:modified xsi:type="dcterms:W3CDTF">2016-08-16T23:15:04Z</dcterms:modified>
</cp:coreProperties>
</file>