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9"/>
  </p:notesMasterIdLst>
  <p:sldIdLst>
    <p:sldId id="270" r:id="rId2"/>
    <p:sldId id="261" r:id="rId3"/>
    <p:sldId id="260" r:id="rId4"/>
    <p:sldId id="262" r:id="rId5"/>
    <p:sldId id="259" r:id="rId6"/>
    <p:sldId id="263" r:id="rId7"/>
    <p:sldId id="274" r:id="rId8"/>
    <p:sldId id="268" r:id="rId9"/>
    <p:sldId id="264" r:id="rId10"/>
    <p:sldId id="269" r:id="rId11"/>
    <p:sldId id="267" r:id="rId12"/>
    <p:sldId id="273" r:id="rId13"/>
    <p:sldId id="275" r:id="rId14"/>
    <p:sldId id="271" r:id="rId15"/>
    <p:sldId id="276" r:id="rId16"/>
    <p:sldId id="277" r:id="rId17"/>
    <p:sldId id="278"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E9995"/>
    <a:srgbClr val="008080"/>
    <a:srgbClr val="006FE0"/>
    <a:srgbClr val="4472C4"/>
    <a:srgbClr val="F3D176"/>
    <a:srgbClr val="219090"/>
    <a:srgbClr val="00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289" autoAdjust="0"/>
  </p:normalViewPr>
  <p:slideViewPr>
    <p:cSldViewPr snapToGrid="0">
      <p:cViewPr varScale="1">
        <p:scale>
          <a:sx n="102" d="100"/>
          <a:sy n="102" d="100"/>
        </p:scale>
        <p:origin x="138" y="23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FC0302-EC17-456F-B8A5-26B9CE262D03}" type="datetimeFigureOut">
              <a:rPr lang="en-US"/>
              <a:t>11/16/2016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985A9-89B7-4184-A9EC-6B4D9CE96B1F}" type="slidenum">
              <a:rPr lang="en-US"/>
              <a:t>‹#›</a:t>
            </a:fld>
            <a:endParaRPr lang="en-US" dirty="0"/>
          </a:p>
        </p:txBody>
      </p:sp>
    </p:spTree>
    <p:extLst>
      <p:ext uri="{BB962C8B-B14F-4D97-AF65-F5344CB8AC3E}">
        <p14:creationId xmlns:p14="http://schemas.microsoft.com/office/powerpoint/2010/main" val="281409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1</a:t>
            </a:fld>
            <a:endParaRPr lang="en-US" dirty="0"/>
          </a:p>
        </p:txBody>
      </p:sp>
    </p:spTree>
    <p:extLst>
      <p:ext uri="{BB962C8B-B14F-4D97-AF65-F5344CB8AC3E}">
        <p14:creationId xmlns:p14="http://schemas.microsoft.com/office/powerpoint/2010/main" val="1073025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smtClean="0"/>
              <a:t>11</a:t>
            </a:fld>
            <a:endParaRPr lang="en-US" dirty="0"/>
          </a:p>
        </p:txBody>
      </p:sp>
    </p:spTree>
    <p:extLst>
      <p:ext uri="{BB962C8B-B14F-4D97-AF65-F5344CB8AC3E}">
        <p14:creationId xmlns:p14="http://schemas.microsoft.com/office/powerpoint/2010/main" val="112217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2</a:t>
            </a:fld>
            <a:endParaRPr lang="en-US" dirty="0"/>
          </a:p>
        </p:txBody>
      </p:sp>
    </p:spTree>
    <p:extLst>
      <p:ext uri="{BB962C8B-B14F-4D97-AF65-F5344CB8AC3E}">
        <p14:creationId xmlns:p14="http://schemas.microsoft.com/office/powerpoint/2010/main" val="2166398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3</a:t>
            </a:fld>
            <a:endParaRPr lang="en-US" dirty="0"/>
          </a:p>
        </p:txBody>
      </p:sp>
    </p:spTree>
    <p:extLst>
      <p:ext uri="{BB962C8B-B14F-4D97-AF65-F5344CB8AC3E}">
        <p14:creationId xmlns:p14="http://schemas.microsoft.com/office/powerpoint/2010/main" val="2250545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Rozsądny</a:t>
            </a:r>
            <a:r>
              <a:rPr lang="pl-PL" baseline="0" dirty="0"/>
              <a:t> podzbiór potencjalnych algorytmów które zwrócą nasze dane. Na wybór algorytmu ma wpływ kilka czynników tj. samo zapytanie, joiny, indeksy, statystyki</a:t>
            </a:r>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4</a:t>
            </a:fld>
            <a:endParaRPr lang="en-US" dirty="0"/>
          </a:p>
        </p:txBody>
      </p:sp>
    </p:spTree>
    <p:extLst>
      <p:ext uri="{BB962C8B-B14F-4D97-AF65-F5344CB8AC3E}">
        <p14:creationId xmlns:p14="http://schemas.microsoft.com/office/powerpoint/2010/main" val="416257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SQL Server query optimizer uses distribution statistics when creating a query plan. The statistics provide information about the distribution of column values across participating rows, helping the optimizer better estimate the number of rows, or </a:t>
            </a:r>
            <a:r>
              <a:rPr lang="en-US" sz="1200" b="0" i="1" kern="1200" dirty="0">
                <a:solidFill>
                  <a:schemeClr val="tx1"/>
                </a:solidFill>
                <a:effectLst/>
                <a:latin typeface="+mn-lt"/>
                <a:ea typeface="+mn-ea"/>
                <a:cs typeface="+mn-cs"/>
              </a:rPr>
              <a:t>cardinality,</a:t>
            </a:r>
            <a:r>
              <a:rPr lang="en-US" sz="1200" b="0" i="0" kern="1200" dirty="0">
                <a:solidFill>
                  <a:schemeClr val="tx1"/>
                </a:solidFill>
                <a:effectLst/>
                <a:latin typeface="+mn-lt"/>
                <a:ea typeface="+mn-ea"/>
                <a:cs typeface="+mn-cs"/>
              </a:rPr>
              <a:t> of the query results.</a:t>
            </a:r>
          </a:p>
          <a:p>
            <a:r>
              <a:rPr lang="en-US" sz="1200" b="0" i="0" kern="1200" dirty="0">
                <a:solidFill>
                  <a:schemeClr val="tx1"/>
                </a:solidFill>
                <a:effectLst/>
                <a:latin typeface="+mn-lt"/>
                <a:ea typeface="+mn-ea"/>
                <a:cs typeface="+mn-cs"/>
              </a:rPr>
              <a:t>The statistics provide the optimizer with clues on the best ways to process the query and consequently maximize performance. For example, the statistics might lead the optimizer to choose an index seek over an index scan, a potentially more resource-intensive operation. Without statics, it would be difficult for the optimizer to determine the best processing strategy in advance.</a:t>
            </a:r>
          </a:p>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5</a:t>
            </a:fld>
            <a:endParaRPr lang="en-US" dirty="0"/>
          </a:p>
        </p:txBody>
      </p:sp>
    </p:spTree>
    <p:extLst>
      <p:ext uri="{BB962C8B-B14F-4D97-AF65-F5344CB8AC3E}">
        <p14:creationId xmlns:p14="http://schemas.microsoft.com/office/powerpoint/2010/main" val="3856189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6</a:t>
            </a:fld>
            <a:endParaRPr lang="en-US" dirty="0"/>
          </a:p>
        </p:txBody>
      </p:sp>
    </p:spTree>
    <p:extLst>
      <p:ext uri="{BB962C8B-B14F-4D97-AF65-F5344CB8AC3E}">
        <p14:creationId xmlns:p14="http://schemas.microsoft.com/office/powerpoint/2010/main" val="9802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7</a:t>
            </a:fld>
            <a:endParaRPr lang="en-US" dirty="0"/>
          </a:p>
        </p:txBody>
      </p:sp>
    </p:spTree>
    <p:extLst>
      <p:ext uri="{BB962C8B-B14F-4D97-AF65-F5344CB8AC3E}">
        <p14:creationId xmlns:p14="http://schemas.microsoft.com/office/powerpoint/2010/main" val="3765036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SQL Server query optimizer uses distribution statistics when creating a query plan. The statistics provide information about the distribution of column values across participating rows, helping the optimizer better estimate the number of rows, or </a:t>
            </a:r>
            <a:r>
              <a:rPr lang="en-US" sz="1200" b="0" i="1" kern="1200" dirty="0">
                <a:solidFill>
                  <a:schemeClr val="tx1"/>
                </a:solidFill>
                <a:effectLst/>
                <a:latin typeface="+mn-lt"/>
                <a:ea typeface="+mn-ea"/>
                <a:cs typeface="+mn-cs"/>
              </a:rPr>
              <a:t>cardinality,</a:t>
            </a:r>
            <a:r>
              <a:rPr lang="en-US" sz="1200" b="0" i="0" kern="1200" dirty="0">
                <a:solidFill>
                  <a:schemeClr val="tx1"/>
                </a:solidFill>
                <a:effectLst/>
                <a:latin typeface="+mn-lt"/>
                <a:ea typeface="+mn-ea"/>
                <a:cs typeface="+mn-cs"/>
              </a:rPr>
              <a:t> of the query results.</a:t>
            </a:r>
          </a:p>
          <a:p>
            <a:r>
              <a:rPr lang="en-US" sz="1200" b="0" i="0" kern="1200" dirty="0">
                <a:solidFill>
                  <a:schemeClr val="tx1"/>
                </a:solidFill>
                <a:effectLst/>
                <a:latin typeface="+mn-lt"/>
                <a:ea typeface="+mn-ea"/>
                <a:cs typeface="+mn-cs"/>
              </a:rPr>
              <a:t>The statistics provide the optimizer with clues on the best ways to process the query and consequently maximize performance. For example, the statistics might lead the optimizer to choose an index seek over an index scan, a potentially more resource-intensive operation. Without statics, it would be difficult for the optimizer to determine the best processing strategy in advance.</a:t>
            </a:r>
          </a:p>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8</a:t>
            </a:fld>
            <a:endParaRPr lang="en-US" dirty="0"/>
          </a:p>
        </p:txBody>
      </p:sp>
    </p:spTree>
    <p:extLst>
      <p:ext uri="{BB962C8B-B14F-4D97-AF65-F5344CB8AC3E}">
        <p14:creationId xmlns:p14="http://schemas.microsoft.com/office/powerpoint/2010/main" val="411398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SQL Server query optimizer uses distribution statistics when creating a query plan. The statistics provide information about the distribution of column values across participating rows, helping the optimizer better estimate the number of rows, or </a:t>
            </a:r>
            <a:r>
              <a:rPr lang="en-US" sz="1200" b="0" i="1" kern="1200" dirty="0">
                <a:solidFill>
                  <a:schemeClr val="tx1"/>
                </a:solidFill>
                <a:effectLst/>
                <a:latin typeface="+mn-lt"/>
                <a:ea typeface="+mn-ea"/>
                <a:cs typeface="+mn-cs"/>
              </a:rPr>
              <a:t>cardinality,</a:t>
            </a:r>
            <a:r>
              <a:rPr lang="en-US" sz="1200" b="0" i="0" kern="1200" dirty="0">
                <a:solidFill>
                  <a:schemeClr val="tx1"/>
                </a:solidFill>
                <a:effectLst/>
                <a:latin typeface="+mn-lt"/>
                <a:ea typeface="+mn-ea"/>
                <a:cs typeface="+mn-cs"/>
              </a:rPr>
              <a:t> of the query results.</a:t>
            </a:r>
          </a:p>
          <a:p>
            <a:r>
              <a:rPr lang="en-US" sz="1200" b="0" i="0" kern="1200" dirty="0">
                <a:solidFill>
                  <a:schemeClr val="tx1"/>
                </a:solidFill>
                <a:effectLst/>
                <a:latin typeface="+mn-lt"/>
                <a:ea typeface="+mn-ea"/>
                <a:cs typeface="+mn-cs"/>
              </a:rPr>
              <a:t>The statistics provide the optimizer with clues on the best ways to process the query and consequently maximize performance. For example, the statistics might lead the optimizer to choose an index seek over an index scan, a potentially more resource-intensive operation. Without statics, it would be difficult for the optimizer to determine the best processing strategy in advance.</a:t>
            </a:r>
          </a:p>
          <a:p>
            <a:endParaRPr lang="en-US" dirty="0"/>
          </a:p>
        </p:txBody>
      </p:sp>
      <p:sp>
        <p:nvSpPr>
          <p:cNvPr id="4" name="Slide Number Placeholder 3"/>
          <p:cNvSpPr>
            <a:spLocks noGrp="1"/>
          </p:cNvSpPr>
          <p:nvPr>
            <p:ph type="sldNum" sz="quarter" idx="10"/>
          </p:nvPr>
        </p:nvSpPr>
        <p:spPr/>
        <p:txBody>
          <a:bodyPr/>
          <a:lstStyle/>
          <a:p>
            <a:fld id="{669985A9-89B7-4184-A9EC-6B4D9CE96B1F}" type="slidenum">
              <a:rPr lang="en-US"/>
              <a:t>9</a:t>
            </a:fld>
            <a:endParaRPr lang="en-US" dirty="0"/>
          </a:p>
        </p:txBody>
      </p:sp>
    </p:spTree>
    <p:extLst>
      <p:ext uri="{BB962C8B-B14F-4D97-AF65-F5344CB8AC3E}">
        <p14:creationId xmlns:p14="http://schemas.microsoft.com/office/powerpoint/2010/main" val="19426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16/11/2016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24689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16/11/2016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8601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16/11/2016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5970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16/11/2016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54427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16/11/2016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63357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16/11/2016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67612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16/11/2016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252247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16/11/2016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22393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16/11/2016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23207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16/11/2016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340058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16/11/2016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dirty="0"/>
          </a:p>
        </p:txBody>
      </p:sp>
    </p:spTree>
    <p:extLst>
      <p:ext uri="{BB962C8B-B14F-4D97-AF65-F5344CB8AC3E}">
        <p14:creationId xmlns:p14="http://schemas.microsoft.com/office/powerpoint/2010/main" val="418808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16/11/2016</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dirty="0"/>
          </a:p>
        </p:txBody>
      </p:sp>
    </p:spTree>
    <p:extLst>
      <p:ext uri="{BB962C8B-B14F-4D97-AF65-F5344CB8AC3E}">
        <p14:creationId xmlns:p14="http://schemas.microsoft.com/office/powerpoint/2010/main" val="267701822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1006943">
            <a:off x="2003429" y="2329928"/>
            <a:ext cx="8645317" cy="2246769"/>
          </a:xfrm>
          <a:prstGeom prst="rect">
            <a:avLst/>
          </a:prstGeom>
          <a:solidFill>
            <a:schemeClr val="accent2"/>
          </a:solidFill>
        </p:spPr>
        <p:txBody>
          <a:bodyPr wrap="square" rtlCol="0" anchor="t">
            <a:spAutoFit/>
          </a:bodyPr>
          <a:lstStyle/>
          <a:p>
            <a:pPr algn="ctr"/>
            <a:r>
              <a:rPr lang="EN-US" sz="14000" b="1" dirty="0">
                <a:solidFill>
                  <a:srgbClr val="FFFFFF"/>
                </a:solidFill>
              </a:rPr>
              <a:t>STATISTICS</a:t>
            </a:r>
            <a:endParaRPr lang="en-US" sz="14000" b="1" dirty="0">
              <a:solidFill>
                <a:srgbClr val="FFFFFF"/>
              </a:solidFill>
            </a:endParaRPr>
          </a:p>
        </p:txBody>
      </p:sp>
      <p:sp>
        <p:nvSpPr>
          <p:cNvPr id="6" name="TextBox 5"/>
          <p:cNvSpPr txBox="1"/>
          <p:nvPr/>
        </p:nvSpPr>
        <p:spPr>
          <a:xfrm rot="21030744">
            <a:off x="4299008" y="4726227"/>
            <a:ext cx="2165129" cy="400110"/>
          </a:xfrm>
          <a:prstGeom prst="rect">
            <a:avLst/>
          </a:prstGeom>
          <a:solidFill>
            <a:schemeClr val="accent2"/>
          </a:solidFill>
        </p:spPr>
        <p:txBody>
          <a:bodyPr wrap="square" rtlCol="0">
            <a:spAutoFit/>
          </a:bodyPr>
          <a:lstStyle/>
          <a:p>
            <a:pPr algn="r"/>
            <a:r>
              <a:rPr lang="EN-US" sz="2000" b="1" dirty="0">
                <a:solidFill>
                  <a:srgbClr val="FFFFFF"/>
                </a:solidFill>
              </a:rPr>
              <a:t>Tomasz</a:t>
            </a:r>
            <a:endParaRPr lang="en-US" sz="2000" b="1" dirty="0">
              <a:solidFill>
                <a:srgbClr val="FFFFFF"/>
              </a:solidFill>
            </a:endParaRPr>
          </a:p>
        </p:txBody>
      </p:sp>
      <p:sp>
        <p:nvSpPr>
          <p:cNvPr id="8" name="TextBox 7"/>
          <p:cNvSpPr txBox="1"/>
          <p:nvPr/>
        </p:nvSpPr>
        <p:spPr>
          <a:xfrm rot="21035458">
            <a:off x="6390108" y="4360090"/>
            <a:ext cx="2381850" cy="400110"/>
          </a:xfrm>
          <a:prstGeom prst="rect">
            <a:avLst/>
          </a:prstGeom>
          <a:solidFill>
            <a:schemeClr val="accent2"/>
          </a:solidFill>
        </p:spPr>
        <p:txBody>
          <a:bodyPr wrap="square" rtlCol="0">
            <a:spAutoFit/>
          </a:bodyPr>
          <a:lstStyle/>
          <a:p>
            <a:r>
              <a:rPr lang="EN-US" sz="2000" b="1" dirty="0">
                <a:solidFill>
                  <a:srgbClr val="FFFFFF"/>
                </a:solidFill>
              </a:rPr>
              <a:t>Grabusiński</a:t>
            </a:r>
            <a:endParaRPr lang="EN-US" sz="2000" b="1" dirty="0"/>
          </a:p>
        </p:txBody>
      </p:sp>
      <p:sp>
        <p:nvSpPr>
          <p:cNvPr id="4" name="TextBox 3"/>
          <p:cNvSpPr txBox="1"/>
          <p:nvPr/>
        </p:nvSpPr>
        <p:spPr>
          <a:xfrm rot="21008854">
            <a:off x="3847464" y="1830224"/>
            <a:ext cx="4397021" cy="1015663"/>
          </a:xfrm>
          <a:prstGeom prst="rect">
            <a:avLst/>
          </a:prstGeom>
          <a:solidFill>
            <a:schemeClr val="accent2"/>
          </a:solidFill>
        </p:spPr>
        <p:txBody>
          <a:bodyPr rtlCol="0">
            <a:spAutoFit/>
          </a:bodyPr>
          <a:lstStyle/>
          <a:p>
            <a:pPr algn="ctr"/>
            <a:r>
              <a:rPr lang="EN-US" sz="6000" b="1" dirty="0">
                <a:solidFill>
                  <a:srgbClr val="FFFFFF"/>
                </a:solidFill>
              </a:rPr>
              <a:t>SQL SERVER</a:t>
            </a:r>
            <a:endParaRPr lang="en-US" sz="6000" b="1" dirty="0">
              <a:solidFill>
                <a:srgbClr val="FFFFFF"/>
              </a:solidFill>
            </a:endParaRPr>
          </a:p>
        </p:txBody>
      </p:sp>
    </p:spTree>
    <p:extLst>
      <p:ext uri="{BB962C8B-B14F-4D97-AF65-F5344CB8AC3E}">
        <p14:creationId xmlns:p14="http://schemas.microsoft.com/office/powerpoint/2010/main" val="149445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pl-PL" sz="5400" dirty="0">
                <a:solidFill>
                  <a:schemeClr val="bg1"/>
                </a:solidFill>
              </a:rPr>
              <a:t>Histogram</a:t>
            </a:r>
          </a:p>
        </p:txBody>
      </p:sp>
      <p:pic>
        <p:nvPicPr>
          <p:cNvPr id="4" name="Obraz 3"/>
          <p:cNvPicPr>
            <a:picLocks noChangeAspect="1"/>
          </p:cNvPicPr>
          <p:nvPr/>
        </p:nvPicPr>
        <p:blipFill>
          <a:blip r:embed="rId2"/>
          <a:stretch>
            <a:fillRect/>
          </a:stretch>
        </p:blipFill>
        <p:spPr>
          <a:xfrm>
            <a:off x="838200" y="2452885"/>
            <a:ext cx="5276850" cy="3629025"/>
          </a:xfrm>
          <a:prstGeom prst="rect">
            <a:avLst/>
          </a:prstGeom>
        </p:spPr>
      </p:pic>
      <p:sp>
        <p:nvSpPr>
          <p:cNvPr id="9" name="pole tekstowe 8"/>
          <p:cNvSpPr txBox="1"/>
          <p:nvPr/>
        </p:nvSpPr>
        <p:spPr>
          <a:xfrm>
            <a:off x="7811610" y="1982919"/>
            <a:ext cx="3542190" cy="3108543"/>
          </a:xfrm>
          <a:prstGeom prst="rect">
            <a:avLst/>
          </a:prstGeom>
          <a:solidFill>
            <a:schemeClr val="accent2">
              <a:lumMod val="20000"/>
              <a:lumOff val="80000"/>
            </a:schemeClr>
          </a:solidFill>
        </p:spPr>
        <p:txBody>
          <a:bodyPr wrap="square" rtlCol="0">
            <a:spAutoFit/>
          </a:bodyPr>
          <a:lstStyle/>
          <a:p>
            <a:pPr marL="171450" indent="-171450">
              <a:buFont typeface="Wingdings" panose="05000000000000000000" pitchFamily="2" charset="2"/>
              <a:buChar char="q"/>
            </a:pPr>
            <a:r>
              <a:rPr lang="en-US" sz="1400" b="1" dirty="0">
                <a:solidFill>
                  <a:schemeClr val="accent2">
                    <a:lumMod val="50000"/>
                  </a:schemeClr>
                </a:solidFill>
              </a:rPr>
              <a:t>RANGE_HI_KEY</a:t>
            </a:r>
            <a:r>
              <a:rPr lang="en-US" sz="1400" dirty="0">
                <a:solidFill>
                  <a:schemeClr val="accent2">
                    <a:lumMod val="50000"/>
                  </a:schemeClr>
                </a:solidFill>
              </a:rPr>
              <a:t> – </a:t>
            </a:r>
            <a:r>
              <a:rPr lang="pl-PL" sz="1400" dirty="0">
                <a:solidFill>
                  <a:schemeClr val="accent2">
                    <a:lumMod val="50000"/>
                  </a:schemeClr>
                </a:solidFill>
              </a:rPr>
              <a:t>the </a:t>
            </a:r>
            <a:r>
              <a:rPr lang="en-US" sz="1400" dirty="0">
                <a:solidFill>
                  <a:schemeClr val="accent2">
                    <a:lumMod val="50000"/>
                  </a:schemeClr>
                </a:solidFill>
              </a:rPr>
              <a:t>histogram step</a:t>
            </a:r>
            <a:endParaRPr lang="pl-PL" sz="1400" dirty="0">
              <a:solidFill>
                <a:schemeClr val="accent2">
                  <a:lumMod val="50000"/>
                </a:schemeClr>
              </a:solidFill>
            </a:endParaRPr>
          </a:p>
          <a:p>
            <a:endParaRPr lang="en-US" sz="1400" dirty="0">
              <a:solidFill>
                <a:schemeClr val="accent2">
                  <a:lumMod val="50000"/>
                </a:schemeClr>
              </a:solidFill>
            </a:endParaRPr>
          </a:p>
          <a:p>
            <a:pPr marL="171450" indent="-171450">
              <a:buFont typeface="Wingdings" panose="05000000000000000000" pitchFamily="2" charset="2"/>
              <a:buChar char="q"/>
            </a:pPr>
            <a:r>
              <a:rPr lang="en-US" sz="1400" b="1" dirty="0">
                <a:solidFill>
                  <a:schemeClr val="accent2">
                    <a:lumMod val="50000"/>
                  </a:schemeClr>
                </a:solidFill>
              </a:rPr>
              <a:t>RANGE_ROWS</a:t>
            </a:r>
            <a:r>
              <a:rPr lang="en-US" sz="1400" dirty="0">
                <a:solidFill>
                  <a:schemeClr val="accent2">
                    <a:lumMod val="50000"/>
                  </a:schemeClr>
                </a:solidFill>
              </a:rPr>
              <a:t> – </a:t>
            </a:r>
            <a:r>
              <a:rPr lang="pl-PL" sz="1400" dirty="0">
                <a:solidFill>
                  <a:schemeClr val="accent2">
                    <a:lumMod val="50000"/>
                  </a:schemeClr>
                </a:solidFill>
              </a:rPr>
              <a:t>the </a:t>
            </a:r>
            <a:r>
              <a:rPr lang="en-US" sz="1400" dirty="0">
                <a:solidFill>
                  <a:schemeClr val="accent2">
                    <a:lumMod val="50000"/>
                  </a:schemeClr>
                </a:solidFill>
              </a:rPr>
              <a:t>estimated number of rows within the range</a:t>
            </a:r>
            <a:endParaRPr lang="pl-PL" sz="1400" dirty="0">
              <a:solidFill>
                <a:schemeClr val="accent2">
                  <a:lumMod val="50000"/>
                </a:schemeClr>
              </a:solidFill>
            </a:endParaRPr>
          </a:p>
          <a:p>
            <a:endParaRPr lang="en-US" sz="1400" dirty="0">
              <a:solidFill>
                <a:schemeClr val="accent2">
                  <a:lumMod val="50000"/>
                </a:schemeClr>
              </a:solidFill>
            </a:endParaRPr>
          </a:p>
          <a:p>
            <a:pPr marL="171450" indent="-171450">
              <a:buFont typeface="Wingdings" panose="05000000000000000000" pitchFamily="2" charset="2"/>
              <a:buChar char="q"/>
            </a:pPr>
            <a:r>
              <a:rPr lang="en-US" sz="1400" b="1" dirty="0">
                <a:solidFill>
                  <a:schemeClr val="accent2">
                    <a:lumMod val="50000"/>
                  </a:schemeClr>
                </a:solidFill>
              </a:rPr>
              <a:t>DISTINCT_RANGE_ROWS</a:t>
            </a:r>
            <a:r>
              <a:rPr lang="en-US" sz="1400" dirty="0">
                <a:solidFill>
                  <a:schemeClr val="accent2">
                    <a:lumMod val="50000"/>
                  </a:schemeClr>
                </a:solidFill>
              </a:rPr>
              <a:t> – </a:t>
            </a:r>
            <a:r>
              <a:rPr lang="pl-PL" sz="1400" dirty="0">
                <a:solidFill>
                  <a:schemeClr val="accent2">
                    <a:lumMod val="50000"/>
                  </a:schemeClr>
                </a:solidFill>
              </a:rPr>
              <a:t>the </a:t>
            </a:r>
            <a:r>
              <a:rPr lang="en-US" sz="1400" dirty="0">
                <a:solidFill>
                  <a:schemeClr val="accent2">
                    <a:lumMod val="50000"/>
                  </a:schemeClr>
                </a:solidFill>
              </a:rPr>
              <a:t>estimated number of distinct rows within the range</a:t>
            </a:r>
            <a:endParaRPr lang="pl-PL" sz="1400" dirty="0">
              <a:solidFill>
                <a:schemeClr val="accent2">
                  <a:lumMod val="50000"/>
                </a:schemeClr>
              </a:solidFill>
            </a:endParaRPr>
          </a:p>
          <a:p>
            <a:endParaRPr lang="en-US" sz="1400" dirty="0">
              <a:solidFill>
                <a:schemeClr val="accent2">
                  <a:lumMod val="50000"/>
                </a:schemeClr>
              </a:solidFill>
            </a:endParaRPr>
          </a:p>
          <a:p>
            <a:pPr marL="171450" indent="-171450">
              <a:buFont typeface="Wingdings" panose="05000000000000000000" pitchFamily="2" charset="2"/>
              <a:buChar char="q"/>
            </a:pPr>
            <a:r>
              <a:rPr lang="en-US" sz="1400" b="1" dirty="0">
                <a:solidFill>
                  <a:schemeClr val="accent2">
                    <a:lumMod val="50000"/>
                  </a:schemeClr>
                </a:solidFill>
              </a:rPr>
              <a:t>EQ_ROWS</a:t>
            </a:r>
            <a:r>
              <a:rPr lang="en-US" sz="1400" dirty="0">
                <a:solidFill>
                  <a:schemeClr val="accent2">
                    <a:lumMod val="50000"/>
                  </a:schemeClr>
                </a:solidFill>
              </a:rPr>
              <a:t> –</a:t>
            </a:r>
            <a:r>
              <a:rPr lang="pl-PL" sz="1400" dirty="0">
                <a:solidFill>
                  <a:schemeClr val="accent2">
                    <a:lumMod val="50000"/>
                  </a:schemeClr>
                </a:solidFill>
              </a:rPr>
              <a:t> the</a:t>
            </a:r>
            <a:r>
              <a:rPr lang="en-US" sz="1400" dirty="0">
                <a:solidFill>
                  <a:schemeClr val="accent2">
                    <a:lumMod val="50000"/>
                  </a:schemeClr>
                </a:solidFill>
              </a:rPr>
              <a:t> estimated number of rows whose value equals the histogram step</a:t>
            </a:r>
            <a:endParaRPr lang="pl-PL" sz="1400" dirty="0">
              <a:solidFill>
                <a:schemeClr val="accent2">
                  <a:lumMod val="50000"/>
                </a:schemeClr>
              </a:solidFill>
            </a:endParaRPr>
          </a:p>
          <a:p>
            <a:endParaRPr lang="en-US" sz="1400" dirty="0">
              <a:solidFill>
                <a:schemeClr val="accent2">
                  <a:lumMod val="50000"/>
                </a:schemeClr>
              </a:solidFill>
            </a:endParaRPr>
          </a:p>
          <a:p>
            <a:pPr marL="171450" indent="-171450">
              <a:buFont typeface="Wingdings" panose="05000000000000000000" pitchFamily="2" charset="2"/>
              <a:buChar char="q"/>
            </a:pPr>
            <a:r>
              <a:rPr lang="en-US" sz="1400" b="1" dirty="0">
                <a:solidFill>
                  <a:schemeClr val="accent2">
                    <a:lumMod val="50000"/>
                  </a:schemeClr>
                </a:solidFill>
              </a:rPr>
              <a:t>AVG_RANGE_ROWS</a:t>
            </a:r>
            <a:r>
              <a:rPr lang="en-US" sz="1400" dirty="0">
                <a:solidFill>
                  <a:schemeClr val="accent2">
                    <a:lumMod val="50000"/>
                  </a:schemeClr>
                </a:solidFill>
              </a:rPr>
              <a:t> –</a:t>
            </a:r>
            <a:r>
              <a:rPr lang="pl-PL" sz="1400" dirty="0">
                <a:solidFill>
                  <a:schemeClr val="accent2">
                    <a:lumMod val="50000"/>
                  </a:schemeClr>
                </a:solidFill>
              </a:rPr>
              <a:t> the</a:t>
            </a:r>
            <a:r>
              <a:rPr lang="en-US" sz="1400" dirty="0">
                <a:solidFill>
                  <a:schemeClr val="accent2">
                    <a:lumMod val="50000"/>
                  </a:schemeClr>
                </a:solidFill>
              </a:rPr>
              <a:t> average number of rows with duplicate values</a:t>
            </a:r>
            <a:r>
              <a:rPr lang="pl-PL" sz="1400" dirty="0">
                <a:solidFill>
                  <a:schemeClr val="accent2">
                    <a:lumMod val="50000"/>
                  </a:schemeClr>
                </a:solidFill>
              </a:rPr>
              <a:t> </a:t>
            </a:r>
            <a:r>
              <a:rPr lang="en-US" sz="1400" dirty="0">
                <a:solidFill>
                  <a:schemeClr val="accent2">
                    <a:lumMod val="50000"/>
                  </a:schemeClr>
                </a:solidFill>
              </a:rPr>
              <a:t>within</a:t>
            </a:r>
            <a:r>
              <a:rPr lang="pl-PL" sz="1400" dirty="0">
                <a:solidFill>
                  <a:schemeClr val="accent2">
                    <a:lumMod val="50000"/>
                  </a:schemeClr>
                </a:solidFill>
              </a:rPr>
              <a:t> the </a:t>
            </a:r>
            <a:r>
              <a:rPr lang="pl-PL" sz="1400" dirty="0" err="1">
                <a:solidFill>
                  <a:schemeClr val="accent2">
                    <a:lumMod val="50000"/>
                  </a:schemeClr>
                </a:solidFill>
              </a:rPr>
              <a:t>range</a:t>
            </a:r>
            <a:endParaRPr lang="en-US" sz="1400" dirty="0">
              <a:solidFill>
                <a:schemeClr val="accent2">
                  <a:lumMod val="50000"/>
                </a:schemeClr>
              </a:solidFill>
            </a:endParaRPr>
          </a:p>
        </p:txBody>
      </p:sp>
      <p:pic>
        <p:nvPicPr>
          <p:cNvPr id="6" name="Picture 5"/>
          <p:cNvPicPr>
            <a:picLocks noChangeAspect="1"/>
          </p:cNvPicPr>
          <p:nvPr/>
        </p:nvPicPr>
        <p:blipFill>
          <a:blip r:embed="rId3"/>
          <a:stretch>
            <a:fillRect/>
          </a:stretch>
        </p:blipFill>
        <p:spPr>
          <a:xfrm>
            <a:off x="838200" y="1986160"/>
            <a:ext cx="5276850" cy="466725"/>
          </a:xfrm>
          <a:prstGeom prst="rect">
            <a:avLst/>
          </a:prstGeom>
        </p:spPr>
      </p:pic>
    </p:spTree>
    <p:extLst>
      <p:ext uri="{BB962C8B-B14F-4D97-AF65-F5344CB8AC3E}">
        <p14:creationId xmlns:p14="http://schemas.microsoft.com/office/powerpoint/2010/main" val="177476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Density Vector</a:t>
            </a:r>
          </a:p>
        </p:txBody>
      </p:sp>
      <p:graphicFrame>
        <p:nvGraphicFramePr>
          <p:cNvPr id="10" name="Table 9"/>
          <p:cNvGraphicFramePr>
            <a:graphicFrameLocks noGrp="1"/>
          </p:cNvGraphicFramePr>
          <p:nvPr>
            <p:extLst>
              <p:ext uri="{D42A27DB-BD31-4B8C-83A1-F6EECF244321}">
                <p14:modId xmlns:p14="http://schemas.microsoft.com/office/powerpoint/2010/main" val="185492755"/>
              </p:ext>
            </p:extLst>
          </p:nvPr>
        </p:nvGraphicFramePr>
        <p:xfrm>
          <a:off x="838200" y="2957004"/>
          <a:ext cx="10515600" cy="2276200"/>
        </p:xfrm>
        <a:graphic>
          <a:graphicData uri="http://schemas.openxmlformats.org/drawingml/2006/table">
            <a:tbl>
              <a:tblPr>
                <a:tableStyleId>{21E4AEA4-8DFA-4A89-87EB-49C32662AFE0}</a:tableStyleId>
              </a:tblPr>
              <a:tblGrid>
                <a:gridCol w="1994606">
                  <a:extLst>
                    <a:ext uri="{9D8B030D-6E8A-4147-A177-3AD203B41FA5}">
                      <a16:colId xmlns:a16="http://schemas.microsoft.com/office/drawing/2014/main" val="3530285902"/>
                    </a:ext>
                  </a:extLst>
                </a:gridCol>
                <a:gridCol w="2156445">
                  <a:extLst>
                    <a:ext uri="{9D8B030D-6E8A-4147-A177-3AD203B41FA5}">
                      <a16:colId xmlns:a16="http://schemas.microsoft.com/office/drawing/2014/main" val="2702479443"/>
                    </a:ext>
                  </a:extLst>
                </a:gridCol>
                <a:gridCol w="6364549">
                  <a:extLst>
                    <a:ext uri="{9D8B030D-6E8A-4147-A177-3AD203B41FA5}">
                      <a16:colId xmlns:a16="http://schemas.microsoft.com/office/drawing/2014/main" val="825544098"/>
                    </a:ext>
                  </a:extLst>
                </a:gridCol>
              </a:tblGrid>
              <a:tr h="455240">
                <a:tc>
                  <a:txBody>
                    <a:bodyPr/>
                    <a:lstStyle/>
                    <a:p>
                      <a:pPr algn="ctr" fontAlgn="b"/>
                      <a:r>
                        <a:rPr lang="en-US" sz="1800" b="1" u="none" strike="noStrike" dirty="0">
                          <a:solidFill>
                            <a:schemeClr val="bg1"/>
                          </a:solidFill>
                          <a:effectLst/>
                        </a:rPr>
                        <a:t>All density</a:t>
                      </a:r>
                      <a:endParaRPr lang="en-US" sz="1800" b="1"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1" u="none" strike="noStrike" dirty="0">
                          <a:solidFill>
                            <a:schemeClr val="bg1"/>
                          </a:solidFill>
                          <a:effectLst/>
                        </a:rPr>
                        <a:t>Average Length</a:t>
                      </a:r>
                      <a:endParaRPr lang="en-US" sz="1800" b="1"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1" u="none" strike="noStrike" dirty="0">
                          <a:solidFill>
                            <a:schemeClr val="bg1"/>
                          </a:solidFill>
                          <a:effectLst/>
                        </a:rPr>
                        <a:t>Columns</a:t>
                      </a:r>
                      <a:endParaRPr lang="en-US" sz="1800" b="1"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extLst>
                  <a:ext uri="{0D108BD9-81ED-4DB2-BD59-A6C34878D82A}">
                    <a16:rowId xmlns:a16="http://schemas.microsoft.com/office/drawing/2014/main" val="2075390289"/>
                  </a:ext>
                </a:extLst>
              </a:tr>
              <a:tr h="455240">
                <a:tc>
                  <a:txBody>
                    <a:bodyPr/>
                    <a:lstStyle/>
                    <a:p>
                      <a:pPr algn="r" fontAlgn="b"/>
                      <a:r>
                        <a:rPr lang="en-US" sz="1800" u="none" strike="noStrike" dirty="0">
                          <a:solidFill>
                            <a:schemeClr val="accent2">
                              <a:lumMod val="50000"/>
                            </a:schemeClr>
                          </a:solidFill>
                          <a:effectLst/>
                        </a:rPr>
                        <a:t>0,000829187</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r" fontAlgn="b"/>
                      <a:r>
                        <a:rPr lang="en-US" sz="1800" u="none" strike="noStrike">
                          <a:solidFill>
                            <a:schemeClr val="accent2">
                              <a:lumMod val="50000"/>
                            </a:schemeClr>
                          </a:solidFill>
                          <a:effectLst/>
                        </a:rPr>
                        <a:t>11,2126</a:t>
                      </a:r>
                      <a:endParaRPr lang="en-US" sz="1800" b="0" i="0" u="none" strike="noStrike">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l" fontAlgn="b"/>
                      <a:r>
                        <a:rPr lang="en-US" sz="1800" u="none" strike="noStrike" dirty="0" err="1">
                          <a:solidFill>
                            <a:schemeClr val="accent2">
                              <a:lumMod val="50000"/>
                            </a:schemeClr>
                          </a:solidFill>
                          <a:effectLst/>
                        </a:rPr>
                        <a:t>LastName</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extLst>
                  <a:ext uri="{0D108BD9-81ED-4DB2-BD59-A6C34878D82A}">
                    <a16:rowId xmlns:a16="http://schemas.microsoft.com/office/drawing/2014/main" val="687307686"/>
                  </a:ext>
                </a:extLst>
              </a:tr>
              <a:tr h="455240">
                <a:tc>
                  <a:txBody>
                    <a:bodyPr/>
                    <a:lstStyle/>
                    <a:p>
                      <a:pPr algn="r" fontAlgn="b"/>
                      <a:r>
                        <a:rPr lang="en-US" sz="1800" u="none" strike="noStrike" dirty="0">
                          <a:solidFill>
                            <a:schemeClr val="accent2">
                              <a:lumMod val="50000"/>
                            </a:schemeClr>
                          </a:solidFill>
                          <a:effectLst/>
                        </a:rPr>
                        <a:t>5,12</a:t>
                      </a:r>
                      <a:r>
                        <a:rPr lang="pl-PL" sz="1800" u="none" strike="noStrike" dirty="0">
                          <a:solidFill>
                            <a:schemeClr val="accent2">
                              <a:lumMod val="50000"/>
                            </a:schemeClr>
                          </a:solidFill>
                          <a:effectLst/>
                        </a:rPr>
                        <a:t>4001</a:t>
                      </a:r>
                      <a:r>
                        <a:rPr lang="en-US" sz="1800" u="none" strike="noStrike" dirty="0">
                          <a:solidFill>
                            <a:schemeClr val="accent2">
                              <a:lumMod val="50000"/>
                            </a:schemeClr>
                          </a:solidFill>
                          <a:effectLst/>
                        </a:rPr>
                        <a:t>E-05</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r" fontAlgn="b"/>
                      <a:r>
                        <a:rPr lang="en-US" sz="1800" u="none" strike="noStrike" dirty="0">
                          <a:solidFill>
                            <a:schemeClr val="accent2">
                              <a:lumMod val="50000"/>
                            </a:schemeClr>
                          </a:solidFill>
                          <a:effectLst/>
                        </a:rPr>
                        <a:t>23,02013</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l" fontAlgn="b"/>
                      <a:r>
                        <a:rPr lang="en-US" sz="1800" u="none" strike="noStrike" dirty="0" err="1">
                          <a:solidFill>
                            <a:schemeClr val="accent2">
                              <a:lumMod val="50000"/>
                            </a:schemeClr>
                          </a:solidFill>
                          <a:effectLst/>
                        </a:rPr>
                        <a:t>LastName</a:t>
                      </a:r>
                      <a:r>
                        <a:rPr lang="en-US" sz="1800" u="none" strike="noStrike" dirty="0">
                          <a:solidFill>
                            <a:schemeClr val="accent2">
                              <a:lumMod val="50000"/>
                            </a:schemeClr>
                          </a:solidFill>
                          <a:effectLst/>
                        </a:rPr>
                        <a:t>, </a:t>
                      </a:r>
                      <a:r>
                        <a:rPr lang="en-US" sz="1800" u="none" strike="noStrike" dirty="0" err="1">
                          <a:solidFill>
                            <a:schemeClr val="accent2">
                              <a:lumMod val="50000"/>
                            </a:schemeClr>
                          </a:solidFill>
                          <a:effectLst/>
                        </a:rPr>
                        <a:t>FirstName</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extLst>
                  <a:ext uri="{0D108BD9-81ED-4DB2-BD59-A6C34878D82A}">
                    <a16:rowId xmlns:a16="http://schemas.microsoft.com/office/drawing/2014/main" val="3706551141"/>
                  </a:ext>
                </a:extLst>
              </a:tr>
              <a:tr h="455240">
                <a:tc>
                  <a:txBody>
                    <a:bodyPr/>
                    <a:lstStyle/>
                    <a:p>
                      <a:pPr algn="r" fontAlgn="b"/>
                      <a:r>
                        <a:rPr lang="en-US" sz="1800" u="none" strike="noStrike" dirty="0">
                          <a:solidFill>
                            <a:schemeClr val="accent2">
                              <a:lumMod val="50000"/>
                            </a:schemeClr>
                          </a:solidFill>
                          <a:effectLst/>
                        </a:rPr>
                        <a:t>5,05</a:t>
                      </a:r>
                      <a:r>
                        <a:rPr lang="pl-PL" sz="1800" u="none" strike="noStrike" dirty="0">
                          <a:solidFill>
                            <a:schemeClr val="accent2">
                              <a:lumMod val="50000"/>
                            </a:schemeClr>
                          </a:solidFill>
                          <a:effectLst/>
                        </a:rPr>
                        <a:t>025</a:t>
                      </a:r>
                      <a:r>
                        <a:rPr lang="en-US" sz="1800" u="none" strike="noStrike" dirty="0">
                          <a:solidFill>
                            <a:schemeClr val="accent2">
                              <a:lumMod val="50000"/>
                            </a:schemeClr>
                          </a:solidFill>
                          <a:effectLst/>
                        </a:rPr>
                        <a:t>E-05</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r" fontAlgn="b"/>
                      <a:r>
                        <a:rPr lang="en-US" sz="1800" u="none" strike="noStrike" dirty="0">
                          <a:solidFill>
                            <a:schemeClr val="accent2">
                              <a:lumMod val="50000"/>
                            </a:schemeClr>
                          </a:solidFill>
                          <a:effectLst/>
                        </a:rPr>
                        <a:t>24,23934</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l" fontAlgn="b"/>
                      <a:r>
                        <a:rPr lang="en-US" sz="1800" u="none" strike="noStrike" dirty="0" err="1">
                          <a:solidFill>
                            <a:schemeClr val="accent2">
                              <a:lumMod val="50000"/>
                            </a:schemeClr>
                          </a:solidFill>
                          <a:effectLst/>
                        </a:rPr>
                        <a:t>LastName</a:t>
                      </a:r>
                      <a:r>
                        <a:rPr lang="en-US" sz="1800" u="none" strike="noStrike" dirty="0">
                          <a:solidFill>
                            <a:schemeClr val="accent2">
                              <a:lumMod val="50000"/>
                            </a:schemeClr>
                          </a:solidFill>
                          <a:effectLst/>
                        </a:rPr>
                        <a:t>, </a:t>
                      </a:r>
                      <a:r>
                        <a:rPr lang="en-US" sz="1800" u="none" strike="noStrike" dirty="0" err="1">
                          <a:solidFill>
                            <a:schemeClr val="accent2">
                              <a:lumMod val="50000"/>
                            </a:schemeClr>
                          </a:solidFill>
                          <a:effectLst/>
                        </a:rPr>
                        <a:t>FirstName</a:t>
                      </a:r>
                      <a:r>
                        <a:rPr lang="en-US" sz="1800" u="none" strike="noStrike" dirty="0">
                          <a:solidFill>
                            <a:schemeClr val="accent2">
                              <a:lumMod val="50000"/>
                            </a:schemeClr>
                          </a:solidFill>
                          <a:effectLst/>
                        </a:rPr>
                        <a:t>, </a:t>
                      </a:r>
                      <a:r>
                        <a:rPr lang="en-US" sz="1800" u="none" strike="noStrike" dirty="0" err="1">
                          <a:solidFill>
                            <a:schemeClr val="accent2">
                              <a:lumMod val="50000"/>
                            </a:schemeClr>
                          </a:solidFill>
                          <a:effectLst/>
                        </a:rPr>
                        <a:t>MiddleName</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extLst>
                  <a:ext uri="{0D108BD9-81ED-4DB2-BD59-A6C34878D82A}">
                    <a16:rowId xmlns:a16="http://schemas.microsoft.com/office/drawing/2014/main" val="4229594650"/>
                  </a:ext>
                </a:extLst>
              </a:tr>
              <a:tr h="455240">
                <a:tc>
                  <a:txBody>
                    <a:bodyPr/>
                    <a:lstStyle/>
                    <a:p>
                      <a:pPr algn="r" fontAlgn="b"/>
                      <a:r>
                        <a:rPr lang="en-US" sz="1800" u="none" strike="noStrike" dirty="0">
                          <a:solidFill>
                            <a:schemeClr val="accent2">
                              <a:lumMod val="50000"/>
                            </a:schemeClr>
                          </a:solidFill>
                          <a:effectLst/>
                        </a:rPr>
                        <a:t>5,0</a:t>
                      </a:r>
                      <a:r>
                        <a:rPr lang="pl-PL" sz="1800" u="none" strike="noStrike" dirty="0">
                          <a:solidFill>
                            <a:schemeClr val="accent2">
                              <a:lumMod val="50000"/>
                            </a:schemeClr>
                          </a:solidFill>
                          <a:effectLst/>
                        </a:rPr>
                        <a:t>070</a:t>
                      </a:r>
                      <a:r>
                        <a:rPr lang="en-US" sz="1800" u="none" strike="noStrike" dirty="0">
                          <a:solidFill>
                            <a:schemeClr val="accent2">
                              <a:lumMod val="50000"/>
                            </a:schemeClr>
                          </a:solidFill>
                          <a:effectLst/>
                        </a:rPr>
                        <a:t>1E-05</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r" fontAlgn="b"/>
                      <a:r>
                        <a:rPr lang="en-US" sz="1800" u="none" strike="noStrike">
                          <a:solidFill>
                            <a:schemeClr val="accent2">
                              <a:lumMod val="50000"/>
                            </a:schemeClr>
                          </a:solidFill>
                          <a:effectLst/>
                        </a:rPr>
                        <a:t>28,23934</a:t>
                      </a:r>
                      <a:endParaRPr lang="en-US" sz="1800" b="0" i="0" u="none" strike="noStrike">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tc>
                  <a:txBody>
                    <a:bodyPr/>
                    <a:lstStyle/>
                    <a:p>
                      <a:pPr algn="l" fontAlgn="b"/>
                      <a:r>
                        <a:rPr lang="en-US" sz="1800" u="none" strike="noStrike" dirty="0" err="1">
                          <a:solidFill>
                            <a:schemeClr val="accent2">
                              <a:lumMod val="50000"/>
                            </a:schemeClr>
                          </a:solidFill>
                          <a:effectLst/>
                        </a:rPr>
                        <a:t>LastName</a:t>
                      </a:r>
                      <a:r>
                        <a:rPr lang="en-US" sz="1800" u="none" strike="noStrike" dirty="0">
                          <a:solidFill>
                            <a:schemeClr val="accent2">
                              <a:lumMod val="50000"/>
                            </a:schemeClr>
                          </a:solidFill>
                          <a:effectLst/>
                        </a:rPr>
                        <a:t>, </a:t>
                      </a:r>
                      <a:r>
                        <a:rPr lang="en-US" sz="1800" u="none" strike="noStrike" dirty="0" err="1">
                          <a:solidFill>
                            <a:schemeClr val="accent2">
                              <a:lumMod val="50000"/>
                            </a:schemeClr>
                          </a:solidFill>
                          <a:effectLst/>
                        </a:rPr>
                        <a:t>FirstName</a:t>
                      </a:r>
                      <a:r>
                        <a:rPr lang="en-US" sz="1800" u="none" strike="noStrike" dirty="0">
                          <a:solidFill>
                            <a:schemeClr val="accent2">
                              <a:lumMod val="50000"/>
                            </a:schemeClr>
                          </a:solidFill>
                          <a:effectLst/>
                        </a:rPr>
                        <a:t>, </a:t>
                      </a:r>
                      <a:r>
                        <a:rPr lang="en-US" sz="1800" u="none" strike="noStrike" dirty="0" err="1">
                          <a:solidFill>
                            <a:schemeClr val="accent2">
                              <a:lumMod val="50000"/>
                            </a:schemeClr>
                          </a:solidFill>
                          <a:effectLst/>
                        </a:rPr>
                        <a:t>MiddleName</a:t>
                      </a:r>
                      <a:r>
                        <a:rPr lang="en-US" sz="1800" u="none" strike="noStrike" dirty="0">
                          <a:solidFill>
                            <a:schemeClr val="accent2">
                              <a:lumMod val="50000"/>
                            </a:schemeClr>
                          </a:solidFill>
                          <a:effectLst/>
                        </a:rPr>
                        <a:t>, </a:t>
                      </a:r>
                      <a:r>
                        <a:rPr lang="en-US" sz="1800" u="none" strike="noStrike" dirty="0" err="1">
                          <a:solidFill>
                            <a:schemeClr val="accent2">
                              <a:lumMod val="50000"/>
                            </a:schemeClr>
                          </a:solidFill>
                          <a:effectLst/>
                        </a:rPr>
                        <a:t>BusinessEntityID</a:t>
                      </a:r>
                      <a:endParaRPr lang="en-US" sz="1800" b="0" i="0" u="none" strike="noStrike" dirty="0">
                        <a:solidFill>
                          <a:schemeClr val="accent2">
                            <a:lumMod val="50000"/>
                          </a:schemeClr>
                        </a:solidFill>
                        <a:effectLst/>
                        <a:latin typeface="Calibri" panose="020F0502020204030204" pitchFamily="34" charset="0"/>
                      </a:endParaRPr>
                    </a:p>
                  </a:txBody>
                  <a:tcPr marL="108000" marR="108000" marT="9525" marB="0" anchor="ctr">
                    <a:solidFill>
                      <a:schemeClr val="accent2">
                        <a:lumMod val="20000"/>
                        <a:lumOff val="80000"/>
                      </a:schemeClr>
                    </a:solidFill>
                  </a:tcPr>
                </a:tc>
                <a:extLst>
                  <a:ext uri="{0D108BD9-81ED-4DB2-BD59-A6C34878D82A}">
                    <a16:rowId xmlns:a16="http://schemas.microsoft.com/office/drawing/2014/main" val="354504286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06629830"/>
              </p:ext>
            </p:extLst>
          </p:nvPr>
        </p:nvGraphicFramePr>
        <p:xfrm>
          <a:off x="838200" y="2012890"/>
          <a:ext cx="10515600" cy="720000"/>
        </p:xfrm>
        <a:graphic>
          <a:graphicData uri="http://schemas.openxmlformats.org/drawingml/2006/table">
            <a:tbl>
              <a:tblPr>
                <a:tableStyleId>{21E4AEA4-8DFA-4A89-87EB-49C32662AFE0}</a:tableStyleId>
              </a:tblPr>
              <a:tblGrid>
                <a:gridCol w="4452893">
                  <a:extLst>
                    <a:ext uri="{9D8B030D-6E8A-4147-A177-3AD203B41FA5}">
                      <a16:colId xmlns:a16="http://schemas.microsoft.com/office/drawing/2014/main" val="3844386341"/>
                    </a:ext>
                  </a:extLst>
                </a:gridCol>
                <a:gridCol w="2095130">
                  <a:extLst>
                    <a:ext uri="{9D8B030D-6E8A-4147-A177-3AD203B41FA5}">
                      <a16:colId xmlns:a16="http://schemas.microsoft.com/office/drawing/2014/main" val="3471026194"/>
                    </a:ext>
                  </a:extLst>
                </a:gridCol>
                <a:gridCol w="1154097">
                  <a:extLst>
                    <a:ext uri="{9D8B030D-6E8A-4147-A177-3AD203B41FA5}">
                      <a16:colId xmlns:a16="http://schemas.microsoft.com/office/drawing/2014/main" val="3813997815"/>
                    </a:ext>
                  </a:extLst>
                </a:gridCol>
                <a:gridCol w="1597981">
                  <a:extLst>
                    <a:ext uri="{9D8B030D-6E8A-4147-A177-3AD203B41FA5}">
                      <a16:colId xmlns:a16="http://schemas.microsoft.com/office/drawing/2014/main" val="1055929014"/>
                    </a:ext>
                  </a:extLst>
                </a:gridCol>
                <a:gridCol w="1215499">
                  <a:extLst>
                    <a:ext uri="{9D8B030D-6E8A-4147-A177-3AD203B41FA5}">
                      <a16:colId xmlns:a16="http://schemas.microsoft.com/office/drawing/2014/main" val="1039121490"/>
                    </a:ext>
                  </a:extLst>
                </a:gridCol>
              </a:tblGrid>
              <a:tr h="375599">
                <a:tc>
                  <a:txBody>
                    <a:bodyPr/>
                    <a:lstStyle/>
                    <a:p>
                      <a:pPr algn="ctr" fontAlgn="b"/>
                      <a:r>
                        <a:rPr lang="en-US" sz="1800" b="0" u="none" strike="noStrike" dirty="0">
                          <a:solidFill>
                            <a:schemeClr val="bg1"/>
                          </a:solidFill>
                          <a:effectLst/>
                        </a:rPr>
                        <a:t>Name</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Updated</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Rows</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Rows Sampled</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tc>
                  <a:txBody>
                    <a:bodyPr/>
                    <a:lstStyle/>
                    <a:p>
                      <a:pPr algn="ctr" fontAlgn="b"/>
                      <a:r>
                        <a:rPr lang="en-US" sz="1800" b="0" u="none" strike="noStrike" dirty="0">
                          <a:solidFill>
                            <a:schemeClr val="bg1"/>
                          </a:solidFill>
                          <a:effectLst/>
                        </a:rPr>
                        <a:t>Steps</a:t>
                      </a:r>
                      <a:endParaRPr lang="en-US" sz="1800" b="0" i="0" u="none" strike="noStrike" dirty="0">
                        <a:solidFill>
                          <a:schemeClr val="bg1"/>
                        </a:solidFill>
                        <a:effectLst/>
                        <a:latin typeface="Calibri" panose="020F0502020204030204" pitchFamily="34" charset="0"/>
                      </a:endParaRPr>
                    </a:p>
                  </a:txBody>
                  <a:tcPr marL="9525" marR="9525" marT="9525" marB="0" anchor="ctr">
                    <a:solidFill>
                      <a:schemeClr val="accent2"/>
                    </a:solidFill>
                  </a:tcPr>
                </a:tc>
                <a:extLst>
                  <a:ext uri="{0D108BD9-81ED-4DB2-BD59-A6C34878D82A}">
                    <a16:rowId xmlns:a16="http://schemas.microsoft.com/office/drawing/2014/main" val="3385102513"/>
                  </a:ext>
                </a:extLst>
              </a:tr>
              <a:tr h="344401">
                <a:tc>
                  <a:txBody>
                    <a:bodyPr/>
                    <a:lstStyle/>
                    <a:p>
                      <a:pPr algn="l" fontAlgn="b"/>
                      <a:r>
                        <a:rPr lang="en-US" sz="1800" u="none" strike="noStrike" dirty="0" err="1">
                          <a:solidFill>
                            <a:schemeClr val="accent2">
                              <a:lumMod val="50000"/>
                            </a:schemeClr>
                          </a:solidFill>
                          <a:effectLst/>
                        </a:rPr>
                        <a:t>IX_Person_LastName_FirstName_MiddleName</a:t>
                      </a:r>
                      <a:endParaRPr lang="en-US" sz="1800" b="0" i="0" u="none" strike="noStrike" dirty="0">
                        <a:solidFill>
                          <a:schemeClr val="accent2">
                            <a:lumMod val="50000"/>
                          </a:schemeClr>
                        </a:solidFill>
                        <a:effectLst/>
                        <a:latin typeface="Calibri" panose="020F0502020204030204" pitchFamily="34" charset="0"/>
                      </a:endParaRPr>
                    </a:p>
                  </a:txBody>
                  <a:tcPr marL="9525" marR="9525" marT="9525" marB="0" anchor="ctr">
                    <a:solidFill>
                      <a:schemeClr val="accent2">
                        <a:lumMod val="20000"/>
                        <a:lumOff val="80000"/>
                      </a:schemeClr>
                    </a:solidFill>
                  </a:tcPr>
                </a:tc>
                <a:tc>
                  <a:txBody>
                    <a:bodyPr/>
                    <a:lstStyle/>
                    <a:p>
                      <a:pPr algn="l" fontAlgn="b"/>
                      <a:r>
                        <a:rPr lang="en-US" sz="1800" u="none" strike="noStrike" dirty="0">
                          <a:solidFill>
                            <a:schemeClr val="accent2">
                              <a:lumMod val="50000"/>
                            </a:schemeClr>
                          </a:solidFill>
                          <a:effectLst/>
                        </a:rPr>
                        <a:t>Nov  7 2016 10:57PM</a:t>
                      </a:r>
                      <a:endParaRPr lang="en-US" sz="1800" b="0" i="0" u="none" strike="noStrike" dirty="0">
                        <a:solidFill>
                          <a:schemeClr val="accent2">
                            <a:lumMod val="50000"/>
                          </a:schemeClr>
                        </a:solidFill>
                        <a:effectLst/>
                        <a:latin typeface="Calibri" panose="020F0502020204030204" pitchFamily="34" charset="0"/>
                      </a:endParaRPr>
                    </a:p>
                  </a:txBody>
                  <a:tcPr marL="9525" marR="9525" marT="9525" marB="0" anchor="ctr">
                    <a:solidFill>
                      <a:schemeClr val="accent2">
                        <a:lumMod val="20000"/>
                        <a:lumOff val="80000"/>
                      </a:schemeClr>
                    </a:solidFill>
                  </a:tcPr>
                </a:tc>
                <a:tc>
                  <a:txBody>
                    <a:bodyPr/>
                    <a:lstStyle/>
                    <a:p>
                      <a:pPr algn="r" fontAlgn="b"/>
                      <a:r>
                        <a:rPr lang="en-US" sz="1800" u="none" strike="noStrike" dirty="0">
                          <a:solidFill>
                            <a:schemeClr val="accent2">
                              <a:lumMod val="50000"/>
                            </a:schemeClr>
                          </a:solidFill>
                          <a:effectLst/>
                        </a:rPr>
                        <a:t>19972</a:t>
                      </a:r>
                      <a:endParaRPr lang="en-US" sz="1800" b="0" i="0" u="none" strike="noStrike" dirty="0">
                        <a:solidFill>
                          <a:schemeClr val="accent2">
                            <a:lumMod val="50000"/>
                          </a:schemeClr>
                        </a:solidFill>
                        <a:effectLst/>
                        <a:latin typeface="Calibri" panose="020F0502020204030204" pitchFamily="34" charset="0"/>
                      </a:endParaRPr>
                    </a:p>
                  </a:txBody>
                  <a:tcPr marL="9525" marR="9525" marT="9525" marB="0" anchor="ctr">
                    <a:solidFill>
                      <a:schemeClr val="accent2">
                        <a:lumMod val="20000"/>
                        <a:lumOff val="80000"/>
                      </a:schemeClr>
                    </a:solidFill>
                  </a:tcPr>
                </a:tc>
                <a:tc>
                  <a:txBody>
                    <a:bodyPr/>
                    <a:lstStyle/>
                    <a:p>
                      <a:pPr algn="r" fontAlgn="b"/>
                      <a:r>
                        <a:rPr lang="en-US" sz="1800" u="none" strike="noStrike" dirty="0">
                          <a:solidFill>
                            <a:schemeClr val="accent2">
                              <a:lumMod val="50000"/>
                            </a:schemeClr>
                          </a:solidFill>
                          <a:effectLst/>
                        </a:rPr>
                        <a:t>19972</a:t>
                      </a:r>
                      <a:endParaRPr lang="en-US" sz="1800" b="0" i="0" u="none" strike="noStrike" dirty="0">
                        <a:solidFill>
                          <a:schemeClr val="accent2">
                            <a:lumMod val="50000"/>
                          </a:schemeClr>
                        </a:solidFill>
                        <a:effectLst/>
                        <a:latin typeface="Calibri" panose="020F0502020204030204" pitchFamily="34" charset="0"/>
                      </a:endParaRPr>
                    </a:p>
                  </a:txBody>
                  <a:tcPr marL="9525" marR="9525" marT="9525" marB="0" anchor="ctr">
                    <a:solidFill>
                      <a:schemeClr val="accent2">
                        <a:lumMod val="20000"/>
                        <a:lumOff val="80000"/>
                      </a:schemeClr>
                    </a:solidFill>
                  </a:tcPr>
                </a:tc>
                <a:tc>
                  <a:txBody>
                    <a:bodyPr/>
                    <a:lstStyle/>
                    <a:p>
                      <a:pPr algn="r" fontAlgn="b"/>
                      <a:r>
                        <a:rPr lang="en-US" sz="1800" u="none" strike="noStrike" dirty="0">
                          <a:solidFill>
                            <a:schemeClr val="accent2">
                              <a:lumMod val="50000"/>
                            </a:schemeClr>
                          </a:solidFill>
                          <a:effectLst/>
                        </a:rPr>
                        <a:t>200</a:t>
                      </a:r>
                      <a:endParaRPr lang="en-US" sz="1800" b="0" i="0" u="none" strike="noStrike" dirty="0">
                        <a:solidFill>
                          <a:schemeClr val="accent2">
                            <a:lumMod val="50000"/>
                          </a:schemeClr>
                        </a:solidFill>
                        <a:effectLst/>
                        <a:latin typeface="Calibri" panose="020F0502020204030204" pitchFamily="34" charset="0"/>
                      </a:endParaRPr>
                    </a:p>
                  </a:txBody>
                  <a:tcPr marL="9525" marR="9525" marT="9525" marB="0" anchor="ctr">
                    <a:solidFill>
                      <a:schemeClr val="accent2">
                        <a:lumMod val="20000"/>
                        <a:lumOff val="80000"/>
                      </a:schemeClr>
                    </a:solidFill>
                  </a:tcPr>
                </a:tc>
                <a:extLst>
                  <a:ext uri="{0D108BD9-81ED-4DB2-BD59-A6C34878D82A}">
                    <a16:rowId xmlns:a16="http://schemas.microsoft.com/office/drawing/2014/main" val="4162251820"/>
                  </a:ext>
                </a:extLst>
              </a:tr>
            </a:tbl>
          </a:graphicData>
        </a:graphic>
      </p:graphicFrame>
    </p:spTree>
    <p:extLst>
      <p:ext uri="{BB962C8B-B14F-4D97-AF65-F5344CB8AC3E}">
        <p14:creationId xmlns:p14="http://schemas.microsoft.com/office/powerpoint/2010/main" val="15869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Definition of </a:t>
            </a:r>
            <a:r>
              <a:rPr lang="pl-PL" sz="5400" dirty="0" err="1">
                <a:solidFill>
                  <a:schemeClr val="bg1"/>
                </a:solidFill>
              </a:rPr>
              <a:t>Density</a:t>
            </a:r>
            <a:endParaRPr lang="pl-PL" sz="5400" dirty="0">
              <a:solidFill>
                <a:schemeClr val="bg1"/>
              </a:solidFill>
            </a:endParaRPr>
          </a:p>
        </p:txBody>
      </p:sp>
      <mc:AlternateContent xmlns:mc="http://schemas.openxmlformats.org/markup-compatibility/2006" xmlns:a14="http://schemas.microsoft.com/office/drawing/2010/main">
        <mc:Choice Requires="a14">
          <p:sp>
            <p:nvSpPr>
              <p:cNvPr id="5" name="TextBox 1">
                <a:extLst>
                  <a:ext uri="{FF2B5EF4-FFF2-40B4-BE49-F238E27FC236}">
                    <a16:creationId xmlns:a16="http://schemas.microsoft.com/office/drawing/2014/main" id="{746B8335-4C90-409D-91A4-E270235AF918}"/>
                  </a:ext>
                </a:extLst>
              </p:cNvPr>
              <p:cNvSpPr txBox="1"/>
              <p:nvPr/>
            </p:nvSpPr>
            <p:spPr>
              <a:xfrm>
                <a:off x="3333075" y="2137114"/>
                <a:ext cx="5525849" cy="1116000"/>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
                    </m:oMathParaPr>
                    <m:oMath xmlns:m="http://schemas.openxmlformats.org/officeDocument/2006/math">
                      <m:r>
                        <a:rPr lang="pl-PL" sz="2400" b="0" i="1" smtClean="0">
                          <a:solidFill>
                            <a:schemeClr val="accent2"/>
                          </a:solidFill>
                          <a:latin typeface="Cambria Math" panose="02040503050406030204" pitchFamily="18" charset="0"/>
                        </a:rPr>
                        <m:t>𝐷𝑒𝑛𝑠𝑖𝑡𝑦</m:t>
                      </m:r>
                      <m:r>
                        <a:rPr lang="pl-PL" sz="2400" b="0" i="1" smtClean="0">
                          <a:solidFill>
                            <a:schemeClr val="accent2">
                              <a:lumMod val="50000"/>
                            </a:schemeClr>
                          </a:solidFill>
                          <a:latin typeface="Cambria Math" panose="02040503050406030204" pitchFamily="18" charset="0"/>
                        </a:rPr>
                        <m:t>= </m:t>
                      </m:r>
                      <m:f>
                        <m:fPr>
                          <m:ctrlPr>
                            <a:rPr lang="pl-PL" sz="2400" b="0" i="1">
                              <a:solidFill>
                                <a:schemeClr val="accent2">
                                  <a:lumMod val="50000"/>
                                </a:schemeClr>
                              </a:solidFill>
                              <a:latin typeface="Cambria Math" panose="02040503050406030204" pitchFamily="18" charset="0"/>
                            </a:rPr>
                          </m:ctrlPr>
                        </m:fPr>
                        <m:num>
                          <m:r>
                            <a:rPr lang="pl-PL" sz="2400" b="0" i="1">
                              <a:solidFill>
                                <a:schemeClr val="accent2">
                                  <a:lumMod val="50000"/>
                                </a:schemeClr>
                              </a:solidFill>
                              <a:latin typeface="Cambria Math" panose="02040503050406030204" pitchFamily="18" charset="0"/>
                            </a:rPr>
                            <m:t>1</m:t>
                          </m:r>
                        </m:num>
                        <m:den>
                          <m:r>
                            <a:rPr lang="pl-PL" sz="2400" b="0" i="1">
                              <a:solidFill>
                                <a:schemeClr val="accent2">
                                  <a:lumMod val="50000"/>
                                </a:schemeClr>
                              </a:solidFill>
                              <a:latin typeface="Cambria Math" panose="02040503050406030204" pitchFamily="18" charset="0"/>
                            </a:rPr>
                            <m:t># </m:t>
                          </m:r>
                          <m:r>
                            <a:rPr lang="pl-PL" sz="2400" b="0" i="1">
                              <a:solidFill>
                                <a:schemeClr val="accent2">
                                  <a:lumMod val="50000"/>
                                </a:schemeClr>
                              </a:solidFill>
                              <a:latin typeface="Cambria Math" panose="02040503050406030204" pitchFamily="18" charset="0"/>
                            </a:rPr>
                            <m:t>𝑜𝑓</m:t>
                          </m:r>
                          <m:r>
                            <a:rPr lang="pl-PL" sz="2400" b="0" i="1">
                              <a:solidFill>
                                <a:schemeClr val="accent2">
                                  <a:lumMod val="50000"/>
                                </a:schemeClr>
                              </a:solidFill>
                              <a:latin typeface="Cambria Math" panose="02040503050406030204" pitchFamily="18" charset="0"/>
                            </a:rPr>
                            <m:t> </m:t>
                          </m:r>
                          <m:r>
                            <a:rPr lang="pl-PL" sz="2400" b="0" i="1" smtClean="0">
                              <a:solidFill>
                                <a:schemeClr val="accent2">
                                  <a:lumMod val="50000"/>
                                </a:schemeClr>
                              </a:solidFill>
                              <a:latin typeface="Cambria Math" panose="02040503050406030204" pitchFamily="18" charset="0"/>
                            </a:rPr>
                            <m:t>𝑢𝑛𝑖𝑞𝑢𝑒</m:t>
                          </m:r>
                          <m:r>
                            <a:rPr lang="pl-PL" sz="2400" b="0" i="1">
                              <a:solidFill>
                                <a:schemeClr val="accent2">
                                  <a:lumMod val="50000"/>
                                </a:schemeClr>
                              </a:solidFill>
                              <a:latin typeface="Cambria Math" panose="02040503050406030204" pitchFamily="18" charset="0"/>
                            </a:rPr>
                            <m:t> </m:t>
                          </m:r>
                          <m:r>
                            <a:rPr lang="pl-PL" sz="2400" b="0" i="1">
                              <a:solidFill>
                                <a:schemeClr val="accent2">
                                  <a:lumMod val="50000"/>
                                </a:schemeClr>
                              </a:solidFill>
                              <a:latin typeface="Cambria Math" panose="02040503050406030204" pitchFamily="18" charset="0"/>
                            </a:rPr>
                            <m:t>𝑣𝑎𝑙𝑢𝑒𝑠</m:t>
                          </m:r>
                        </m:den>
                      </m:f>
                      <m:r>
                        <a:rPr lang="pl-PL" sz="2400" b="0" i="1">
                          <a:solidFill>
                            <a:schemeClr val="accent2">
                              <a:lumMod val="50000"/>
                            </a:schemeClr>
                          </a:solidFill>
                          <a:latin typeface="Cambria Math" panose="02040503050406030204" pitchFamily="18" charset="0"/>
                        </a:rPr>
                        <m:t> </m:t>
                      </m:r>
                    </m:oMath>
                  </m:oMathPara>
                </a14:m>
                <a:endParaRPr lang="en-US" sz="2400" dirty="0">
                  <a:solidFill>
                    <a:schemeClr val="accent2">
                      <a:lumMod val="50000"/>
                    </a:schemeClr>
                  </a:solidFill>
                </a:endParaRPr>
              </a:p>
            </p:txBody>
          </p:sp>
        </mc:Choice>
        <mc:Fallback xmlns="">
          <p:sp>
            <p:nvSpPr>
              <p:cNvPr id="5" name="TextBox 1">
                <a:extLst>
                  <a:ext uri="{FF2B5EF4-FFF2-40B4-BE49-F238E27FC236}">
                    <a16:creationId xmlns:a16="http://schemas.microsoft.com/office/drawing/2014/main" id="{746B8335-4C90-409D-91A4-E270235AF918}"/>
                  </a:ext>
                </a:extLst>
              </p:cNvPr>
              <p:cNvSpPr txBox="1">
                <a:spLocks noRot="1" noChangeAspect="1" noMove="1" noResize="1" noEditPoints="1" noAdjustHandles="1" noChangeArrowheads="1" noChangeShapeType="1" noTextEdit="1"/>
              </p:cNvSpPr>
              <p:nvPr/>
            </p:nvSpPr>
            <p:spPr>
              <a:xfrm>
                <a:off x="3333075" y="2137114"/>
                <a:ext cx="5525849" cy="11160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pole tekstowe 4">
                <a:extLst/>
              </p:cNvPr>
              <p:cNvSpPr txBox="1"/>
              <p:nvPr/>
            </p:nvSpPr>
            <p:spPr>
              <a:xfrm>
                <a:off x="4639831" y="5203512"/>
                <a:ext cx="2912336" cy="43088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r>
                        <a:rPr lang="pl-PL" sz="2800" b="0" i="0" smtClean="0">
                          <a:solidFill>
                            <a:schemeClr val="accent2">
                              <a:lumMod val="50000"/>
                            </a:schemeClr>
                          </a:solidFill>
                          <a:latin typeface="Cambria Math" panose="02040503050406030204" pitchFamily="18" charset="0"/>
                        </a:rPr>
                        <m:t>0 </m:t>
                      </m:r>
                      <m:r>
                        <a:rPr lang="pl-PL" sz="2800" b="0" i="0">
                          <a:solidFill>
                            <a:schemeClr val="accent2">
                              <a:lumMod val="50000"/>
                            </a:schemeClr>
                          </a:solidFill>
                          <a:latin typeface="Cambria Math" panose="02040503050406030204" pitchFamily="18" charset="0"/>
                          <a:ea typeface="Cambria Math" panose="02040503050406030204" pitchFamily="18" charset="0"/>
                        </a:rPr>
                        <m:t>&lt;</m:t>
                      </m:r>
                      <m:r>
                        <a:rPr lang="pl-PL" sz="2800" b="0" i="1" smtClean="0">
                          <a:solidFill>
                            <a:schemeClr val="accent2"/>
                          </a:solidFill>
                          <a:latin typeface="Cambria Math" panose="02040503050406030204" pitchFamily="18" charset="0"/>
                          <a:ea typeface="Cambria Math" panose="02040503050406030204" pitchFamily="18" charset="0"/>
                        </a:rPr>
                        <m:t>𝐷𝑒𝑛𝑠𝑖𝑡𝑦</m:t>
                      </m:r>
                      <m:r>
                        <a:rPr lang="pl-PL" sz="2800" b="0" i="1" smtClean="0">
                          <a:solidFill>
                            <a:srgbClr val="0000FF"/>
                          </a:solidFill>
                          <a:latin typeface="Cambria Math" panose="02040503050406030204" pitchFamily="18" charset="0"/>
                          <a:ea typeface="Cambria Math" panose="02040503050406030204" pitchFamily="18" charset="0"/>
                        </a:rPr>
                        <m:t> </m:t>
                      </m:r>
                      <m:r>
                        <a:rPr lang="pl-PL" sz="2800" b="0" i="0" smtClean="0">
                          <a:solidFill>
                            <a:schemeClr val="accent2">
                              <a:lumMod val="50000"/>
                            </a:schemeClr>
                          </a:solidFill>
                          <a:latin typeface="Cambria Math" panose="02040503050406030204" pitchFamily="18" charset="0"/>
                          <a:ea typeface="Cambria Math" panose="02040503050406030204" pitchFamily="18" charset="0"/>
                        </a:rPr>
                        <m:t>≤ 1</m:t>
                      </m:r>
                    </m:oMath>
                  </m:oMathPara>
                </a14:m>
                <a:endParaRPr lang="pl-PL" sz="2800" dirty="0">
                  <a:latin typeface="+mj-lt"/>
                </a:endParaRPr>
              </a:p>
            </p:txBody>
          </p:sp>
        </mc:Choice>
        <mc:Fallback xmlns="">
          <p:sp>
            <p:nvSpPr>
              <p:cNvPr id="6" name="pole tekstowe 4">
                <a:extLst/>
              </p:cNvPr>
              <p:cNvSpPr txBox="1">
                <a:spLocks noRot="1" noChangeAspect="1" noMove="1" noResize="1" noEditPoints="1" noAdjustHandles="1" noChangeArrowheads="1" noChangeShapeType="1" noTextEdit="1"/>
              </p:cNvSpPr>
              <p:nvPr/>
            </p:nvSpPr>
            <p:spPr>
              <a:xfrm>
                <a:off x="4639831" y="5203512"/>
                <a:ext cx="2912336"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1">
                <a:extLst/>
              </p:cNvPr>
              <p:cNvSpPr txBox="1"/>
              <p:nvPr/>
            </p:nvSpPr>
            <p:spPr>
              <a:xfrm>
                <a:off x="3333075" y="3670313"/>
                <a:ext cx="5525849" cy="1116000"/>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14:m>
                  <m:oMathPara xmlns:m="http://schemas.openxmlformats.org/officeDocument/2006/math">
                    <m:oMathParaPr>
                      <m:jc m:val="center"/>
                    </m:oMathParaPr>
                    <m:oMath xmlns:m="http://schemas.openxmlformats.org/officeDocument/2006/math">
                      <m:acc>
                        <m:accPr>
                          <m:chr m:val="̅"/>
                          <m:ctrlPr>
                            <a:rPr lang="pl-PL" sz="2400" b="0" i="1" smtClean="0">
                              <a:solidFill>
                                <a:schemeClr val="accent2"/>
                              </a:solidFill>
                              <a:latin typeface="Cambria Math" panose="02040503050406030204" pitchFamily="18" charset="0"/>
                            </a:rPr>
                          </m:ctrlPr>
                        </m:accPr>
                        <m:e>
                          <m:r>
                            <a:rPr lang="pl-PL" sz="2400" i="1">
                              <a:solidFill>
                                <a:schemeClr val="accent2"/>
                              </a:solidFill>
                              <a:latin typeface="Cambria Math" panose="02040503050406030204" pitchFamily="18" charset="0"/>
                            </a:rPr>
                            <m:t>𝐷𝑢𝑝𝑙𝑖𝑐𝑎𝑡𝑒𝑠</m:t>
                          </m:r>
                        </m:e>
                      </m:acc>
                      <m:r>
                        <a:rPr lang="pl-PL" sz="2400" b="0" i="1" smtClean="0">
                          <a:solidFill>
                            <a:schemeClr val="accent2">
                              <a:lumMod val="50000"/>
                            </a:schemeClr>
                          </a:solidFill>
                          <a:latin typeface="Cambria Math" panose="02040503050406030204" pitchFamily="18" charset="0"/>
                        </a:rPr>
                        <m:t>=</m:t>
                      </m:r>
                      <m:r>
                        <a:rPr lang="pl-PL" sz="2400" b="0" i="1" smtClean="0">
                          <a:solidFill>
                            <a:schemeClr val="accent2">
                              <a:lumMod val="50000"/>
                            </a:schemeClr>
                          </a:solidFill>
                          <a:latin typeface="Cambria Math" panose="02040503050406030204" pitchFamily="18" charset="0"/>
                        </a:rPr>
                        <m:t>𝐷𝑒𝑛𝑠𝑖𝑡𝑦</m:t>
                      </m:r>
                      <m:r>
                        <a:rPr lang="pl-PL" sz="2400" b="0" i="1" smtClean="0">
                          <a:solidFill>
                            <a:schemeClr val="accent2">
                              <a:lumMod val="50000"/>
                            </a:schemeClr>
                          </a:solidFill>
                          <a:latin typeface="Cambria Math" panose="02040503050406030204" pitchFamily="18" charset="0"/>
                        </a:rPr>
                        <m:t> ∙</m:t>
                      </m:r>
                      <m:r>
                        <a:rPr lang="pl-PL" sz="2400" b="0" i="1" smtClean="0">
                          <a:solidFill>
                            <a:schemeClr val="accent2">
                              <a:lumMod val="50000"/>
                            </a:schemeClr>
                          </a:solidFill>
                          <a:latin typeface="Cambria Math" panose="02040503050406030204" pitchFamily="18" charset="0"/>
                          <a:ea typeface="Cambria Math" panose="02040503050406030204" pitchFamily="18" charset="0"/>
                        </a:rPr>
                        <m:t>𝑟𝑜𝑤𝑠</m:t>
                      </m:r>
                    </m:oMath>
                  </m:oMathPara>
                </a14:m>
                <a:endParaRPr lang="en-US" sz="2400" i="1" dirty="0">
                  <a:solidFill>
                    <a:schemeClr val="accent2">
                      <a:lumMod val="50000"/>
                    </a:schemeClr>
                  </a:solidFill>
                </a:endParaRPr>
              </a:p>
            </p:txBody>
          </p:sp>
        </mc:Choice>
        <mc:Fallback xmlns="">
          <p:sp>
            <p:nvSpPr>
              <p:cNvPr id="7" name="TextBox 1">
                <a:extLst/>
              </p:cNvPr>
              <p:cNvSpPr txBox="1">
                <a:spLocks noRot="1" noChangeAspect="1" noMove="1" noResize="1" noEditPoints="1" noAdjustHandles="1" noChangeArrowheads="1" noChangeShapeType="1" noTextEdit="1"/>
              </p:cNvSpPr>
              <p:nvPr/>
            </p:nvSpPr>
            <p:spPr>
              <a:xfrm>
                <a:off x="3333075" y="3670313"/>
                <a:ext cx="5525849" cy="111600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786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err="1">
                <a:solidFill>
                  <a:schemeClr val="bg1"/>
                </a:solidFill>
              </a:rPr>
              <a:t>Rule</a:t>
            </a:r>
            <a:r>
              <a:rPr lang="pl-PL" sz="5400" dirty="0">
                <a:solidFill>
                  <a:schemeClr val="bg1"/>
                </a:solidFill>
              </a:rPr>
              <a:t> </a:t>
            </a:r>
            <a:r>
              <a:rPr lang="pl-PL" sz="5400" dirty="0" err="1">
                <a:solidFill>
                  <a:schemeClr val="bg1"/>
                </a:solidFill>
              </a:rPr>
              <a:t>Based</a:t>
            </a:r>
            <a:r>
              <a:rPr lang="pl-PL" sz="5400" dirty="0">
                <a:solidFill>
                  <a:schemeClr val="bg1"/>
                </a:solidFill>
              </a:rPr>
              <a:t> </a:t>
            </a:r>
            <a:r>
              <a:rPr lang="pl-PL" sz="5400" dirty="0" err="1">
                <a:solidFill>
                  <a:schemeClr val="bg1"/>
                </a:solidFill>
              </a:rPr>
              <a:t>Estimation</a:t>
            </a:r>
            <a:endParaRPr lang="en-US" sz="5400" dirty="0">
              <a:solidFill>
                <a:schemeClr val="bg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1" y="2477558"/>
                <a:ext cx="4580467" cy="604308"/>
              </a:xfrm>
              <a:solidFill>
                <a:schemeClr val="accent2">
                  <a:lumMod val="20000"/>
                  <a:lumOff val="80000"/>
                </a:schemeClr>
              </a:solidFill>
            </p:spPr>
            <p:txBody>
              <a:bodyPr anchor="ctr">
                <a:normAutofit fontScale="92500"/>
              </a:bodyPr>
              <a:lstStyle/>
              <a:p>
                <a:pPr marL="0" indent="0">
                  <a:buNone/>
                </a:pPr>
                <a:r>
                  <a:rPr lang="pl-PL" dirty="0">
                    <a:solidFill>
                      <a:schemeClr val="accent2"/>
                    </a:solidFill>
                  </a:rPr>
                  <a:t>Equality</a:t>
                </a:r>
                <a:r>
                  <a:rPr lang="pl-PL" dirty="0">
                    <a:solidFill>
                      <a:schemeClr val="accent2">
                        <a:lumMod val="50000"/>
                      </a:schemeClr>
                    </a:solidFill>
                  </a:rPr>
                  <a:t>       – </a:t>
                </a:r>
                <a14:m>
                  <m:oMath xmlns:m="http://schemas.openxmlformats.org/officeDocument/2006/math">
                    <m:sSup>
                      <m:sSupPr>
                        <m:ctrlPr>
                          <a:rPr lang="pl-PL" b="0" i="1" smtClean="0">
                            <a:solidFill>
                              <a:schemeClr val="accent2">
                                <a:lumMod val="50000"/>
                              </a:schemeClr>
                            </a:solidFill>
                            <a:latin typeface="Cambria Math" panose="02040503050406030204" pitchFamily="18" charset="0"/>
                          </a:rPr>
                        </m:ctrlPr>
                      </m:sSupPr>
                      <m:e>
                        <m:r>
                          <a:rPr lang="pl-PL" b="0" i="1" smtClean="0">
                            <a:solidFill>
                              <a:schemeClr val="accent2">
                                <a:lumMod val="50000"/>
                              </a:schemeClr>
                            </a:solidFill>
                            <a:latin typeface="Cambria Math" panose="02040503050406030204" pitchFamily="18" charset="0"/>
                          </a:rPr>
                          <m:t>  (# </m:t>
                        </m:r>
                        <m:r>
                          <a:rPr lang="pl-PL" b="0" i="1" smtClean="0">
                            <a:solidFill>
                              <a:schemeClr val="accent2">
                                <a:lumMod val="50000"/>
                              </a:schemeClr>
                            </a:solidFill>
                            <a:latin typeface="Cambria Math" panose="02040503050406030204" pitchFamily="18" charset="0"/>
                          </a:rPr>
                          <m:t>𝑜𝑓</m:t>
                        </m:r>
                        <m:r>
                          <a:rPr lang="pl-PL" b="0" i="1" smtClean="0">
                            <a:solidFill>
                              <a:schemeClr val="accent2">
                                <a:lumMod val="50000"/>
                              </a:schemeClr>
                            </a:solidFill>
                            <a:latin typeface="Cambria Math" panose="02040503050406030204" pitchFamily="18" charset="0"/>
                          </a:rPr>
                          <m:t> </m:t>
                        </m:r>
                        <m:r>
                          <a:rPr lang="pl-PL" b="0" i="1" smtClean="0">
                            <a:solidFill>
                              <a:schemeClr val="accent2">
                                <a:lumMod val="50000"/>
                              </a:schemeClr>
                            </a:solidFill>
                            <a:latin typeface="Cambria Math" panose="02040503050406030204" pitchFamily="18" charset="0"/>
                          </a:rPr>
                          <m:t>𝑟𝑜𝑤𝑠</m:t>
                        </m:r>
                        <m:r>
                          <a:rPr lang="pl-PL" b="0" i="1" smtClean="0">
                            <a:solidFill>
                              <a:schemeClr val="accent2">
                                <a:lumMod val="50000"/>
                              </a:schemeClr>
                            </a:solidFill>
                            <a:latin typeface="Cambria Math" panose="02040503050406030204" pitchFamily="18" charset="0"/>
                          </a:rPr>
                          <m:t>)</m:t>
                        </m:r>
                      </m:e>
                      <m:sup>
                        <m:r>
                          <a:rPr lang="pl-PL" b="0" i="1" smtClean="0">
                            <a:solidFill>
                              <a:schemeClr val="accent2">
                                <a:lumMod val="50000"/>
                              </a:schemeClr>
                            </a:solidFill>
                            <a:latin typeface="Cambria Math" panose="02040503050406030204" pitchFamily="18" charset="0"/>
                          </a:rPr>
                          <m:t>0.75</m:t>
                        </m:r>
                      </m:sup>
                    </m:sSup>
                  </m:oMath>
                </a14:m>
                <a:endParaRPr lang="pl-PL" dirty="0">
                  <a:solidFill>
                    <a:schemeClr val="accent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1" y="2477558"/>
                <a:ext cx="4580467" cy="604308"/>
              </a:xfrm>
              <a:blipFill>
                <a:blip r:embed="rId2"/>
                <a:stretch>
                  <a:fillRect l="-2397" t="-1000" b="-13000"/>
                </a:stretch>
              </a:blipFill>
            </p:spPr>
            <p:txBody>
              <a:bodyPr/>
              <a:lstStyle/>
              <a:p>
                <a:r>
                  <a:rPr lang="pl-PL">
                    <a:noFill/>
                  </a:rPr>
                  <a:t> </a:t>
                </a:r>
              </a:p>
            </p:txBody>
          </p:sp>
        </mc:Fallback>
      </mc:AlternateContent>
      <p:sp>
        <p:nvSpPr>
          <p:cNvPr id="5" name="Content Placeholder 2"/>
          <p:cNvSpPr txBox="1">
            <a:spLocks/>
          </p:cNvSpPr>
          <p:nvPr/>
        </p:nvSpPr>
        <p:spPr>
          <a:xfrm>
            <a:off x="3810000" y="3274483"/>
            <a:ext cx="4580467" cy="604308"/>
          </a:xfrm>
          <a:prstGeom prst="rect">
            <a:avLst/>
          </a:prstGeom>
          <a:solidFill>
            <a:schemeClr val="accent2">
              <a:lumMod val="20000"/>
              <a:lumOff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solidFill>
                  <a:schemeClr val="accent2"/>
                </a:solidFill>
              </a:rPr>
              <a:t>Inequality  </a:t>
            </a:r>
            <a:r>
              <a:rPr lang="pl-PL" dirty="0">
                <a:solidFill>
                  <a:schemeClr val="accent2">
                    <a:lumMod val="50000"/>
                  </a:schemeClr>
                </a:solidFill>
              </a:rPr>
              <a:t>–   30%</a:t>
            </a:r>
          </a:p>
        </p:txBody>
      </p:sp>
      <p:sp>
        <p:nvSpPr>
          <p:cNvPr id="6" name="Content Placeholder 2"/>
          <p:cNvSpPr txBox="1">
            <a:spLocks/>
          </p:cNvSpPr>
          <p:nvPr/>
        </p:nvSpPr>
        <p:spPr>
          <a:xfrm>
            <a:off x="3810000" y="4071408"/>
            <a:ext cx="4580467" cy="604308"/>
          </a:xfrm>
          <a:prstGeom prst="rect">
            <a:avLst/>
          </a:prstGeom>
          <a:solidFill>
            <a:schemeClr val="accent2">
              <a:lumMod val="20000"/>
              <a:lumOff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dirty="0">
                <a:solidFill>
                  <a:schemeClr val="accent2"/>
                </a:solidFill>
              </a:rPr>
              <a:t>Between</a:t>
            </a:r>
            <a:r>
              <a:rPr lang="pl-PL" dirty="0">
                <a:solidFill>
                  <a:schemeClr val="accent2">
                    <a:lumMod val="50000"/>
                  </a:schemeClr>
                </a:solidFill>
              </a:rPr>
              <a:t>    –   9%</a:t>
            </a:r>
          </a:p>
        </p:txBody>
      </p:sp>
    </p:spTree>
    <p:extLst>
      <p:ext uri="{BB962C8B-B14F-4D97-AF65-F5344CB8AC3E}">
        <p14:creationId xmlns:p14="http://schemas.microsoft.com/office/powerpoint/2010/main" val="227600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solidFill>
            <a:schemeClr val="accent2"/>
          </a:solidFill>
        </p:spPr>
        <p:txBody>
          <a:bodyPr>
            <a:normAutofit/>
          </a:bodyPr>
          <a:lstStyle/>
          <a:p>
            <a:r>
              <a:rPr lang="pl-PL" sz="5400" dirty="0">
                <a:solidFill>
                  <a:schemeClr val="bg1"/>
                </a:solidFill>
              </a:rPr>
              <a:t>Demo</a:t>
            </a:r>
            <a:endParaRPr lang="en-US" sz="5400" dirty="0">
              <a:solidFill>
                <a:schemeClr val="bg1"/>
              </a:solidFill>
            </a:endParaRPr>
          </a:p>
        </p:txBody>
      </p:sp>
      <p:sp>
        <p:nvSpPr>
          <p:cNvPr id="4" name="Content Placeholder 3"/>
          <p:cNvSpPr>
            <a:spLocks noGrp="1"/>
          </p:cNvSpPr>
          <p:nvPr>
            <p:ph idx="1"/>
          </p:nvPr>
        </p:nvSpPr>
        <p:spPr>
          <a:xfrm>
            <a:off x="838200" y="1944158"/>
            <a:ext cx="10515600" cy="720000"/>
          </a:xfrm>
          <a:solidFill>
            <a:schemeClr val="accent2">
              <a:lumMod val="20000"/>
              <a:lumOff val="80000"/>
            </a:schemeClr>
          </a:solidFill>
        </p:spPr>
        <p:txBody>
          <a:bodyPr anchor="ctr">
            <a:normAutofit/>
          </a:bodyPr>
          <a:lstStyle/>
          <a:p>
            <a:pPr marL="0" indent="0">
              <a:buNone/>
            </a:pPr>
            <a:r>
              <a:rPr lang="en-US" dirty="0">
                <a:solidFill>
                  <a:schemeClr val="accent2">
                    <a:lumMod val="50000"/>
                  </a:schemeClr>
                </a:solidFill>
              </a:rPr>
              <a:t>Equality</a:t>
            </a:r>
            <a:r>
              <a:rPr lang="pl-PL" dirty="0">
                <a:solidFill>
                  <a:schemeClr val="accent2">
                    <a:lumMod val="50000"/>
                  </a:schemeClr>
                </a:solidFill>
              </a:rPr>
              <a:t> </a:t>
            </a:r>
            <a:r>
              <a:rPr lang="en-US" dirty="0">
                <a:solidFill>
                  <a:schemeClr val="accent2">
                    <a:lumMod val="50000"/>
                  </a:schemeClr>
                </a:solidFill>
              </a:rPr>
              <a:t>with and without a known value</a:t>
            </a:r>
            <a:endParaRPr lang="pl-PL" dirty="0">
              <a:solidFill>
                <a:schemeClr val="accent2">
                  <a:lumMod val="50000"/>
                </a:schemeClr>
              </a:solidFill>
            </a:endParaRPr>
          </a:p>
        </p:txBody>
      </p:sp>
      <p:sp>
        <p:nvSpPr>
          <p:cNvPr id="5" name="Content Placeholder 3"/>
          <p:cNvSpPr txBox="1">
            <a:spLocks/>
          </p:cNvSpPr>
          <p:nvPr/>
        </p:nvSpPr>
        <p:spPr>
          <a:xfrm>
            <a:off x="838200" y="2958237"/>
            <a:ext cx="10515600" cy="720000"/>
          </a:xfrm>
          <a:prstGeom prst="rect">
            <a:avLst/>
          </a:prstGeom>
          <a:solidFill>
            <a:schemeClr val="accent2">
              <a:lumMod val="20000"/>
              <a:lumOff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2">
                    <a:lumMod val="50000"/>
                  </a:schemeClr>
                </a:solidFill>
              </a:rPr>
              <a:t>Inequality</a:t>
            </a:r>
            <a:r>
              <a:rPr lang="pl-PL" dirty="0">
                <a:solidFill>
                  <a:schemeClr val="accent2">
                    <a:lumMod val="50000"/>
                  </a:schemeClr>
                </a:solidFill>
              </a:rPr>
              <a:t> </a:t>
            </a:r>
            <a:r>
              <a:rPr lang="en-US" dirty="0">
                <a:solidFill>
                  <a:schemeClr val="accent2">
                    <a:lumMod val="50000"/>
                  </a:schemeClr>
                </a:solidFill>
              </a:rPr>
              <a:t>with and without a known value</a:t>
            </a:r>
            <a:endParaRPr lang="pl-PL" dirty="0">
              <a:solidFill>
                <a:schemeClr val="accent2">
                  <a:lumMod val="50000"/>
                </a:schemeClr>
              </a:solidFill>
            </a:endParaRPr>
          </a:p>
        </p:txBody>
      </p:sp>
    </p:spTree>
    <p:extLst>
      <p:ext uri="{BB962C8B-B14F-4D97-AF65-F5344CB8AC3E}">
        <p14:creationId xmlns:p14="http://schemas.microsoft.com/office/powerpoint/2010/main" val="394213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Updating Statistics</a:t>
            </a:r>
          </a:p>
        </p:txBody>
      </p:sp>
      <p:sp>
        <p:nvSpPr>
          <p:cNvPr id="5" name="Rectangle 4"/>
          <p:cNvSpPr/>
          <p:nvPr/>
        </p:nvSpPr>
        <p:spPr>
          <a:xfrm>
            <a:off x="838200" y="1977482"/>
            <a:ext cx="10515600" cy="369332"/>
          </a:xfrm>
          <a:prstGeom prst="rect">
            <a:avLst/>
          </a:prstGeom>
          <a:solidFill>
            <a:schemeClr val="accent2">
              <a:lumMod val="20000"/>
              <a:lumOff val="80000"/>
            </a:schemeClr>
          </a:solidFill>
        </p:spPr>
        <p:txBody>
          <a:bodyPr wrap="square">
            <a:spAutoFit/>
          </a:bodyPr>
          <a:lstStyle/>
          <a:p>
            <a:r>
              <a:rPr lang="pl-PL" dirty="0">
                <a:solidFill>
                  <a:srgbClr val="0000FF"/>
                </a:solidFill>
                <a:latin typeface="Consolas" panose="020B0609020204030204" pitchFamily="49" charset="0"/>
              </a:rPr>
              <a:t>UPDATE</a:t>
            </a:r>
            <a:r>
              <a:rPr lang="pl-PL" dirty="0">
                <a:solidFill>
                  <a:prstClr val="black"/>
                </a:solidFill>
                <a:latin typeface="Consolas" panose="020B0609020204030204" pitchFamily="49" charset="0"/>
              </a:rPr>
              <a:t> </a:t>
            </a:r>
            <a:r>
              <a:rPr lang="pl-PL" dirty="0">
                <a:solidFill>
                  <a:srgbClr val="0000FF"/>
                </a:solidFill>
                <a:latin typeface="Consolas" panose="020B0609020204030204" pitchFamily="49" charset="0"/>
              </a:rPr>
              <a:t>STATISTICS </a:t>
            </a:r>
            <a:r>
              <a:rPr lang="pl-PL" dirty="0">
                <a:solidFill>
                  <a:srgbClr val="3E9995"/>
                </a:solidFill>
                <a:latin typeface="Consolas" panose="020B0609020204030204" pitchFamily="49" charset="0"/>
              </a:rPr>
              <a:t>NAME</a:t>
            </a:r>
            <a:r>
              <a:rPr lang="pl-PL" dirty="0">
                <a:latin typeface="Consolas" panose="020B0609020204030204" pitchFamily="49" charset="0"/>
              </a:rPr>
              <a:t> </a:t>
            </a:r>
            <a:r>
              <a:rPr lang="pl-PL" dirty="0">
                <a:solidFill>
                  <a:srgbClr val="0000FF"/>
                </a:solidFill>
                <a:latin typeface="Consolas" panose="020B0609020204030204" pitchFamily="49" charset="0"/>
              </a:rPr>
              <a:t>WITH </a:t>
            </a:r>
            <a:r>
              <a:rPr lang="pl-PL" dirty="0">
                <a:solidFill>
                  <a:srgbClr val="008080"/>
                </a:solidFill>
                <a:latin typeface="Consolas" panose="020B0609020204030204" pitchFamily="49" charset="0"/>
              </a:rPr>
              <a:t>FULLSCAN </a:t>
            </a:r>
            <a:r>
              <a:rPr lang="pl-PL" dirty="0">
                <a:solidFill>
                  <a:srgbClr val="0000FF"/>
                </a:solidFill>
                <a:latin typeface="Consolas" panose="020B0609020204030204" pitchFamily="49" charset="0"/>
              </a:rPr>
              <a:t>|</a:t>
            </a:r>
            <a:r>
              <a:rPr lang="pl-PL" dirty="0">
                <a:solidFill>
                  <a:srgbClr val="008080"/>
                </a:solidFill>
                <a:latin typeface="Consolas" panose="020B0609020204030204" pitchFamily="49" charset="0"/>
              </a:rPr>
              <a:t> SAMPLE</a:t>
            </a:r>
            <a:endParaRPr lang="pl-PL" dirty="0">
              <a:solidFill>
                <a:srgbClr val="0000FF"/>
              </a:solidFill>
              <a:latin typeface="Consolas" panose="020B0609020204030204" pitchFamily="49" charset="0"/>
            </a:endParaRPr>
          </a:p>
        </p:txBody>
      </p:sp>
      <p:sp>
        <p:nvSpPr>
          <p:cNvPr id="6" name="Rectangle 5"/>
          <p:cNvSpPr/>
          <p:nvPr/>
        </p:nvSpPr>
        <p:spPr>
          <a:xfrm>
            <a:off x="838200" y="2576403"/>
            <a:ext cx="10515600" cy="369332"/>
          </a:xfrm>
          <a:prstGeom prst="rect">
            <a:avLst/>
          </a:prstGeom>
          <a:solidFill>
            <a:schemeClr val="accent2">
              <a:lumMod val="20000"/>
              <a:lumOff val="80000"/>
            </a:schemeClr>
          </a:solidFill>
        </p:spPr>
        <p:txBody>
          <a:bodyPr wrap="square">
            <a:spAutoFit/>
          </a:bodyPr>
          <a:lstStyle/>
          <a:p>
            <a:pPr fontAlgn="base"/>
            <a:r>
              <a:rPr lang="pl-PL" dirty="0">
                <a:solidFill>
                  <a:srgbClr val="0000FF"/>
                </a:solidFill>
                <a:latin typeface="Consolas" panose="020B0609020204030204" pitchFamily="49" charset="0"/>
              </a:rPr>
              <a:t>AUTO_UPDATE_STATISTICS</a:t>
            </a:r>
          </a:p>
        </p:txBody>
      </p:sp>
      <p:sp>
        <p:nvSpPr>
          <p:cNvPr id="7" name="Rectangle 6"/>
          <p:cNvSpPr/>
          <p:nvPr/>
        </p:nvSpPr>
        <p:spPr>
          <a:xfrm>
            <a:off x="838200" y="2979603"/>
            <a:ext cx="10515600" cy="923330"/>
          </a:xfrm>
          <a:prstGeom prst="rect">
            <a:avLst/>
          </a:prstGeom>
          <a:solidFill>
            <a:schemeClr val="accent2">
              <a:lumMod val="20000"/>
              <a:lumOff val="80000"/>
            </a:schemeClr>
          </a:solidFill>
        </p:spPr>
        <p:txBody>
          <a:bodyPr wrap="square">
            <a:spAutoFit/>
          </a:bodyPr>
          <a:lstStyle/>
          <a:p>
            <a:pPr marL="285750" indent="-285750" fontAlgn="base">
              <a:buFont typeface="Wingdings" panose="05000000000000000000" pitchFamily="2" charset="2"/>
              <a:buChar char="q"/>
            </a:pPr>
            <a:r>
              <a:rPr lang="en-US" dirty="0">
                <a:solidFill>
                  <a:schemeClr val="accent2">
                    <a:lumMod val="50000"/>
                  </a:schemeClr>
                </a:solidFill>
              </a:rPr>
              <a:t>0 rows </a:t>
            </a:r>
            <a:endParaRPr lang="pl-PL" dirty="0">
              <a:solidFill>
                <a:schemeClr val="accent2">
                  <a:lumMod val="50000"/>
                </a:schemeClr>
              </a:solidFill>
            </a:endParaRPr>
          </a:p>
          <a:p>
            <a:pPr marL="285750" indent="-285750" fontAlgn="base">
              <a:buFont typeface="Wingdings" panose="05000000000000000000" pitchFamily="2" charset="2"/>
              <a:buChar char="q"/>
            </a:pPr>
            <a:r>
              <a:rPr lang="en-US" dirty="0">
                <a:solidFill>
                  <a:schemeClr val="accent2">
                    <a:lumMod val="50000"/>
                  </a:schemeClr>
                </a:solidFill>
              </a:rPr>
              <a:t>less than 500 rows and there is </a:t>
            </a:r>
            <a:r>
              <a:rPr lang="pl-PL" dirty="0">
                <a:solidFill>
                  <a:schemeClr val="accent2">
                    <a:lumMod val="50000"/>
                  </a:schemeClr>
                </a:solidFill>
              </a:rPr>
              <a:t>atleast </a:t>
            </a:r>
            <a:r>
              <a:rPr lang="en-US" dirty="0">
                <a:solidFill>
                  <a:schemeClr val="accent2">
                    <a:lumMod val="50000"/>
                  </a:schemeClr>
                </a:solidFill>
              </a:rPr>
              <a:t>500 rows</a:t>
            </a:r>
            <a:r>
              <a:rPr lang="pl-PL" dirty="0">
                <a:solidFill>
                  <a:schemeClr val="accent2">
                    <a:lumMod val="50000"/>
                  </a:schemeClr>
                </a:solidFill>
              </a:rPr>
              <a:t> modified</a:t>
            </a:r>
            <a:endParaRPr lang="en-US" dirty="0">
              <a:solidFill>
                <a:schemeClr val="accent2">
                  <a:lumMod val="50000"/>
                </a:schemeClr>
              </a:solidFill>
            </a:endParaRPr>
          </a:p>
          <a:p>
            <a:pPr marL="285750" indent="-285750" fontAlgn="base">
              <a:buFont typeface="Wingdings" panose="05000000000000000000" pitchFamily="2" charset="2"/>
              <a:buChar char="q"/>
            </a:pPr>
            <a:r>
              <a:rPr lang="en-US" dirty="0">
                <a:solidFill>
                  <a:schemeClr val="accent2">
                    <a:lumMod val="50000"/>
                  </a:schemeClr>
                </a:solidFill>
              </a:rPr>
              <a:t>over 500 rows and there is </a:t>
            </a:r>
            <a:r>
              <a:rPr lang="pl-PL" dirty="0">
                <a:solidFill>
                  <a:schemeClr val="accent2">
                    <a:lumMod val="50000"/>
                  </a:schemeClr>
                </a:solidFill>
              </a:rPr>
              <a:t>atleast </a:t>
            </a:r>
            <a:r>
              <a:rPr lang="en-US" dirty="0">
                <a:solidFill>
                  <a:schemeClr val="accent2">
                    <a:lumMod val="50000"/>
                  </a:schemeClr>
                </a:solidFill>
              </a:rPr>
              <a:t>500 + 20% of </a:t>
            </a:r>
            <a:r>
              <a:rPr lang="pl-PL" dirty="0">
                <a:solidFill>
                  <a:schemeClr val="accent2">
                    <a:lumMod val="50000"/>
                  </a:schemeClr>
                </a:solidFill>
              </a:rPr>
              <a:t>rows modified</a:t>
            </a:r>
            <a:endParaRPr lang="en-US" dirty="0">
              <a:solidFill>
                <a:schemeClr val="accent2">
                  <a:lumMod val="50000"/>
                </a:schemeClr>
              </a:solidFill>
            </a:endParaRPr>
          </a:p>
        </p:txBody>
      </p:sp>
    </p:spTree>
    <p:extLst>
      <p:ext uri="{BB962C8B-B14F-4D97-AF65-F5344CB8AC3E}">
        <p14:creationId xmlns:p14="http://schemas.microsoft.com/office/powerpoint/2010/main" val="398709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solidFill>
            <a:schemeClr val="accent2"/>
          </a:solidFill>
        </p:spPr>
        <p:txBody>
          <a:bodyPr>
            <a:normAutofit/>
          </a:bodyPr>
          <a:lstStyle/>
          <a:p>
            <a:r>
              <a:rPr lang="pl-PL" sz="5400" dirty="0">
                <a:solidFill>
                  <a:schemeClr val="bg1"/>
                </a:solidFill>
              </a:rPr>
              <a:t>Demo</a:t>
            </a:r>
            <a:endParaRPr lang="en-US" sz="5400" dirty="0">
              <a:solidFill>
                <a:schemeClr val="bg1"/>
              </a:solidFill>
            </a:endParaRPr>
          </a:p>
        </p:txBody>
      </p:sp>
      <p:sp>
        <p:nvSpPr>
          <p:cNvPr id="4" name="Content Placeholder 3"/>
          <p:cNvSpPr>
            <a:spLocks noGrp="1"/>
          </p:cNvSpPr>
          <p:nvPr>
            <p:ph idx="1"/>
          </p:nvPr>
        </p:nvSpPr>
        <p:spPr>
          <a:xfrm>
            <a:off x="838200" y="1944158"/>
            <a:ext cx="10515600" cy="720000"/>
          </a:xfrm>
          <a:solidFill>
            <a:schemeClr val="accent2">
              <a:lumMod val="20000"/>
              <a:lumOff val="80000"/>
            </a:schemeClr>
          </a:solidFill>
        </p:spPr>
        <p:txBody>
          <a:bodyPr anchor="ctr">
            <a:normAutofit/>
          </a:bodyPr>
          <a:lstStyle/>
          <a:p>
            <a:pPr marL="0" indent="0">
              <a:buNone/>
            </a:pPr>
            <a:r>
              <a:rPr lang="pl-PL" dirty="0">
                <a:solidFill>
                  <a:schemeClr val="accent2">
                    <a:lumMod val="50000"/>
                  </a:schemeClr>
                </a:solidFill>
              </a:rPr>
              <a:t>Stale statistics</a:t>
            </a:r>
          </a:p>
        </p:txBody>
      </p:sp>
      <p:sp>
        <p:nvSpPr>
          <p:cNvPr id="5" name="Content Placeholder 3"/>
          <p:cNvSpPr txBox="1">
            <a:spLocks/>
          </p:cNvSpPr>
          <p:nvPr/>
        </p:nvSpPr>
        <p:spPr>
          <a:xfrm>
            <a:off x="838200" y="2917628"/>
            <a:ext cx="10515600" cy="720000"/>
          </a:xfrm>
          <a:prstGeom prst="rect">
            <a:avLst/>
          </a:prstGeom>
          <a:solidFill>
            <a:schemeClr val="accent2">
              <a:lumMod val="20000"/>
              <a:lumOff val="80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a:solidFill>
                  <a:schemeClr val="accent2">
                    <a:lumMod val="50000"/>
                  </a:schemeClr>
                </a:solidFill>
              </a:rPr>
              <a:t>Updating statistics</a:t>
            </a:r>
          </a:p>
        </p:txBody>
      </p:sp>
    </p:spTree>
    <p:extLst>
      <p:ext uri="{BB962C8B-B14F-4D97-AF65-F5344CB8AC3E}">
        <p14:creationId xmlns:p14="http://schemas.microsoft.com/office/powerpoint/2010/main" val="3457833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606" y="875237"/>
            <a:ext cx="10515600" cy="2852737"/>
          </a:xfrm>
        </p:spPr>
        <p:txBody>
          <a:bodyPr/>
          <a:lstStyle/>
          <a:p>
            <a:br>
              <a:rPr lang="pl-PL" dirty="0">
                <a:solidFill>
                  <a:schemeClr val="accent2"/>
                </a:solidFill>
              </a:rPr>
            </a:br>
            <a:r>
              <a:rPr lang="pl-PL" sz="4000" dirty="0">
                <a:solidFill>
                  <a:schemeClr val="accent2"/>
                </a:solidFill>
              </a:rPr>
              <a:t>github.com/tgrabus/</a:t>
            </a:r>
            <a:br>
              <a:rPr lang="pl-PL" sz="4000" dirty="0">
                <a:solidFill>
                  <a:schemeClr val="accent2"/>
                </a:solidFill>
              </a:rPr>
            </a:br>
            <a:r>
              <a:rPr lang="pl-PL" sz="4000" dirty="0">
                <a:solidFill>
                  <a:schemeClr val="accent2"/>
                </a:solidFill>
              </a:rPr>
              <a:t>sql-server-maintenance</a:t>
            </a:r>
          </a:p>
        </p:txBody>
      </p:sp>
      <p:sp>
        <p:nvSpPr>
          <p:cNvPr id="3" name="Text Placeholder 2"/>
          <p:cNvSpPr>
            <a:spLocks noGrp="1"/>
          </p:cNvSpPr>
          <p:nvPr>
            <p:ph type="body" idx="1"/>
          </p:nvPr>
        </p:nvSpPr>
        <p:spPr>
          <a:xfrm>
            <a:off x="849606" y="3754962"/>
            <a:ext cx="10515600" cy="1500187"/>
          </a:xfrm>
        </p:spPr>
        <p:txBody>
          <a:bodyPr/>
          <a:lstStyle/>
          <a:p>
            <a:r>
              <a:rPr lang="pl-PL" dirty="0"/>
              <a:t>REF SZKOLENIA: 98</a:t>
            </a:r>
          </a:p>
        </p:txBody>
      </p:sp>
    </p:spTree>
    <p:extLst>
      <p:ext uri="{BB962C8B-B14F-4D97-AF65-F5344CB8AC3E}">
        <p14:creationId xmlns:p14="http://schemas.microsoft.com/office/powerpoint/2010/main" val="263624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US" sz="5400" dirty="0">
                <a:solidFill>
                  <a:schemeClr val="bg1"/>
                </a:solidFill>
              </a:rPr>
              <a:t>Scope</a:t>
            </a:r>
          </a:p>
        </p:txBody>
      </p:sp>
      <p:sp>
        <p:nvSpPr>
          <p:cNvPr id="4" name="TextBox 3"/>
          <p:cNvSpPr txBox="1"/>
          <p:nvPr/>
        </p:nvSpPr>
        <p:spPr>
          <a:xfrm>
            <a:off x="838200" y="1870175"/>
            <a:ext cx="10515600" cy="576000"/>
          </a:xfrm>
          <a:prstGeom prst="rect">
            <a:avLst/>
          </a:prstGeom>
          <a:solidFill>
            <a:schemeClr val="accent2">
              <a:lumMod val="20000"/>
              <a:lumOff val="80000"/>
            </a:schemeClr>
          </a:solidFill>
        </p:spPr>
        <p:txBody>
          <a:bodyPr wrap="square" rtlCol="0" anchor="ctr">
            <a:spAutoFit/>
          </a:bodyPr>
          <a:lstStyle/>
          <a:p>
            <a:r>
              <a:rPr lang="pl-PL" dirty="0">
                <a:solidFill>
                  <a:schemeClr val="accent2">
                    <a:lumMod val="50000"/>
                  </a:schemeClr>
                </a:solidFill>
              </a:rPr>
              <a:t>What are statistics used for?</a:t>
            </a:r>
          </a:p>
        </p:txBody>
      </p:sp>
      <p:sp>
        <p:nvSpPr>
          <p:cNvPr id="5" name="TextBox 4"/>
          <p:cNvSpPr txBox="1"/>
          <p:nvPr/>
        </p:nvSpPr>
        <p:spPr>
          <a:xfrm>
            <a:off x="838200" y="4028636"/>
            <a:ext cx="10515600" cy="576000"/>
          </a:xfrm>
          <a:prstGeom prst="rect">
            <a:avLst/>
          </a:prstGeom>
          <a:solidFill>
            <a:schemeClr val="accent2">
              <a:lumMod val="20000"/>
              <a:lumOff val="80000"/>
            </a:schemeClr>
          </a:solidFill>
        </p:spPr>
        <p:txBody>
          <a:bodyPr wrap="square" rtlCol="0" anchor="ctr">
            <a:spAutoFit/>
          </a:bodyPr>
          <a:lstStyle/>
          <a:p>
            <a:r>
              <a:rPr lang="pl-PL" dirty="0">
                <a:solidFill>
                  <a:schemeClr val="accent2">
                    <a:lumMod val="50000"/>
                  </a:schemeClr>
                </a:solidFill>
              </a:rPr>
              <a:t>How to deal with stale statistics?</a:t>
            </a:r>
          </a:p>
        </p:txBody>
      </p:sp>
      <p:sp>
        <p:nvSpPr>
          <p:cNvPr id="6" name="TextBox 5"/>
          <p:cNvSpPr txBox="1"/>
          <p:nvPr/>
        </p:nvSpPr>
        <p:spPr>
          <a:xfrm>
            <a:off x="838200" y="3309149"/>
            <a:ext cx="10515600" cy="576000"/>
          </a:xfrm>
          <a:prstGeom prst="rect">
            <a:avLst/>
          </a:prstGeom>
          <a:solidFill>
            <a:schemeClr val="accent2">
              <a:lumMod val="20000"/>
              <a:lumOff val="80000"/>
            </a:schemeClr>
          </a:solidFill>
        </p:spPr>
        <p:txBody>
          <a:bodyPr wrap="square" rtlCol="0" anchor="ctr">
            <a:spAutoFit/>
          </a:bodyPr>
          <a:lstStyle/>
          <a:p>
            <a:r>
              <a:rPr lang="pl-PL" dirty="0">
                <a:solidFill>
                  <a:schemeClr val="accent2">
                    <a:lumMod val="50000"/>
                  </a:schemeClr>
                </a:solidFill>
              </a:rPr>
              <a:t>When and which data does the optimizer utilize?</a:t>
            </a:r>
          </a:p>
        </p:txBody>
      </p:sp>
      <p:sp>
        <p:nvSpPr>
          <p:cNvPr id="7" name="TextBox 6"/>
          <p:cNvSpPr txBox="1"/>
          <p:nvPr/>
        </p:nvSpPr>
        <p:spPr>
          <a:xfrm>
            <a:off x="838200" y="2589662"/>
            <a:ext cx="10515600" cy="576000"/>
          </a:xfrm>
          <a:prstGeom prst="rect">
            <a:avLst/>
          </a:prstGeom>
          <a:solidFill>
            <a:schemeClr val="accent2">
              <a:lumMod val="20000"/>
              <a:lumOff val="80000"/>
            </a:schemeClr>
          </a:solidFill>
        </p:spPr>
        <p:txBody>
          <a:bodyPr wrap="square" rtlCol="0" anchor="ctr">
            <a:spAutoFit/>
          </a:bodyPr>
          <a:lstStyle/>
          <a:p>
            <a:r>
              <a:rPr lang="pl-PL" dirty="0">
                <a:solidFill>
                  <a:schemeClr val="accent2">
                    <a:lumMod val="50000"/>
                  </a:schemeClr>
                </a:solidFill>
              </a:rPr>
              <a:t>What data do the statistics contain?</a:t>
            </a:r>
          </a:p>
        </p:txBody>
      </p:sp>
    </p:spTree>
    <p:extLst>
      <p:ext uri="{BB962C8B-B14F-4D97-AF65-F5344CB8AC3E}">
        <p14:creationId xmlns:p14="http://schemas.microsoft.com/office/powerpoint/2010/main" val="392897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US" sz="5400" dirty="0">
                <a:solidFill>
                  <a:schemeClr val="bg1"/>
                </a:solidFill>
              </a:rPr>
              <a:t>Query Execution Pipeline</a:t>
            </a:r>
            <a:endParaRPr lang="en-US" sz="5400" dirty="0">
              <a:solidFill>
                <a:schemeClr val="bg1"/>
              </a:solidFill>
            </a:endParaRPr>
          </a:p>
        </p:txBody>
      </p:sp>
      <p:sp>
        <p:nvSpPr>
          <p:cNvPr id="7" name="Rectangle 6"/>
          <p:cNvSpPr/>
          <p:nvPr/>
        </p:nvSpPr>
        <p:spPr>
          <a:xfrm>
            <a:off x="4815203" y="2975029"/>
            <a:ext cx="1908000" cy="972000"/>
          </a:xfrm>
          <a:prstGeom prst="rect">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2400" dirty="0">
                <a:solidFill>
                  <a:schemeClr val="bg1"/>
                </a:solidFill>
              </a:rPr>
              <a:t>COMPILE</a:t>
            </a:r>
            <a:endParaRPr lang="en-US" sz="2400" dirty="0">
              <a:solidFill>
                <a:schemeClr val="bg1"/>
              </a:solidFill>
            </a:endParaRPr>
          </a:p>
        </p:txBody>
      </p:sp>
      <p:sp>
        <p:nvSpPr>
          <p:cNvPr id="8" name="Rectangle 7"/>
          <p:cNvSpPr/>
          <p:nvPr/>
        </p:nvSpPr>
        <p:spPr>
          <a:xfrm>
            <a:off x="7822750" y="2975029"/>
            <a:ext cx="1908000" cy="972000"/>
          </a:xfrm>
          <a:prstGeom prst="rect">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2400" dirty="0">
                <a:solidFill>
                  <a:schemeClr val="bg1"/>
                </a:solidFill>
              </a:rPr>
              <a:t>EXECUTE</a:t>
            </a:r>
            <a:endParaRPr lang="en-US" sz="2400" dirty="0">
              <a:solidFill>
                <a:schemeClr val="bg1"/>
              </a:solidFill>
            </a:endParaRPr>
          </a:p>
        </p:txBody>
      </p:sp>
      <p:sp>
        <p:nvSpPr>
          <p:cNvPr id="9" name="Rectangle 8"/>
          <p:cNvSpPr/>
          <p:nvPr/>
        </p:nvSpPr>
        <p:spPr>
          <a:xfrm>
            <a:off x="1798232" y="2975029"/>
            <a:ext cx="1908000" cy="972000"/>
          </a:xfrm>
          <a:prstGeom prst="rect">
            <a:avLst/>
          </a:prstGeom>
          <a:solidFill>
            <a:schemeClr val="accent2">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solidFill>
                  <a:schemeClr val="bg1"/>
                </a:solidFill>
              </a:rPr>
              <a:t>PARSE</a:t>
            </a:r>
            <a:endParaRPr lang="en-US" sz="2400" dirty="0">
              <a:solidFill>
                <a:schemeClr val="bg1"/>
              </a:solidFill>
            </a:endParaRPr>
          </a:p>
        </p:txBody>
      </p:sp>
      <p:sp>
        <p:nvSpPr>
          <p:cNvPr id="11" name="Arrow: Right 10"/>
          <p:cNvSpPr/>
          <p:nvPr/>
        </p:nvSpPr>
        <p:spPr>
          <a:xfrm>
            <a:off x="838200" y="2235407"/>
            <a:ext cx="10515600" cy="48418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allout: Up Arrow 2"/>
          <p:cNvSpPr/>
          <p:nvPr/>
        </p:nvSpPr>
        <p:spPr>
          <a:xfrm>
            <a:off x="4815203" y="4202463"/>
            <a:ext cx="1908000" cy="1406485"/>
          </a:xfrm>
          <a:prstGeom prst="up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l-PL" dirty="0"/>
              <a:t>COST BASED OPTIMIZATION</a:t>
            </a:r>
            <a:endParaRPr lang="en-US" dirty="0"/>
          </a:p>
        </p:txBody>
      </p:sp>
    </p:spTree>
    <p:extLst>
      <p:ext uri="{BB962C8B-B14F-4D97-AF65-F5344CB8AC3E}">
        <p14:creationId xmlns:p14="http://schemas.microsoft.com/office/powerpoint/2010/main" val="81992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US" sz="5400" dirty="0">
                <a:solidFill>
                  <a:schemeClr val="bg1"/>
                </a:solidFill>
              </a:rPr>
              <a:t>Cost Based Optimization</a:t>
            </a:r>
          </a:p>
        </p:txBody>
      </p:sp>
      <p:sp>
        <p:nvSpPr>
          <p:cNvPr id="5" name="Rectangle 4"/>
          <p:cNvSpPr/>
          <p:nvPr/>
        </p:nvSpPr>
        <p:spPr>
          <a:xfrm>
            <a:off x="1000221" y="2200275"/>
            <a:ext cx="661959" cy="61991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sz="1200" dirty="0"/>
              <a:t>1</a:t>
            </a:r>
            <a:endParaRPr lang="en-US" sz="1200" dirty="0"/>
          </a:p>
        </p:txBody>
      </p:sp>
      <p:sp>
        <p:nvSpPr>
          <p:cNvPr id="7" name="Rectangle 6"/>
          <p:cNvSpPr/>
          <p:nvPr/>
        </p:nvSpPr>
        <p:spPr>
          <a:xfrm>
            <a:off x="2181434" y="2200275"/>
            <a:ext cx="661959" cy="61991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sz="1200" dirty="0"/>
              <a:t>2</a:t>
            </a:r>
            <a:endParaRPr lang="en-US" sz="1200" dirty="0"/>
          </a:p>
        </p:txBody>
      </p:sp>
      <p:sp>
        <p:nvSpPr>
          <p:cNvPr id="8" name="Rectangle 7"/>
          <p:cNvSpPr/>
          <p:nvPr/>
        </p:nvSpPr>
        <p:spPr>
          <a:xfrm>
            <a:off x="4448602" y="2200275"/>
            <a:ext cx="661959" cy="61991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r>
              <a:rPr lang="EN-US" sz="1200" dirty="0"/>
              <a:t>n</a:t>
            </a:r>
            <a:endParaRPr lang="en-US" sz="1200" dirty="0"/>
          </a:p>
        </p:txBody>
      </p:sp>
      <p:sp>
        <p:nvSpPr>
          <p:cNvPr id="10" name="Rectangle 9"/>
          <p:cNvSpPr/>
          <p:nvPr/>
        </p:nvSpPr>
        <p:spPr>
          <a:xfrm>
            <a:off x="3362647" y="2200275"/>
            <a:ext cx="661959" cy="61991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accent2">
                    <a:lumMod val="75000"/>
                  </a:schemeClr>
                </a:solidFill>
              </a:rPr>
              <a:t>...</a:t>
            </a:r>
            <a:endParaRPr lang="en-US" sz="1200" dirty="0">
              <a:solidFill>
                <a:schemeClr val="accent2">
                  <a:lumMod val="75000"/>
                </a:schemeClr>
              </a:solidFill>
            </a:endParaRPr>
          </a:p>
        </p:txBody>
      </p:sp>
      <p:sp>
        <p:nvSpPr>
          <p:cNvPr id="11" name="Rectangle 10"/>
          <p:cNvSpPr/>
          <p:nvPr/>
        </p:nvSpPr>
        <p:spPr>
          <a:xfrm>
            <a:off x="1000221" y="3400425"/>
            <a:ext cx="661959" cy="61991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sz="1200" dirty="0"/>
              <a:t>1</a:t>
            </a:r>
            <a:endParaRPr lang="en-US" sz="1200" dirty="0"/>
          </a:p>
        </p:txBody>
      </p:sp>
      <p:sp>
        <p:nvSpPr>
          <p:cNvPr id="12" name="Rectangle 11"/>
          <p:cNvSpPr/>
          <p:nvPr/>
        </p:nvSpPr>
        <p:spPr>
          <a:xfrm>
            <a:off x="2190960" y="3400425"/>
            <a:ext cx="661959" cy="61991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sz="1200" dirty="0"/>
              <a:t>2</a:t>
            </a:r>
            <a:endParaRPr lang="en-US" sz="1200" dirty="0"/>
          </a:p>
        </p:txBody>
      </p:sp>
      <p:sp>
        <p:nvSpPr>
          <p:cNvPr id="13" name="Rectangle 12"/>
          <p:cNvSpPr/>
          <p:nvPr/>
        </p:nvSpPr>
        <p:spPr>
          <a:xfrm>
            <a:off x="4458127" y="3400425"/>
            <a:ext cx="661959" cy="61991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sz="1200" dirty="0"/>
              <a:t>n</a:t>
            </a:r>
            <a:endParaRPr lang="en-US" sz="1200" dirty="0"/>
          </a:p>
        </p:txBody>
      </p:sp>
      <p:sp>
        <p:nvSpPr>
          <p:cNvPr id="14" name="Rectangle 13"/>
          <p:cNvSpPr/>
          <p:nvPr/>
        </p:nvSpPr>
        <p:spPr>
          <a:xfrm>
            <a:off x="3381699" y="3400425"/>
            <a:ext cx="661959" cy="61991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accent2">
                    <a:lumMod val="75000"/>
                  </a:schemeClr>
                </a:solidFill>
              </a:rPr>
              <a:t>...</a:t>
            </a:r>
            <a:endParaRPr lang="en-US" sz="1200" dirty="0">
              <a:solidFill>
                <a:schemeClr val="accent2">
                  <a:lumMod val="75000"/>
                </a:schemeClr>
              </a:solidFill>
            </a:endParaRPr>
          </a:p>
        </p:txBody>
      </p:sp>
      <p:cxnSp>
        <p:nvCxnSpPr>
          <p:cNvPr id="15" name="Straight Arrow Connector 14"/>
          <p:cNvCxnSpPr/>
          <p:nvPr/>
        </p:nvCxnSpPr>
        <p:spPr>
          <a:xfrm flipH="1">
            <a:off x="1324102" y="2943225"/>
            <a:ext cx="700" cy="314909"/>
          </a:xfrm>
          <a:prstGeom prst="straightConnector1">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flipH="1">
            <a:off x="2514841" y="2933700"/>
            <a:ext cx="700" cy="314909"/>
          </a:xfrm>
          <a:prstGeom prst="straightConnector1">
            <a:avLst/>
          </a:prstGeom>
          <a:ln>
            <a:headEnd type="none"/>
            <a:tailEnd type="non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4782008" y="2943225"/>
            <a:ext cx="700" cy="314909"/>
          </a:xfrm>
          <a:prstGeom prst="straightConnector1">
            <a:avLst/>
          </a:prstGeom>
          <a:ln>
            <a:headEnd type="none"/>
            <a:tailEnd type="non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2324323" y="4924425"/>
            <a:ext cx="2743200" cy="369332"/>
          </a:xfrm>
          <a:prstGeom prst="rect">
            <a:avLst/>
          </a:prstGeom>
        </p:spPr>
        <p:txBody>
          <a:bodyPr rtlCol="0">
            <a:spAutoFit/>
          </a:bodyPr>
          <a:lstStyle/>
          <a:p>
            <a:pPr algn="ctr"/>
            <a:r>
              <a:rPr lang="EN-US" dirty="0">
                <a:solidFill>
                  <a:schemeClr val="accent2">
                    <a:lumMod val="50000"/>
                  </a:schemeClr>
                </a:solidFill>
              </a:rPr>
              <a:t>Pick minimum cost one</a:t>
            </a:r>
          </a:p>
        </p:txBody>
      </p:sp>
      <p:cxnSp>
        <p:nvCxnSpPr>
          <p:cNvPr id="21" name="Straight Arrow Connector 20"/>
          <p:cNvCxnSpPr/>
          <p:nvPr/>
        </p:nvCxnSpPr>
        <p:spPr>
          <a:xfrm flipH="1" flipV="1">
            <a:off x="3629373" y="4324350"/>
            <a:ext cx="700" cy="526483"/>
          </a:xfrm>
          <a:prstGeom prst="straightConnector1">
            <a:avLst/>
          </a:prstGeom>
          <a:ln>
            <a:headEnd type="none"/>
            <a:tailEnd type="arrow"/>
          </a:ln>
        </p:spPr>
        <p:style>
          <a:lnRef idx="2">
            <a:schemeClr val="accent2"/>
          </a:lnRef>
          <a:fillRef idx="1">
            <a:schemeClr val="lt1"/>
          </a:fillRef>
          <a:effectRef idx="0">
            <a:schemeClr val="accent2"/>
          </a:effectRef>
          <a:fontRef idx="minor">
            <a:schemeClr val="dk1"/>
          </a:fontRef>
        </p:style>
      </p:cxnSp>
      <p:sp>
        <p:nvSpPr>
          <p:cNvPr id="22" name="Right Brace 21"/>
          <p:cNvSpPr/>
          <p:nvPr/>
        </p:nvSpPr>
        <p:spPr>
          <a:xfrm>
            <a:off x="5439296" y="3457575"/>
            <a:ext cx="281980" cy="54609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3" name="Right Brace 22"/>
          <p:cNvSpPr/>
          <p:nvPr/>
        </p:nvSpPr>
        <p:spPr>
          <a:xfrm>
            <a:off x="5439296" y="2257425"/>
            <a:ext cx="281980" cy="54609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24" name="TextBox 23"/>
          <p:cNvSpPr txBox="1"/>
          <p:nvPr/>
        </p:nvSpPr>
        <p:spPr>
          <a:xfrm>
            <a:off x="6040486" y="2355096"/>
            <a:ext cx="1800000" cy="369888"/>
          </a:xfrm>
          <a:prstGeom prst="rect">
            <a:avLst/>
          </a:prstGeom>
          <a:noFill/>
        </p:spPr>
        <p:txBody>
          <a:bodyPr rtlCol="0">
            <a:spAutoFit/>
          </a:bodyPr>
          <a:lstStyle/>
          <a:p>
            <a:r>
              <a:rPr lang="EN-US" dirty="0">
                <a:solidFill>
                  <a:schemeClr val="accent2">
                    <a:lumMod val="50000"/>
                  </a:schemeClr>
                </a:solidFill>
              </a:rPr>
              <a:t>Candidate Plans</a:t>
            </a:r>
            <a:endParaRPr lang="en-US" dirty="0">
              <a:solidFill>
                <a:schemeClr val="accent2">
                  <a:lumMod val="50000"/>
                </a:schemeClr>
              </a:solidFill>
            </a:endParaRPr>
          </a:p>
        </p:txBody>
      </p:sp>
      <p:sp>
        <p:nvSpPr>
          <p:cNvPr id="25" name="TextBox 24"/>
          <p:cNvSpPr txBox="1"/>
          <p:nvPr/>
        </p:nvSpPr>
        <p:spPr>
          <a:xfrm>
            <a:off x="6040486" y="3545957"/>
            <a:ext cx="1800000" cy="369332"/>
          </a:xfrm>
          <a:prstGeom prst="rect">
            <a:avLst/>
          </a:prstGeom>
          <a:noFill/>
        </p:spPr>
        <p:txBody>
          <a:bodyPr wrap="square" rtlCol="0">
            <a:spAutoFit/>
          </a:bodyPr>
          <a:lstStyle/>
          <a:p>
            <a:r>
              <a:rPr lang="EN-US" dirty="0">
                <a:solidFill>
                  <a:schemeClr val="accent2">
                    <a:lumMod val="50000"/>
                  </a:schemeClr>
                </a:solidFill>
              </a:rPr>
              <a:t>Costs</a:t>
            </a:r>
            <a:endParaRPr lang="en-US" dirty="0">
              <a:solidFill>
                <a:schemeClr val="accent2">
                  <a:lumMod val="50000"/>
                </a:schemeClr>
              </a:solidFill>
            </a:endParaRPr>
          </a:p>
        </p:txBody>
      </p:sp>
      <p:sp>
        <p:nvSpPr>
          <p:cNvPr id="6" name="TextBox 5"/>
          <p:cNvSpPr txBox="1"/>
          <p:nvPr/>
        </p:nvSpPr>
        <p:spPr>
          <a:xfrm>
            <a:off x="9001217" y="2257425"/>
            <a:ext cx="2352583" cy="1200329"/>
          </a:xfrm>
          <a:prstGeom prst="rect">
            <a:avLst/>
          </a:prstGeom>
          <a:solidFill>
            <a:schemeClr val="accent2"/>
          </a:solidFill>
        </p:spPr>
        <p:txBody>
          <a:bodyPr wrap="square" rtlCol="0">
            <a:spAutoFit/>
          </a:bodyPr>
          <a:lstStyle/>
          <a:p>
            <a:r>
              <a:rPr lang="pl-PL" b="1" dirty="0">
                <a:solidFill>
                  <a:schemeClr val="bg1"/>
                </a:solidFill>
              </a:rPr>
              <a:t>What can influence the </a:t>
            </a:r>
            <a:r>
              <a:rPr lang="pl-PL" b="1" dirty="0" err="1">
                <a:solidFill>
                  <a:schemeClr val="bg1"/>
                </a:solidFill>
              </a:rPr>
              <a:t>cost</a:t>
            </a:r>
            <a:r>
              <a:rPr lang="pl-PL" b="1" dirty="0">
                <a:solidFill>
                  <a:schemeClr val="bg1"/>
                </a:solidFill>
              </a:rPr>
              <a:t>?</a:t>
            </a:r>
          </a:p>
          <a:p>
            <a:pPr marL="285750" indent="-285750">
              <a:buFont typeface="Wingdings" panose="05000000000000000000" pitchFamily="2" charset="2"/>
              <a:buChar char="q"/>
            </a:pPr>
            <a:r>
              <a:rPr lang="pl-PL" dirty="0">
                <a:solidFill>
                  <a:schemeClr val="bg1"/>
                </a:solidFill>
              </a:rPr>
              <a:t>Data </a:t>
            </a:r>
            <a:r>
              <a:rPr lang="pl-PL" dirty="0" err="1">
                <a:solidFill>
                  <a:schemeClr val="bg1"/>
                </a:solidFill>
              </a:rPr>
              <a:t>selectivity</a:t>
            </a:r>
            <a:endParaRPr lang="pl-PL" dirty="0">
              <a:solidFill>
                <a:schemeClr val="bg1"/>
              </a:solidFill>
            </a:endParaRPr>
          </a:p>
          <a:p>
            <a:pPr marL="285750" indent="-285750">
              <a:buFont typeface="Wingdings" panose="05000000000000000000" pitchFamily="2" charset="2"/>
              <a:buChar char="q"/>
            </a:pPr>
            <a:r>
              <a:rPr lang="pl-PL" dirty="0" err="1">
                <a:solidFill>
                  <a:schemeClr val="bg1"/>
                </a:solidFill>
              </a:rPr>
              <a:t>Resources</a:t>
            </a:r>
            <a:r>
              <a:rPr lang="pl-PL" dirty="0">
                <a:solidFill>
                  <a:schemeClr val="bg1"/>
                </a:solidFill>
              </a:rPr>
              <a:t> </a:t>
            </a:r>
            <a:r>
              <a:rPr lang="pl-PL" dirty="0" err="1">
                <a:solidFill>
                  <a:schemeClr val="bg1"/>
                </a:solidFill>
              </a:rPr>
              <a:t>usage</a:t>
            </a:r>
            <a:endParaRPr lang="pl-PL" dirty="0">
              <a:solidFill>
                <a:schemeClr val="bg1"/>
              </a:solidFill>
            </a:endParaRPr>
          </a:p>
        </p:txBody>
      </p:sp>
      <p:cxnSp>
        <p:nvCxnSpPr>
          <p:cNvPr id="26" name="Straight Arrow Connector 18"/>
          <p:cNvCxnSpPr/>
          <p:nvPr/>
        </p:nvCxnSpPr>
        <p:spPr>
          <a:xfrm flipH="1">
            <a:off x="3675572" y="2952852"/>
            <a:ext cx="700" cy="314909"/>
          </a:xfrm>
          <a:prstGeom prst="straightConnector1">
            <a:avLst/>
          </a:prstGeom>
          <a:ln>
            <a:headEnd type="none"/>
            <a:tailEnd type="non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110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1000"/>
                                        <p:tgtEl>
                                          <p:spTgt spid="26"/>
                                        </p:tgtEl>
                                      </p:cBhvr>
                                    </p:animEffect>
                                    <p:anim calcmode="lin" valueType="num">
                                      <p:cBhvr>
                                        <p:cTn id="73" dur="1000" fill="hold"/>
                                        <p:tgtEl>
                                          <p:spTgt spid="26"/>
                                        </p:tgtEl>
                                        <p:attrNameLst>
                                          <p:attrName>ppt_x</p:attrName>
                                        </p:attrNameLst>
                                      </p:cBhvr>
                                      <p:tavLst>
                                        <p:tav tm="0">
                                          <p:val>
                                            <p:strVal val="#ppt_x"/>
                                          </p:val>
                                        </p:tav>
                                        <p:tav tm="100000">
                                          <p:val>
                                            <p:strVal val="#ppt_x"/>
                                          </p:val>
                                        </p:tav>
                                      </p:tavLst>
                                    </p:anim>
                                    <p:anim calcmode="lin" valueType="num">
                                      <p:cBhvr>
                                        <p:cTn id="74" dur="1000" fill="hold"/>
                                        <p:tgtEl>
                                          <p:spTgt spid="26"/>
                                        </p:tgtEl>
                                        <p:attrNameLst>
                                          <p:attrName>ppt_y</p:attrName>
                                        </p:attrNameLst>
                                      </p:cBhvr>
                                      <p:tavLst>
                                        <p:tav tm="0">
                                          <p:val>
                                            <p:strVal val="#ppt_y+.1"/>
                                          </p:val>
                                        </p:tav>
                                        <p:tav tm="100000">
                                          <p:val>
                                            <p:strVal val="#ppt_y"/>
                                          </p:val>
                                        </p:tav>
                                      </p:tavLst>
                                    </p:anim>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par>
                          <p:cTn id="79" fill="hold">
                            <p:stCondLst>
                              <p:cond delay="1500"/>
                            </p:stCondLst>
                            <p:childTnLst>
                              <p:par>
                                <p:cTn id="80" presetID="10" presetClass="entr" presetSubtype="0"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fade">
                                      <p:cBhvr>
                                        <p:cTn id="9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3" grpId="0" animBg="1"/>
      <p:bldP spid="14" grpId="0" animBg="1"/>
      <p:bldP spid="20" grpId="0"/>
      <p:bldP spid="22" grpId="0" animBg="1"/>
      <p:bldP spid="23" grpId="0" animBg="1"/>
      <p:bldP spid="24" grpId="0"/>
      <p:bldP spid="25"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Data </a:t>
            </a:r>
            <a:r>
              <a:rPr lang="en-US" sz="5400" dirty="0">
                <a:solidFill>
                  <a:schemeClr val="bg1"/>
                </a:solidFill>
              </a:rPr>
              <a:t>Selectivity</a:t>
            </a:r>
          </a:p>
        </p:txBody>
      </p:sp>
      <p:sp>
        <p:nvSpPr>
          <p:cNvPr id="3" name="Rectangle 2"/>
          <p:cNvSpPr/>
          <p:nvPr/>
        </p:nvSpPr>
        <p:spPr>
          <a:xfrm>
            <a:off x="837414" y="2039480"/>
            <a:ext cx="10516386" cy="646331"/>
          </a:xfrm>
          <a:prstGeom prst="rect">
            <a:avLst/>
          </a:prstGeom>
          <a:solidFill>
            <a:schemeClr val="accent2">
              <a:lumMod val="20000"/>
              <a:lumOff val="80000"/>
            </a:schemeClr>
          </a:solidFill>
        </p:spPr>
        <p:txBody>
          <a:bodyPr wrap="square">
            <a:spAutoFit/>
          </a:bodyPr>
          <a:lstStyle/>
          <a:p>
            <a:r>
              <a:rPr lang="en-US" dirty="0">
                <a:solidFill>
                  <a:srgbClr val="0000FF"/>
                </a:solidFill>
                <a:latin typeface="Courier New" panose="02070309020205020404" pitchFamily="49" charset="0"/>
              </a:rPr>
              <a:t>SELECT</a:t>
            </a:r>
            <a:r>
              <a:rPr lang="en-US" dirty="0">
                <a:solidFill>
                  <a:srgbClr val="006FE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6FE0"/>
                </a:solidFill>
                <a:latin typeface="Courier New" panose="02070309020205020404" pitchFamily="49" charset="0"/>
              </a:rPr>
              <a:t> </a:t>
            </a:r>
            <a:r>
              <a:rPr lang="en-US" dirty="0">
                <a:solidFill>
                  <a:srgbClr val="0000FF"/>
                </a:solidFill>
                <a:latin typeface="Courier New" panose="02070309020205020404" pitchFamily="49" charset="0"/>
              </a:rPr>
              <a:t>FROM</a:t>
            </a:r>
            <a:r>
              <a:rPr lang="en-US" dirty="0">
                <a:solidFill>
                  <a:srgbClr val="006FE0"/>
                </a:solidFill>
                <a:latin typeface="Courier New" panose="02070309020205020404" pitchFamily="49" charset="0"/>
              </a:rPr>
              <a:t> </a:t>
            </a:r>
            <a:r>
              <a:rPr lang="pl-PL" dirty="0">
                <a:solidFill>
                  <a:srgbClr val="006FE0"/>
                </a:solidFill>
                <a:latin typeface="Courier New" panose="02070309020205020404" pitchFamily="49" charset="0"/>
              </a:rPr>
              <a:t>dbo.</a:t>
            </a:r>
            <a:r>
              <a:rPr lang="pl-PL" dirty="0">
                <a:solidFill>
                  <a:srgbClr val="008080"/>
                </a:solidFill>
                <a:latin typeface="Courier New" panose="02070309020205020404" pitchFamily="49" charset="0"/>
              </a:rPr>
              <a:t>Addresses</a:t>
            </a:r>
            <a:r>
              <a:rPr lang="en-US" dirty="0">
                <a:solidFill>
                  <a:srgbClr val="006FE0"/>
                </a:solidFill>
                <a:latin typeface="Courier New" panose="02070309020205020404" pitchFamily="49" charset="0"/>
              </a:rPr>
              <a:t> </a:t>
            </a:r>
            <a:endParaRPr lang="pl-PL" dirty="0">
              <a:solidFill>
                <a:srgbClr val="006FE0"/>
              </a:solidFill>
              <a:latin typeface="Courier New" panose="02070309020205020404" pitchFamily="49" charset="0"/>
            </a:endParaRPr>
          </a:p>
          <a:p>
            <a:r>
              <a:rPr lang="en-US" dirty="0">
                <a:solidFill>
                  <a:srgbClr val="0000FF"/>
                </a:solidFill>
                <a:latin typeface="Courier New" panose="02070309020205020404" pitchFamily="49" charset="0"/>
              </a:rPr>
              <a:t>WHERE</a:t>
            </a:r>
            <a:r>
              <a:rPr lang="en-US" dirty="0">
                <a:solidFill>
                  <a:srgbClr val="006FE0"/>
                </a:solidFill>
                <a:latin typeface="Courier New" panose="02070309020205020404" pitchFamily="49" charset="0"/>
              </a:rPr>
              <a:t> </a:t>
            </a:r>
            <a:r>
              <a:rPr lang="pl-PL" dirty="0">
                <a:solidFill>
                  <a:srgbClr val="3E9995"/>
                </a:solidFill>
                <a:latin typeface="Courier New" panose="02070309020205020404" pitchFamily="49" charset="0"/>
              </a:rPr>
              <a:t>Country</a:t>
            </a:r>
            <a:r>
              <a:rPr lang="en-US" dirty="0">
                <a:solidFill>
                  <a:srgbClr val="006FE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6FE0"/>
                </a:solidFill>
                <a:latin typeface="Courier New" panose="02070309020205020404" pitchFamily="49" charset="0"/>
              </a:rPr>
              <a:t> </a:t>
            </a:r>
            <a:r>
              <a:rPr lang="en-US" dirty="0">
                <a:solidFill>
                  <a:srgbClr val="FF0000"/>
                </a:solidFill>
                <a:latin typeface="Courier New" panose="02070309020205020404" pitchFamily="49" charset="0"/>
              </a:rPr>
              <a:t>'</a:t>
            </a:r>
            <a:r>
              <a:rPr lang="pl-PL" dirty="0">
                <a:solidFill>
                  <a:srgbClr val="FF0000"/>
                </a:solidFill>
                <a:latin typeface="Courier New" panose="02070309020205020404" pitchFamily="49" charset="0"/>
              </a:rPr>
              <a:t>Tonga</a:t>
            </a:r>
            <a:r>
              <a:rPr lang="en-US" dirty="0">
                <a:solidFill>
                  <a:srgbClr val="FF0000"/>
                </a:solidFill>
                <a:latin typeface="Courier New" panose="02070309020205020404" pitchFamily="49" charset="0"/>
              </a:rPr>
              <a:t>'</a:t>
            </a:r>
            <a:endParaRPr lang="pl-PL" dirty="0"/>
          </a:p>
        </p:txBody>
      </p:sp>
      <p:sp>
        <p:nvSpPr>
          <p:cNvPr id="6" name="Rectangle 5"/>
          <p:cNvSpPr/>
          <p:nvPr/>
        </p:nvSpPr>
        <p:spPr>
          <a:xfrm>
            <a:off x="837414" y="3041877"/>
            <a:ext cx="10516386" cy="646331"/>
          </a:xfrm>
          <a:prstGeom prst="rect">
            <a:avLst/>
          </a:prstGeom>
          <a:solidFill>
            <a:schemeClr val="accent2">
              <a:lumMod val="20000"/>
              <a:lumOff val="80000"/>
            </a:schemeClr>
          </a:solidFill>
        </p:spPr>
        <p:txBody>
          <a:bodyPr wrap="square">
            <a:spAutoFit/>
          </a:bodyPr>
          <a:lstStyle/>
          <a:p>
            <a:r>
              <a:rPr lang="en-US" dirty="0">
                <a:solidFill>
                  <a:srgbClr val="0000FF"/>
                </a:solidFill>
                <a:latin typeface="Courier New" panose="02070309020205020404" pitchFamily="49" charset="0"/>
              </a:rPr>
              <a:t>SELECT</a:t>
            </a:r>
            <a:r>
              <a:rPr lang="en-US" dirty="0">
                <a:solidFill>
                  <a:srgbClr val="006FE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6FE0"/>
                </a:solidFill>
                <a:latin typeface="Courier New" panose="02070309020205020404" pitchFamily="49" charset="0"/>
              </a:rPr>
              <a:t> </a:t>
            </a:r>
            <a:r>
              <a:rPr lang="en-US" dirty="0">
                <a:solidFill>
                  <a:srgbClr val="0000FF"/>
                </a:solidFill>
                <a:latin typeface="Courier New" panose="02070309020205020404" pitchFamily="49" charset="0"/>
              </a:rPr>
              <a:t>FROM</a:t>
            </a:r>
            <a:r>
              <a:rPr lang="en-US" dirty="0">
                <a:solidFill>
                  <a:srgbClr val="006FE0"/>
                </a:solidFill>
                <a:latin typeface="Courier New" panose="02070309020205020404" pitchFamily="49" charset="0"/>
              </a:rPr>
              <a:t> </a:t>
            </a:r>
            <a:r>
              <a:rPr lang="pl-PL" dirty="0" err="1">
                <a:solidFill>
                  <a:srgbClr val="006FE0"/>
                </a:solidFill>
                <a:latin typeface="Courier New" panose="02070309020205020404" pitchFamily="49" charset="0"/>
              </a:rPr>
              <a:t>dbo.</a:t>
            </a:r>
            <a:r>
              <a:rPr lang="pl-PL" dirty="0" err="1">
                <a:solidFill>
                  <a:srgbClr val="008080"/>
                </a:solidFill>
                <a:latin typeface="Courier New" panose="02070309020205020404" pitchFamily="49" charset="0"/>
              </a:rPr>
              <a:t>Addresses</a:t>
            </a:r>
            <a:r>
              <a:rPr lang="en-US" dirty="0">
                <a:solidFill>
                  <a:srgbClr val="006FE0"/>
                </a:solidFill>
                <a:latin typeface="Courier New" panose="02070309020205020404" pitchFamily="49" charset="0"/>
              </a:rPr>
              <a:t> </a:t>
            </a:r>
            <a:endParaRPr lang="pl-PL" dirty="0">
              <a:solidFill>
                <a:srgbClr val="006FE0"/>
              </a:solidFill>
              <a:latin typeface="Courier New" panose="02070309020205020404" pitchFamily="49" charset="0"/>
            </a:endParaRPr>
          </a:p>
          <a:p>
            <a:r>
              <a:rPr lang="en-US" dirty="0">
                <a:solidFill>
                  <a:srgbClr val="0000FF"/>
                </a:solidFill>
                <a:latin typeface="Courier New" panose="02070309020205020404" pitchFamily="49" charset="0"/>
              </a:rPr>
              <a:t>WHERE</a:t>
            </a:r>
            <a:r>
              <a:rPr lang="en-US" dirty="0">
                <a:solidFill>
                  <a:srgbClr val="006FE0"/>
                </a:solidFill>
                <a:latin typeface="Courier New" panose="02070309020205020404" pitchFamily="49" charset="0"/>
              </a:rPr>
              <a:t> </a:t>
            </a:r>
            <a:r>
              <a:rPr lang="en-US" dirty="0">
                <a:solidFill>
                  <a:srgbClr val="008080"/>
                </a:solidFill>
                <a:latin typeface="Courier New" panose="02070309020205020404" pitchFamily="49" charset="0"/>
              </a:rPr>
              <a:t>Country</a:t>
            </a:r>
            <a:r>
              <a:rPr lang="pl-PL" dirty="0">
                <a:solidFill>
                  <a:srgbClr val="00808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6FE0"/>
                </a:solidFill>
                <a:latin typeface="Courier New" panose="02070309020205020404" pitchFamily="49" charset="0"/>
              </a:rPr>
              <a:t> </a:t>
            </a:r>
            <a:r>
              <a:rPr lang="en-US" dirty="0">
                <a:solidFill>
                  <a:srgbClr val="FF0000"/>
                </a:solidFill>
                <a:latin typeface="Courier New" panose="02070309020205020404" pitchFamily="49" charset="0"/>
              </a:rPr>
              <a:t>'</a:t>
            </a:r>
            <a:r>
              <a:rPr lang="pl-PL" dirty="0">
                <a:solidFill>
                  <a:srgbClr val="FF0000"/>
                </a:solidFill>
                <a:latin typeface="Courier New" panose="02070309020205020404" pitchFamily="49" charset="0"/>
              </a:rPr>
              <a:t>Barbados</a:t>
            </a:r>
            <a:r>
              <a:rPr lang="en-US" dirty="0">
                <a:solidFill>
                  <a:srgbClr val="FF0000"/>
                </a:solidFill>
                <a:latin typeface="Courier New" panose="02070309020205020404" pitchFamily="49" charset="0"/>
              </a:rPr>
              <a:t>'</a:t>
            </a:r>
            <a:endParaRPr lang="pl-PL" dirty="0"/>
          </a:p>
        </p:txBody>
      </p:sp>
      <p:sp>
        <p:nvSpPr>
          <p:cNvPr id="7" name="Rectangle 5"/>
          <p:cNvSpPr/>
          <p:nvPr/>
        </p:nvSpPr>
        <p:spPr>
          <a:xfrm>
            <a:off x="837414" y="4044274"/>
            <a:ext cx="10516386" cy="646331"/>
          </a:xfrm>
          <a:prstGeom prst="rect">
            <a:avLst/>
          </a:prstGeom>
          <a:solidFill>
            <a:schemeClr val="accent2">
              <a:lumMod val="20000"/>
              <a:lumOff val="80000"/>
            </a:schemeClr>
          </a:solidFill>
        </p:spPr>
        <p:txBody>
          <a:bodyPr wrap="square">
            <a:spAutoFit/>
          </a:bodyPr>
          <a:lstStyle/>
          <a:p>
            <a:r>
              <a:rPr lang="en-US" dirty="0">
                <a:solidFill>
                  <a:srgbClr val="0000FF"/>
                </a:solidFill>
                <a:latin typeface="Courier New" panose="02070309020205020404" pitchFamily="49" charset="0"/>
              </a:rPr>
              <a:t>SELECT</a:t>
            </a:r>
            <a:r>
              <a:rPr lang="en-US" dirty="0">
                <a:solidFill>
                  <a:srgbClr val="006FE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6FE0"/>
                </a:solidFill>
                <a:latin typeface="Courier New" panose="02070309020205020404" pitchFamily="49" charset="0"/>
              </a:rPr>
              <a:t> </a:t>
            </a:r>
            <a:r>
              <a:rPr lang="en-US" dirty="0">
                <a:solidFill>
                  <a:srgbClr val="0000FF"/>
                </a:solidFill>
                <a:latin typeface="Courier New" panose="02070309020205020404" pitchFamily="49" charset="0"/>
              </a:rPr>
              <a:t>FROM</a:t>
            </a:r>
            <a:r>
              <a:rPr lang="en-US" dirty="0">
                <a:solidFill>
                  <a:srgbClr val="006FE0"/>
                </a:solidFill>
                <a:latin typeface="Courier New" panose="02070309020205020404" pitchFamily="49" charset="0"/>
              </a:rPr>
              <a:t> </a:t>
            </a:r>
            <a:r>
              <a:rPr lang="pl-PL" dirty="0">
                <a:solidFill>
                  <a:srgbClr val="006FE0"/>
                </a:solidFill>
                <a:latin typeface="Courier New" panose="02070309020205020404" pitchFamily="49" charset="0"/>
              </a:rPr>
              <a:t>dbo.</a:t>
            </a:r>
            <a:r>
              <a:rPr lang="pl-PL" dirty="0">
                <a:solidFill>
                  <a:srgbClr val="008080"/>
                </a:solidFill>
                <a:latin typeface="Courier New" panose="02070309020205020404" pitchFamily="49" charset="0"/>
              </a:rPr>
              <a:t>Addresses</a:t>
            </a:r>
            <a:r>
              <a:rPr lang="en-US" dirty="0">
                <a:solidFill>
                  <a:srgbClr val="006FE0"/>
                </a:solidFill>
                <a:latin typeface="Courier New" panose="02070309020205020404" pitchFamily="49" charset="0"/>
              </a:rPr>
              <a:t> </a:t>
            </a:r>
            <a:endParaRPr lang="pl-PL" dirty="0">
              <a:solidFill>
                <a:srgbClr val="006FE0"/>
              </a:solidFill>
              <a:latin typeface="Courier New" panose="02070309020205020404" pitchFamily="49" charset="0"/>
            </a:endParaRPr>
          </a:p>
          <a:p>
            <a:r>
              <a:rPr lang="en-US" dirty="0">
                <a:solidFill>
                  <a:srgbClr val="0000FF"/>
                </a:solidFill>
                <a:latin typeface="Courier New" panose="02070309020205020404" pitchFamily="49" charset="0"/>
              </a:rPr>
              <a:t>WHERE</a:t>
            </a:r>
            <a:r>
              <a:rPr lang="en-US" dirty="0">
                <a:solidFill>
                  <a:srgbClr val="006FE0"/>
                </a:solidFill>
                <a:latin typeface="Courier New" panose="02070309020205020404" pitchFamily="49" charset="0"/>
              </a:rPr>
              <a:t> </a:t>
            </a:r>
            <a:r>
              <a:rPr lang="en-US" dirty="0">
                <a:solidFill>
                  <a:srgbClr val="008080"/>
                </a:solidFill>
                <a:latin typeface="Courier New" panose="02070309020205020404" pitchFamily="49" charset="0"/>
              </a:rPr>
              <a:t>Country</a:t>
            </a:r>
            <a:r>
              <a:rPr lang="pl-PL" dirty="0">
                <a:solidFill>
                  <a:srgbClr val="008080"/>
                </a:solidFill>
                <a:latin typeface="Courier New" panose="02070309020205020404" pitchFamily="49" charset="0"/>
              </a:rPr>
              <a:t> </a:t>
            </a:r>
            <a:r>
              <a:rPr lang="en-US" dirty="0">
                <a:solidFill>
                  <a:srgbClr val="808080"/>
                </a:solidFill>
                <a:latin typeface="Courier New" panose="02070309020205020404" pitchFamily="49" charset="0"/>
              </a:rPr>
              <a:t>=</a:t>
            </a:r>
            <a:r>
              <a:rPr lang="en-US" dirty="0">
                <a:solidFill>
                  <a:srgbClr val="006FE0"/>
                </a:solidFill>
                <a:latin typeface="Courier New" panose="02070309020205020404" pitchFamily="49" charset="0"/>
              </a:rPr>
              <a:t> </a:t>
            </a:r>
            <a:r>
              <a:rPr lang="en-US" dirty="0">
                <a:solidFill>
                  <a:srgbClr val="FF0000"/>
                </a:solidFill>
                <a:latin typeface="Courier New" panose="02070309020205020404" pitchFamily="49" charset="0"/>
              </a:rPr>
              <a:t>'</a:t>
            </a:r>
            <a:r>
              <a:rPr lang="pl-PL" dirty="0">
                <a:solidFill>
                  <a:srgbClr val="FF0000"/>
                </a:solidFill>
                <a:latin typeface="Courier New" panose="02070309020205020404" pitchFamily="49" charset="0"/>
              </a:rPr>
              <a:t>Ghana</a:t>
            </a:r>
            <a:r>
              <a:rPr lang="en-US" dirty="0">
                <a:solidFill>
                  <a:srgbClr val="FF0000"/>
                </a:solidFill>
                <a:latin typeface="Courier New" panose="02070309020205020404" pitchFamily="49" charset="0"/>
              </a:rPr>
              <a:t>'</a:t>
            </a:r>
            <a:endParaRPr lang="pl-PL" dirty="0"/>
          </a:p>
        </p:txBody>
      </p:sp>
    </p:spTree>
    <p:extLst>
      <p:ext uri="{BB962C8B-B14F-4D97-AF65-F5344CB8AC3E}">
        <p14:creationId xmlns:p14="http://schemas.microsoft.com/office/powerpoint/2010/main" val="419599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Definition of Data </a:t>
            </a:r>
            <a:r>
              <a:rPr lang="EN-US" sz="5400" dirty="0">
                <a:solidFill>
                  <a:schemeClr val="bg1"/>
                </a:solidFill>
              </a:rPr>
              <a:t>Selectivity</a:t>
            </a:r>
            <a:endParaRPr lang="en-US" sz="5400" dirty="0">
              <a:solidFill>
                <a:schemeClr val="bg1"/>
              </a:solidFill>
            </a:endParaRPr>
          </a:p>
        </p:txBody>
      </p:sp>
      <mc:AlternateContent xmlns:mc="http://schemas.openxmlformats.org/markup-compatibility/2006" xmlns:a14="http://schemas.microsoft.com/office/drawing/2010/main">
        <mc:Choice Requires="a14">
          <p:sp>
            <p:nvSpPr>
              <p:cNvPr id="5" name="pole tekstowe 1">
                <a:extLst>
                  <a:ext uri="{FF2B5EF4-FFF2-40B4-BE49-F238E27FC236}">
                    <a16:creationId xmlns:a16="http://schemas.microsoft.com/office/drawing/2014/main" id="{B9BFF0B5-2280-4281-A53C-B976EFE16C78}"/>
                  </a:ext>
                </a:extLst>
              </p:cNvPr>
              <p:cNvSpPr txBox="1"/>
              <p:nvPr/>
            </p:nvSpPr>
            <p:spPr>
              <a:xfrm>
                <a:off x="2012744" y="2539632"/>
                <a:ext cx="7654171" cy="1020725"/>
              </a:xfrm>
              <a:prstGeom prst="rect">
                <a:avLst/>
              </a:prstGeom>
              <a:solidFill>
                <a:schemeClr val="bg1"/>
              </a:solidFill>
              <a:ln>
                <a:solidFill>
                  <a:schemeClr val="accent2">
                    <a:lumMod val="75000"/>
                  </a:schemeClr>
                </a:solidFill>
              </a:ln>
            </p:spPr>
            <p:style>
              <a:lnRef idx="0">
                <a:scrgbClr r="0" g="0" b="0"/>
              </a:lnRef>
              <a:fillRef idx="0">
                <a:scrgbClr r="0" g="0" b="0"/>
              </a:fillRef>
              <a:effectRef idx="0">
                <a:scrgbClr r="0" g="0" b="0"/>
              </a:effectRef>
              <a:fontRef idx="minor">
                <a:schemeClr val="tx1"/>
              </a:fontRef>
            </p:style>
            <p:txBody>
              <a:bodyPr wrap="square" lIns="0" tIns="0" rIns="0" bIns="0"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r>
                        <a:rPr lang="pl-PL" sz="2800" b="0" i="1" smtClean="0">
                          <a:solidFill>
                            <a:schemeClr val="accent2"/>
                          </a:solidFill>
                          <a:latin typeface="Cambria Math" panose="02040503050406030204" pitchFamily="18" charset="0"/>
                        </a:rPr>
                        <m:t>𝑆𝑒𝑙𝑒𝑐𝑡𝑖𝑣𝑖𝑡𝑦</m:t>
                      </m:r>
                      <m:r>
                        <a:rPr lang="pl-PL" sz="2800" i="0" smtClean="0">
                          <a:solidFill>
                            <a:schemeClr val="accent2">
                              <a:lumMod val="50000"/>
                            </a:schemeClr>
                          </a:solidFill>
                          <a:latin typeface="Cambria Math" panose="02040503050406030204" pitchFamily="18" charset="0"/>
                        </a:rPr>
                        <m:t>=</m:t>
                      </m:r>
                      <m:r>
                        <a:rPr lang="pl-PL" sz="2800" b="0" i="0">
                          <a:latin typeface="Cambria Math" panose="02040503050406030204" pitchFamily="18" charset="0"/>
                        </a:rPr>
                        <m:t> </m:t>
                      </m:r>
                      <m:f>
                        <m:fPr>
                          <m:ctrlPr>
                            <a:rPr lang="pl-PL" sz="2800" b="0" i="1" smtClean="0">
                              <a:solidFill>
                                <a:schemeClr val="accent2">
                                  <a:lumMod val="50000"/>
                                </a:schemeClr>
                              </a:solidFill>
                              <a:latin typeface="Cambria Math" panose="02040503050406030204" pitchFamily="18" charset="0"/>
                            </a:rPr>
                          </m:ctrlPr>
                        </m:fPr>
                        <m:num>
                          <m:r>
                            <a:rPr lang="pl-PL" sz="2800" b="0" i="0">
                              <a:solidFill>
                                <a:schemeClr val="accent2">
                                  <a:lumMod val="50000"/>
                                </a:schemeClr>
                              </a:solidFill>
                              <a:latin typeface="Cambria Math" panose="02040503050406030204" pitchFamily="18" charset="0"/>
                            </a:rPr>
                            <m:t># </m:t>
                          </m:r>
                          <m:r>
                            <m:rPr>
                              <m:sty m:val="p"/>
                            </m:rPr>
                            <a:rPr lang="pl-PL" sz="2800" b="0" i="0" smtClean="0">
                              <a:solidFill>
                                <a:schemeClr val="accent2">
                                  <a:lumMod val="50000"/>
                                </a:schemeClr>
                              </a:solidFill>
                              <a:latin typeface="Cambria Math" panose="02040503050406030204" pitchFamily="18" charset="0"/>
                            </a:rPr>
                            <m:t>of</m:t>
                          </m:r>
                          <m:r>
                            <a:rPr lang="pl-PL" sz="2800" b="0" i="0" smtClean="0">
                              <a:solidFill>
                                <a:schemeClr val="accent2">
                                  <a:lumMod val="50000"/>
                                </a:schemeClr>
                              </a:solidFill>
                              <a:latin typeface="Cambria Math" panose="02040503050406030204" pitchFamily="18" charset="0"/>
                            </a:rPr>
                            <m:t> </m:t>
                          </m:r>
                          <m:r>
                            <m:rPr>
                              <m:sty m:val="p"/>
                            </m:rPr>
                            <a:rPr lang="pl-PL" sz="2800" b="0" i="0" smtClean="0">
                              <a:solidFill>
                                <a:schemeClr val="accent2">
                                  <a:lumMod val="50000"/>
                                </a:schemeClr>
                              </a:solidFill>
                              <a:latin typeface="Cambria Math" panose="02040503050406030204" pitchFamily="18" charset="0"/>
                            </a:rPr>
                            <m:t>matched</m:t>
                          </m:r>
                          <m:r>
                            <a:rPr lang="pl-PL" sz="2800" b="0" i="0" smtClean="0">
                              <a:solidFill>
                                <a:schemeClr val="accent2">
                                  <a:lumMod val="50000"/>
                                </a:schemeClr>
                              </a:solidFill>
                              <a:latin typeface="Cambria Math" panose="02040503050406030204" pitchFamily="18" charset="0"/>
                            </a:rPr>
                            <m:t> </m:t>
                          </m:r>
                          <m:r>
                            <m:rPr>
                              <m:sty m:val="p"/>
                            </m:rPr>
                            <a:rPr lang="pl-PL" sz="2800" b="0" i="0" smtClean="0">
                              <a:solidFill>
                                <a:schemeClr val="accent2">
                                  <a:lumMod val="50000"/>
                                </a:schemeClr>
                              </a:solidFill>
                              <a:latin typeface="Cambria Math" panose="02040503050406030204" pitchFamily="18" charset="0"/>
                            </a:rPr>
                            <m:t>rows</m:t>
                          </m:r>
                        </m:num>
                        <m:den>
                          <m:r>
                            <m:rPr>
                              <m:sty m:val="p"/>
                            </m:rPr>
                            <a:rPr lang="pl-PL" sz="2800" b="0" i="0">
                              <a:solidFill>
                                <a:schemeClr val="accent2">
                                  <a:lumMod val="50000"/>
                                </a:schemeClr>
                              </a:solidFill>
                              <a:latin typeface="Cambria Math" panose="02040503050406030204" pitchFamily="18" charset="0"/>
                            </a:rPr>
                            <m:t>total</m:t>
                          </m:r>
                          <m:r>
                            <a:rPr lang="pl-PL" sz="2800" b="0" i="0">
                              <a:solidFill>
                                <a:schemeClr val="accent2">
                                  <a:lumMod val="50000"/>
                                </a:schemeClr>
                              </a:solidFill>
                              <a:latin typeface="Cambria Math" panose="02040503050406030204" pitchFamily="18" charset="0"/>
                            </a:rPr>
                            <m:t> </m:t>
                          </m:r>
                          <m:r>
                            <m:rPr>
                              <m:sty m:val="p"/>
                            </m:rPr>
                            <a:rPr lang="pl-PL" sz="2800" b="0" i="0" smtClean="0">
                              <a:solidFill>
                                <a:schemeClr val="accent2">
                                  <a:lumMod val="50000"/>
                                </a:schemeClr>
                              </a:solidFill>
                              <a:latin typeface="Cambria Math" panose="02040503050406030204" pitchFamily="18" charset="0"/>
                            </a:rPr>
                            <m:t>rows</m:t>
                          </m:r>
                        </m:den>
                      </m:f>
                    </m:oMath>
                  </m:oMathPara>
                </a14:m>
                <a:endParaRPr lang="pl-PL" sz="2800" dirty="0">
                  <a:latin typeface="+mj-lt"/>
                </a:endParaRPr>
              </a:p>
            </p:txBody>
          </p:sp>
        </mc:Choice>
        <mc:Fallback xmlns="">
          <p:sp>
            <p:nvSpPr>
              <p:cNvPr id="5" name="pole tekstowe 1">
                <a:extLst>
                  <a:ext uri="{FF2B5EF4-FFF2-40B4-BE49-F238E27FC236}">
                    <a16:creationId xmlns:a16="http://schemas.microsoft.com/office/drawing/2014/main" id="{B9BFF0B5-2280-4281-A53C-B976EFE16C78}"/>
                  </a:ext>
                </a:extLst>
              </p:cNvPr>
              <p:cNvSpPr txBox="1">
                <a:spLocks noRot="1" noChangeAspect="1" noMove="1" noResize="1" noEditPoints="1" noAdjustHandles="1" noChangeArrowheads="1" noChangeShapeType="1" noTextEdit="1"/>
              </p:cNvSpPr>
              <p:nvPr/>
            </p:nvSpPr>
            <p:spPr>
              <a:xfrm>
                <a:off x="2012744" y="2539632"/>
                <a:ext cx="7654171" cy="1020725"/>
              </a:xfrm>
              <a:prstGeom prst="rect">
                <a:avLst/>
              </a:prstGeom>
              <a:blipFill>
                <a:blip r:embed="rId3"/>
                <a:stretch>
                  <a:fillRect/>
                </a:stretch>
              </a:blipFill>
              <a:ln>
                <a:solidFill>
                  <a:schemeClr val="accent2">
                    <a:lumMod val="75000"/>
                  </a:schemeClr>
                </a:solidFill>
              </a:ln>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6" name="pole tekstowe 4">
                <a:extLst>
                  <a:ext uri="{FF2B5EF4-FFF2-40B4-BE49-F238E27FC236}">
                    <a16:creationId xmlns:a16="http://schemas.microsoft.com/office/drawing/2014/main" id="{68E53BAD-6A7A-4409-BEC2-49EF61797FDB}"/>
                  </a:ext>
                </a:extLst>
              </p:cNvPr>
              <p:cNvSpPr txBox="1"/>
              <p:nvPr/>
            </p:nvSpPr>
            <p:spPr>
              <a:xfrm>
                <a:off x="4105543" y="4409301"/>
                <a:ext cx="3468577" cy="43088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r>
                        <a:rPr lang="pl-PL" sz="2800" b="0" i="0" smtClean="0">
                          <a:solidFill>
                            <a:schemeClr val="accent2">
                              <a:lumMod val="50000"/>
                            </a:schemeClr>
                          </a:solidFill>
                          <a:latin typeface="Cambria Math" panose="02040503050406030204" pitchFamily="18" charset="0"/>
                        </a:rPr>
                        <m:t>0 </m:t>
                      </m:r>
                      <m:r>
                        <a:rPr lang="pl-PL" sz="2800" b="0" i="0">
                          <a:solidFill>
                            <a:schemeClr val="accent2">
                              <a:lumMod val="50000"/>
                            </a:schemeClr>
                          </a:solidFill>
                          <a:latin typeface="Cambria Math" panose="02040503050406030204" pitchFamily="18" charset="0"/>
                          <a:ea typeface="Cambria Math" panose="02040503050406030204" pitchFamily="18" charset="0"/>
                        </a:rPr>
                        <m:t>&lt;</m:t>
                      </m:r>
                      <m:r>
                        <a:rPr lang="pl-PL" sz="2800" b="0" i="1" smtClean="0">
                          <a:solidFill>
                            <a:schemeClr val="accent2"/>
                          </a:solidFill>
                          <a:latin typeface="Cambria Math" panose="02040503050406030204" pitchFamily="18" charset="0"/>
                          <a:ea typeface="Cambria Math" panose="02040503050406030204" pitchFamily="18" charset="0"/>
                        </a:rPr>
                        <m:t> </m:t>
                      </m:r>
                      <m:r>
                        <a:rPr lang="pl-PL" sz="2800" b="0" i="1" smtClean="0">
                          <a:solidFill>
                            <a:schemeClr val="accent2"/>
                          </a:solidFill>
                          <a:latin typeface="Cambria Math" panose="02040503050406030204" pitchFamily="18" charset="0"/>
                          <a:ea typeface="Cambria Math" panose="02040503050406030204" pitchFamily="18" charset="0"/>
                        </a:rPr>
                        <m:t>𝑆𝑒𝑙𝑒𝑐𝑡𝑖𝑣𝑖𝑡𝑦</m:t>
                      </m:r>
                      <m:r>
                        <a:rPr lang="pl-PL" sz="2800" b="0" i="1" smtClean="0">
                          <a:solidFill>
                            <a:schemeClr val="accent2"/>
                          </a:solidFill>
                          <a:latin typeface="Cambria Math" panose="02040503050406030204" pitchFamily="18" charset="0"/>
                          <a:ea typeface="Cambria Math" panose="02040503050406030204" pitchFamily="18" charset="0"/>
                        </a:rPr>
                        <m:t> </m:t>
                      </m:r>
                      <m:r>
                        <a:rPr lang="pl-PL" sz="2800" b="0" i="0" smtClean="0">
                          <a:solidFill>
                            <a:schemeClr val="accent2">
                              <a:lumMod val="50000"/>
                            </a:schemeClr>
                          </a:solidFill>
                          <a:latin typeface="Cambria Math" panose="02040503050406030204" pitchFamily="18" charset="0"/>
                          <a:ea typeface="Cambria Math" panose="02040503050406030204" pitchFamily="18" charset="0"/>
                        </a:rPr>
                        <m:t>≤ 1</m:t>
                      </m:r>
                    </m:oMath>
                  </m:oMathPara>
                </a14:m>
                <a:endParaRPr lang="pl-PL" sz="2800" dirty="0">
                  <a:latin typeface="+mj-lt"/>
                </a:endParaRPr>
              </a:p>
            </p:txBody>
          </p:sp>
        </mc:Choice>
        <mc:Fallback xmlns="">
          <p:sp>
            <p:nvSpPr>
              <p:cNvPr id="6" name="pole tekstowe 4">
                <a:extLst>
                  <a:ext uri="{FF2B5EF4-FFF2-40B4-BE49-F238E27FC236}">
                    <a16:creationId xmlns:a16="http://schemas.microsoft.com/office/drawing/2014/main" id="{68E53BAD-6A7A-4409-BEC2-49EF61797FDB}"/>
                  </a:ext>
                </a:extLst>
              </p:cNvPr>
              <p:cNvSpPr txBox="1">
                <a:spLocks noRot="1" noChangeAspect="1" noMove="1" noResize="1" noEditPoints="1" noAdjustHandles="1" noChangeArrowheads="1" noChangeShapeType="1" noTextEdit="1"/>
              </p:cNvSpPr>
              <p:nvPr/>
            </p:nvSpPr>
            <p:spPr>
              <a:xfrm>
                <a:off x="4105543" y="4409301"/>
                <a:ext cx="3468577" cy="430887"/>
              </a:xfrm>
              <a:prstGeom prst="rect">
                <a:avLst/>
              </a:prstGeom>
              <a:blipFill>
                <a:blip r:embed="rId4"/>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165681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Definition of Index </a:t>
            </a:r>
            <a:r>
              <a:rPr lang="EN-US" sz="5400" dirty="0">
                <a:solidFill>
                  <a:schemeClr val="bg1"/>
                </a:solidFill>
              </a:rPr>
              <a:t>Selectivity</a:t>
            </a:r>
            <a:endParaRPr lang="en-US" sz="5400" dirty="0">
              <a:solidFill>
                <a:schemeClr val="bg1"/>
              </a:solidFill>
            </a:endParaRPr>
          </a:p>
        </p:txBody>
      </p:sp>
      <mc:AlternateContent xmlns:mc="http://schemas.openxmlformats.org/markup-compatibility/2006" xmlns:a14="http://schemas.microsoft.com/office/drawing/2010/main">
        <mc:Choice Requires="a14">
          <p:sp>
            <p:nvSpPr>
              <p:cNvPr id="5" name="pole tekstowe 1">
                <a:extLst>
                  <a:ext uri="{FF2B5EF4-FFF2-40B4-BE49-F238E27FC236}">
                    <a16:creationId xmlns:a16="http://schemas.microsoft.com/office/drawing/2014/main" id="{B9BFF0B5-2280-4281-A53C-B976EFE16C78}"/>
                  </a:ext>
                </a:extLst>
              </p:cNvPr>
              <p:cNvSpPr txBox="1"/>
              <p:nvPr/>
            </p:nvSpPr>
            <p:spPr>
              <a:xfrm>
                <a:off x="2012744" y="2539632"/>
                <a:ext cx="7654171" cy="1020725"/>
              </a:xfrm>
              <a:prstGeom prst="rect">
                <a:avLst/>
              </a:prstGeom>
              <a:solidFill>
                <a:schemeClr val="bg1"/>
              </a:solidFill>
              <a:ln>
                <a:solidFill>
                  <a:schemeClr val="accent2">
                    <a:lumMod val="75000"/>
                  </a:schemeClr>
                </a:solidFill>
              </a:ln>
            </p:spPr>
            <p:style>
              <a:lnRef idx="0">
                <a:scrgbClr r="0" g="0" b="0"/>
              </a:lnRef>
              <a:fillRef idx="0">
                <a:scrgbClr r="0" g="0" b="0"/>
              </a:fillRef>
              <a:effectRef idx="0">
                <a:scrgbClr r="0" g="0" b="0"/>
              </a:effectRef>
              <a:fontRef idx="minor">
                <a:schemeClr val="tx1"/>
              </a:fontRef>
            </p:style>
            <p:txBody>
              <a:bodyPr wrap="square" lIns="0" tIns="0" rIns="0" bIns="0" rtlCol="0" anchor="ctr">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r>
                        <a:rPr lang="pl-PL" sz="2800" b="0" i="1" smtClean="0">
                          <a:solidFill>
                            <a:schemeClr val="accent2"/>
                          </a:solidFill>
                          <a:latin typeface="Cambria Math" panose="02040503050406030204" pitchFamily="18" charset="0"/>
                        </a:rPr>
                        <m:t>𝐼𝑛𝑑𝑒𝑥</m:t>
                      </m:r>
                      <m:r>
                        <a:rPr lang="pl-PL" sz="2800" b="0" i="1" smtClean="0">
                          <a:solidFill>
                            <a:schemeClr val="accent2"/>
                          </a:solidFill>
                          <a:latin typeface="Cambria Math" panose="02040503050406030204" pitchFamily="18" charset="0"/>
                        </a:rPr>
                        <m:t> </m:t>
                      </m:r>
                      <m:r>
                        <a:rPr lang="pl-PL" sz="2800" b="0" i="1" smtClean="0">
                          <a:solidFill>
                            <a:schemeClr val="accent2"/>
                          </a:solidFill>
                          <a:latin typeface="Cambria Math" panose="02040503050406030204" pitchFamily="18" charset="0"/>
                        </a:rPr>
                        <m:t>𝑆𝑒𝑙𝑒𝑐𝑡𝑖𝑣𝑖𝑡𝑦</m:t>
                      </m:r>
                      <m:r>
                        <a:rPr lang="pl-PL" sz="2800" i="0" smtClean="0">
                          <a:solidFill>
                            <a:schemeClr val="accent2">
                              <a:lumMod val="50000"/>
                            </a:schemeClr>
                          </a:solidFill>
                          <a:latin typeface="Cambria Math" panose="02040503050406030204" pitchFamily="18" charset="0"/>
                        </a:rPr>
                        <m:t>=</m:t>
                      </m:r>
                      <m:r>
                        <a:rPr lang="pl-PL" sz="2800" b="0" i="0">
                          <a:latin typeface="Cambria Math" panose="02040503050406030204" pitchFamily="18" charset="0"/>
                        </a:rPr>
                        <m:t> </m:t>
                      </m:r>
                      <m:f>
                        <m:fPr>
                          <m:ctrlPr>
                            <a:rPr lang="pl-PL" sz="2800" b="0" i="1" smtClean="0">
                              <a:solidFill>
                                <a:schemeClr val="accent2">
                                  <a:lumMod val="50000"/>
                                </a:schemeClr>
                              </a:solidFill>
                              <a:latin typeface="Cambria Math" panose="02040503050406030204" pitchFamily="18" charset="0"/>
                            </a:rPr>
                          </m:ctrlPr>
                        </m:fPr>
                        <m:num>
                          <m:r>
                            <a:rPr lang="pl-PL" sz="2800" b="0" i="0">
                              <a:solidFill>
                                <a:schemeClr val="accent2">
                                  <a:lumMod val="50000"/>
                                </a:schemeClr>
                              </a:solidFill>
                              <a:latin typeface="Cambria Math" panose="02040503050406030204" pitchFamily="18" charset="0"/>
                            </a:rPr>
                            <m:t># </m:t>
                          </m:r>
                          <m:r>
                            <m:rPr>
                              <m:sty m:val="p"/>
                            </m:rPr>
                            <a:rPr lang="pl-PL" sz="2800" b="0" i="0">
                              <a:solidFill>
                                <a:schemeClr val="accent2">
                                  <a:lumMod val="50000"/>
                                </a:schemeClr>
                              </a:solidFill>
                              <a:latin typeface="Cambria Math" panose="02040503050406030204" pitchFamily="18" charset="0"/>
                            </a:rPr>
                            <m:t>of</m:t>
                          </m:r>
                          <m:r>
                            <a:rPr lang="pl-PL" sz="2800" b="0" i="0">
                              <a:solidFill>
                                <a:schemeClr val="accent2">
                                  <a:lumMod val="50000"/>
                                </a:schemeClr>
                              </a:solidFill>
                              <a:latin typeface="Cambria Math" panose="02040503050406030204" pitchFamily="18" charset="0"/>
                            </a:rPr>
                            <m:t> </m:t>
                          </m:r>
                          <m:r>
                            <m:rPr>
                              <m:sty m:val="p"/>
                            </m:rPr>
                            <a:rPr lang="pl-PL" sz="2800" b="0" i="0">
                              <a:solidFill>
                                <a:schemeClr val="accent2">
                                  <a:lumMod val="50000"/>
                                </a:schemeClr>
                              </a:solidFill>
                              <a:latin typeface="Cambria Math" panose="02040503050406030204" pitchFamily="18" charset="0"/>
                            </a:rPr>
                            <m:t>unique</m:t>
                          </m:r>
                          <m:r>
                            <a:rPr lang="pl-PL" sz="2800" b="0" i="0">
                              <a:solidFill>
                                <a:schemeClr val="accent2">
                                  <a:lumMod val="50000"/>
                                </a:schemeClr>
                              </a:solidFill>
                              <a:latin typeface="Cambria Math" panose="02040503050406030204" pitchFamily="18" charset="0"/>
                            </a:rPr>
                            <m:t> </m:t>
                          </m:r>
                          <m:r>
                            <m:rPr>
                              <m:sty m:val="p"/>
                            </m:rPr>
                            <a:rPr lang="pl-PL" sz="2800" b="0" i="0">
                              <a:solidFill>
                                <a:schemeClr val="accent2">
                                  <a:lumMod val="50000"/>
                                </a:schemeClr>
                              </a:solidFill>
                              <a:latin typeface="Cambria Math" panose="02040503050406030204" pitchFamily="18" charset="0"/>
                            </a:rPr>
                            <m:t>values</m:t>
                          </m:r>
                        </m:num>
                        <m:den>
                          <m:r>
                            <m:rPr>
                              <m:sty m:val="p"/>
                            </m:rPr>
                            <a:rPr lang="pl-PL" sz="2800" b="0" i="0">
                              <a:solidFill>
                                <a:schemeClr val="accent2">
                                  <a:lumMod val="50000"/>
                                </a:schemeClr>
                              </a:solidFill>
                              <a:latin typeface="Cambria Math" panose="02040503050406030204" pitchFamily="18" charset="0"/>
                            </a:rPr>
                            <m:t>total</m:t>
                          </m:r>
                          <m:r>
                            <a:rPr lang="pl-PL" sz="2800" b="0" i="0">
                              <a:solidFill>
                                <a:schemeClr val="accent2">
                                  <a:lumMod val="50000"/>
                                </a:schemeClr>
                              </a:solidFill>
                              <a:latin typeface="Cambria Math" panose="02040503050406030204" pitchFamily="18" charset="0"/>
                            </a:rPr>
                            <m:t> </m:t>
                          </m:r>
                          <m:r>
                            <m:rPr>
                              <m:sty m:val="p"/>
                            </m:rPr>
                            <a:rPr lang="pl-PL" sz="2800" b="0" i="0">
                              <a:solidFill>
                                <a:schemeClr val="accent2">
                                  <a:lumMod val="50000"/>
                                </a:schemeClr>
                              </a:solidFill>
                              <a:latin typeface="Cambria Math" panose="02040503050406030204" pitchFamily="18" charset="0"/>
                            </a:rPr>
                            <m:t>values</m:t>
                          </m:r>
                        </m:den>
                      </m:f>
                      <m:r>
                        <a:rPr lang="pl-PL" sz="2800" b="0" i="0">
                          <a:solidFill>
                            <a:schemeClr val="accent2">
                              <a:lumMod val="50000"/>
                            </a:schemeClr>
                          </a:solidFill>
                          <a:latin typeface="Cambria Math" panose="02040503050406030204" pitchFamily="18" charset="0"/>
                          <a:ea typeface="Cambria Math" panose="02040503050406030204" pitchFamily="18" charset="0"/>
                        </a:rPr>
                        <m:t>∙100%</m:t>
                      </m:r>
                      <m:r>
                        <a:rPr lang="pl-PL" sz="2800" b="0" i="0">
                          <a:solidFill>
                            <a:schemeClr val="accent2">
                              <a:lumMod val="50000"/>
                            </a:schemeClr>
                          </a:solidFill>
                          <a:latin typeface="Cambria Math" panose="02040503050406030204" pitchFamily="18" charset="0"/>
                        </a:rPr>
                        <m:t> </m:t>
                      </m:r>
                    </m:oMath>
                  </m:oMathPara>
                </a14:m>
                <a:endParaRPr lang="pl-PL" sz="2800" dirty="0">
                  <a:latin typeface="+mj-lt"/>
                </a:endParaRPr>
              </a:p>
            </p:txBody>
          </p:sp>
        </mc:Choice>
        <mc:Fallback xmlns="">
          <p:sp>
            <p:nvSpPr>
              <p:cNvPr id="5" name="pole tekstowe 1">
                <a:extLst>
                  <a:ext uri="{FF2B5EF4-FFF2-40B4-BE49-F238E27FC236}">
                    <a16:creationId xmlns:a16="http://schemas.microsoft.com/office/drawing/2014/main" id="{B9BFF0B5-2280-4281-A53C-B976EFE16C78}"/>
                  </a:ext>
                </a:extLst>
              </p:cNvPr>
              <p:cNvSpPr txBox="1">
                <a:spLocks noRot="1" noChangeAspect="1" noMove="1" noResize="1" noEditPoints="1" noAdjustHandles="1" noChangeArrowheads="1" noChangeShapeType="1" noTextEdit="1"/>
              </p:cNvSpPr>
              <p:nvPr/>
            </p:nvSpPr>
            <p:spPr>
              <a:xfrm>
                <a:off x="2012744" y="2539632"/>
                <a:ext cx="7654171" cy="1020725"/>
              </a:xfrm>
              <a:prstGeom prst="rect">
                <a:avLst/>
              </a:prstGeom>
              <a:blipFill>
                <a:blip r:embed="rId3"/>
                <a:stretch>
                  <a:fillRect/>
                </a:stretch>
              </a:blipFill>
              <a:ln>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pole tekstowe 4">
                <a:extLst>
                  <a:ext uri="{FF2B5EF4-FFF2-40B4-BE49-F238E27FC236}">
                    <a16:creationId xmlns:a16="http://schemas.microsoft.com/office/drawing/2014/main" id="{68E53BAD-6A7A-4409-BEC2-49EF61797FDB}"/>
                  </a:ext>
                </a:extLst>
              </p:cNvPr>
              <p:cNvSpPr txBox="1"/>
              <p:nvPr/>
            </p:nvSpPr>
            <p:spPr>
              <a:xfrm>
                <a:off x="3640031" y="4409301"/>
                <a:ext cx="4399601" cy="43088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ctr">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r>
                        <a:rPr lang="pl-PL" sz="2800" b="0" i="0" smtClean="0">
                          <a:solidFill>
                            <a:schemeClr val="accent2">
                              <a:lumMod val="50000"/>
                            </a:schemeClr>
                          </a:solidFill>
                          <a:latin typeface="Cambria Math" panose="02040503050406030204" pitchFamily="18" charset="0"/>
                        </a:rPr>
                        <m:t>0 </m:t>
                      </m:r>
                      <m:r>
                        <a:rPr lang="pl-PL" sz="2800" b="0" i="0">
                          <a:solidFill>
                            <a:schemeClr val="accent2">
                              <a:lumMod val="50000"/>
                            </a:schemeClr>
                          </a:solidFill>
                          <a:latin typeface="Cambria Math" panose="02040503050406030204" pitchFamily="18" charset="0"/>
                          <a:ea typeface="Cambria Math" panose="02040503050406030204" pitchFamily="18" charset="0"/>
                        </a:rPr>
                        <m:t>&lt;</m:t>
                      </m:r>
                      <m:r>
                        <a:rPr lang="pl-PL" sz="2800" b="0" i="1" smtClean="0">
                          <a:solidFill>
                            <a:schemeClr val="accent2"/>
                          </a:solidFill>
                          <a:latin typeface="Cambria Math" panose="02040503050406030204" pitchFamily="18" charset="0"/>
                          <a:ea typeface="Cambria Math" panose="02040503050406030204" pitchFamily="18" charset="0"/>
                        </a:rPr>
                        <m:t>𝐼𝑛𝑑𝑒𝑥</m:t>
                      </m:r>
                      <m:r>
                        <a:rPr lang="pl-PL" sz="2800" b="0" i="1" smtClean="0">
                          <a:solidFill>
                            <a:schemeClr val="accent2"/>
                          </a:solidFill>
                          <a:latin typeface="Cambria Math" panose="02040503050406030204" pitchFamily="18" charset="0"/>
                          <a:ea typeface="Cambria Math" panose="02040503050406030204" pitchFamily="18" charset="0"/>
                        </a:rPr>
                        <m:t> </m:t>
                      </m:r>
                      <m:r>
                        <a:rPr lang="pl-PL" sz="2800" b="0" i="1" smtClean="0">
                          <a:solidFill>
                            <a:schemeClr val="accent2"/>
                          </a:solidFill>
                          <a:latin typeface="Cambria Math" panose="02040503050406030204" pitchFamily="18" charset="0"/>
                          <a:ea typeface="Cambria Math" panose="02040503050406030204" pitchFamily="18" charset="0"/>
                        </a:rPr>
                        <m:t>𝑆𝑒𝑙𝑒𝑐𝑡𝑖𝑣𝑖𝑡𝑦</m:t>
                      </m:r>
                      <m:r>
                        <a:rPr lang="pl-PL" sz="2800" b="0" i="1" smtClean="0">
                          <a:solidFill>
                            <a:schemeClr val="accent2"/>
                          </a:solidFill>
                          <a:latin typeface="Cambria Math" panose="02040503050406030204" pitchFamily="18" charset="0"/>
                          <a:ea typeface="Cambria Math" panose="02040503050406030204" pitchFamily="18" charset="0"/>
                        </a:rPr>
                        <m:t> </m:t>
                      </m:r>
                      <m:r>
                        <a:rPr lang="pl-PL" sz="2800" b="0" i="0" smtClean="0">
                          <a:solidFill>
                            <a:schemeClr val="accent2">
                              <a:lumMod val="50000"/>
                            </a:schemeClr>
                          </a:solidFill>
                          <a:latin typeface="Cambria Math" panose="02040503050406030204" pitchFamily="18" charset="0"/>
                          <a:ea typeface="Cambria Math" panose="02040503050406030204" pitchFamily="18" charset="0"/>
                        </a:rPr>
                        <m:t>≤ 1</m:t>
                      </m:r>
                    </m:oMath>
                  </m:oMathPara>
                </a14:m>
                <a:endParaRPr lang="pl-PL" sz="2800" dirty="0">
                  <a:latin typeface="+mj-lt"/>
                </a:endParaRPr>
              </a:p>
            </p:txBody>
          </p:sp>
        </mc:Choice>
        <mc:Fallback xmlns="">
          <p:sp>
            <p:nvSpPr>
              <p:cNvPr id="6" name="pole tekstowe 4">
                <a:extLst>
                  <a:ext uri="{FF2B5EF4-FFF2-40B4-BE49-F238E27FC236}">
                    <a16:creationId xmlns:a16="http://schemas.microsoft.com/office/drawing/2014/main" id="{68E53BAD-6A7A-4409-BEC2-49EF61797FDB}"/>
                  </a:ext>
                </a:extLst>
              </p:cNvPr>
              <p:cNvSpPr txBox="1">
                <a:spLocks noRot="1" noChangeAspect="1" noMove="1" noResize="1" noEditPoints="1" noAdjustHandles="1" noChangeArrowheads="1" noChangeShapeType="1" noTextEdit="1"/>
              </p:cNvSpPr>
              <p:nvPr/>
            </p:nvSpPr>
            <p:spPr>
              <a:xfrm>
                <a:off x="3640031" y="4409301"/>
                <a:ext cx="4399601" cy="43088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3127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US" sz="5400" dirty="0">
                <a:solidFill>
                  <a:schemeClr val="bg1"/>
                </a:solidFill>
              </a:rPr>
              <a:t>Statistic</a:t>
            </a:r>
            <a:r>
              <a:rPr lang="pl-PL" sz="5400" dirty="0">
                <a:solidFill>
                  <a:schemeClr val="bg1"/>
                </a:solidFill>
              </a:rPr>
              <a:t>s Object</a:t>
            </a:r>
            <a:endParaRPr lang="en-US" sz="5400" dirty="0">
              <a:solidFill>
                <a:schemeClr val="bg1"/>
              </a:solidFill>
            </a:endParaRPr>
          </a:p>
        </p:txBody>
      </p:sp>
      <p:pic>
        <p:nvPicPr>
          <p:cNvPr id="6" name="Picture 5"/>
          <p:cNvPicPr>
            <a:picLocks noChangeAspect="1"/>
          </p:cNvPicPr>
          <p:nvPr/>
        </p:nvPicPr>
        <p:blipFill>
          <a:blip r:embed="rId3"/>
          <a:stretch>
            <a:fillRect/>
          </a:stretch>
        </p:blipFill>
        <p:spPr>
          <a:xfrm>
            <a:off x="432848" y="1995606"/>
            <a:ext cx="6069414" cy="4354469"/>
          </a:xfrm>
          <a:prstGeom prst="rect">
            <a:avLst/>
          </a:prstGeom>
        </p:spPr>
      </p:pic>
      <p:sp>
        <p:nvSpPr>
          <p:cNvPr id="3" name="pole tekstowe 2"/>
          <p:cNvSpPr txBox="1"/>
          <p:nvPr/>
        </p:nvSpPr>
        <p:spPr>
          <a:xfrm>
            <a:off x="8587438" y="1995606"/>
            <a:ext cx="2766362" cy="369332"/>
          </a:xfrm>
          <a:prstGeom prst="rect">
            <a:avLst/>
          </a:prstGeom>
          <a:solidFill>
            <a:schemeClr val="accent2">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pl-PL" dirty="0">
                <a:solidFill>
                  <a:schemeClr val="accent2">
                    <a:lumMod val="50000"/>
                  </a:schemeClr>
                </a:solidFill>
              </a:rPr>
              <a:t>CREATE INDEX</a:t>
            </a:r>
          </a:p>
        </p:txBody>
      </p:sp>
      <p:sp>
        <p:nvSpPr>
          <p:cNvPr id="7" name="pole tekstowe 6"/>
          <p:cNvSpPr txBox="1"/>
          <p:nvPr/>
        </p:nvSpPr>
        <p:spPr>
          <a:xfrm>
            <a:off x="8587436" y="3157188"/>
            <a:ext cx="2766362" cy="369332"/>
          </a:xfrm>
          <a:prstGeom prst="rect">
            <a:avLst/>
          </a:prstGeom>
          <a:solidFill>
            <a:schemeClr val="accent2">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pl-PL" dirty="0">
                <a:solidFill>
                  <a:schemeClr val="accent2">
                    <a:lumMod val="50000"/>
                  </a:schemeClr>
                </a:solidFill>
              </a:rPr>
              <a:t>CREATE STATISTICS</a:t>
            </a:r>
            <a:endParaRPr lang="en-US" dirty="0">
              <a:solidFill>
                <a:schemeClr val="accent2">
                  <a:lumMod val="50000"/>
                </a:schemeClr>
              </a:solidFill>
            </a:endParaRPr>
          </a:p>
        </p:txBody>
      </p:sp>
      <p:sp>
        <p:nvSpPr>
          <p:cNvPr id="8" name="pole tekstowe 7"/>
          <p:cNvSpPr txBox="1"/>
          <p:nvPr/>
        </p:nvSpPr>
        <p:spPr>
          <a:xfrm>
            <a:off x="8587437" y="2576397"/>
            <a:ext cx="2766362" cy="369332"/>
          </a:xfrm>
          <a:prstGeom prst="rect">
            <a:avLst/>
          </a:prstGeom>
          <a:solidFill>
            <a:schemeClr val="accent2">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pl-PL" dirty="0">
                <a:solidFill>
                  <a:schemeClr val="accent2">
                    <a:lumMod val="50000"/>
                  </a:schemeClr>
                </a:solidFill>
              </a:rPr>
              <a:t>AUTO_CREATE_STATISTICS</a:t>
            </a:r>
          </a:p>
        </p:txBody>
      </p:sp>
    </p:spTree>
    <p:extLst>
      <p:ext uri="{BB962C8B-B14F-4D97-AF65-F5344CB8AC3E}">
        <p14:creationId xmlns:p14="http://schemas.microsoft.com/office/powerpoint/2010/main" val="139334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pl-PL" sz="5400" dirty="0">
                <a:solidFill>
                  <a:schemeClr val="bg1"/>
                </a:solidFill>
              </a:rPr>
              <a:t>DBCC SHOW_STATISTICS</a:t>
            </a:r>
            <a:endParaRPr lang="en-US" sz="5400" dirty="0">
              <a:solidFill>
                <a:schemeClr val="bg1"/>
              </a:solidFill>
            </a:endParaRPr>
          </a:p>
        </p:txBody>
      </p:sp>
      <p:sp>
        <p:nvSpPr>
          <p:cNvPr id="4" name="TextBox 3"/>
          <p:cNvSpPr txBox="1"/>
          <p:nvPr/>
        </p:nvSpPr>
        <p:spPr>
          <a:xfrm>
            <a:off x="7477281" y="2647906"/>
            <a:ext cx="1548000" cy="369332"/>
          </a:xfrm>
          <a:prstGeom prst="rect">
            <a:avLst/>
          </a:prstGeom>
          <a:solidFill>
            <a:schemeClr val="accent2">
              <a:lumMod val="40000"/>
              <a:lumOff val="60000"/>
            </a:schemeClr>
          </a:solidFill>
        </p:spPr>
        <p:txBody>
          <a:bodyPr wrap="square" rtlCol="0">
            <a:spAutoFit/>
          </a:bodyPr>
          <a:lstStyle/>
          <a:p>
            <a:r>
              <a:rPr lang="pl-PL" dirty="0">
                <a:solidFill>
                  <a:schemeClr val="accent2">
                    <a:lumMod val="50000"/>
                  </a:schemeClr>
                </a:solidFill>
              </a:rPr>
              <a:t>Header</a:t>
            </a:r>
          </a:p>
        </p:txBody>
      </p:sp>
      <p:sp>
        <p:nvSpPr>
          <p:cNvPr id="7" name="TextBox 6"/>
          <p:cNvSpPr txBox="1"/>
          <p:nvPr/>
        </p:nvSpPr>
        <p:spPr>
          <a:xfrm>
            <a:off x="7477281" y="3292476"/>
            <a:ext cx="1548000" cy="369332"/>
          </a:xfrm>
          <a:prstGeom prst="rect">
            <a:avLst/>
          </a:prstGeom>
          <a:solidFill>
            <a:schemeClr val="accent2">
              <a:lumMod val="40000"/>
              <a:lumOff val="60000"/>
            </a:schemeClr>
          </a:solidFill>
        </p:spPr>
        <p:txBody>
          <a:bodyPr wrap="square" rtlCol="0">
            <a:spAutoFit/>
          </a:bodyPr>
          <a:lstStyle/>
          <a:p>
            <a:r>
              <a:rPr lang="pl-PL" dirty="0">
                <a:solidFill>
                  <a:schemeClr val="accent2">
                    <a:lumMod val="50000"/>
                  </a:schemeClr>
                </a:solidFill>
              </a:rPr>
              <a:t>Density Vector</a:t>
            </a:r>
          </a:p>
        </p:txBody>
      </p:sp>
      <p:sp>
        <p:nvSpPr>
          <p:cNvPr id="8" name="TextBox 7"/>
          <p:cNvSpPr txBox="1"/>
          <p:nvPr/>
        </p:nvSpPr>
        <p:spPr>
          <a:xfrm>
            <a:off x="7477281" y="5177874"/>
            <a:ext cx="1548000" cy="369332"/>
          </a:xfrm>
          <a:prstGeom prst="rect">
            <a:avLst/>
          </a:prstGeom>
          <a:solidFill>
            <a:schemeClr val="accent2">
              <a:lumMod val="40000"/>
              <a:lumOff val="60000"/>
            </a:schemeClr>
          </a:solidFill>
        </p:spPr>
        <p:txBody>
          <a:bodyPr wrap="square" rtlCol="0">
            <a:spAutoFit/>
          </a:bodyPr>
          <a:lstStyle/>
          <a:p>
            <a:r>
              <a:rPr lang="pl-PL" dirty="0">
                <a:solidFill>
                  <a:schemeClr val="accent2">
                    <a:lumMod val="50000"/>
                  </a:schemeClr>
                </a:solidFill>
              </a:rPr>
              <a:t>Histogram</a:t>
            </a:r>
          </a:p>
        </p:txBody>
      </p:sp>
      <p:sp>
        <p:nvSpPr>
          <p:cNvPr id="5" name="Right Brace 4"/>
          <p:cNvSpPr/>
          <p:nvPr/>
        </p:nvSpPr>
        <p:spPr>
          <a:xfrm>
            <a:off x="6954136" y="4077200"/>
            <a:ext cx="230469" cy="257068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pl-PL" dirty="0"/>
          </a:p>
        </p:txBody>
      </p:sp>
      <p:sp>
        <p:nvSpPr>
          <p:cNvPr id="9" name="Right Brace 8"/>
          <p:cNvSpPr/>
          <p:nvPr/>
        </p:nvSpPr>
        <p:spPr>
          <a:xfrm>
            <a:off x="6939447" y="3070500"/>
            <a:ext cx="230469" cy="83596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pl-PL" dirty="0"/>
          </a:p>
        </p:txBody>
      </p:sp>
      <p:sp>
        <p:nvSpPr>
          <p:cNvPr id="10" name="Right Brace 9"/>
          <p:cNvSpPr/>
          <p:nvPr/>
        </p:nvSpPr>
        <p:spPr>
          <a:xfrm>
            <a:off x="6939447" y="2637856"/>
            <a:ext cx="230469" cy="38825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pl-PL" dirty="0"/>
          </a:p>
        </p:txBody>
      </p:sp>
      <p:sp>
        <p:nvSpPr>
          <p:cNvPr id="11" name="Rectangle 10"/>
          <p:cNvSpPr/>
          <p:nvPr/>
        </p:nvSpPr>
        <p:spPr>
          <a:xfrm>
            <a:off x="838200" y="1868744"/>
            <a:ext cx="10515599" cy="646331"/>
          </a:xfrm>
          <a:prstGeom prst="rect">
            <a:avLst/>
          </a:prstGeom>
          <a:solidFill>
            <a:schemeClr val="accent2">
              <a:lumMod val="20000"/>
              <a:lumOff val="80000"/>
            </a:schemeClr>
          </a:solidFill>
        </p:spPr>
        <p:txBody>
          <a:bodyPr wrap="square">
            <a:spAutoFit/>
          </a:bodyPr>
          <a:lstStyle/>
          <a:p>
            <a:r>
              <a:rPr lang="en-US" dirty="0">
                <a:solidFill>
                  <a:srgbClr val="0000FF"/>
                </a:solidFill>
                <a:latin typeface="Consolas" panose="020B0609020204030204" pitchFamily="49" charset="0"/>
              </a:rPr>
              <a:t>CREATE</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INDEX</a:t>
            </a:r>
            <a:r>
              <a:rPr lang="en-US" dirty="0">
                <a:solidFill>
                  <a:prstClr val="black"/>
                </a:solidFill>
                <a:latin typeface="Consolas" panose="020B0609020204030204" pitchFamily="49" charset="0"/>
              </a:rPr>
              <a:t> </a:t>
            </a:r>
            <a:r>
              <a:rPr lang="en-US" dirty="0" err="1">
                <a:solidFill>
                  <a:srgbClr val="006FE0"/>
                </a:solidFill>
                <a:latin typeface="Consolas" panose="020B0609020204030204" pitchFamily="49" charset="0"/>
              </a:rPr>
              <a:t>IX_Person</a:t>
            </a:r>
            <a:r>
              <a:rPr lang="en-US" dirty="0">
                <a:solidFill>
                  <a:srgbClr val="006FE0"/>
                </a:solidFill>
                <a:latin typeface="Consolas" panose="020B0609020204030204" pitchFamily="49" charset="0"/>
              </a:rPr>
              <a:t>_</a:t>
            </a:r>
            <a:r>
              <a:rPr lang="pl-PL" dirty="0" err="1">
                <a:solidFill>
                  <a:srgbClr val="006FE0"/>
                </a:solidFill>
                <a:latin typeface="Consolas" panose="020B0609020204030204" pitchFamily="49" charset="0"/>
              </a:rPr>
              <a:t>LastName_FirstName_MiddleName</a:t>
            </a:r>
            <a:r>
              <a:rPr lang="en-US" dirty="0">
                <a:solidFill>
                  <a:prstClr val="black"/>
                </a:solidFill>
                <a:latin typeface="Consolas" panose="020B0609020204030204" pitchFamily="49" charset="0"/>
              </a:rPr>
              <a:t> </a:t>
            </a:r>
            <a:endParaRPr lang="pl-PL"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ON</a:t>
            </a:r>
            <a:r>
              <a:rPr lang="en-US" dirty="0">
                <a:solidFill>
                  <a:prstClr val="black"/>
                </a:solidFill>
                <a:latin typeface="Consolas" panose="020B0609020204030204" pitchFamily="49" charset="0"/>
              </a:rPr>
              <a:t> </a:t>
            </a:r>
            <a:r>
              <a:rPr lang="en-US" dirty="0">
                <a:solidFill>
                  <a:srgbClr val="008080"/>
                </a:solidFill>
                <a:latin typeface="Consolas" panose="020B0609020204030204" pitchFamily="49" charset="0"/>
              </a:rPr>
              <a:t>Person</a:t>
            </a:r>
            <a:r>
              <a:rPr lang="en-US" dirty="0">
                <a:solidFill>
                  <a:srgbClr val="808080"/>
                </a:solidFill>
                <a:latin typeface="Consolas" panose="020B0609020204030204" pitchFamily="49" charset="0"/>
              </a:rPr>
              <a:t>(</a:t>
            </a:r>
            <a:r>
              <a:rPr lang="en-US" dirty="0" err="1">
                <a:solidFill>
                  <a:srgbClr val="008080"/>
                </a:solidFill>
                <a:latin typeface="Consolas" panose="020B0609020204030204" pitchFamily="49" charset="0"/>
              </a:rPr>
              <a:t>LastName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FirstName</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err="1">
                <a:solidFill>
                  <a:srgbClr val="008080"/>
                </a:solidFill>
                <a:latin typeface="Consolas" panose="020B0609020204030204" pitchFamily="49" charset="0"/>
              </a:rPr>
              <a:t>MiddleName</a:t>
            </a:r>
            <a:r>
              <a:rPr lang="en-US" dirty="0">
                <a:solidFill>
                  <a:srgbClr val="808080"/>
                </a:solidFill>
                <a:latin typeface="Consolas" panose="020B0609020204030204" pitchFamily="49" charset="0"/>
              </a:rPr>
              <a:t>)</a:t>
            </a:r>
            <a:r>
              <a:rPr lang="pl-PL" dirty="0">
                <a:solidFill>
                  <a:srgbClr val="808080"/>
                </a:solidFill>
                <a:latin typeface="Consolas" panose="020B0609020204030204" pitchFamily="49" charset="0"/>
              </a:rPr>
              <a:t>;</a:t>
            </a:r>
            <a:endParaRPr lang="en-US" dirty="0">
              <a:solidFill>
                <a:srgbClr val="808080"/>
              </a:solidFill>
              <a:latin typeface="Consolas" panose="020B0609020204030204" pitchFamily="49" charset="0"/>
            </a:endParaRPr>
          </a:p>
        </p:txBody>
      </p:sp>
      <p:pic>
        <p:nvPicPr>
          <p:cNvPr id="12" name="Picture 11"/>
          <p:cNvPicPr>
            <a:picLocks noChangeAspect="1"/>
          </p:cNvPicPr>
          <p:nvPr/>
        </p:nvPicPr>
        <p:blipFill>
          <a:blip r:embed="rId3"/>
          <a:stretch>
            <a:fillRect/>
          </a:stretch>
        </p:blipFill>
        <p:spPr>
          <a:xfrm>
            <a:off x="838200" y="2637855"/>
            <a:ext cx="5438775" cy="4010025"/>
          </a:xfrm>
          <a:prstGeom prst="rect">
            <a:avLst/>
          </a:prstGeom>
        </p:spPr>
      </p:pic>
    </p:spTree>
    <p:extLst>
      <p:ext uri="{BB962C8B-B14F-4D97-AF65-F5344CB8AC3E}">
        <p14:creationId xmlns:p14="http://schemas.microsoft.com/office/powerpoint/2010/main" val="21412851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2974</TotalTime>
  <Words>534</Words>
  <Application>Microsoft Office PowerPoint</Application>
  <PresentationFormat>Widescreen</PresentationFormat>
  <Paragraphs>127</Paragraphs>
  <Slides>17</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Consolas</vt:lpstr>
      <vt:lpstr>Courier New</vt:lpstr>
      <vt:lpstr>Wingdings</vt:lpstr>
      <vt:lpstr>Office Theme</vt:lpstr>
      <vt:lpstr>PowerPoint Presentation</vt:lpstr>
      <vt:lpstr>Scope</vt:lpstr>
      <vt:lpstr>Query Execution Pipeline</vt:lpstr>
      <vt:lpstr>Cost Based Optimization</vt:lpstr>
      <vt:lpstr>Data Selectivity</vt:lpstr>
      <vt:lpstr>Definition of Data Selectivity</vt:lpstr>
      <vt:lpstr>Definition of Index Selectivity</vt:lpstr>
      <vt:lpstr>Statistics Object</vt:lpstr>
      <vt:lpstr>DBCC SHOW_STATISTICS</vt:lpstr>
      <vt:lpstr>Histogram</vt:lpstr>
      <vt:lpstr>Density Vector</vt:lpstr>
      <vt:lpstr>Definition of Density</vt:lpstr>
      <vt:lpstr>Rule Based Estimation</vt:lpstr>
      <vt:lpstr>Demo</vt:lpstr>
      <vt:lpstr>Updating Statistics</vt:lpstr>
      <vt:lpstr>Demo</vt:lpstr>
      <vt:lpstr> github.com/tgrabus/ sql-server-maintenance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Tomasz Grabusiński</cp:lastModifiedBy>
  <cp:revision>146</cp:revision>
  <dcterms:created xsi:type="dcterms:W3CDTF">2013-07-15T20:26:40Z</dcterms:created>
  <dcterms:modified xsi:type="dcterms:W3CDTF">2016-11-16T23:55:22Z</dcterms:modified>
</cp:coreProperties>
</file>