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15-D544-4DA8-80EF-94CA41667F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96A7-6297-46DE-9012-FD92DDB5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2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15-D544-4DA8-80EF-94CA41667F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96A7-6297-46DE-9012-FD92DDB5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15-D544-4DA8-80EF-94CA41667F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96A7-6297-46DE-9012-FD92DDB5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3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15-D544-4DA8-80EF-94CA41667F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96A7-6297-46DE-9012-FD92DDB5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1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15-D544-4DA8-80EF-94CA41667F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96A7-6297-46DE-9012-FD92DDB5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5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15-D544-4DA8-80EF-94CA41667F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96A7-6297-46DE-9012-FD92DDB5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15-D544-4DA8-80EF-94CA41667F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96A7-6297-46DE-9012-FD92DDB5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1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15-D544-4DA8-80EF-94CA41667F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96A7-6297-46DE-9012-FD92DDB5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4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15-D544-4DA8-80EF-94CA41667F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96A7-6297-46DE-9012-FD92DDB5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15-D544-4DA8-80EF-94CA41667F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96A7-6297-46DE-9012-FD92DDB5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7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15-D544-4DA8-80EF-94CA41667F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96A7-6297-46DE-9012-FD92DDB5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6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9E215-D544-4DA8-80EF-94CA41667F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C96A7-6297-46DE-9012-FD92DDB5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-Shape 20"/>
          <p:cNvSpPr/>
          <p:nvPr/>
        </p:nvSpPr>
        <p:spPr>
          <a:xfrm rot="5400000">
            <a:off x="3954767" y="-3734056"/>
            <a:ext cx="3860216" cy="11513038"/>
          </a:xfrm>
          <a:prstGeom prst="corner">
            <a:avLst>
              <a:gd name="adj1" fmla="val 86304"/>
              <a:gd name="adj2" fmla="val 40437"/>
            </a:avLst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2170" y="4957564"/>
            <a:ext cx="9220998" cy="1701580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89789" y="2245247"/>
            <a:ext cx="1304014" cy="995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41514" y="2271177"/>
            <a:ext cx="1216549" cy="936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051257" y="3819220"/>
            <a:ext cx="1349070" cy="1015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564962" y="2228808"/>
            <a:ext cx="1395453" cy="100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NDEDD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655766" y="2226028"/>
            <a:ext cx="1330518" cy="102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PEDD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649789" y="5580801"/>
            <a:ext cx="1121134" cy="84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0078730" y="2464674"/>
            <a:ext cx="2113270" cy="1144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NDD (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5" name="Elbow Connector 14"/>
          <p:cNvCxnSpPr>
            <a:stCxn id="4" idx="6"/>
            <a:endCxn id="5" idx="2"/>
          </p:cNvCxnSpPr>
          <p:nvPr/>
        </p:nvCxnSpPr>
        <p:spPr>
          <a:xfrm flipV="1">
            <a:off x="1493803" y="2739642"/>
            <a:ext cx="547711" cy="3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6"/>
            <a:endCxn id="8" idx="2"/>
          </p:cNvCxnSpPr>
          <p:nvPr/>
        </p:nvCxnSpPr>
        <p:spPr>
          <a:xfrm>
            <a:off x="3258063" y="2739642"/>
            <a:ext cx="397703" cy="5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490690" y="5386935"/>
            <a:ext cx="1121134" cy="84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</a:p>
        </p:txBody>
      </p:sp>
      <p:sp>
        <p:nvSpPr>
          <p:cNvPr id="24" name="Oval 23"/>
          <p:cNvSpPr/>
          <p:nvPr/>
        </p:nvSpPr>
        <p:spPr>
          <a:xfrm>
            <a:off x="9719773" y="479152"/>
            <a:ext cx="1121135" cy="796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2361536" y="455873"/>
            <a:ext cx="1121134" cy="84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MT</a:t>
            </a:r>
            <a:endParaRPr lang="en-US" dirty="0"/>
          </a:p>
        </p:txBody>
      </p:sp>
      <p:cxnSp>
        <p:nvCxnSpPr>
          <p:cNvPr id="29" name="Elbow Connector 28"/>
          <p:cNvCxnSpPr>
            <a:stCxn id="9" idx="6"/>
            <a:endCxn id="8" idx="4"/>
          </p:cNvCxnSpPr>
          <p:nvPr/>
        </p:nvCxnSpPr>
        <p:spPr>
          <a:xfrm flipV="1">
            <a:off x="3770923" y="3254396"/>
            <a:ext cx="550102" cy="2747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2"/>
            <a:endCxn id="4" idx="0"/>
          </p:cNvCxnSpPr>
          <p:nvPr/>
        </p:nvCxnSpPr>
        <p:spPr>
          <a:xfrm rot="10800000" flipV="1">
            <a:off x="841796" y="877291"/>
            <a:ext cx="1519740" cy="13679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9" idx="2"/>
            <a:endCxn id="7" idx="4"/>
          </p:cNvCxnSpPr>
          <p:nvPr/>
        </p:nvCxnSpPr>
        <p:spPr>
          <a:xfrm rot="10800000">
            <a:off x="6262690" y="3229348"/>
            <a:ext cx="228001" cy="2579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8" idx="6"/>
            <a:endCxn id="7" idx="2"/>
          </p:cNvCxnSpPr>
          <p:nvPr/>
        </p:nvCxnSpPr>
        <p:spPr>
          <a:xfrm flipV="1">
            <a:off x="4986284" y="2729078"/>
            <a:ext cx="578678" cy="11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4" idx="4"/>
            <a:endCxn id="6" idx="2"/>
          </p:cNvCxnSpPr>
          <p:nvPr/>
        </p:nvCxnSpPr>
        <p:spPr>
          <a:xfrm rot="16200000" flipH="1">
            <a:off x="3403379" y="678900"/>
            <a:ext cx="1086295" cy="62094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0" idx="0"/>
            <a:endCxn id="24" idx="4"/>
          </p:cNvCxnSpPr>
          <p:nvPr/>
        </p:nvCxnSpPr>
        <p:spPr>
          <a:xfrm rot="16200000" flipV="1">
            <a:off x="10113232" y="1442541"/>
            <a:ext cx="1189242" cy="855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050670" y="4975965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Estimated Parameters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21242" y="232441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7674172" y="1906118"/>
            <a:ext cx="1892411" cy="1645920"/>
            <a:chOff x="7927450" y="2019631"/>
            <a:chExt cx="1892411" cy="1645920"/>
          </a:xfrm>
        </p:grpSpPr>
        <p:grpSp>
          <p:nvGrpSpPr>
            <p:cNvPr id="22" name="Group 21"/>
            <p:cNvGrpSpPr/>
            <p:nvPr/>
          </p:nvGrpSpPr>
          <p:grpSpPr>
            <a:xfrm>
              <a:off x="8068060" y="2077439"/>
              <a:ext cx="1556149" cy="1460491"/>
              <a:chOff x="8003609" y="1846150"/>
              <a:chExt cx="1556149" cy="146049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8003609" y="1846150"/>
                <a:ext cx="634569" cy="5545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8156009" y="1998550"/>
                <a:ext cx="634569" cy="5545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8308409" y="2150950"/>
                <a:ext cx="634569" cy="5545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8460809" y="2303350"/>
                <a:ext cx="634569" cy="5545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8613209" y="2455750"/>
                <a:ext cx="634569" cy="5545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8772789" y="2599692"/>
                <a:ext cx="634569" cy="5545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8925189" y="2752092"/>
                <a:ext cx="634569" cy="5545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M1-M6</a:t>
                </a: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7927450" y="2019631"/>
              <a:ext cx="1892411" cy="1645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3" name="Elbow Connector 52"/>
          <p:cNvCxnSpPr>
            <a:stCxn id="6" idx="6"/>
            <a:endCxn id="39" idx="2"/>
          </p:cNvCxnSpPr>
          <p:nvPr/>
        </p:nvCxnSpPr>
        <p:spPr>
          <a:xfrm flipV="1">
            <a:off x="8400327" y="3552038"/>
            <a:ext cx="220051" cy="7747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7" idx="6"/>
            <a:endCxn id="39" idx="1"/>
          </p:cNvCxnSpPr>
          <p:nvPr/>
        </p:nvCxnSpPr>
        <p:spPr>
          <a:xfrm>
            <a:off x="6960415" y="2729078"/>
            <a:ext cx="71375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9" idx="3"/>
            <a:endCxn id="10" idx="2"/>
          </p:cNvCxnSpPr>
          <p:nvPr/>
        </p:nvCxnSpPr>
        <p:spPr>
          <a:xfrm>
            <a:off x="9566583" y="2729078"/>
            <a:ext cx="512147" cy="3076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749128" y="5273005"/>
            <a:ext cx="1543979" cy="1070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dirty="0" smtClean="0"/>
              <a:t>2</a:t>
            </a:r>
            <a:endParaRPr lang="en-US" sz="1200" dirty="0" smtClean="0"/>
          </a:p>
        </p:txBody>
      </p:sp>
      <p:cxnSp>
        <p:nvCxnSpPr>
          <p:cNvPr id="12" name="Elbow Connector 11"/>
          <p:cNvCxnSpPr>
            <a:stCxn id="41" idx="2"/>
            <a:endCxn id="19" idx="6"/>
          </p:cNvCxnSpPr>
          <p:nvPr/>
        </p:nvCxnSpPr>
        <p:spPr>
          <a:xfrm rot="10800000">
            <a:off x="7611824" y="5808354"/>
            <a:ext cx="113730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76071" y="172896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6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448"/>
            <a:ext cx="10515600" cy="567855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MT – Mean daily Temperature at the study site</a:t>
            </a:r>
          </a:p>
          <a:p>
            <a:r>
              <a:rPr lang="en-US" sz="2400" dirty="0" smtClean="0"/>
              <a:t>ADD – Accumulated Day Degrees by day and cohort</a:t>
            </a:r>
          </a:p>
          <a:p>
            <a:r>
              <a:rPr lang="en-US" sz="2400" dirty="0" smtClean="0"/>
              <a:t>SDC – Stage Durations for each Cohort – day on which each stage first appears</a:t>
            </a:r>
          </a:p>
          <a:p>
            <a:r>
              <a:rPr lang="en-US" sz="2400" dirty="0" smtClean="0"/>
              <a:t>PEDD – Proportion of Eggs surviving for each day for each cohort</a:t>
            </a:r>
          </a:p>
          <a:p>
            <a:r>
              <a:rPr lang="en-US" sz="2400" dirty="0" smtClean="0"/>
              <a:t>NDEDD – Daily Population (N) for each </a:t>
            </a:r>
            <a:r>
              <a:rPr lang="en-US" sz="2400" i="1" dirty="0" smtClean="0"/>
              <a:t>cohort</a:t>
            </a:r>
          </a:p>
          <a:p>
            <a:r>
              <a:rPr lang="en-US" sz="2400" dirty="0"/>
              <a:t>ST – matrix of same dimensions as NDEDD that has the stage for each cohort for each day</a:t>
            </a:r>
          </a:p>
          <a:p>
            <a:r>
              <a:rPr lang="en-US" sz="2400" dirty="0" smtClean="0"/>
              <a:t>M1 </a:t>
            </a:r>
            <a:r>
              <a:rPr lang="en-US" sz="2400" dirty="0"/>
              <a:t>is a matrix of no. of eggs per each day per cohort, which are summed to make NDD</a:t>
            </a:r>
          </a:p>
          <a:p>
            <a:pPr lvl="1"/>
            <a:r>
              <a:rPr lang="en-US" sz="2000" dirty="0"/>
              <a:t>M2-M6 are the same, but for 1</a:t>
            </a:r>
            <a:r>
              <a:rPr lang="en-US" sz="2000" baseline="30000" dirty="0"/>
              <a:t>st</a:t>
            </a:r>
            <a:r>
              <a:rPr lang="en-US" sz="2000" dirty="0"/>
              <a:t> instar, 2</a:t>
            </a:r>
            <a:r>
              <a:rPr lang="en-US" sz="2000" baseline="30000" dirty="0"/>
              <a:t>nd</a:t>
            </a:r>
            <a:r>
              <a:rPr lang="en-US" sz="2000" dirty="0"/>
              <a:t> instar, etc.  </a:t>
            </a:r>
          </a:p>
          <a:p>
            <a:r>
              <a:rPr lang="en-US" sz="2400" dirty="0"/>
              <a:t>NDD – Daily total population (N) for each </a:t>
            </a:r>
            <a:r>
              <a:rPr lang="en-US" sz="2400" i="1" dirty="0"/>
              <a:t>stage</a:t>
            </a:r>
            <a:r>
              <a:rPr lang="en-US" sz="2400" dirty="0"/>
              <a:t> – sum of NDEDD’s, by taking sum of rows in M matrices</a:t>
            </a:r>
          </a:p>
          <a:p>
            <a:r>
              <a:rPr lang="en-US" sz="2400" dirty="0"/>
              <a:t>C – Counts – the actual </a:t>
            </a:r>
            <a:r>
              <a:rPr lang="en-US" sz="2400" dirty="0" smtClean="0"/>
              <a:t>field counts of each stage</a:t>
            </a:r>
            <a:endParaRPr lang="en-US" sz="2400" dirty="0"/>
          </a:p>
          <a:p>
            <a:r>
              <a:rPr lang="en-US" sz="2400" dirty="0" smtClean="0"/>
              <a:t>S – Daily Survival Rate</a:t>
            </a:r>
          </a:p>
          <a:p>
            <a:r>
              <a:rPr lang="en-US" sz="2400" dirty="0" smtClean="0"/>
              <a:t>L – Daily Eggs Laid</a:t>
            </a:r>
          </a:p>
          <a:p>
            <a:r>
              <a:rPr lang="en-US" sz="2400" dirty="0" smtClean="0"/>
              <a:t>Lambda2 – </a:t>
            </a:r>
            <a:r>
              <a:rPr lang="en-US" sz="2400" dirty="0" err="1" smtClean="0"/>
              <a:t>hyperprior</a:t>
            </a:r>
            <a:r>
              <a:rPr lang="en-US" sz="2400" dirty="0" smtClean="0"/>
              <a:t> on 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9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7891</TotalTime>
  <Words>180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Definitions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Grant, Tyler J [NREM]</dc:creator>
  <cp:lastModifiedBy>Grant, Tyler J [NREM]</cp:lastModifiedBy>
  <cp:revision>42</cp:revision>
  <dcterms:created xsi:type="dcterms:W3CDTF">2018-02-20T17:03:22Z</dcterms:created>
  <dcterms:modified xsi:type="dcterms:W3CDTF">2019-09-18T15:27:52Z</dcterms:modified>
</cp:coreProperties>
</file>