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9" r:id="rId1"/>
  </p:sldMasterIdLst>
  <p:sldIdLst>
    <p:sldId id="256" r:id="rId2"/>
    <p:sldId id="258" r:id="rId3"/>
    <p:sldId id="259" r:id="rId4"/>
    <p:sldId id="257" r:id="rId5"/>
    <p:sldId id="260" r:id="rId6"/>
    <p:sldId id="262" r:id="rId7"/>
    <p:sldId id="263" r:id="rId8"/>
    <p:sldId id="261" r:id="rId9"/>
    <p:sldId id="264" r:id="rId10"/>
    <p:sldId id="267" r:id="rId11"/>
    <p:sldId id="268" r:id="rId12"/>
    <p:sldId id="265" r:id="rId13"/>
    <p:sldId id="266" r:id="rId14"/>
    <p:sldId id="269" r:id="rId15"/>
    <p:sldId id="270" r:id="rId16"/>
    <p:sldId id="272" r:id="rId17"/>
    <p:sldId id="273" r:id="rId18"/>
    <p:sldId id="271" r:id="rId19"/>
  </p:sldIdLst>
  <p:sldSz cx="12192000" cy="6858000"/>
  <p:notesSz cx="6858000" cy="9144000"/>
  <p:defaultTextStyle>
    <a:defPPr>
      <a:defRPr lang="en-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E00F11-1880-4CA3-B8F7-1E8930150C46}"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DACF5C8E-2BCC-4BC3-8B8F-42A83562B293}">
      <dgm:prSet/>
      <dgm:spPr/>
      <dgm:t>
        <a:bodyPr/>
        <a:lstStyle/>
        <a:p>
          <a:pPr>
            <a:lnSpc>
              <a:spcPct val="100000"/>
            </a:lnSpc>
          </a:pPr>
          <a:r>
            <a:rPr lang="en-US" b="1" dirty="0"/>
            <a:t>Temporal Dependencies</a:t>
          </a:r>
          <a:r>
            <a:rPr lang="en-US" dirty="0"/>
            <a:t>: The choice of time-window size directly impacts the system’s ability to recognize short-term transitions (e.g., sitting to standing) and long-term repetitive activities (e.g., jogging or walking).</a:t>
          </a:r>
        </a:p>
      </dgm:t>
    </dgm:pt>
    <dgm:pt modelId="{22B9DCC8-5748-4DB1-A802-3CC7754396BE}" type="parTrans" cxnId="{156748F4-0508-4FC9-9B92-D2D1E3636FF2}">
      <dgm:prSet/>
      <dgm:spPr/>
      <dgm:t>
        <a:bodyPr/>
        <a:lstStyle/>
        <a:p>
          <a:endParaRPr lang="en-US"/>
        </a:p>
      </dgm:t>
    </dgm:pt>
    <dgm:pt modelId="{E942573B-8399-4AA6-9DF1-9F83B9236246}" type="sibTrans" cxnId="{156748F4-0508-4FC9-9B92-D2D1E3636FF2}">
      <dgm:prSet/>
      <dgm:spPr/>
      <dgm:t>
        <a:bodyPr/>
        <a:lstStyle/>
        <a:p>
          <a:endParaRPr lang="en-US"/>
        </a:p>
      </dgm:t>
    </dgm:pt>
    <dgm:pt modelId="{4DB4396F-5187-4B04-9E6E-46DB7797441B}">
      <dgm:prSet/>
      <dgm:spPr/>
      <dgm:t>
        <a:bodyPr/>
        <a:lstStyle/>
        <a:p>
          <a:pPr>
            <a:lnSpc>
              <a:spcPct val="100000"/>
            </a:lnSpc>
          </a:pPr>
          <a:r>
            <a:rPr lang="en-US" b="1" dirty="0"/>
            <a:t>Imbalanced Datasets</a:t>
          </a:r>
          <a:r>
            <a:rPr lang="en-US" dirty="0"/>
            <a:t>: Activities like "Walking" often dominate datasets, making it difficult to classify underrepresented activities such as "Standing" or "Downstairs.”</a:t>
          </a:r>
        </a:p>
      </dgm:t>
    </dgm:pt>
    <dgm:pt modelId="{B111FA61-9CCC-4258-BF11-8C5614A36382}" type="parTrans" cxnId="{A5B53231-3B26-4917-BD30-BF13B6FF9D13}">
      <dgm:prSet/>
      <dgm:spPr/>
      <dgm:t>
        <a:bodyPr/>
        <a:lstStyle/>
        <a:p>
          <a:endParaRPr lang="en-US"/>
        </a:p>
      </dgm:t>
    </dgm:pt>
    <dgm:pt modelId="{D9EE86DA-3877-4455-9E6C-F4BDB5820F92}" type="sibTrans" cxnId="{A5B53231-3B26-4917-BD30-BF13B6FF9D13}">
      <dgm:prSet/>
      <dgm:spPr/>
      <dgm:t>
        <a:bodyPr/>
        <a:lstStyle/>
        <a:p>
          <a:endParaRPr lang="en-US"/>
        </a:p>
      </dgm:t>
    </dgm:pt>
    <dgm:pt modelId="{FE8E39F5-2A02-47B0-81A5-C7A5B44B1DE7}">
      <dgm:prSet/>
      <dgm:spPr/>
      <dgm:t>
        <a:bodyPr/>
        <a:lstStyle/>
        <a:p>
          <a:pPr>
            <a:lnSpc>
              <a:spcPct val="100000"/>
            </a:lnSpc>
          </a:pPr>
          <a:r>
            <a:rPr lang="en-US" b="1" dirty="0"/>
            <a:t>Model Selection</a:t>
          </a:r>
          <a:r>
            <a:rPr lang="en-US" dirty="0"/>
            <a:t>: Traditional feature-based models (e.g., Random Forest) lack temporal awareness, while sequence models (e.g., LSTM-CNN) require careful parameter tuning to avoid overfitting.</a:t>
          </a:r>
        </a:p>
      </dgm:t>
    </dgm:pt>
    <dgm:pt modelId="{D3841396-5825-4CBA-98AA-B68E57293D70}" type="parTrans" cxnId="{B9254EDC-39C1-4E52-BFCC-E9376F64FD28}">
      <dgm:prSet/>
      <dgm:spPr/>
      <dgm:t>
        <a:bodyPr/>
        <a:lstStyle/>
        <a:p>
          <a:endParaRPr lang="en-US"/>
        </a:p>
      </dgm:t>
    </dgm:pt>
    <dgm:pt modelId="{2D357D3B-0B40-4C17-85BA-B6B695D646F7}" type="sibTrans" cxnId="{B9254EDC-39C1-4E52-BFCC-E9376F64FD28}">
      <dgm:prSet/>
      <dgm:spPr/>
      <dgm:t>
        <a:bodyPr/>
        <a:lstStyle/>
        <a:p>
          <a:endParaRPr lang="en-US"/>
        </a:p>
      </dgm:t>
    </dgm:pt>
    <dgm:pt modelId="{868500D2-F5A8-4AE6-97AF-F6A017C64052}" type="pres">
      <dgm:prSet presAssocID="{83E00F11-1880-4CA3-B8F7-1E8930150C46}" presName="root" presStyleCnt="0">
        <dgm:presLayoutVars>
          <dgm:dir/>
          <dgm:resizeHandles val="exact"/>
        </dgm:presLayoutVars>
      </dgm:prSet>
      <dgm:spPr/>
    </dgm:pt>
    <dgm:pt modelId="{168B41E4-3DD9-4C52-9F48-FB80F274858D}" type="pres">
      <dgm:prSet presAssocID="{DACF5C8E-2BCC-4BC3-8B8F-42A83562B293}" presName="compNode" presStyleCnt="0"/>
      <dgm:spPr/>
    </dgm:pt>
    <dgm:pt modelId="{FB32F4FE-12CA-4505-BCAA-B0D5CEAFD79E}" type="pres">
      <dgm:prSet presAssocID="{DACF5C8E-2BCC-4BC3-8B8F-42A83562B29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opwatch"/>
        </a:ext>
      </dgm:extLst>
    </dgm:pt>
    <dgm:pt modelId="{5B74D3D8-7D21-4764-B4CE-19AFD39CAAD2}" type="pres">
      <dgm:prSet presAssocID="{DACF5C8E-2BCC-4BC3-8B8F-42A83562B293}" presName="spaceRect" presStyleCnt="0"/>
      <dgm:spPr/>
    </dgm:pt>
    <dgm:pt modelId="{275703EE-A7FF-4D1D-932B-FDFF83B939E5}" type="pres">
      <dgm:prSet presAssocID="{DACF5C8E-2BCC-4BC3-8B8F-42A83562B293}" presName="textRect" presStyleLbl="revTx" presStyleIdx="0" presStyleCnt="3">
        <dgm:presLayoutVars>
          <dgm:chMax val="1"/>
          <dgm:chPref val="1"/>
        </dgm:presLayoutVars>
      </dgm:prSet>
      <dgm:spPr/>
    </dgm:pt>
    <dgm:pt modelId="{AB48A5B0-E50B-4AAB-9C3D-E553DABD42A7}" type="pres">
      <dgm:prSet presAssocID="{E942573B-8399-4AA6-9DF1-9F83B9236246}" presName="sibTrans" presStyleCnt="0"/>
      <dgm:spPr/>
    </dgm:pt>
    <dgm:pt modelId="{321D5BBB-E7D1-43A6-90D1-4D0A2C655D36}" type="pres">
      <dgm:prSet presAssocID="{4DB4396F-5187-4B04-9E6E-46DB7797441B}" presName="compNode" presStyleCnt="0"/>
      <dgm:spPr/>
    </dgm:pt>
    <dgm:pt modelId="{CCFD1C43-D423-4A21-899E-5844023EE10F}" type="pres">
      <dgm:prSet presAssocID="{4DB4396F-5187-4B04-9E6E-46DB7797441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9D79291B-6866-4D53-8230-8ADDFA33EF52}" type="pres">
      <dgm:prSet presAssocID="{4DB4396F-5187-4B04-9E6E-46DB7797441B}" presName="spaceRect" presStyleCnt="0"/>
      <dgm:spPr/>
    </dgm:pt>
    <dgm:pt modelId="{0F758833-B5C8-4C4B-AA0F-27562AD55333}" type="pres">
      <dgm:prSet presAssocID="{4DB4396F-5187-4B04-9E6E-46DB7797441B}" presName="textRect" presStyleLbl="revTx" presStyleIdx="1" presStyleCnt="3">
        <dgm:presLayoutVars>
          <dgm:chMax val="1"/>
          <dgm:chPref val="1"/>
        </dgm:presLayoutVars>
      </dgm:prSet>
      <dgm:spPr/>
    </dgm:pt>
    <dgm:pt modelId="{3D49598E-0058-4E4F-9EB1-E7531AA2D91E}" type="pres">
      <dgm:prSet presAssocID="{D9EE86DA-3877-4455-9E6C-F4BDB5820F92}" presName="sibTrans" presStyleCnt="0"/>
      <dgm:spPr/>
    </dgm:pt>
    <dgm:pt modelId="{18BEAAE3-87BC-41D1-9A1C-CEC46DE8715D}" type="pres">
      <dgm:prSet presAssocID="{FE8E39F5-2A02-47B0-81A5-C7A5B44B1DE7}" presName="compNode" presStyleCnt="0"/>
      <dgm:spPr/>
    </dgm:pt>
    <dgm:pt modelId="{2D4D0D99-E875-4F39-A269-1F6AAD60E454}" type="pres">
      <dgm:prSet presAssocID="{FE8E39F5-2A02-47B0-81A5-C7A5B44B1DE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orest scene"/>
        </a:ext>
      </dgm:extLst>
    </dgm:pt>
    <dgm:pt modelId="{B0BD1C3B-639C-4448-8664-6CCB396EAF18}" type="pres">
      <dgm:prSet presAssocID="{FE8E39F5-2A02-47B0-81A5-C7A5B44B1DE7}" presName="spaceRect" presStyleCnt="0"/>
      <dgm:spPr/>
    </dgm:pt>
    <dgm:pt modelId="{3B3FD09B-2247-4FF4-8092-C6678AD18282}" type="pres">
      <dgm:prSet presAssocID="{FE8E39F5-2A02-47B0-81A5-C7A5B44B1DE7}" presName="textRect" presStyleLbl="revTx" presStyleIdx="2" presStyleCnt="3">
        <dgm:presLayoutVars>
          <dgm:chMax val="1"/>
          <dgm:chPref val="1"/>
        </dgm:presLayoutVars>
      </dgm:prSet>
      <dgm:spPr/>
    </dgm:pt>
  </dgm:ptLst>
  <dgm:cxnLst>
    <dgm:cxn modelId="{4295E830-4941-7945-905C-3892E582DA6E}" type="presOf" srcId="{FE8E39F5-2A02-47B0-81A5-C7A5B44B1DE7}" destId="{3B3FD09B-2247-4FF4-8092-C6678AD18282}" srcOrd="0" destOrd="0" presId="urn:microsoft.com/office/officeart/2018/2/layout/IconLabelList"/>
    <dgm:cxn modelId="{A5B53231-3B26-4917-BD30-BF13B6FF9D13}" srcId="{83E00F11-1880-4CA3-B8F7-1E8930150C46}" destId="{4DB4396F-5187-4B04-9E6E-46DB7797441B}" srcOrd="1" destOrd="0" parTransId="{B111FA61-9CCC-4258-BF11-8C5614A36382}" sibTransId="{D9EE86DA-3877-4455-9E6C-F4BDB5820F92}"/>
    <dgm:cxn modelId="{03C58A3A-538B-034B-A87D-B06B4823F767}" type="presOf" srcId="{4DB4396F-5187-4B04-9E6E-46DB7797441B}" destId="{0F758833-B5C8-4C4B-AA0F-27562AD55333}" srcOrd="0" destOrd="0" presId="urn:microsoft.com/office/officeart/2018/2/layout/IconLabelList"/>
    <dgm:cxn modelId="{BBD02CA5-E898-1843-BC0F-EE28F061CDA3}" type="presOf" srcId="{83E00F11-1880-4CA3-B8F7-1E8930150C46}" destId="{868500D2-F5A8-4AE6-97AF-F6A017C64052}" srcOrd="0" destOrd="0" presId="urn:microsoft.com/office/officeart/2018/2/layout/IconLabelList"/>
    <dgm:cxn modelId="{75C870BC-05F7-B04E-B6F5-31DCAD53F483}" type="presOf" srcId="{DACF5C8E-2BCC-4BC3-8B8F-42A83562B293}" destId="{275703EE-A7FF-4D1D-932B-FDFF83B939E5}" srcOrd="0" destOrd="0" presId="urn:microsoft.com/office/officeart/2018/2/layout/IconLabelList"/>
    <dgm:cxn modelId="{B9254EDC-39C1-4E52-BFCC-E9376F64FD28}" srcId="{83E00F11-1880-4CA3-B8F7-1E8930150C46}" destId="{FE8E39F5-2A02-47B0-81A5-C7A5B44B1DE7}" srcOrd="2" destOrd="0" parTransId="{D3841396-5825-4CBA-98AA-B68E57293D70}" sibTransId="{2D357D3B-0B40-4C17-85BA-B6B695D646F7}"/>
    <dgm:cxn modelId="{156748F4-0508-4FC9-9B92-D2D1E3636FF2}" srcId="{83E00F11-1880-4CA3-B8F7-1E8930150C46}" destId="{DACF5C8E-2BCC-4BC3-8B8F-42A83562B293}" srcOrd="0" destOrd="0" parTransId="{22B9DCC8-5748-4DB1-A802-3CC7754396BE}" sibTransId="{E942573B-8399-4AA6-9DF1-9F83B9236246}"/>
    <dgm:cxn modelId="{0FCA1FCD-F84F-494D-9B15-807A53EB26DF}" type="presParOf" srcId="{868500D2-F5A8-4AE6-97AF-F6A017C64052}" destId="{168B41E4-3DD9-4C52-9F48-FB80F274858D}" srcOrd="0" destOrd="0" presId="urn:microsoft.com/office/officeart/2018/2/layout/IconLabelList"/>
    <dgm:cxn modelId="{481253F8-89F5-8846-A1E4-F6972BC80E80}" type="presParOf" srcId="{168B41E4-3DD9-4C52-9F48-FB80F274858D}" destId="{FB32F4FE-12CA-4505-BCAA-B0D5CEAFD79E}" srcOrd="0" destOrd="0" presId="urn:microsoft.com/office/officeart/2018/2/layout/IconLabelList"/>
    <dgm:cxn modelId="{42F9074B-49A2-5245-A0D2-B0D924888223}" type="presParOf" srcId="{168B41E4-3DD9-4C52-9F48-FB80F274858D}" destId="{5B74D3D8-7D21-4764-B4CE-19AFD39CAAD2}" srcOrd="1" destOrd="0" presId="urn:microsoft.com/office/officeart/2018/2/layout/IconLabelList"/>
    <dgm:cxn modelId="{514AD866-32CF-6045-A1FF-3B275D6D5C93}" type="presParOf" srcId="{168B41E4-3DD9-4C52-9F48-FB80F274858D}" destId="{275703EE-A7FF-4D1D-932B-FDFF83B939E5}" srcOrd="2" destOrd="0" presId="urn:microsoft.com/office/officeart/2018/2/layout/IconLabelList"/>
    <dgm:cxn modelId="{32415B79-786F-6E44-8FBC-AF6A4ECE580A}" type="presParOf" srcId="{868500D2-F5A8-4AE6-97AF-F6A017C64052}" destId="{AB48A5B0-E50B-4AAB-9C3D-E553DABD42A7}" srcOrd="1" destOrd="0" presId="urn:microsoft.com/office/officeart/2018/2/layout/IconLabelList"/>
    <dgm:cxn modelId="{72DCCA4A-E523-8040-94B0-08E74A607D33}" type="presParOf" srcId="{868500D2-F5A8-4AE6-97AF-F6A017C64052}" destId="{321D5BBB-E7D1-43A6-90D1-4D0A2C655D36}" srcOrd="2" destOrd="0" presId="urn:microsoft.com/office/officeart/2018/2/layout/IconLabelList"/>
    <dgm:cxn modelId="{1F56768C-C372-E14A-8A52-E7F7E3AA3631}" type="presParOf" srcId="{321D5BBB-E7D1-43A6-90D1-4D0A2C655D36}" destId="{CCFD1C43-D423-4A21-899E-5844023EE10F}" srcOrd="0" destOrd="0" presId="urn:microsoft.com/office/officeart/2018/2/layout/IconLabelList"/>
    <dgm:cxn modelId="{A0D08501-BA78-C343-AF73-BE73C045C581}" type="presParOf" srcId="{321D5BBB-E7D1-43A6-90D1-4D0A2C655D36}" destId="{9D79291B-6866-4D53-8230-8ADDFA33EF52}" srcOrd="1" destOrd="0" presId="urn:microsoft.com/office/officeart/2018/2/layout/IconLabelList"/>
    <dgm:cxn modelId="{BE33169E-7D6F-E645-8DD5-9B880D13BF33}" type="presParOf" srcId="{321D5BBB-E7D1-43A6-90D1-4D0A2C655D36}" destId="{0F758833-B5C8-4C4B-AA0F-27562AD55333}" srcOrd="2" destOrd="0" presId="urn:microsoft.com/office/officeart/2018/2/layout/IconLabelList"/>
    <dgm:cxn modelId="{C5B4075D-95F6-E645-9BDE-258A48DE19B6}" type="presParOf" srcId="{868500D2-F5A8-4AE6-97AF-F6A017C64052}" destId="{3D49598E-0058-4E4F-9EB1-E7531AA2D91E}" srcOrd="3" destOrd="0" presId="urn:microsoft.com/office/officeart/2018/2/layout/IconLabelList"/>
    <dgm:cxn modelId="{383BAB19-5DD9-9444-994D-401B33D82593}" type="presParOf" srcId="{868500D2-F5A8-4AE6-97AF-F6A017C64052}" destId="{18BEAAE3-87BC-41D1-9A1C-CEC46DE8715D}" srcOrd="4" destOrd="0" presId="urn:microsoft.com/office/officeart/2018/2/layout/IconLabelList"/>
    <dgm:cxn modelId="{135387F2-7F44-FB45-8A5B-9954389712A4}" type="presParOf" srcId="{18BEAAE3-87BC-41D1-9A1C-CEC46DE8715D}" destId="{2D4D0D99-E875-4F39-A269-1F6AAD60E454}" srcOrd="0" destOrd="0" presId="urn:microsoft.com/office/officeart/2018/2/layout/IconLabelList"/>
    <dgm:cxn modelId="{9A6B0231-8C8F-224A-9172-A16DC4B31E34}" type="presParOf" srcId="{18BEAAE3-87BC-41D1-9A1C-CEC46DE8715D}" destId="{B0BD1C3B-639C-4448-8664-6CCB396EAF18}" srcOrd="1" destOrd="0" presId="urn:microsoft.com/office/officeart/2018/2/layout/IconLabelList"/>
    <dgm:cxn modelId="{3107214C-AB2A-3B44-8811-6501B3DA531E}" type="presParOf" srcId="{18BEAAE3-87BC-41D1-9A1C-CEC46DE8715D}" destId="{3B3FD09B-2247-4FF4-8092-C6678AD18282}"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32F4FE-12CA-4505-BCAA-B0D5CEAFD79E}">
      <dsp:nvSpPr>
        <dsp:cNvPr id="0" name=""/>
        <dsp:cNvSpPr/>
      </dsp:nvSpPr>
      <dsp:spPr>
        <a:xfrm>
          <a:off x="440018" y="767247"/>
          <a:ext cx="716660" cy="71666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75703EE-A7FF-4D1D-932B-FDFF83B939E5}">
      <dsp:nvSpPr>
        <dsp:cNvPr id="0" name=""/>
        <dsp:cNvSpPr/>
      </dsp:nvSpPr>
      <dsp:spPr>
        <a:xfrm>
          <a:off x="2059" y="1849378"/>
          <a:ext cx="1592578" cy="13536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dirty="0"/>
            <a:t>Temporal Dependencies</a:t>
          </a:r>
          <a:r>
            <a:rPr lang="en-US" sz="1100" kern="1200" dirty="0"/>
            <a:t>: The choice of time-window size directly impacts the system’s ability to recognize short-term transitions (e.g., sitting to standing) and long-term repetitive activities (e.g., jogging or walking).</a:t>
          </a:r>
        </a:p>
      </dsp:txBody>
      <dsp:txXfrm>
        <a:off x="2059" y="1849378"/>
        <a:ext cx="1592578" cy="1353691"/>
      </dsp:txXfrm>
    </dsp:sp>
    <dsp:sp modelId="{CCFD1C43-D423-4A21-899E-5844023EE10F}">
      <dsp:nvSpPr>
        <dsp:cNvPr id="0" name=""/>
        <dsp:cNvSpPr/>
      </dsp:nvSpPr>
      <dsp:spPr>
        <a:xfrm>
          <a:off x="2311297" y="767247"/>
          <a:ext cx="716660" cy="71666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758833-B5C8-4C4B-AA0F-27562AD55333}">
      <dsp:nvSpPr>
        <dsp:cNvPr id="0" name=""/>
        <dsp:cNvSpPr/>
      </dsp:nvSpPr>
      <dsp:spPr>
        <a:xfrm>
          <a:off x="1873338" y="1849378"/>
          <a:ext cx="1592578" cy="13536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dirty="0"/>
            <a:t>Imbalanced Datasets</a:t>
          </a:r>
          <a:r>
            <a:rPr lang="en-US" sz="1100" kern="1200" dirty="0"/>
            <a:t>: Activities like "Walking" often dominate datasets, making it difficult to classify underrepresented activities such as "Standing" or "Downstairs.”</a:t>
          </a:r>
        </a:p>
      </dsp:txBody>
      <dsp:txXfrm>
        <a:off x="1873338" y="1849378"/>
        <a:ext cx="1592578" cy="1353691"/>
      </dsp:txXfrm>
    </dsp:sp>
    <dsp:sp modelId="{2D4D0D99-E875-4F39-A269-1F6AAD60E454}">
      <dsp:nvSpPr>
        <dsp:cNvPr id="0" name=""/>
        <dsp:cNvSpPr/>
      </dsp:nvSpPr>
      <dsp:spPr>
        <a:xfrm>
          <a:off x="4182577" y="767247"/>
          <a:ext cx="716660" cy="71666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3FD09B-2247-4FF4-8092-C6678AD18282}">
      <dsp:nvSpPr>
        <dsp:cNvPr id="0" name=""/>
        <dsp:cNvSpPr/>
      </dsp:nvSpPr>
      <dsp:spPr>
        <a:xfrm>
          <a:off x="3744618" y="1849378"/>
          <a:ext cx="1592578" cy="13536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dirty="0"/>
            <a:t>Model Selection</a:t>
          </a:r>
          <a:r>
            <a:rPr lang="en-US" sz="1100" kern="1200" dirty="0"/>
            <a:t>: Traditional feature-based models (e.g., Random Forest) lack temporal awareness, while sequence models (e.g., LSTM-CNN) require careful parameter tuning to avoid overfitting.</a:t>
          </a:r>
        </a:p>
      </dsp:txBody>
      <dsp:txXfrm>
        <a:off x="3744618" y="1849378"/>
        <a:ext cx="1592578" cy="1353691"/>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53BEF823-48A5-43FC-BE03-E79964288B41}" type="datetimeFigureOut">
              <a:rPr lang="en-US" smtClean="0"/>
              <a:t>12/16/24</a:t>
            </a:fld>
            <a:endParaRPr lang="en-US" dirty="0"/>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dirty="0"/>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54262050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3B4E9-7A16-448C-8BE6-B14941A34857}"/>
              </a:ext>
            </a:extLst>
          </p:cNvPr>
          <p:cNvSpPr>
            <a:spLocks noGrp="1"/>
          </p:cNvSpPr>
          <p:nvPr>
            <p:ph type="dt" sz="half" idx="10"/>
          </p:nvPr>
        </p:nvSpPr>
        <p:spPr/>
        <p:txBody>
          <a:bodyPr/>
          <a:lstStyle/>
          <a:p>
            <a:pPr algn="r"/>
            <a:fld id="{53BEF823-48A5-43FC-BE03-E79964288B41}" type="datetimeFigureOut">
              <a:rPr lang="en-US" smtClean="0"/>
              <a:pPr algn="r"/>
              <a:t>12/16/24</a:t>
            </a:fld>
            <a:endParaRPr lang="en-US" dirty="0"/>
          </a:p>
        </p:txBody>
      </p:sp>
      <p:sp>
        <p:nvSpPr>
          <p:cNvPr id="8" name="Footer Placeholder 7">
            <a:extLst>
              <a:ext uri="{FF2B5EF4-FFF2-40B4-BE49-F238E27FC236}">
                <a16:creationId xmlns:a16="http://schemas.microsoft.com/office/drawing/2014/main" id="{579212F5-5835-49FF-836F-5E3008A0EDB1}"/>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434109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DDA4EA6-6A1A-48ED-9D79-A438561C7E79}"/>
              </a:ext>
            </a:extLst>
          </p:cNvPr>
          <p:cNvSpPr>
            <a:spLocks noGrp="1"/>
          </p:cNvSpPr>
          <p:nvPr>
            <p:ph type="dt" sz="half" idx="10"/>
          </p:nvPr>
        </p:nvSpPr>
        <p:spPr/>
        <p:txBody>
          <a:bodyPr/>
          <a:lstStyle/>
          <a:p>
            <a:pPr algn="r"/>
            <a:fld id="{53BEF823-48A5-43FC-BE03-E79964288B41}" type="datetimeFigureOut">
              <a:rPr lang="en-US" smtClean="0"/>
              <a:pPr algn="r"/>
              <a:t>12/16/24</a:t>
            </a:fld>
            <a:endParaRPr lang="en-US" dirty="0"/>
          </a:p>
        </p:txBody>
      </p:sp>
      <p:sp>
        <p:nvSpPr>
          <p:cNvPr id="8" name="Footer Placeholder 7">
            <a:extLst>
              <a:ext uri="{FF2B5EF4-FFF2-40B4-BE49-F238E27FC236}">
                <a16:creationId xmlns:a16="http://schemas.microsoft.com/office/drawing/2014/main" id="{F049B2BA-9250-4EBF-8820-10BDA5C1C62B}"/>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424693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53BEF823-48A5-43FC-BE03-E79964288B41}" type="datetimeFigureOut">
              <a:rPr lang="en-US" smtClean="0"/>
              <a:pPr algn="r"/>
              <a:t>12/16/24</a:t>
            </a:fld>
            <a:endParaRPr lang="en-US" dirty="0"/>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474423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D12BC88-6A2B-4851-9568-23A4B74D9F98}"/>
              </a:ext>
            </a:extLst>
          </p:cNvPr>
          <p:cNvSpPr>
            <a:spLocks noGrp="1"/>
          </p:cNvSpPr>
          <p:nvPr>
            <p:ph type="dt" sz="half" idx="10"/>
          </p:nvPr>
        </p:nvSpPr>
        <p:spPr/>
        <p:txBody>
          <a:bodyPr/>
          <a:lstStyle/>
          <a:p>
            <a:pPr algn="r"/>
            <a:fld id="{53BEF823-48A5-43FC-BE03-E79964288B41}" type="datetimeFigureOut">
              <a:rPr lang="en-US" smtClean="0"/>
              <a:pPr algn="r"/>
              <a:t>12/16/24</a:t>
            </a:fld>
            <a:endParaRPr lang="en-US" dirty="0"/>
          </a:p>
        </p:txBody>
      </p:sp>
      <p:sp>
        <p:nvSpPr>
          <p:cNvPr id="8" name="Footer Placeholder 7">
            <a:extLst>
              <a:ext uri="{FF2B5EF4-FFF2-40B4-BE49-F238E27FC236}">
                <a16:creationId xmlns:a16="http://schemas.microsoft.com/office/drawing/2014/main" id="{D882CFE5-65C3-4F46-9141-4645455947D2}"/>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293110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D6953A83-D2BE-4015-8D64-BE93DDFE5D21}"/>
              </a:ext>
            </a:extLst>
          </p:cNvPr>
          <p:cNvSpPr>
            <a:spLocks noGrp="1"/>
          </p:cNvSpPr>
          <p:nvPr>
            <p:ph type="dt" sz="half" idx="10"/>
          </p:nvPr>
        </p:nvSpPr>
        <p:spPr/>
        <p:txBody>
          <a:bodyPr/>
          <a:lstStyle/>
          <a:p>
            <a:pPr algn="r"/>
            <a:fld id="{53BEF823-48A5-43FC-BE03-E79964288B41}" type="datetimeFigureOut">
              <a:rPr lang="en-US" smtClean="0"/>
              <a:pPr algn="r"/>
              <a:t>12/16/24</a:t>
            </a:fld>
            <a:endParaRPr lang="en-US" dirty="0"/>
          </a:p>
        </p:txBody>
      </p:sp>
      <p:sp>
        <p:nvSpPr>
          <p:cNvPr id="10" name="Footer Placeholder 9">
            <a:extLst>
              <a:ext uri="{FF2B5EF4-FFF2-40B4-BE49-F238E27FC236}">
                <a16:creationId xmlns:a16="http://schemas.microsoft.com/office/drawing/2014/main" id="{BA849E67-05F9-4033-B033-74D6B8C8E77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5" name="Title 4">
            <a:extLst>
              <a:ext uri="{FF2B5EF4-FFF2-40B4-BE49-F238E27FC236}">
                <a16:creationId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74711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D76B63AE-38FF-40DD-A543-32DD98E6BDB2}"/>
              </a:ext>
            </a:extLst>
          </p:cNvPr>
          <p:cNvSpPr>
            <a:spLocks noGrp="1"/>
          </p:cNvSpPr>
          <p:nvPr>
            <p:ph type="title"/>
          </p:nvPr>
        </p:nvSpPr>
        <p:spPr/>
        <p:txBody>
          <a:bodyPr/>
          <a:lstStyle/>
          <a:p>
            <a:r>
              <a:rPr lang="en-US"/>
              <a:t>Click to edit Master title style</a:t>
            </a:r>
            <a:endParaRPr lang="en-US" dirty="0"/>
          </a:p>
        </p:txBody>
      </p:sp>
      <p:sp>
        <p:nvSpPr>
          <p:cNvPr id="12" name="Date Placeholder 11">
            <a:extLst>
              <a:ext uri="{FF2B5EF4-FFF2-40B4-BE49-F238E27FC236}">
                <a16:creationId xmlns:a16="http://schemas.microsoft.com/office/drawing/2014/main" id="{C686C0EB-E082-4BAB-99E8-B42F3C28B20F}"/>
              </a:ext>
            </a:extLst>
          </p:cNvPr>
          <p:cNvSpPr>
            <a:spLocks noGrp="1"/>
          </p:cNvSpPr>
          <p:nvPr>
            <p:ph type="dt" sz="half" idx="10"/>
          </p:nvPr>
        </p:nvSpPr>
        <p:spPr/>
        <p:txBody>
          <a:bodyPr/>
          <a:lstStyle/>
          <a:p>
            <a:pPr algn="r"/>
            <a:fld id="{53BEF823-48A5-43FC-BE03-E79964288B41}" type="datetimeFigureOut">
              <a:rPr lang="en-US" smtClean="0"/>
              <a:pPr algn="r"/>
              <a:t>12/16/24</a:t>
            </a:fld>
            <a:endParaRPr lang="en-US" dirty="0"/>
          </a:p>
        </p:txBody>
      </p:sp>
      <p:sp>
        <p:nvSpPr>
          <p:cNvPr id="13" name="Footer Placeholder 12">
            <a:extLst>
              <a:ext uri="{FF2B5EF4-FFF2-40B4-BE49-F238E27FC236}">
                <a16:creationId xmlns:a16="http://schemas.microsoft.com/office/drawing/2014/main" id="{B3CB0152-BA1F-48C7-A66F-3ADB51C94B97}"/>
              </a:ext>
            </a:extLst>
          </p:cNvPr>
          <p:cNvSpPr>
            <a:spLocks noGrp="1"/>
          </p:cNvSpPr>
          <p:nvPr>
            <p:ph type="ftr" sz="quarter" idx="11"/>
          </p:nvPr>
        </p:nvSpPr>
        <p:spPr/>
        <p:txBody>
          <a:bodyPr/>
          <a:lstStyle/>
          <a:p>
            <a:pPr algn="l"/>
            <a:endParaRPr lang="en-US" dirty="0"/>
          </a:p>
        </p:txBody>
      </p:sp>
      <p:sp>
        <p:nvSpPr>
          <p:cNvPr id="14" name="Slide Number Placeholder 13">
            <a:extLst>
              <a:ext uri="{FF2B5EF4-FFF2-40B4-BE49-F238E27FC236}">
                <a16:creationId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378249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5887FB59-BA77-4864-B9E8-994851250CB4}"/>
              </a:ext>
            </a:extLst>
          </p:cNvPr>
          <p:cNvSpPr>
            <a:spLocks noGrp="1"/>
          </p:cNvSpPr>
          <p:nvPr>
            <p:ph type="dt" sz="half" idx="10"/>
          </p:nvPr>
        </p:nvSpPr>
        <p:spPr/>
        <p:txBody>
          <a:bodyPr/>
          <a:lstStyle/>
          <a:p>
            <a:pPr algn="r"/>
            <a:fld id="{53BEF823-48A5-43FC-BE03-E79964288B41}" type="datetimeFigureOut">
              <a:rPr lang="en-US" smtClean="0"/>
              <a:pPr algn="r"/>
              <a:t>12/16/24</a:t>
            </a:fld>
            <a:endParaRPr lang="en-US" dirty="0"/>
          </a:p>
        </p:txBody>
      </p:sp>
      <p:sp>
        <p:nvSpPr>
          <p:cNvPr id="7" name="Footer Placeholder 6">
            <a:extLst>
              <a:ext uri="{FF2B5EF4-FFF2-40B4-BE49-F238E27FC236}">
                <a16:creationId xmlns:a16="http://schemas.microsoft.com/office/drawing/2014/main" id="{B6F0BC0B-BA67-455B-B567-1473DF0628BE}"/>
              </a:ext>
            </a:extLst>
          </p:cNvPr>
          <p:cNvSpPr>
            <a:spLocks noGrp="1"/>
          </p:cNvSpPr>
          <p:nvPr>
            <p:ph type="ftr" sz="quarter" idx="11"/>
          </p:nvPr>
        </p:nvSpPr>
        <p:spPr/>
        <p:txBody>
          <a:bodyPr/>
          <a:lstStyle/>
          <a:p>
            <a:pPr algn="l"/>
            <a:endParaRPr lang="en-US" dirty="0"/>
          </a:p>
        </p:txBody>
      </p:sp>
      <p:sp>
        <p:nvSpPr>
          <p:cNvPr id="8" name="Slide Number Placeholder 7">
            <a:extLst>
              <a:ext uri="{FF2B5EF4-FFF2-40B4-BE49-F238E27FC236}">
                <a16:creationId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761378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F1315B-6865-4A5A-91C1-B75339038903}"/>
              </a:ext>
            </a:extLst>
          </p:cNvPr>
          <p:cNvSpPr>
            <a:spLocks noGrp="1"/>
          </p:cNvSpPr>
          <p:nvPr>
            <p:ph type="dt" sz="half" idx="10"/>
          </p:nvPr>
        </p:nvSpPr>
        <p:spPr/>
        <p:txBody>
          <a:bodyPr/>
          <a:lstStyle/>
          <a:p>
            <a:pPr algn="r"/>
            <a:fld id="{53BEF823-48A5-43FC-BE03-E79964288B41}" type="datetimeFigureOut">
              <a:rPr lang="en-US" smtClean="0"/>
              <a:pPr algn="r"/>
              <a:t>12/16/24</a:t>
            </a:fld>
            <a:endParaRPr lang="en-US" dirty="0"/>
          </a:p>
        </p:txBody>
      </p:sp>
      <p:sp>
        <p:nvSpPr>
          <p:cNvPr id="6" name="Footer Placeholder 5">
            <a:extLst>
              <a:ext uri="{FF2B5EF4-FFF2-40B4-BE49-F238E27FC236}">
                <a16:creationId xmlns:a16="http://schemas.microsoft.com/office/drawing/2014/main" id="{DD536720-08C7-43DE-8EB5-CAB52D0E96B1}"/>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781524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99A93518-F9B5-418F-9883-BEF8359B045A}"/>
              </a:ext>
            </a:extLst>
          </p:cNvPr>
          <p:cNvSpPr>
            <a:spLocks noGrp="1"/>
          </p:cNvSpPr>
          <p:nvPr>
            <p:ph type="dt" sz="half" idx="10"/>
          </p:nvPr>
        </p:nvSpPr>
        <p:spPr/>
        <p:txBody>
          <a:bodyPr/>
          <a:lstStyle/>
          <a:p>
            <a:pPr algn="r"/>
            <a:fld id="{53BEF823-48A5-43FC-BE03-E79964288B41}" type="datetimeFigureOut">
              <a:rPr lang="en-US" smtClean="0"/>
              <a:pPr algn="r"/>
              <a:t>12/16/24</a:t>
            </a:fld>
            <a:endParaRPr lang="en-US" dirty="0"/>
          </a:p>
        </p:txBody>
      </p:sp>
      <p:sp>
        <p:nvSpPr>
          <p:cNvPr id="10" name="Footer Placeholder 9">
            <a:extLst>
              <a:ext uri="{FF2B5EF4-FFF2-40B4-BE49-F238E27FC236}">
                <a16:creationId xmlns:a16="http://schemas.microsoft.com/office/drawing/2014/main" id="{27B9FFE7-C4AB-425B-9B56-E412C72212A0}"/>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endParaRPr lang="en-US" dirty="0"/>
          </a:p>
        </p:txBody>
      </p:sp>
    </p:spTree>
    <p:extLst>
      <p:ext uri="{BB962C8B-B14F-4D97-AF65-F5344CB8AC3E}">
        <p14:creationId xmlns:p14="http://schemas.microsoft.com/office/powerpoint/2010/main" val="3780913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71414C9F-CBBD-4D5E-A831-BC0CDFEBCEF3}"/>
              </a:ext>
            </a:extLst>
          </p:cNvPr>
          <p:cNvSpPr>
            <a:spLocks noGrp="1"/>
          </p:cNvSpPr>
          <p:nvPr>
            <p:ph type="dt" sz="half" idx="10"/>
          </p:nvPr>
        </p:nvSpPr>
        <p:spPr/>
        <p:txBody>
          <a:bodyPr/>
          <a:lstStyle/>
          <a:p>
            <a:pPr algn="r"/>
            <a:fld id="{53BEF823-48A5-43FC-BE03-E79964288B41}" type="datetimeFigureOut">
              <a:rPr lang="en-US" smtClean="0"/>
              <a:pPr algn="r"/>
              <a:t>12/16/24</a:t>
            </a:fld>
            <a:endParaRPr lang="en-US" dirty="0"/>
          </a:p>
        </p:txBody>
      </p:sp>
      <p:sp>
        <p:nvSpPr>
          <p:cNvPr id="10" name="Footer Placeholder 9">
            <a:extLst>
              <a:ext uri="{FF2B5EF4-FFF2-40B4-BE49-F238E27FC236}">
                <a16:creationId xmlns:a16="http://schemas.microsoft.com/office/drawing/2014/main" id="{F58DC0C8-B580-442D-8DAC-4F0F869B1F1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endParaRPr lang="en-US" dirty="0"/>
          </a:p>
        </p:txBody>
      </p:sp>
    </p:spTree>
    <p:extLst>
      <p:ext uri="{BB962C8B-B14F-4D97-AF65-F5344CB8AC3E}">
        <p14:creationId xmlns:p14="http://schemas.microsoft.com/office/powerpoint/2010/main" val="1232144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53BEF823-48A5-43FC-BE03-E79964288B41}" type="datetimeFigureOut">
              <a:rPr lang="en-US" smtClean="0"/>
              <a:pPr algn="r"/>
              <a:t>12/16/24</a:t>
            </a:fld>
            <a:endParaRPr lang="en-US" dirty="0"/>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701657290"/>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8" r:id="rId6"/>
    <p:sldLayoutId id="2147483733" r:id="rId7"/>
    <p:sldLayoutId id="2147483734" r:id="rId8"/>
    <p:sldLayoutId id="2147483735" r:id="rId9"/>
    <p:sldLayoutId id="2147483737" r:id="rId10"/>
    <p:sldLayoutId id="2147483736" r:id="rId11"/>
  </p:sldLayoutIdLst>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9C1BE4-9E77-D16D-5F87-96261C10286A}"/>
              </a:ext>
            </a:extLst>
          </p:cNvPr>
          <p:cNvSpPr>
            <a:spLocks noGrp="1"/>
          </p:cNvSpPr>
          <p:nvPr>
            <p:ph type="ctrTitle"/>
          </p:nvPr>
        </p:nvSpPr>
        <p:spPr>
          <a:xfrm>
            <a:off x="1078992" y="1143000"/>
            <a:ext cx="5920896" cy="3546179"/>
          </a:xfrm>
        </p:spPr>
        <p:txBody>
          <a:bodyPr>
            <a:normAutofit/>
          </a:bodyPr>
          <a:lstStyle/>
          <a:p>
            <a:r>
              <a:rPr lang="en-US" sz="4000"/>
              <a:t>From Short-Term Actions to Long-Term Patterns: Exploring Temporal Dependencies in Activity Recognition with Wearable Sensor Data</a:t>
            </a:r>
            <a:endParaRPr lang="en-TR" sz="4000"/>
          </a:p>
        </p:txBody>
      </p:sp>
      <p:sp>
        <p:nvSpPr>
          <p:cNvPr id="3" name="Subtitle 2">
            <a:extLst>
              <a:ext uri="{FF2B5EF4-FFF2-40B4-BE49-F238E27FC236}">
                <a16:creationId xmlns:a16="http://schemas.microsoft.com/office/drawing/2014/main" id="{B424C692-F34B-5166-724C-4AD19B24892F}"/>
              </a:ext>
            </a:extLst>
          </p:cNvPr>
          <p:cNvSpPr>
            <a:spLocks noGrp="1"/>
          </p:cNvSpPr>
          <p:nvPr>
            <p:ph type="subTitle" idx="1"/>
          </p:nvPr>
        </p:nvSpPr>
        <p:spPr>
          <a:xfrm>
            <a:off x="1078992" y="5010912"/>
            <a:ext cx="5920894" cy="704088"/>
          </a:xfrm>
        </p:spPr>
        <p:txBody>
          <a:bodyPr>
            <a:normAutofit/>
          </a:bodyPr>
          <a:lstStyle/>
          <a:p>
            <a:pPr>
              <a:lnSpc>
                <a:spcPct val="90000"/>
              </a:lnSpc>
            </a:pPr>
            <a:r>
              <a:rPr lang="en-TR" sz="1700"/>
              <a:t>Tuğrahan Karakadıoğlu</a:t>
            </a:r>
          </a:p>
          <a:p>
            <a:pPr>
              <a:lnSpc>
                <a:spcPct val="90000"/>
              </a:lnSpc>
            </a:pPr>
            <a:r>
              <a:rPr lang="en-TR" sz="1700"/>
              <a:t>Ozyegin University</a:t>
            </a:r>
          </a:p>
        </p:txBody>
      </p:sp>
      <p:cxnSp>
        <p:nvCxnSpPr>
          <p:cNvPr id="11" name="Straight Connector 10">
            <a:extLst>
              <a:ext uri="{FF2B5EF4-FFF2-40B4-BE49-F238E27FC236}">
                <a16:creationId xmlns:a16="http://schemas.microsoft.com/office/drawing/2014/main" id="{D81E42A3-743C-4C15-9DA8-93AA9AEBFB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descr="A pink and purple triangular shapes&#10;&#10;Description automatically generated">
            <a:extLst>
              <a:ext uri="{FF2B5EF4-FFF2-40B4-BE49-F238E27FC236}">
                <a16:creationId xmlns:a16="http://schemas.microsoft.com/office/drawing/2014/main" id="{998EFF38-ECEE-EC19-5BF2-E0471F0889E5}"/>
              </a:ext>
            </a:extLst>
          </p:cNvPr>
          <p:cNvPicPr>
            <a:picLocks noChangeAspect="1"/>
          </p:cNvPicPr>
          <p:nvPr/>
        </p:nvPicPr>
        <p:blipFill>
          <a:blip r:embed="rId2"/>
          <a:srcRect l="9855" r="45028" b="-1"/>
          <a:stretch/>
        </p:blipFill>
        <p:spPr>
          <a:xfrm>
            <a:off x="7556686" y="10"/>
            <a:ext cx="4635314" cy="6857990"/>
          </a:xfrm>
          <a:prstGeom prst="rect">
            <a:avLst/>
          </a:prstGeom>
        </p:spPr>
      </p:pic>
      <p:sp>
        <p:nvSpPr>
          <p:cNvPr id="13" name="Freeform 6">
            <a:extLst>
              <a:ext uri="{FF2B5EF4-FFF2-40B4-BE49-F238E27FC236}">
                <a16:creationId xmlns:a16="http://schemas.microsoft.com/office/drawing/2014/main" id="{7021D92D-08FF-45A6-9109-AC9462C7E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43293"/>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085266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34EE80-B9CC-028F-D337-FCCD4730A108}"/>
              </a:ext>
            </a:extLst>
          </p:cNvPr>
          <p:cNvSpPr>
            <a:spLocks noGrp="1"/>
          </p:cNvSpPr>
          <p:nvPr>
            <p:ph type="title"/>
          </p:nvPr>
        </p:nvSpPr>
        <p:spPr>
          <a:xfrm>
            <a:off x="515007" y="379475"/>
            <a:ext cx="11269003" cy="1554480"/>
          </a:xfrm>
        </p:spPr>
        <p:txBody>
          <a:bodyPr anchor="ctr">
            <a:normAutofit fontScale="90000"/>
          </a:bodyPr>
          <a:lstStyle/>
          <a:p>
            <a:pPr algn="ctr"/>
            <a:r>
              <a:rPr lang="en-TR" dirty="0">
                <a:solidFill>
                  <a:schemeClr val="bg1"/>
                </a:solidFill>
              </a:rPr>
              <a:t>Segmentation Techniques</a:t>
            </a:r>
            <a:br>
              <a:rPr lang="en-TR" dirty="0">
                <a:solidFill>
                  <a:schemeClr val="bg1"/>
                </a:solidFill>
              </a:rPr>
            </a:br>
            <a:r>
              <a:rPr lang="en-TR" dirty="0">
                <a:solidFill>
                  <a:schemeClr val="bg1"/>
                </a:solidFill>
              </a:rPr>
              <a:t>1- Fixed-Window Size For Each User</a:t>
            </a:r>
          </a:p>
        </p:txBody>
      </p:sp>
      <p:pic>
        <p:nvPicPr>
          <p:cNvPr id="4" name="Content Placeholder 3">
            <a:extLst>
              <a:ext uri="{FF2B5EF4-FFF2-40B4-BE49-F238E27FC236}">
                <a16:creationId xmlns:a16="http://schemas.microsoft.com/office/drawing/2014/main" id="{8C0ACBC2-0D67-9899-3FF9-D700F856431C}"/>
              </a:ext>
            </a:extLst>
          </p:cNvPr>
          <p:cNvPicPr>
            <a:picLocks noGrp="1" noChangeAspect="1"/>
          </p:cNvPicPr>
          <p:nvPr>
            <p:ph idx="1"/>
          </p:nvPr>
        </p:nvPicPr>
        <p:blipFill>
          <a:blip r:embed="rId2"/>
          <a:stretch>
            <a:fillRect/>
          </a:stretch>
        </p:blipFill>
        <p:spPr>
          <a:xfrm>
            <a:off x="1888394" y="2866378"/>
            <a:ext cx="8412163" cy="2917186"/>
          </a:xfrm>
          <a:prstGeom prst="rect">
            <a:avLst/>
          </a:prstGeom>
        </p:spPr>
      </p:pic>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4037553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BCE6AA-ADA9-B55E-083C-D87447297B5A}"/>
              </a:ext>
            </a:extLst>
          </p:cNvPr>
          <p:cNvSpPr>
            <a:spLocks noGrp="1"/>
          </p:cNvSpPr>
          <p:nvPr>
            <p:ph type="title"/>
          </p:nvPr>
        </p:nvSpPr>
        <p:spPr>
          <a:xfrm>
            <a:off x="441434" y="263862"/>
            <a:ext cx="11582400" cy="1906524"/>
          </a:xfrm>
        </p:spPr>
        <p:txBody>
          <a:bodyPr anchor="ctr">
            <a:normAutofit fontScale="90000"/>
          </a:bodyPr>
          <a:lstStyle/>
          <a:p>
            <a:pPr algn="ctr"/>
            <a:r>
              <a:rPr lang="en-TR" dirty="0">
                <a:solidFill>
                  <a:schemeClr val="bg1"/>
                </a:solidFill>
              </a:rPr>
              <a:t>Segmentation Techniques </a:t>
            </a:r>
            <a:br>
              <a:rPr lang="en-TR" dirty="0">
                <a:solidFill>
                  <a:schemeClr val="bg1"/>
                </a:solidFill>
              </a:rPr>
            </a:br>
            <a:r>
              <a:rPr lang="en-TR" dirty="0">
                <a:solidFill>
                  <a:schemeClr val="bg1"/>
                </a:solidFill>
              </a:rPr>
              <a:t>2- Fixed Window Size with Feature Extraction </a:t>
            </a:r>
          </a:p>
        </p:txBody>
      </p:sp>
      <p:pic>
        <p:nvPicPr>
          <p:cNvPr id="4" name="Content Placeholder 3">
            <a:extLst>
              <a:ext uri="{FF2B5EF4-FFF2-40B4-BE49-F238E27FC236}">
                <a16:creationId xmlns:a16="http://schemas.microsoft.com/office/drawing/2014/main" id="{E629D22E-376C-7D84-3186-C0FB069AB571}"/>
              </a:ext>
            </a:extLst>
          </p:cNvPr>
          <p:cNvPicPr>
            <a:picLocks noGrp="1" noChangeAspect="1"/>
          </p:cNvPicPr>
          <p:nvPr>
            <p:ph idx="1"/>
          </p:nvPr>
        </p:nvPicPr>
        <p:blipFill>
          <a:blip r:embed="rId2"/>
          <a:stretch>
            <a:fillRect/>
          </a:stretch>
        </p:blipFill>
        <p:spPr>
          <a:xfrm>
            <a:off x="1582258" y="2724477"/>
            <a:ext cx="8619496" cy="3320036"/>
          </a:xfrm>
          <a:prstGeom prst="rect">
            <a:avLst/>
          </a:prstGeom>
        </p:spPr>
      </p:pic>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877642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113FED-2ACA-48FB-D349-E4E34768F3E3}"/>
              </a:ext>
            </a:extLst>
          </p:cNvPr>
          <p:cNvSpPr>
            <a:spLocks noGrp="1"/>
          </p:cNvSpPr>
          <p:nvPr>
            <p:ph type="title"/>
          </p:nvPr>
        </p:nvSpPr>
        <p:spPr>
          <a:xfrm>
            <a:off x="758952" y="379475"/>
            <a:ext cx="10671048" cy="1554480"/>
          </a:xfrm>
        </p:spPr>
        <p:txBody>
          <a:bodyPr anchor="ctr">
            <a:normAutofit/>
          </a:bodyPr>
          <a:lstStyle/>
          <a:p>
            <a:pPr algn="ctr"/>
            <a:r>
              <a:rPr lang="en-TR" dirty="0">
                <a:solidFill>
                  <a:schemeClr val="bg1"/>
                </a:solidFill>
              </a:rPr>
              <a:t>Methodology</a:t>
            </a:r>
          </a:p>
        </p:txBody>
      </p:sp>
      <p:sp>
        <p:nvSpPr>
          <p:cNvPr id="3" name="Content Placeholder 2">
            <a:extLst>
              <a:ext uri="{FF2B5EF4-FFF2-40B4-BE49-F238E27FC236}">
                <a16:creationId xmlns:a16="http://schemas.microsoft.com/office/drawing/2014/main" id="{7ADE96D3-A5D5-534B-1000-26580D61F954}"/>
              </a:ext>
            </a:extLst>
          </p:cNvPr>
          <p:cNvSpPr>
            <a:spLocks noGrp="1"/>
          </p:cNvSpPr>
          <p:nvPr>
            <p:ph idx="1"/>
          </p:nvPr>
        </p:nvSpPr>
        <p:spPr>
          <a:xfrm>
            <a:off x="758824" y="2607732"/>
            <a:ext cx="8412480" cy="3174357"/>
          </a:xfrm>
        </p:spPr>
        <p:txBody>
          <a:bodyPr>
            <a:normAutofit/>
          </a:bodyPr>
          <a:lstStyle/>
          <a:p>
            <a:r>
              <a:rPr lang="en-US" b="1" dirty="0"/>
              <a:t>3. Handling Class Imbalance</a:t>
            </a:r>
          </a:p>
          <a:p>
            <a:pPr>
              <a:buFont typeface="Arial" panose="020B0604020202020204" pitchFamily="34" charset="0"/>
              <a:buChar char="•"/>
            </a:pPr>
            <a:r>
              <a:rPr lang="en-US" b="1" dirty="0"/>
              <a:t>SMOTE (Synthetic Minority Oversampling Technique)</a:t>
            </a:r>
            <a:r>
              <a:rPr lang="en-US" dirty="0"/>
              <a:t>:</a:t>
            </a:r>
          </a:p>
          <a:p>
            <a:pPr marL="742950" lvl="1" indent="-285750">
              <a:buFont typeface="Arial" panose="020B0604020202020204" pitchFamily="34" charset="0"/>
              <a:buChar char="•"/>
            </a:pPr>
            <a:r>
              <a:rPr lang="en-US" dirty="0"/>
              <a:t>Balanced training data by generating synthetic samples for minority classes (e.g., Sitting, Standing).</a:t>
            </a:r>
          </a:p>
          <a:p>
            <a:pPr marL="742950" lvl="1" indent="-285750">
              <a:buFont typeface="Arial" panose="020B0604020202020204" pitchFamily="34" charset="0"/>
              <a:buChar char="•"/>
            </a:pPr>
            <a:r>
              <a:rPr lang="en-US" dirty="0"/>
              <a:t>Improved recall and F1-score for underrepresented activities.</a:t>
            </a:r>
          </a:p>
          <a:p>
            <a:endParaRPr lang="en-TR" dirty="0"/>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4" name="Picture 3">
            <a:extLst>
              <a:ext uri="{FF2B5EF4-FFF2-40B4-BE49-F238E27FC236}">
                <a16:creationId xmlns:a16="http://schemas.microsoft.com/office/drawing/2014/main" id="{467552D2-FC85-3FA6-01ED-DC85B25287E9}"/>
              </a:ext>
            </a:extLst>
          </p:cNvPr>
          <p:cNvPicPr>
            <a:picLocks noChangeAspect="1"/>
          </p:cNvPicPr>
          <p:nvPr/>
        </p:nvPicPr>
        <p:blipFill>
          <a:blip r:embed="rId2"/>
          <a:stretch>
            <a:fillRect/>
          </a:stretch>
        </p:blipFill>
        <p:spPr>
          <a:xfrm>
            <a:off x="4866005" y="4821445"/>
            <a:ext cx="2870200" cy="1498600"/>
          </a:xfrm>
          <a:prstGeom prst="rect">
            <a:avLst/>
          </a:prstGeom>
        </p:spPr>
      </p:pic>
    </p:spTree>
    <p:extLst>
      <p:ext uri="{BB962C8B-B14F-4D97-AF65-F5344CB8AC3E}">
        <p14:creationId xmlns:p14="http://schemas.microsoft.com/office/powerpoint/2010/main" val="755897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E66414-4E6A-6B23-E874-99AF0F612392}"/>
              </a:ext>
            </a:extLst>
          </p:cNvPr>
          <p:cNvSpPr>
            <a:spLocks noGrp="1"/>
          </p:cNvSpPr>
          <p:nvPr>
            <p:ph type="title"/>
          </p:nvPr>
        </p:nvSpPr>
        <p:spPr>
          <a:xfrm>
            <a:off x="758952" y="379475"/>
            <a:ext cx="10671048" cy="1554480"/>
          </a:xfrm>
        </p:spPr>
        <p:txBody>
          <a:bodyPr anchor="ctr">
            <a:normAutofit fontScale="90000"/>
          </a:bodyPr>
          <a:lstStyle/>
          <a:p>
            <a:pPr algn="ctr"/>
            <a:r>
              <a:rPr lang="en-TR" dirty="0">
                <a:solidFill>
                  <a:schemeClr val="bg1"/>
                </a:solidFill>
              </a:rPr>
              <a:t>Methodology</a:t>
            </a:r>
            <a:br>
              <a:rPr lang="en-TR" dirty="0">
                <a:solidFill>
                  <a:schemeClr val="bg1"/>
                </a:solidFill>
              </a:rPr>
            </a:br>
            <a:r>
              <a:rPr lang="en-TR" dirty="0">
                <a:solidFill>
                  <a:schemeClr val="bg1"/>
                </a:solidFill>
              </a:rPr>
              <a:t>Model Training</a:t>
            </a:r>
          </a:p>
        </p:txBody>
      </p:sp>
      <p:sp>
        <p:nvSpPr>
          <p:cNvPr id="3" name="Content Placeholder 2">
            <a:extLst>
              <a:ext uri="{FF2B5EF4-FFF2-40B4-BE49-F238E27FC236}">
                <a16:creationId xmlns:a16="http://schemas.microsoft.com/office/drawing/2014/main" id="{76EF8265-BBBF-5569-AC75-2B278A181147}"/>
              </a:ext>
            </a:extLst>
          </p:cNvPr>
          <p:cNvSpPr>
            <a:spLocks noGrp="1"/>
          </p:cNvSpPr>
          <p:nvPr>
            <p:ph idx="1"/>
          </p:nvPr>
        </p:nvSpPr>
        <p:spPr>
          <a:xfrm>
            <a:off x="246443" y="2345113"/>
            <a:ext cx="5883715" cy="2844725"/>
          </a:xfrm>
        </p:spPr>
        <p:txBody>
          <a:bodyPr>
            <a:normAutofit/>
          </a:bodyPr>
          <a:lstStyle/>
          <a:p>
            <a:pPr>
              <a:buFont typeface="Arial" panose="020B0604020202020204" pitchFamily="34" charset="0"/>
              <a:buChar char="•"/>
            </a:pPr>
            <a:r>
              <a:rPr lang="en-US" b="1" dirty="0"/>
              <a:t>Random Forest</a:t>
            </a:r>
            <a:r>
              <a:rPr lang="en-US" dirty="0"/>
              <a:t>: (best parameters with Grid Search)</a:t>
            </a:r>
          </a:p>
          <a:p>
            <a:pPr marL="742950" lvl="1" indent="-285750">
              <a:buFont typeface="Arial" panose="020B0604020202020204" pitchFamily="34" charset="0"/>
              <a:buChar char="•"/>
            </a:pPr>
            <a:r>
              <a:rPr lang="en-US" dirty="0"/>
              <a:t>Hyperparameters:</a:t>
            </a:r>
          </a:p>
          <a:p>
            <a:pPr marL="1143000" lvl="2" indent="-228600">
              <a:buFont typeface="Arial" panose="020B0604020202020204" pitchFamily="34" charset="0"/>
              <a:buChar char="•"/>
            </a:pPr>
            <a:r>
              <a:rPr lang="en-US" dirty="0" err="1"/>
              <a:t>n_estimators</a:t>
            </a:r>
            <a:r>
              <a:rPr lang="en-US" dirty="0"/>
              <a:t>: 200</a:t>
            </a:r>
          </a:p>
          <a:p>
            <a:pPr marL="1143000" lvl="2" indent="-228600">
              <a:buFont typeface="Arial" panose="020B0604020202020204" pitchFamily="34" charset="0"/>
              <a:buChar char="•"/>
            </a:pPr>
            <a:r>
              <a:rPr lang="en-US" dirty="0" err="1"/>
              <a:t>max_depth</a:t>
            </a:r>
            <a:r>
              <a:rPr lang="en-US" dirty="0"/>
              <a:t>: 30</a:t>
            </a:r>
          </a:p>
          <a:p>
            <a:pPr marL="1143000" lvl="2" indent="-228600">
              <a:buFont typeface="Arial" panose="020B0604020202020204" pitchFamily="34" charset="0"/>
              <a:buChar char="•"/>
            </a:pPr>
            <a:r>
              <a:rPr lang="en-US" dirty="0" err="1"/>
              <a:t>min_samples_split</a:t>
            </a:r>
            <a:r>
              <a:rPr lang="en-US" dirty="0"/>
              <a:t>: 10</a:t>
            </a:r>
          </a:p>
          <a:p>
            <a:pPr marL="742950" lvl="1" indent="-285750">
              <a:buFont typeface="Arial" panose="020B0604020202020204" pitchFamily="34" charset="0"/>
              <a:buChar char="•"/>
            </a:pPr>
            <a:r>
              <a:rPr lang="en-US" dirty="0"/>
              <a:t>Trained on extracted features.</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4" name="TextBox 3">
            <a:extLst>
              <a:ext uri="{FF2B5EF4-FFF2-40B4-BE49-F238E27FC236}">
                <a16:creationId xmlns:a16="http://schemas.microsoft.com/office/drawing/2014/main" id="{7B68DBEA-C745-7CC3-4287-505AED40D556}"/>
              </a:ext>
            </a:extLst>
          </p:cNvPr>
          <p:cNvSpPr txBox="1"/>
          <p:nvPr/>
        </p:nvSpPr>
        <p:spPr>
          <a:xfrm>
            <a:off x="6376601" y="2338756"/>
            <a:ext cx="5053399" cy="3139321"/>
          </a:xfrm>
          <a:prstGeom prst="rect">
            <a:avLst/>
          </a:prstGeom>
          <a:noFill/>
        </p:spPr>
        <p:txBody>
          <a:bodyPr wrap="square" rtlCol="0">
            <a:spAutoFit/>
          </a:bodyPr>
          <a:lstStyle/>
          <a:p>
            <a:pPr>
              <a:buFont typeface="Arial" panose="020B0604020202020204" pitchFamily="34" charset="0"/>
              <a:buChar char="•"/>
            </a:pPr>
            <a:r>
              <a:rPr lang="en-US" b="1" dirty="0"/>
              <a:t>LSTM-CNN</a:t>
            </a:r>
            <a:r>
              <a:rPr lang="en-US" dirty="0"/>
              <a:t>:</a:t>
            </a:r>
          </a:p>
          <a:p>
            <a:pPr marL="742950" lvl="1" indent="-285750">
              <a:buFont typeface="Arial" panose="020B0604020202020204" pitchFamily="34" charset="0"/>
              <a:buChar char="•"/>
            </a:pPr>
            <a:r>
              <a:rPr lang="en-US" dirty="0"/>
              <a:t>Architecture:</a:t>
            </a:r>
          </a:p>
          <a:p>
            <a:pPr marL="1143000" lvl="2" indent="-228600">
              <a:buFont typeface="Arial" panose="020B0604020202020204" pitchFamily="34" charset="0"/>
              <a:buChar char="•"/>
            </a:pPr>
            <a:r>
              <a:rPr lang="en-US" b="1" dirty="0"/>
              <a:t>Conv1D</a:t>
            </a:r>
            <a:r>
              <a:rPr lang="en-US" dirty="0"/>
              <a:t>: Captured spatial features across X, Y, Z axes.</a:t>
            </a:r>
          </a:p>
          <a:p>
            <a:pPr marL="1143000" lvl="2" indent="-228600">
              <a:buFont typeface="Arial" panose="020B0604020202020204" pitchFamily="34" charset="0"/>
              <a:buChar char="•"/>
            </a:pPr>
            <a:r>
              <a:rPr lang="en-US" b="1" dirty="0"/>
              <a:t>LSTM</a:t>
            </a:r>
            <a:r>
              <a:rPr lang="en-US" dirty="0"/>
              <a:t>: Modeled temporal dependencies for sequence analysis.</a:t>
            </a:r>
          </a:p>
          <a:p>
            <a:pPr marL="1143000" lvl="2" indent="-228600">
              <a:buFont typeface="Arial" panose="020B0604020202020204" pitchFamily="34" charset="0"/>
              <a:buChar char="•"/>
            </a:pPr>
            <a:r>
              <a:rPr lang="en-US" b="1" dirty="0"/>
              <a:t>Linear Perceptron</a:t>
            </a:r>
            <a:r>
              <a:rPr lang="en-US" dirty="0"/>
              <a:t>: Final prediction layer.</a:t>
            </a:r>
          </a:p>
          <a:p>
            <a:pPr marL="742950" lvl="1" indent="-285750">
              <a:buFont typeface="Arial" panose="020B0604020202020204" pitchFamily="34" charset="0"/>
              <a:buChar char="•"/>
            </a:pPr>
            <a:r>
              <a:rPr lang="en-US" dirty="0"/>
              <a:t>Optimized using Adam optimizer and cross-entropy loss.</a:t>
            </a:r>
          </a:p>
        </p:txBody>
      </p:sp>
      <p:sp>
        <p:nvSpPr>
          <p:cNvPr id="6" name="TextBox 5">
            <a:extLst>
              <a:ext uri="{FF2B5EF4-FFF2-40B4-BE49-F238E27FC236}">
                <a16:creationId xmlns:a16="http://schemas.microsoft.com/office/drawing/2014/main" id="{BB031547-EF5B-AADB-9024-8754D5096025}"/>
              </a:ext>
            </a:extLst>
          </p:cNvPr>
          <p:cNvSpPr txBox="1"/>
          <p:nvPr/>
        </p:nvSpPr>
        <p:spPr>
          <a:xfrm>
            <a:off x="4292738" y="5567874"/>
            <a:ext cx="10639859" cy="1200329"/>
          </a:xfrm>
          <a:prstGeom prst="rect">
            <a:avLst/>
          </a:prstGeom>
          <a:noFill/>
        </p:spPr>
        <p:txBody>
          <a:bodyPr wrap="square" rtlCol="0">
            <a:spAutoFit/>
          </a:bodyPr>
          <a:lstStyle/>
          <a:p>
            <a:r>
              <a:rPr lang="en-TR" b="1" dirty="0"/>
              <a:t>Data Split:</a:t>
            </a:r>
          </a:p>
          <a:p>
            <a:r>
              <a:rPr lang="en-TR" dirty="0"/>
              <a:t>Training Set: 70% of the data</a:t>
            </a:r>
          </a:p>
          <a:p>
            <a:r>
              <a:rPr lang="en-TR" dirty="0"/>
              <a:t>Test Set: 15% of the data</a:t>
            </a:r>
          </a:p>
          <a:p>
            <a:r>
              <a:rPr lang="en-TR" dirty="0"/>
              <a:t>Validation Set: 15% of the data</a:t>
            </a:r>
          </a:p>
        </p:txBody>
      </p:sp>
    </p:spTree>
    <p:extLst>
      <p:ext uri="{BB962C8B-B14F-4D97-AF65-F5344CB8AC3E}">
        <p14:creationId xmlns:p14="http://schemas.microsoft.com/office/powerpoint/2010/main" val="11215714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E14B09-626D-D577-8462-32CC1A17FB1F}"/>
              </a:ext>
            </a:extLst>
          </p:cNvPr>
          <p:cNvSpPr>
            <a:spLocks noGrp="1"/>
          </p:cNvSpPr>
          <p:nvPr>
            <p:ph type="title"/>
          </p:nvPr>
        </p:nvSpPr>
        <p:spPr>
          <a:xfrm>
            <a:off x="758952" y="399393"/>
            <a:ext cx="10671048" cy="1534562"/>
          </a:xfrm>
        </p:spPr>
        <p:txBody>
          <a:bodyPr anchor="ctr">
            <a:normAutofit fontScale="90000"/>
          </a:bodyPr>
          <a:lstStyle/>
          <a:p>
            <a:pPr algn="ctr"/>
            <a:r>
              <a:rPr lang="en-TR" dirty="0">
                <a:solidFill>
                  <a:schemeClr val="bg1"/>
                </a:solidFill>
              </a:rPr>
              <a:t>Results </a:t>
            </a:r>
            <a:br>
              <a:rPr lang="en-TR" dirty="0">
                <a:solidFill>
                  <a:schemeClr val="bg1"/>
                </a:solidFill>
              </a:rPr>
            </a:br>
            <a:r>
              <a:rPr lang="en-TR" dirty="0">
                <a:solidFill>
                  <a:schemeClr val="bg1"/>
                </a:solidFill>
              </a:rPr>
              <a:t>Impact of Time-Window Sizes</a:t>
            </a:r>
          </a:p>
        </p:txBody>
      </p:sp>
      <p:pic>
        <p:nvPicPr>
          <p:cNvPr id="4" name="Content Placeholder 3">
            <a:extLst>
              <a:ext uri="{FF2B5EF4-FFF2-40B4-BE49-F238E27FC236}">
                <a16:creationId xmlns:a16="http://schemas.microsoft.com/office/drawing/2014/main" id="{B2866D1A-0761-CBFB-57A1-0D3E32BE2F78}"/>
              </a:ext>
            </a:extLst>
          </p:cNvPr>
          <p:cNvPicPr>
            <a:picLocks noGrp="1" noChangeAspect="1"/>
          </p:cNvPicPr>
          <p:nvPr>
            <p:ph idx="1"/>
          </p:nvPr>
        </p:nvPicPr>
        <p:blipFill>
          <a:blip r:embed="rId2"/>
          <a:stretch>
            <a:fillRect/>
          </a:stretch>
        </p:blipFill>
        <p:spPr>
          <a:xfrm>
            <a:off x="3214673" y="3127929"/>
            <a:ext cx="6146800" cy="2044700"/>
          </a:xfrm>
          <a:prstGeom prst="rect">
            <a:avLst/>
          </a:prstGeom>
        </p:spPr>
      </p:pic>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5424733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5DDA1F-1F21-4135-B659-FBBC802A7B2C}"/>
              </a:ext>
            </a:extLst>
          </p:cNvPr>
          <p:cNvSpPr>
            <a:spLocks noGrp="1"/>
          </p:cNvSpPr>
          <p:nvPr>
            <p:ph type="title"/>
          </p:nvPr>
        </p:nvSpPr>
        <p:spPr>
          <a:xfrm>
            <a:off x="758952" y="379475"/>
            <a:ext cx="10671048" cy="1554480"/>
          </a:xfrm>
        </p:spPr>
        <p:txBody>
          <a:bodyPr anchor="ctr">
            <a:normAutofit fontScale="90000"/>
          </a:bodyPr>
          <a:lstStyle/>
          <a:p>
            <a:pPr algn="ctr"/>
            <a:r>
              <a:rPr lang="en-TR" dirty="0">
                <a:solidFill>
                  <a:schemeClr val="bg1"/>
                </a:solidFill>
              </a:rPr>
              <a:t>Results</a:t>
            </a:r>
            <a:br>
              <a:rPr lang="en-TR" dirty="0">
                <a:solidFill>
                  <a:schemeClr val="bg1"/>
                </a:solidFill>
              </a:rPr>
            </a:br>
            <a:r>
              <a:rPr lang="en-TR" dirty="0">
                <a:solidFill>
                  <a:schemeClr val="bg1"/>
                </a:solidFill>
              </a:rPr>
              <a:t>Impact of SMOTE</a:t>
            </a:r>
          </a:p>
        </p:txBody>
      </p:sp>
      <p:pic>
        <p:nvPicPr>
          <p:cNvPr id="4" name="Content Placeholder 3">
            <a:extLst>
              <a:ext uri="{FF2B5EF4-FFF2-40B4-BE49-F238E27FC236}">
                <a16:creationId xmlns:a16="http://schemas.microsoft.com/office/drawing/2014/main" id="{CB86C66B-7B40-A050-13E2-7E2804245591}"/>
              </a:ext>
            </a:extLst>
          </p:cNvPr>
          <p:cNvPicPr>
            <a:picLocks noGrp="1" noChangeAspect="1"/>
          </p:cNvPicPr>
          <p:nvPr>
            <p:ph idx="1"/>
          </p:nvPr>
        </p:nvPicPr>
        <p:blipFill>
          <a:blip r:embed="rId2"/>
          <a:stretch>
            <a:fillRect/>
          </a:stretch>
        </p:blipFill>
        <p:spPr>
          <a:xfrm>
            <a:off x="2913126" y="3135448"/>
            <a:ext cx="6362700" cy="2362200"/>
          </a:xfrm>
          <a:prstGeom prst="rect">
            <a:avLst/>
          </a:prstGeom>
        </p:spPr>
      </p:pic>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8033446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62B724-DDDE-7252-F0A6-69EE07DA3635}"/>
              </a:ext>
            </a:extLst>
          </p:cNvPr>
          <p:cNvSpPr>
            <a:spLocks noGrp="1"/>
          </p:cNvSpPr>
          <p:nvPr>
            <p:ph type="title"/>
          </p:nvPr>
        </p:nvSpPr>
        <p:spPr>
          <a:xfrm>
            <a:off x="758952" y="379475"/>
            <a:ext cx="10671048" cy="1554480"/>
          </a:xfrm>
        </p:spPr>
        <p:txBody>
          <a:bodyPr anchor="ctr">
            <a:normAutofit/>
          </a:bodyPr>
          <a:lstStyle/>
          <a:p>
            <a:pPr algn="ctr"/>
            <a:r>
              <a:rPr lang="en-TR" dirty="0">
                <a:solidFill>
                  <a:schemeClr val="bg1"/>
                </a:solidFill>
              </a:rPr>
              <a:t>Conclusion</a:t>
            </a:r>
          </a:p>
        </p:txBody>
      </p:sp>
      <p:sp>
        <p:nvSpPr>
          <p:cNvPr id="3" name="Content Placeholder 2">
            <a:extLst>
              <a:ext uri="{FF2B5EF4-FFF2-40B4-BE49-F238E27FC236}">
                <a16:creationId xmlns:a16="http://schemas.microsoft.com/office/drawing/2014/main" id="{2F4BCEBA-C60D-2E4B-B27C-6FA04FF90A8D}"/>
              </a:ext>
            </a:extLst>
          </p:cNvPr>
          <p:cNvSpPr>
            <a:spLocks noGrp="1"/>
          </p:cNvSpPr>
          <p:nvPr>
            <p:ph idx="1"/>
          </p:nvPr>
        </p:nvSpPr>
        <p:spPr>
          <a:xfrm>
            <a:off x="1641693" y="2607732"/>
            <a:ext cx="9236514" cy="3870793"/>
          </a:xfrm>
        </p:spPr>
        <p:txBody>
          <a:bodyPr>
            <a:normAutofit fontScale="70000" lnSpcReduction="20000"/>
          </a:bodyPr>
          <a:lstStyle/>
          <a:p>
            <a:r>
              <a:rPr lang="en-US" dirty="0"/>
              <a:t>This study investigated the impact of time-window sizes on activity recognition using the </a:t>
            </a:r>
            <a:r>
              <a:rPr lang="en-US" b="1" dirty="0"/>
              <a:t>WISDM dataset</a:t>
            </a:r>
            <a:r>
              <a:rPr lang="en-US" dirty="0"/>
              <a:t>. By comparing </a:t>
            </a:r>
            <a:r>
              <a:rPr lang="en-US" b="1" dirty="0"/>
              <a:t>Random Forest</a:t>
            </a:r>
            <a:r>
              <a:rPr lang="en-US" dirty="0"/>
              <a:t> and </a:t>
            </a:r>
            <a:r>
              <a:rPr lang="en-US" b="1" dirty="0"/>
              <a:t>LSTM-CNN</a:t>
            </a:r>
            <a:r>
              <a:rPr lang="en-US" dirty="0"/>
              <a:t> models across 3s, 5s, and 10s windows, we derived the following conclusions:</a:t>
            </a:r>
          </a:p>
          <a:p>
            <a:pPr>
              <a:buFont typeface="+mj-lt"/>
              <a:buAutoNum type="arabicPeriod"/>
            </a:pPr>
            <a:r>
              <a:rPr lang="en-US" b="1" dirty="0"/>
              <a:t>Optimal Window Size</a:t>
            </a:r>
            <a:r>
              <a:rPr lang="en-US" dirty="0"/>
              <a:t>:</a:t>
            </a:r>
          </a:p>
          <a:p>
            <a:pPr marL="742950" lvl="1" indent="-285750">
              <a:buFont typeface="+mj-lt"/>
              <a:buAutoNum type="arabicPeriod"/>
            </a:pPr>
            <a:r>
              <a:rPr lang="en-US" b="1" dirty="0"/>
              <a:t>3-second windows</a:t>
            </a:r>
            <a:r>
              <a:rPr lang="en-US" dirty="0"/>
              <a:t> provided the best balance between responsiveness and recognition accuracy.</a:t>
            </a:r>
          </a:p>
          <a:p>
            <a:pPr marL="742950" lvl="1" indent="-285750">
              <a:buFont typeface="+mj-lt"/>
              <a:buAutoNum type="arabicPeriod"/>
            </a:pPr>
            <a:r>
              <a:rPr lang="en-US" dirty="0"/>
              <a:t>Larger windows (e.g., 10 seconds) captured repetitive patterns but reduced model performance, especially for LSTM-CNN, due to overfitting.</a:t>
            </a:r>
          </a:p>
          <a:p>
            <a:pPr>
              <a:buFont typeface="+mj-lt"/>
              <a:buAutoNum type="arabicPeriod"/>
            </a:pPr>
            <a:r>
              <a:rPr lang="en-US" b="1" dirty="0"/>
              <a:t>Model Performance</a:t>
            </a:r>
            <a:r>
              <a:rPr lang="en-US" dirty="0"/>
              <a:t>:</a:t>
            </a:r>
          </a:p>
          <a:p>
            <a:pPr marL="742950" lvl="1" indent="-285750">
              <a:buFont typeface="+mj-lt"/>
              <a:buAutoNum type="arabicPeriod"/>
            </a:pPr>
            <a:r>
              <a:rPr lang="en-US" b="1" dirty="0"/>
              <a:t>Random Forest</a:t>
            </a:r>
            <a:r>
              <a:rPr lang="en-US" dirty="0"/>
              <a:t>: Performed well with statistical features, achieving </a:t>
            </a:r>
            <a:r>
              <a:rPr lang="en-US" b="1" dirty="0"/>
              <a:t>91% test accuracy</a:t>
            </a:r>
            <a:r>
              <a:rPr lang="en-US" dirty="0"/>
              <a:t> with 3-second windows. However, it struggled to model long-term dependencies.</a:t>
            </a:r>
          </a:p>
          <a:p>
            <a:pPr marL="742950" lvl="1" indent="-285750">
              <a:buFont typeface="+mj-lt"/>
              <a:buAutoNum type="arabicPeriod"/>
            </a:pPr>
            <a:r>
              <a:rPr lang="en-US" b="1" dirty="0"/>
              <a:t>LSTM-CNN</a:t>
            </a:r>
            <a:r>
              <a:rPr lang="en-US" dirty="0"/>
              <a:t>: Outperformed Random Forest by modeling both spatial and temporal dependencies, achieving </a:t>
            </a:r>
            <a:r>
              <a:rPr lang="en-US" b="1" dirty="0"/>
              <a:t>99% test accuracy</a:t>
            </a:r>
            <a:r>
              <a:rPr lang="en-US" dirty="0"/>
              <a:t> with SMOTE and 3-second windows.</a:t>
            </a:r>
          </a:p>
          <a:p>
            <a:pPr>
              <a:buFont typeface="+mj-lt"/>
              <a:buAutoNum type="arabicPeriod"/>
            </a:pPr>
            <a:r>
              <a:rPr lang="en-US" b="1" dirty="0"/>
              <a:t>Class Imbalance</a:t>
            </a:r>
            <a:r>
              <a:rPr lang="en-US" dirty="0"/>
              <a:t>:</a:t>
            </a:r>
          </a:p>
          <a:p>
            <a:pPr marL="742950" lvl="1" indent="-285750">
              <a:buFont typeface="+mj-lt"/>
              <a:buAutoNum type="arabicPeriod"/>
            </a:pPr>
            <a:r>
              <a:rPr lang="en-US" dirty="0"/>
              <a:t>Applying </a:t>
            </a:r>
            <a:r>
              <a:rPr lang="en-US" b="1" dirty="0"/>
              <a:t>SMOTE</a:t>
            </a:r>
            <a:r>
              <a:rPr lang="en-US" dirty="0"/>
              <a:t> significantly improved recall and F1-scores for minority activities such as "Sitting" and "Standing."</a:t>
            </a:r>
          </a:p>
          <a:p>
            <a:endParaRPr lang="en-TR" dirty="0"/>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4853913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E23CBB-43ED-FD2E-49E6-FA25E708B449}"/>
              </a:ext>
            </a:extLst>
          </p:cNvPr>
          <p:cNvSpPr>
            <a:spLocks noGrp="1"/>
          </p:cNvSpPr>
          <p:nvPr>
            <p:ph type="title"/>
          </p:nvPr>
        </p:nvSpPr>
        <p:spPr>
          <a:xfrm>
            <a:off x="758952" y="379475"/>
            <a:ext cx="10671048" cy="1554480"/>
          </a:xfrm>
        </p:spPr>
        <p:txBody>
          <a:bodyPr anchor="ctr">
            <a:normAutofit/>
          </a:bodyPr>
          <a:lstStyle/>
          <a:p>
            <a:pPr algn="ctr"/>
            <a:r>
              <a:rPr lang="en-TR" dirty="0">
                <a:solidFill>
                  <a:schemeClr val="bg1"/>
                </a:solidFill>
              </a:rPr>
              <a:t>Future Directions</a:t>
            </a:r>
          </a:p>
        </p:txBody>
      </p:sp>
      <p:sp>
        <p:nvSpPr>
          <p:cNvPr id="3" name="Content Placeholder 2">
            <a:extLst>
              <a:ext uri="{FF2B5EF4-FFF2-40B4-BE49-F238E27FC236}">
                <a16:creationId xmlns:a16="http://schemas.microsoft.com/office/drawing/2014/main" id="{5101D46A-4C5E-4F04-7072-526B69E4D9A5}"/>
              </a:ext>
            </a:extLst>
          </p:cNvPr>
          <p:cNvSpPr>
            <a:spLocks noGrp="1"/>
          </p:cNvSpPr>
          <p:nvPr>
            <p:ph idx="1"/>
          </p:nvPr>
        </p:nvSpPr>
        <p:spPr>
          <a:xfrm>
            <a:off x="1463017" y="2849470"/>
            <a:ext cx="8412480" cy="3174357"/>
          </a:xfrm>
        </p:spPr>
        <p:txBody>
          <a:bodyPr>
            <a:normAutofit/>
          </a:bodyPr>
          <a:lstStyle/>
          <a:p>
            <a:pPr>
              <a:buFont typeface="+mj-lt"/>
              <a:buAutoNum type="arabicPeriod"/>
            </a:pPr>
            <a:r>
              <a:rPr lang="en-US" b="1" dirty="0"/>
              <a:t>Edge Device Deployment</a:t>
            </a:r>
            <a:r>
              <a:rPr lang="en-US" dirty="0"/>
              <a:t>:</a:t>
            </a:r>
          </a:p>
          <a:p>
            <a:pPr marL="742950" lvl="1" indent="-285750">
              <a:buFont typeface="+mj-lt"/>
              <a:buAutoNum type="arabicPeriod"/>
            </a:pPr>
            <a:r>
              <a:rPr lang="en-US" dirty="0"/>
              <a:t>Investigate lightweight LSTM-CNN architectures for real-time HAR systems on microcontrollers or IoT devices.</a:t>
            </a:r>
          </a:p>
          <a:p>
            <a:pPr>
              <a:buFont typeface="+mj-lt"/>
              <a:buAutoNum type="arabicPeriod"/>
            </a:pPr>
            <a:r>
              <a:rPr lang="en-US" b="1" dirty="0"/>
              <a:t>Multimodal Data</a:t>
            </a:r>
            <a:r>
              <a:rPr lang="en-US" dirty="0"/>
              <a:t>:</a:t>
            </a:r>
          </a:p>
          <a:p>
            <a:pPr marL="742950" lvl="1" indent="-285750">
              <a:buFont typeface="+mj-lt"/>
              <a:buAutoNum type="arabicPeriod"/>
            </a:pPr>
            <a:r>
              <a:rPr lang="en-US" dirty="0"/>
              <a:t>Extend the analysis to include additional sensors like gyroscopes and magnetometers for improved activity recognition.</a:t>
            </a:r>
          </a:p>
          <a:p>
            <a:endParaRPr lang="en-TR" dirty="0"/>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6722066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F1B65F-0EBF-82EB-5864-658A94076B77}"/>
              </a:ext>
            </a:extLst>
          </p:cNvPr>
          <p:cNvSpPr>
            <a:spLocks noGrp="1"/>
          </p:cNvSpPr>
          <p:nvPr>
            <p:ph type="title"/>
          </p:nvPr>
        </p:nvSpPr>
        <p:spPr>
          <a:xfrm>
            <a:off x="758952" y="379475"/>
            <a:ext cx="10671048" cy="1554480"/>
          </a:xfrm>
        </p:spPr>
        <p:txBody>
          <a:bodyPr anchor="ctr">
            <a:normAutofit/>
          </a:bodyPr>
          <a:lstStyle/>
          <a:p>
            <a:pPr algn="ctr"/>
            <a:r>
              <a:rPr lang="en-TR" dirty="0">
                <a:solidFill>
                  <a:schemeClr val="bg1"/>
                </a:solidFill>
              </a:rPr>
              <a:t>References</a:t>
            </a:r>
          </a:p>
        </p:txBody>
      </p:sp>
      <p:sp>
        <p:nvSpPr>
          <p:cNvPr id="3" name="Content Placeholder 2">
            <a:extLst>
              <a:ext uri="{FF2B5EF4-FFF2-40B4-BE49-F238E27FC236}">
                <a16:creationId xmlns:a16="http://schemas.microsoft.com/office/drawing/2014/main" id="{2A5270DB-8516-CDD0-83F9-C6FECAB2E0CB}"/>
              </a:ext>
            </a:extLst>
          </p:cNvPr>
          <p:cNvSpPr>
            <a:spLocks noGrp="1"/>
          </p:cNvSpPr>
          <p:nvPr>
            <p:ph idx="1"/>
          </p:nvPr>
        </p:nvSpPr>
        <p:spPr>
          <a:xfrm>
            <a:off x="758952" y="2396940"/>
            <a:ext cx="10382142" cy="4360627"/>
          </a:xfrm>
        </p:spPr>
        <p:txBody>
          <a:bodyPr>
            <a:normAutofit fontScale="25000" lnSpcReduction="20000"/>
          </a:bodyPr>
          <a:lstStyle/>
          <a:p>
            <a:r>
              <a:rPr lang="en-US" sz="6000" dirty="0"/>
              <a:t>[1] Ya Min, Yin Yin </a:t>
            </a:r>
            <a:r>
              <a:rPr lang="en-US" sz="6000" dirty="0" err="1"/>
              <a:t>Htay</a:t>
            </a:r>
            <a:r>
              <a:rPr lang="en-US" sz="6000" dirty="0"/>
              <a:t>, and Khin Khin Oo. Comparing the performance of machine learning algorithms for human activities recognition using </a:t>
            </a:r>
            <a:r>
              <a:rPr lang="en-US" sz="6000" dirty="0" err="1"/>
              <a:t>wisdm</a:t>
            </a:r>
            <a:r>
              <a:rPr lang="en-US" sz="6000" dirty="0"/>
              <a:t> dataset. International Journal of Computer (IJC), 38(1):61–72, 2020.</a:t>
            </a:r>
          </a:p>
          <a:p>
            <a:r>
              <a:rPr lang="en-US" sz="6000" dirty="0"/>
              <a:t>[2] Kun Xia, </a:t>
            </a:r>
            <a:r>
              <a:rPr lang="en-US" sz="6000" dirty="0" err="1"/>
              <a:t>Jianguang</a:t>
            </a:r>
            <a:r>
              <a:rPr lang="en-US" sz="6000" dirty="0"/>
              <a:t> Huang, and Hanyu Wang. </a:t>
            </a:r>
            <a:r>
              <a:rPr lang="en-US" sz="6000" dirty="0" err="1"/>
              <a:t>Lstm-cnn</a:t>
            </a:r>
            <a:r>
              <a:rPr lang="en-US" sz="6000" dirty="0"/>
              <a:t> architecture for human activity recognition. IEEE Access, 8:56855–56866, 2020.</a:t>
            </a:r>
          </a:p>
          <a:p>
            <a:r>
              <a:rPr lang="en-US" sz="6000" dirty="0"/>
              <a:t>[3] Pardeep </a:t>
            </a:r>
            <a:r>
              <a:rPr lang="en-US" sz="6000" dirty="0" err="1"/>
              <a:t>Seelwal</a:t>
            </a:r>
            <a:r>
              <a:rPr lang="en-US" sz="6000" dirty="0"/>
              <a:t>, Chetana Srinivas, VS Rekha, et al. Human activity recognition using </a:t>
            </a:r>
            <a:r>
              <a:rPr lang="en-US" sz="6000" dirty="0" err="1"/>
              <a:t>wisdm</a:t>
            </a:r>
            <a:r>
              <a:rPr lang="en-US" sz="6000" dirty="0"/>
              <a:t> datasets. Journal of Online Engineering Education, 14(1s):88–94, 2023.</a:t>
            </a:r>
          </a:p>
          <a:p>
            <a:r>
              <a:rPr lang="en-US" sz="6000" dirty="0"/>
              <a:t>[4] Francisco Javier </a:t>
            </a:r>
            <a:r>
              <a:rPr lang="en-US" sz="6000" dirty="0" err="1"/>
              <a:t>Ordóñez</a:t>
            </a:r>
            <a:r>
              <a:rPr lang="en-US" sz="6000" dirty="0"/>
              <a:t> and Daniel Roggen. Deep convolutional and </a:t>
            </a:r>
            <a:r>
              <a:rPr lang="en-US" sz="6000" dirty="0" err="1"/>
              <a:t>lstm</a:t>
            </a:r>
            <a:r>
              <a:rPr lang="en-US" sz="6000" dirty="0"/>
              <a:t> recurrent neural networks for multimodal wearable activity recognition. Sensors, 16(1):115, 2016.</a:t>
            </a:r>
          </a:p>
          <a:p>
            <a:r>
              <a:rPr lang="en-US" sz="6000" dirty="0"/>
              <a:t>[5] </a:t>
            </a:r>
            <a:r>
              <a:rPr lang="en-US" sz="6000" dirty="0" err="1"/>
              <a:t>Yuxiu</a:t>
            </a:r>
            <a:r>
              <a:rPr lang="en-US" sz="6000" dirty="0"/>
              <a:t> Hua, </a:t>
            </a:r>
            <a:r>
              <a:rPr lang="en-US" sz="6000" dirty="0" err="1"/>
              <a:t>Zhifeng</a:t>
            </a:r>
            <a:r>
              <a:rPr lang="en-US" sz="6000" dirty="0"/>
              <a:t> Zhao, </a:t>
            </a:r>
            <a:r>
              <a:rPr lang="en-US" sz="6000" dirty="0" err="1"/>
              <a:t>Rongpeng</a:t>
            </a:r>
            <a:r>
              <a:rPr lang="en-US" sz="6000" dirty="0"/>
              <a:t> Li, </a:t>
            </a:r>
            <a:r>
              <a:rPr lang="en-US" sz="6000" dirty="0" err="1"/>
              <a:t>Xianfu</a:t>
            </a:r>
            <a:r>
              <a:rPr lang="en-US" sz="6000" dirty="0"/>
              <a:t> Chen, </a:t>
            </a:r>
            <a:r>
              <a:rPr lang="en-US" sz="6000" dirty="0" err="1"/>
              <a:t>Zhiming</a:t>
            </a:r>
            <a:r>
              <a:rPr lang="en-US" sz="6000" dirty="0"/>
              <a:t> Liu, and </a:t>
            </a:r>
            <a:r>
              <a:rPr lang="en-US" sz="6000" dirty="0" err="1"/>
              <a:t>Honggang</a:t>
            </a:r>
            <a:r>
              <a:rPr lang="en-US" sz="6000" dirty="0"/>
              <a:t> Zhang. Deep learning with long short-term memory for time series prediction. IEEE Communications Magazine, 57(6):114–119, 2019.</a:t>
            </a:r>
          </a:p>
          <a:p>
            <a:r>
              <a:rPr lang="en-US" sz="6000" dirty="0"/>
              <a:t>[6] </a:t>
            </a:r>
            <a:r>
              <a:rPr lang="en-US" sz="6000" dirty="0" err="1"/>
              <a:t>Tonny</a:t>
            </a:r>
            <a:r>
              <a:rPr lang="en-US" sz="6000" dirty="0"/>
              <a:t> I </a:t>
            </a:r>
            <a:r>
              <a:rPr lang="en-US" sz="6000" dirty="0" err="1"/>
              <a:t>Okedi</a:t>
            </a:r>
            <a:r>
              <a:rPr lang="en-US" sz="6000" dirty="0"/>
              <a:t> and Adrian C Fisher. Time series analysis and long short term memory (</a:t>
            </a:r>
            <a:r>
              <a:rPr lang="en-US" sz="6000" dirty="0" err="1"/>
              <a:t>lstm</a:t>
            </a:r>
            <a:r>
              <a:rPr lang="en-US" sz="6000" dirty="0"/>
              <a:t>) network prediction of </a:t>
            </a:r>
            <a:r>
              <a:rPr lang="en-US" sz="6000" dirty="0" err="1"/>
              <a:t>bpv</a:t>
            </a:r>
            <a:r>
              <a:rPr lang="en-US" sz="6000" dirty="0"/>
              <a:t> current density. Energy Environmental Science, 14(4):2408–2418, 2021.</a:t>
            </a:r>
          </a:p>
          <a:p>
            <a:r>
              <a:rPr lang="en-US" sz="6000" dirty="0"/>
              <a:t>[7] Mohammadreza </a:t>
            </a:r>
            <a:r>
              <a:rPr lang="en-US" sz="6000" dirty="0" err="1"/>
              <a:t>Heydarian</a:t>
            </a:r>
            <a:r>
              <a:rPr lang="en-US" sz="6000" dirty="0"/>
              <a:t> and Thomas E Doyle. </a:t>
            </a:r>
            <a:r>
              <a:rPr lang="en-US" sz="6000" dirty="0" err="1"/>
              <a:t>rwisdm</a:t>
            </a:r>
            <a:r>
              <a:rPr lang="en-US" sz="6000" dirty="0"/>
              <a:t>: Repaired </a:t>
            </a:r>
            <a:r>
              <a:rPr lang="en-US" sz="6000" dirty="0" err="1"/>
              <a:t>wisdm</a:t>
            </a:r>
            <a:r>
              <a:rPr lang="en-US" sz="6000" dirty="0"/>
              <a:t>, a public dataset for human activity recognition. </a:t>
            </a:r>
            <a:r>
              <a:rPr lang="en-US" sz="6000" dirty="0" err="1"/>
              <a:t>arXiv</a:t>
            </a:r>
            <a:r>
              <a:rPr lang="en-US" sz="6000" dirty="0"/>
              <a:t> preprint arXiv:2305.10222, 2023.</a:t>
            </a:r>
          </a:p>
          <a:p>
            <a:r>
              <a:rPr lang="en-US" sz="6000" dirty="0"/>
              <a:t>[8] Preeti Agarwal and </a:t>
            </a:r>
            <a:r>
              <a:rPr lang="en-US" sz="6000" dirty="0" err="1"/>
              <a:t>Mansaf</a:t>
            </a:r>
            <a:r>
              <a:rPr lang="en-US" sz="6000" dirty="0"/>
              <a:t> Alam. A lightweight deep learning model for human activity recognition on edge devices. Procedia Computer Science, 167:2364–2373, 2020.</a:t>
            </a:r>
          </a:p>
          <a:p>
            <a:endParaRPr lang="en-TR" dirty="0"/>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4138395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BF3B8C-1A8F-6707-F14A-C01C4DE47147}"/>
              </a:ext>
            </a:extLst>
          </p:cNvPr>
          <p:cNvSpPr>
            <a:spLocks noGrp="1"/>
          </p:cNvSpPr>
          <p:nvPr>
            <p:ph type="title"/>
          </p:nvPr>
        </p:nvSpPr>
        <p:spPr>
          <a:xfrm>
            <a:off x="758952" y="379475"/>
            <a:ext cx="10671048" cy="1554480"/>
          </a:xfrm>
        </p:spPr>
        <p:txBody>
          <a:bodyPr anchor="ctr">
            <a:normAutofit/>
          </a:bodyPr>
          <a:lstStyle/>
          <a:p>
            <a:pPr algn="ctr"/>
            <a:r>
              <a:rPr lang="en-TR" dirty="0">
                <a:solidFill>
                  <a:schemeClr val="bg1"/>
                </a:solidFill>
              </a:rPr>
              <a:t>Introduction</a:t>
            </a:r>
          </a:p>
        </p:txBody>
      </p:sp>
      <p:pic>
        <p:nvPicPr>
          <p:cNvPr id="4" name="Content Placeholder 3">
            <a:extLst>
              <a:ext uri="{FF2B5EF4-FFF2-40B4-BE49-F238E27FC236}">
                <a16:creationId xmlns:a16="http://schemas.microsoft.com/office/drawing/2014/main" id="{01B03EC2-CF66-9D1B-F109-75E4D1CFB50A}"/>
              </a:ext>
            </a:extLst>
          </p:cNvPr>
          <p:cNvPicPr>
            <a:picLocks noGrp="1" noChangeAspect="1"/>
          </p:cNvPicPr>
          <p:nvPr>
            <p:ph idx="1"/>
          </p:nvPr>
        </p:nvPicPr>
        <p:blipFill>
          <a:blip r:embed="rId2"/>
          <a:stretch>
            <a:fillRect/>
          </a:stretch>
        </p:blipFill>
        <p:spPr>
          <a:xfrm>
            <a:off x="7961310" y="3098802"/>
            <a:ext cx="3822700" cy="2946400"/>
          </a:xfrm>
          <a:prstGeom prst="rect">
            <a:avLst/>
          </a:prstGeom>
        </p:spPr>
      </p:pic>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5" name="TextBox 4">
            <a:extLst>
              <a:ext uri="{FF2B5EF4-FFF2-40B4-BE49-F238E27FC236}">
                <a16:creationId xmlns:a16="http://schemas.microsoft.com/office/drawing/2014/main" id="{CFD57ECC-E859-FAF1-2187-1372C9CAFBC4}"/>
              </a:ext>
            </a:extLst>
          </p:cNvPr>
          <p:cNvSpPr txBox="1"/>
          <p:nvPr/>
        </p:nvSpPr>
        <p:spPr>
          <a:xfrm>
            <a:off x="758952" y="3098802"/>
            <a:ext cx="6686493" cy="1754326"/>
          </a:xfrm>
          <a:prstGeom prst="rect">
            <a:avLst/>
          </a:prstGeom>
          <a:noFill/>
        </p:spPr>
        <p:txBody>
          <a:bodyPr wrap="square" rtlCol="0">
            <a:spAutoFit/>
          </a:bodyPr>
          <a:lstStyle/>
          <a:p>
            <a:r>
              <a:rPr lang="en-US" dirty="0"/>
              <a:t>Human Activity Recognition (HAR) is a critical research area with applications in healthcare, fitness tracking, smart environments, and human-computer interaction. By leveraging wearable sensors like accelerometers, HAR systems aim to classify activities such as </a:t>
            </a:r>
            <a:r>
              <a:rPr lang="en-US" b="1" dirty="0"/>
              <a:t>walking</a:t>
            </a:r>
            <a:r>
              <a:rPr lang="en-US" dirty="0"/>
              <a:t>, </a:t>
            </a:r>
            <a:r>
              <a:rPr lang="en-US" b="1" dirty="0"/>
              <a:t>jogging</a:t>
            </a:r>
            <a:r>
              <a:rPr lang="en-US" dirty="0"/>
              <a:t>, </a:t>
            </a:r>
            <a:r>
              <a:rPr lang="en-US" b="1" dirty="0"/>
              <a:t>sitting</a:t>
            </a:r>
            <a:r>
              <a:rPr lang="en-US" dirty="0"/>
              <a:t>, and </a:t>
            </a:r>
            <a:r>
              <a:rPr lang="en-US" b="1" dirty="0"/>
              <a:t>climbing stairs</a:t>
            </a:r>
            <a:r>
              <a:rPr lang="en-US" dirty="0"/>
              <a:t>.</a:t>
            </a:r>
            <a:endParaRPr lang="en-TR" dirty="0"/>
          </a:p>
        </p:txBody>
      </p:sp>
    </p:spTree>
    <p:extLst>
      <p:ext uri="{BB962C8B-B14F-4D97-AF65-F5344CB8AC3E}">
        <p14:creationId xmlns:p14="http://schemas.microsoft.com/office/powerpoint/2010/main" val="1090309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0D3BC0-DAEE-74B2-B802-084D5BE0F23B}"/>
              </a:ext>
            </a:extLst>
          </p:cNvPr>
          <p:cNvSpPr>
            <a:spLocks noGrp="1"/>
          </p:cNvSpPr>
          <p:nvPr>
            <p:ph type="title"/>
          </p:nvPr>
        </p:nvSpPr>
        <p:spPr>
          <a:xfrm>
            <a:off x="758952" y="379475"/>
            <a:ext cx="10671048" cy="1554480"/>
          </a:xfrm>
        </p:spPr>
        <p:txBody>
          <a:bodyPr anchor="ctr">
            <a:normAutofit/>
          </a:bodyPr>
          <a:lstStyle/>
          <a:p>
            <a:pPr algn="ctr"/>
            <a:r>
              <a:rPr lang="en-TR" dirty="0">
                <a:solidFill>
                  <a:schemeClr val="bg1"/>
                </a:solidFill>
              </a:rPr>
              <a:t>What is HAR ? </a:t>
            </a:r>
          </a:p>
        </p:txBody>
      </p:sp>
      <p:sp>
        <p:nvSpPr>
          <p:cNvPr id="3" name="Content Placeholder 2">
            <a:extLst>
              <a:ext uri="{FF2B5EF4-FFF2-40B4-BE49-F238E27FC236}">
                <a16:creationId xmlns:a16="http://schemas.microsoft.com/office/drawing/2014/main" id="{E79FD120-7D03-BC29-4D54-52B8ECD393B5}"/>
              </a:ext>
            </a:extLst>
          </p:cNvPr>
          <p:cNvSpPr>
            <a:spLocks noGrp="1"/>
          </p:cNvSpPr>
          <p:nvPr>
            <p:ph idx="1"/>
          </p:nvPr>
        </p:nvSpPr>
        <p:spPr>
          <a:xfrm>
            <a:off x="1526079" y="2609207"/>
            <a:ext cx="8412480" cy="3174357"/>
          </a:xfrm>
        </p:spPr>
        <p:txBody>
          <a:bodyPr>
            <a:normAutofit/>
          </a:bodyPr>
          <a:lstStyle/>
          <a:p>
            <a:r>
              <a:rPr lang="en-US" dirty="0"/>
              <a:t>Human Activity Recognition (HAR) is an engineering field dedicated to developing systems and methods that identify and classify human activities, using data from videos, images, and sensors to recognize and understand body movements.</a:t>
            </a:r>
            <a:endParaRPr lang="en-TR" dirty="0"/>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4" name="Picture 3">
            <a:extLst>
              <a:ext uri="{FF2B5EF4-FFF2-40B4-BE49-F238E27FC236}">
                <a16:creationId xmlns:a16="http://schemas.microsoft.com/office/drawing/2014/main" id="{325FB057-2F00-1E1B-7867-0574D270212A}"/>
              </a:ext>
            </a:extLst>
          </p:cNvPr>
          <p:cNvPicPr>
            <a:picLocks noChangeAspect="1"/>
          </p:cNvPicPr>
          <p:nvPr/>
        </p:nvPicPr>
        <p:blipFill>
          <a:blip r:embed="rId2"/>
          <a:stretch>
            <a:fillRect/>
          </a:stretch>
        </p:blipFill>
        <p:spPr>
          <a:xfrm>
            <a:off x="2659856" y="4227172"/>
            <a:ext cx="6464300" cy="1879600"/>
          </a:xfrm>
          <a:prstGeom prst="rect">
            <a:avLst/>
          </a:prstGeom>
        </p:spPr>
      </p:pic>
    </p:spTree>
    <p:extLst>
      <p:ext uri="{BB962C8B-B14F-4D97-AF65-F5344CB8AC3E}">
        <p14:creationId xmlns:p14="http://schemas.microsoft.com/office/powerpoint/2010/main" val="3805131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23E11A-1886-3849-3148-F7314AFE7AD0}"/>
              </a:ext>
            </a:extLst>
          </p:cNvPr>
          <p:cNvSpPr>
            <a:spLocks noGrp="1"/>
          </p:cNvSpPr>
          <p:nvPr>
            <p:ph type="title"/>
          </p:nvPr>
        </p:nvSpPr>
        <p:spPr>
          <a:xfrm>
            <a:off x="758952" y="379475"/>
            <a:ext cx="10671048" cy="1554480"/>
          </a:xfrm>
        </p:spPr>
        <p:txBody>
          <a:bodyPr anchor="ctr">
            <a:normAutofit/>
          </a:bodyPr>
          <a:lstStyle/>
          <a:p>
            <a:pPr algn="ctr"/>
            <a:r>
              <a:rPr lang="en-TR" dirty="0">
                <a:solidFill>
                  <a:schemeClr val="bg1"/>
                </a:solidFill>
              </a:rPr>
              <a:t>Objectives - Challenges</a:t>
            </a:r>
          </a:p>
        </p:txBody>
      </p:sp>
      <p:sp>
        <p:nvSpPr>
          <p:cNvPr id="3" name="Content Placeholder 2">
            <a:extLst>
              <a:ext uri="{FF2B5EF4-FFF2-40B4-BE49-F238E27FC236}">
                <a16:creationId xmlns:a16="http://schemas.microsoft.com/office/drawing/2014/main" id="{AE936E13-E4F0-526C-DA21-4722EAC89DF9}"/>
              </a:ext>
            </a:extLst>
          </p:cNvPr>
          <p:cNvSpPr>
            <a:spLocks noGrp="1"/>
          </p:cNvSpPr>
          <p:nvPr>
            <p:ph idx="1"/>
          </p:nvPr>
        </p:nvSpPr>
        <p:spPr>
          <a:xfrm>
            <a:off x="117819" y="3548203"/>
            <a:ext cx="5095312" cy="2204859"/>
          </a:xfrm>
        </p:spPr>
        <p:txBody>
          <a:bodyPr>
            <a:normAutofit/>
          </a:bodyPr>
          <a:lstStyle/>
          <a:p>
            <a:r>
              <a:rPr lang="en-US" dirty="0"/>
              <a:t>Investigate the impact of time-window sizes on activity recognition using wearable sensor data.</a:t>
            </a:r>
          </a:p>
          <a:p>
            <a:r>
              <a:rPr lang="en-US" dirty="0"/>
              <a:t>Analyze short-term and long-term temporal patterns to optimize recognition performance.</a:t>
            </a:r>
            <a:endParaRPr lang="en-TR" dirty="0"/>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graphicFrame>
        <p:nvGraphicFramePr>
          <p:cNvPr id="14" name="TextBox 4">
            <a:extLst>
              <a:ext uri="{FF2B5EF4-FFF2-40B4-BE49-F238E27FC236}">
                <a16:creationId xmlns:a16="http://schemas.microsoft.com/office/drawing/2014/main" id="{F088E1A5-216C-75D0-56C3-74E78820D4EF}"/>
              </a:ext>
            </a:extLst>
          </p:cNvPr>
          <p:cNvGraphicFramePr/>
          <p:nvPr>
            <p:extLst>
              <p:ext uri="{D42A27DB-BD31-4B8C-83A1-F6EECF244321}">
                <p14:modId xmlns:p14="http://schemas.microsoft.com/office/powerpoint/2010/main" val="4292265801"/>
              </p:ext>
            </p:extLst>
          </p:nvPr>
        </p:nvGraphicFramePr>
        <p:xfrm>
          <a:off x="6306207" y="2665474"/>
          <a:ext cx="5339256" cy="39703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7" name="Straight Arrow Connector 6">
            <a:extLst>
              <a:ext uri="{FF2B5EF4-FFF2-40B4-BE49-F238E27FC236}">
                <a16:creationId xmlns:a16="http://schemas.microsoft.com/office/drawing/2014/main" id="{1B8EA510-AFD8-03E3-20BB-5205984CAE9B}"/>
              </a:ext>
            </a:extLst>
          </p:cNvPr>
          <p:cNvCxnSpPr/>
          <p:nvPr/>
        </p:nvCxnSpPr>
        <p:spPr>
          <a:xfrm>
            <a:off x="5076497" y="4719145"/>
            <a:ext cx="10195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9041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41113FF5-9B84-4A89-BF52-EA3C7E01A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195596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B035B5-3BEA-7357-2574-B7A945965E54}"/>
              </a:ext>
            </a:extLst>
          </p:cNvPr>
          <p:cNvSpPr>
            <a:spLocks noGrp="1"/>
          </p:cNvSpPr>
          <p:nvPr>
            <p:ph type="title"/>
          </p:nvPr>
        </p:nvSpPr>
        <p:spPr>
          <a:xfrm>
            <a:off x="758952" y="420625"/>
            <a:ext cx="10667998" cy="1326814"/>
          </a:xfrm>
        </p:spPr>
        <p:txBody>
          <a:bodyPr anchor="ctr">
            <a:normAutofit/>
          </a:bodyPr>
          <a:lstStyle/>
          <a:p>
            <a:pPr algn="ctr"/>
            <a:r>
              <a:rPr lang="en-TR" dirty="0">
                <a:solidFill>
                  <a:schemeClr val="bg1"/>
                </a:solidFill>
              </a:rPr>
              <a:t>Related Literature</a:t>
            </a:r>
          </a:p>
        </p:txBody>
      </p:sp>
      <p:sp>
        <p:nvSpPr>
          <p:cNvPr id="3" name="Content Placeholder 2">
            <a:extLst>
              <a:ext uri="{FF2B5EF4-FFF2-40B4-BE49-F238E27FC236}">
                <a16:creationId xmlns:a16="http://schemas.microsoft.com/office/drawing/2014/main" id="{3F32520F-B7A6-C6E0-39EC-144A1F32DE43}"/>
              </a:ext>
            </a:extLst>
          </p:cNvPr>
          <p:cNvSpPr>
            <a:spLocks noGrp="1"/>
          </p:cNvSpPr>
          <p:nvPr>
            <p:ph idx="1"/>
          </p:nvPr>
        </p:nvSpPr>
        <p:spPr>
          <a:xfrm>
            <a:off x="758952" y="2413169"/>
            <a:ext cx="6039340" cy="3368920"/>
          </a:xfrm>
        </p:spPr>
        <p:txBody>
          <a:bodyPr anchor="ctr">
            <a:normAutofit/>
          </a:bodyPr>
          <a:lstStyle/>
          <a:p>
            <a:pPr>
              <a:lnSpc>
                <a:spcPct val="100000"/>
              </a:lnSpc>
            </a:pPr>
            <a:r>
              <a:rPr lang="en-US" dirty="0"/>
              <a:t>Extensive research has been conducted on Human Activity Recognition (HAR) systems, demonstrating high accuracy rates with traditional classifiers and CNN-based algorithms [</a:t>
            </a:r>
            <a:r>
              <a:rPr lang="en-US" dirty="0" err="1"/>
              <a:t>Seelwal</a:t>
            </a:r>
            <a:r>
              <a:rPr lang="en-US" dirty="0"/>
              <a:t> et al., 2023][</a:t>
            </a:r>
            <a:r>
              <a:rPr lang="en-US" dirty="0" err="1"/>
              <a:t>Ordóñez</a:t>
            </a:r>
            <a:r>
              <a:rPr lang="en-US" dirty="0"/>
              <a:t> and Roggen, 2016]. </a:t>
            </a:r>
          </a:p>
          <a:p>
            <a:pPr>
              <a:lnSpc>
                <a:spcPct val="100000"/>
              </a:lnSpc>
            </a:pPr>
            <a:r>
              <a:rPr lang="en-US" dirty="0"/>
              <a:t>• Recent studies focus on lightweight models that can be deployed on resource-constrained devices while maintaining high accuracy [Agarwal and Alam, 2020].</a:t>
            </a:r>
            <a:endParaRPr lang="en-TR" dirty="0"/>
          </a:p>
        </p:txBody>
      </p:sp>
      <p:pic>
        <p:nvPicPr>
          <p:cNvPr id="4" name="Picture 3" descr="A table with text on it&#10;&#10;Description automatically generated">
            <a:extLst>
              <a:ext uri="{FF2B5EF4-FFF2-40B4-BE49-F238E27FC236}">
                <a16:creationId xmlns:a16="http://schemas.microsoft.com/office/drawing/2014/main" id="{9C7C8F27-60B9-5B28-F7C1-764573EC3777}"/>
              </a:ext>
            </a:extLst>
          </p:cNvPr>
          <p:cNvPicPr>
            <a:picLocks noChangeAspect="1"/>
          </p:cNvPicPr>
          <p:nvPr/>
        </p:nvPicPr>
        <p:blipFill>
          <a:blip r:embed="rId2"/>
          <a:stretch>
            <a:fillRect/>
          </a:stretch>
        </p:blipFill>
        <p:spPr>
          <a:xfrm>
            <a:off x="7453951" y="3522282"/>
            <a:ext cx="3973000" cy="1152170"/>
          </a:xfrm>
          <a:prstGeom prst="rect">
            <a:avLst/>
          </a:prstGeom>
        </p:spPr>
      </p:pic>
      <p:sp>
        <p:nvSpPr>
          <p:cNvPr id="30"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740565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FEB63A-B4A9-1644-44E0-43330FE49F9D}"/>
              </a:ext>
            </a:extLst>
          </p:cNvPr>
          <p:cNvSpPr>
            <a:spLocks noGrp="1"/>
          </p:cNvSpPr>
          <p:nvPr>
            <p:ph type="title"/>
          </p:nvPr>
        </p:nvSpPr>
        <p:spPr>
          <a:xfrm>
            <a:off x="758952" y="379475"/>
            <a:ext cx="10671048" cy="1554480"/>
          </a:xfrm>
        </p:spPr>
        <p:txBody>
          <a:bodyPr anchor="ctr">
            <a:normAutofit/>
          </a:bodyPr>
          <a:lstStyle/>
          <a:p>
            <a:pPr algn="ctr"/>
            <a:r>
              <a:rPr lang="en-TR" dirty="0">
                <a:solidFill>
                  <a:schemeClr val="bg1"/>
                </a:solidFill>
              </a:rPr>
              <a:t>WISDM Dataset</a:t>
            </a:r>
          </a:p>
        </p:txBody>
      </p:sp>
      <p:sp>
        <p:nvSpPr>
          <p:cNvPr id="24" name="Content Placeholder 2">
            <a:extLst>
              <a:ext uri="{FF2B5EF4-FFF2-40B4-BE49-F238E27FC236}">
                <a16:creationId xmlns:a16="http://schemas.microsoft.com/office/drawing/2014/main" id="{3AFA287B-9C68-3F48-3562-820ED9E41F9B}"/>
              </a:ext>
            </a:extLst>
          </p:cNvPr>
          <p:cNvSpPr>
            <a:spLocks noGrp="1"/>
          </p:cNvSpPr>
          <p:nvPr>
            <p:ph idx="1"/>
          </p:nvPr>
        </p:nvSpPr>
        <p:spPr>
          <a:xfrm>
            <a:off x="191265" y="2665474"/>
            <a:ext cx="8412480" cy="3174357"/>
          </a:xfrm>
        </p:spPr>
        <p:txBody>
          <a:bodyPr>
            <a:normAutofit fontScale="92500" lnSpcReduction="10000"/>
          </a:bodyPr>
          <a:lstStyle/>
          <a:p>
            <a:pPr>
              <a:lnSpc>
                <a:spcPct val="100000"/>
              </a:lnSpc>
              <a:buFont typeface="Arial" panose="020B0604020202020204" pitchFamily="34" charset="0"/>
              <a:buChar char="•"/>
            </a:pPr>
            <a:r>
              <a:rPr lang="en-US" sz="1600" dirty="0"/>
              <a:t>A publicly available dataset collected from smartphone accelerometers.</a:t>
            </a:r>
          </a:p>
          <a:p>
            <a:pPr>
              <a:lnSpc>
                <a:spcPct val="100000"/>
              </a:lnSpc>
              <a:buFont typeface="Arial" panose="020B0604020202020204" pitchFamily="34" charset="0"/>
              <a:buChar char="•"/>
            </a:pPr>
            <a:r>
              <a:rPr lang="en-US" sz="1600" dirty="0"/>
              <a:t>Primarily designed for research in Human Activity Recognition (HAR).</a:t>
            </a:r>
          </a:p>
          <a:p>
            <a:pPr>
              <a:lnSpc>
                <a:spcPct val="100000"/>
              </a:lnSpc>
              <a:buFont typeface="Arial" panose="020B0604020202020204" pitchFamily="34" charset="0"/>
              <a:buChar char="•"/>
            </a:pPr>
            <a:r>
              <a:rPr lang="en-US" sz="1600" dirty="0"/>
              <a:t>Data is sampled at </a:t>
            </a:r>
            <a:r>
              <a:rPr lang="en-US" sz="1600" b="1" dirty="0"/>
              <a:t>20 Hz</a:t>
            </a:r>
            <a:r>
              <a:rPr lang="en-US" sz="1600" dirty="0"/>
              <a:t> (20 readings per second).</a:t>
            </a:r>
          </a:p>
          <a:p>
            <a:pPr>
              <a:lnSpc>
                <a:spcPct val="100000"/>
              </a:lnSpc>
              <a:buFont typeface="Arial" panose="020B0604020202020204" pitchFamily="34" charset="0"/>
              <a:buChar char="•"/>
            </a:pPr>
            <a:r>
              <a:rPr lang="en-US" sz="1600" b="1" dirty="0"/>
              <a:t>Sensor</a:t>
            </a:r>
            <a:r>
              <a:rPr lang="en-US" sz="1600" dirty="0"/>
              <a:t>: Smartphone accelerometer placed in the participant’s pocket.</a:t>
            </a:r>
          </a:p>
          <a:p>
            <a:pPr>
              <a:lnSpc>
                <a:spcPct val="100000"/>
              </a:lnSpc>
              <a:buFont typeface="Arial" panose="020B0604020202020204" pitchFamily="34" charset="0"/>
              <a:buChar char="•"/>
            </a:pPr>
            <a:r>
              <a:rPr lang="en-US" sz="1600" b="1" dirty="0"/>
              <a:t>Activities</a:t>
            </a:r>
            <a:r>
              <a:rPr lang="en-US" sz="1600" dirty="0"/>
              <a:t>: Six labeled activities:</a:t>
            </a:r>
          </a:p>
          <a:p>
            <a:pPr marL="742950" lvl="1" indent="-285750">
              <a:lnSpc>
                <a:spcPct val="100000"/>
              </a:lnSpc>
              <a:buFont typeface="Arial" panose="020B0604020202020204" pitchFamily="34" charset="0"/>
              <a:buChar char="•"/>
            </a:pPr>
            <a:r>
              <a:rPr lang="en-US" sz="1600" b="1" dirty="0"/>
              <a:t>Walking</a:t>
            </a:r>
            <a:r>
              <a:rPr lang="en-US" sz="1600" dirty="0"/>
              <a:t>, </a:t>
            </a:r>
            <a:r>
              <a:rPr lang="en-US" sz="1600" b="1" dirty="0"/>
              <a:t>Jogging</a:t>
            </a:r>
            <a:r>
              <a:rPr lang="en-US" sz="1600" dirty="0"/>
              <a:t>, </a:t>
            </a:r>
            <a:r>
              <a:rPr lang="en-US" sz="1600" b="1" dirty="0"/>
              <a:t>Sitting</a:t>
            </a:r>
            <a:r>
              <a:rPr lang="en-US" sz="1600" dirty="0"/>
              <a:t>, </a:t>
            </a:r>
            <a:r>
              <a:rPr lang="en-US" sz="1600" b="1" dirty="0"/>
              <a:t>Standing</a:t>
            </a:r>
            <a:r>
              <a:rPr lang="en-US" sz="1600" dirty="0"/>
              <a:t>, </a:t>
            </a:r>
            <a:r>
              <a:rPr lang="en-US" sz="1600" b="1" dirty="0"/>
              <a:t>Upstairs</a:t>
            </a:r>
            <a:r>
              <a:rPr lang="en-US" sz="1600" dirty="0"/>
              <a:t>, and </a:t>
            </a:r>
            <a:r>
              <a:rPr lang="en-US" sz="1600" b="1" dirty="0"/>
              <a:t>Downstairs</a:t>
            </a:r>
            <a:r>
              <a:rPr lang="en-US" sz="1600" dirty="0"/>
              <a:t>.</a:t>
            </a:r>
          </a:p>
          <a:p>
            <a:pPr>
              <a:lnSpc>
                <a:spcPct val="100000"/>
              </a:lnSpc>
              <a:buFont typeface="Arial" panose="020B0604020202020204" pitchFamily="34" charset="0"/>
              <a:buChar char="•"/>
            </a:pPr>
            <a:r>
              <a:rPr lang="en-US" sz="1600" b="1" dirty="0"/>
              <a:t>Features</a:t>
            </a:r>
            <a:r>
              <a:rPr lang="en-US" sz="1600" dirty="0"/>
              <a:t>:</a:t>
            </a:r>
          </a:p>
          <a:p>
            <a:pPr marL="742950" lvl="1" indent="-285750">
              <a:lnSpc>
                <a:spcPct val="100000"/>
              </a:lnSpc>
              <a:buFont typeface="Arial" panose="020B0604020202020204" pitchFamily="34" charset="0"/>
              <a:buChar char="•"/>
            </a:pPr>
            <a:r>
              <a:rPr lang="en-US" sz="1600" b="1" dirty="0"/>
              <a:t>Three Axes</a:t>
            </a:r>
            <a:r>
              <a:rPr lang="en-US" sz="1600" dirty="0"/>
              <a:t>: X, Y, Z readings (acceleration in three dimensions).</a:t>
            </a:r>
          </a:p>
          <a:p>
            <a:pPr marL="742950" lvl="1" indent="-285750">
              <a:lnSpc>
                <a:spcPct val="100000"/>
              </a:lnSpc>
              <a:buFont typeface="Arial" panose="020B0604020202020204" pitchFamily="34" charset="0"/>
              <a:buChar char="•"/>
            </a:pPr>
            <a:r>
              <a:rPr lang="en-US" sz="1600" b="1" dirty="0"/>
              <a:t>Timestamp</a:t>
            </a:r>
            <a:r>
              <a:rPr lang="en-US" sz="1600" dirty="0"/>
              <a:t>: Each reading is associated with a time index.</a:t>
            </a:r>
          </a:p>
          <a:p>
            <a:pPr marL="742950" lvl="1" indent="-285750">
              <a:lnSpc>
                <a:spcPct val="100000"/>
              </a:lnSpc>
              <a:buFont typeface="Arial" panose="020B0604020202020204" pitchFamily="34" charset="0"/>
              <a:buChar char="•"/>
            </a:pPr>
            <a:r>
              <a:rPr lang="en-US" sz="1600" b="1" dirty="0"/>
              <a:t>Activity Label</a:t>
            </a:r>
            <a:r>
              <a:rPr lang="en-US" sz="1600" dirty="0"/>
              <a:t>: Specifies the activity being performed.</a:t>
            </a:r>
          </a:p>
          <a:p>
            <a:pPr>
              <a:lnSpc>
                <a:spcPct val="100000"/>
              </a:lnSpc>
            </a:pPr>
            <a:endParaRPr lang="en-TR" sz="1000" dirty="0"/>
          </a:p>
        </p:txBody>
      </p:sp>
      <p:sp>
        <p:nvSpPr>
          <p:cNvPr id="21"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4" name="Picture 3">
            <a:extLst>
              <a:ext uri="{FF2B5EF4-FFF2-40B4-BE49-F238E27FC236}">
                <a16:creationId xmlns:a16="http://schemas.microsoft.com/office/drawing/2014/main" id="{BC4F27F7-E078-EEF9-3C32-D7E635EFFFCA}"/>
              </a:ext>
            </a:extLst>
          </p:cNvPr>
          <p:cNvPicPr>
            <a:picLocks noChangeAspect="1"/>
          </p:cNvPicPr>
          <p:nvPr/>
        </p:nvPicPr>
        <p:blipFill>
          <a:blip r:embed="rId2"/>
          <a:stretch>
            <a:fillRect/>
          </a:stretch>
        </p:blipFill>
        <p:spPr>
          <a:xfrm>
            <a:off x="8039351" y="2285999"/>
            <a:ext cx="2870200" cy="1498600"/>
          </a:xfrm>
          <a:prstGeom prst="rect">
            <a:avLst/>
          </a:prstGeom>
        </p:spPr>
      </p:pic>
      <p:pic>
        <p:nvPicPr>
          <p:cNvPr id="5" name="Picture 4">
            <a:extLst>
              <a:ext uri="{FF2B5EF4-FFF2-40B4-BE49-F238E27FC236}">
                <a16:creationId xmlns:a16="http://schemas.microsoft.com/office/drawing/2014/main" id="{488E1299-3AC2-7588-EACB-36B1258A7A4D}"/>
              </a:ext>
            </a:extLst>
          </p:cNvPr>
          <p:cNvPicPr>
            <a:picLocks noChangeAspect="1"/>
          </p:cNvPicPr>
          <p:nvPr/>
        </p:nvPicPr>
        <p:blipFill>
          <a:blip r:embed="rId3"/>
          <a:stretch>
            <a:fillRect/>
          </a:stretch>
        </p:blipFill>
        <p:spPr>
          <a:xfrm>
            <a:off x="6909289" y="3991830"/>
            <a:ext cx="4874721" cy="2658938"/>
          </a:xfrm>
          <a:prstGeom prst="rect">
            <a:avLst/>
          </a:prstGeom>
        </p:spPr>
      </p:pic>
    </p:spTree>
    <p:extLst>
      <p:ext uri="{BB962C8B-B14F-4D97-AF65-F5344CB8AC3E}">
        <p14:creationId xmlns:p14="http://schemas.microsoft.com/office/powerpoint/2010/main" val="3173805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BAC667-F643-0D10-620D-D9807B05F662}"/>
              </a:ext>
            </a:extLst>
          </p:cNvPr>
          <p:cNvSpPr>
            <a:spLocks noGrp="1"/>
          </p:cNvSpPr>
          <p:nvPr>
            <p:ph type="title"/>
          </p:nvPr>
        </p:nvSpPr>
        <p:spPr>
          <a:xfrm>
            <a:off x="758952" y="379475"/>
            <a:ext cx="10671048" cy="1554480"/>
          </a:xfrm>
        </p:spPr>
        <p:txBody>
          <a:bodyPr anchor="ctr">
            <a:normAutofit/>
          </a:bodyPr>
          <a:lstStyle/>
          <a:p>
            <a:pPr algn="ctr"/>
            <a:r>
              <a:rPr lang="en-TR" dirty="0">
                <a:solidFill>
                  <a:schemeClr val="bg1"/>
                </a:solidFill>
              </a:rPr>
              <a:t>Dataset Challenges</a:t>
            </a:r>
          </a:p>
        </p:txBody>
      </p:sp>
      <p:sp>
        <p:nvSpPr>
          <p:cNvPr id="3" name="Content Placeholder 2">
            <a:extLst>
              <a:ext uri="{FF2B5EF4-FFF2-40B4-BE49-F238E27FC236}">
                <a16:creationId xmlns:a16="http://schemas.microsoft.com/office/drawing/2014/main" id="{433E6760-6E29-A48F-59D2-2E8EBD22CA74}"/>
              </a:ext>
            </a:extLst>
          </p:cNvPr>
          <p:cNvSpPr>
            <a:spLocks noGrp="1"/>
          </p:cNvSpPr>
          <p:nvPr>
            <p:ph idx="1"/>
          </p:nvPr>
        </p:nvSpPr>
        <p:spPr>
          <a:xfrm>
            <a:off x="758952" y="2796918"/>
            <a:ext cx="8412480" cy="3174357"/>
          </a:xfrm>
        </p:spPr>
        <p:txBody>
          <a:bodyPr>
            <a:normAutofit fontScale="92500" lnSpcReduction="20000"/>
          </a:bodyPr>
          <a:lstStyle/>
          <a:p>
            <a:pPr>
              <a:buFont typeface="+mj-lt"/>
              <a:buAutoNum type="arabicPeriod"/>
            </a:pPr>
            <a:r>
              <a:rPr lang="en-US" b="1" dirty="0"/>
              <a:t>Imbalanced Classes</a:t>
            </a:r>
            <a:r>
              <a:rPr lang="en-US" dirty="0"/>
              <a:t>:</a:t>
            </a:r>
          </a:p>
          <a:p>
            <a:pPr marL="742950" lvl="1" indent="-285750">
              <a:buFont typeface="+mj-lt"/>
              <a:buAutoNum type="arabicPeriod"/>
            </a:pPr>
            <a:r>
              <a:rPr lang="en-US" dirty="0"/>
              <a:t>Activities like </a:t>
            </a:r>
            <a:r>
              <a:rPr lang="en-US" b="1" dirty="0"/>
              <a:t>Walking</a:t>
            </a:r>
            <a:r>
              <a:rPr lang="en-US" dirty="0"/>
              <a:t> and </a:t>
            </a:r>
            <a:r>
              <a:rPr lang="en-US" b="1" dirty="0"/>
              <a:t>Jogging</a:t>
            </a:r>
            <a:r>
              <a:rPr lang="en-US" dirty="0"/>
              <a:t> dominate the dataset.</a:t>
            </a:r>
          </a:p>
          <a:p>
            <a:pPr marL="742950" lvl="1" indent="-285750">
              <a:buFont typeface="+mj-lt"/>
              <a:buAutoNum type="arabicPeriod"/>
            </a:pPr>
            <a:r>
              <a:rPr lang="en-US" dirty="0"/>
              <a:t>Underrepresented classes like </a:t>
            </a:r>
            <a:r>
              <a:rPr lang="en-US" b="1" dirty="0"/>
              <a:t>Sitting</a:t>
            </a:r>
            <a:r>
              <a:rPr lang="en-US" dirty="0"/>
              <a:t> and </a:t>
            </a:r>
            <a:r>
              <a:rPr lang="en-US" b="1" dirty="0"/>
              <a:t>Standing</a:t>
            </a:r>
            <a:r>
              <a:rPr lang="en-US" dirty="0"/>
              <a:t> make classification harder.</a:t>
            </a:r>
          </a:p>
          <a:p>
            <a:pPr>
              <a:buFont typeface="+mj-lt"/>
              <a:buAutoNum type="arabicPeriod"/>
            </a:pPr>
            <a:r>
              <a:rPr lang="en-US" b="1" dirty="0"/>
              <a:t>Temporal Dependencies</a:t>
            </a:r>
            <a:r>
              <a:rPr lang="en-US" dirty="0"/>
              <a:t>:</a:t>
            </a:r>
          </a:p>
          <a:p>
            <a:pPr marL="742950" lvl="1" indent="-285750">
              <a:buFont typeface="+mj-lt"/>
              <a:buAutoNum type="arabicPeriod"/>
            </a:pPr>
            <a:r>
              <a:rPr lang="en-US" dirty="0"/>
              <a:t>Activities vary in duration, requiring dynamic or optimized time-window sizes.</a:t>
            </a:r>
          </a:p>
          <a:p>
            <a:pPr>
              <a:buFont typeface="+mj-lt"/>
              <a:buAutoNum type="arabicPeriod"/>
            </a:pPr>
            <a:r>
              <a:rPr lang="en-US" b="1" dirty="0"/>
              <a:t>Noisy Sensor Data</a:t>
            </a:r>
            <a:r>
              <a:rPr lang="en-US" dirty="0"/>
              <a:t>:</a:t>
            </a:r>
          </a:p>
          <a:p>
            <a:pPr marL="742950" lvl="1" indent="-285750">
              <a:buFont typeface="+mj-lt"/>
              <a:buAutoNum type="arabicPeriod"/>
            </a:pPr>
            <a:r>
              <a:rPr lang="en-US" dirty="0"/>
              <a:t>Raw accelerometer readings can contain noise due to movement variations and external factors.</a:t>
            </a:r>
          </a:p>
          <a:p>
            <a:endParaRPr lang="en-TR" dirty="0"/>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801526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FE01B4-EF9D-E6BA-D1E8-9746E3386656}"/>
              </a:ext>
            </a:extLst>
          </p:cNvPr>
          <p:cNvSpPr>
            <a:spLocks noGrp="1"/>
          </p:cNvSpPr>
          <p:nvPr>
            <p:ph type="title"/>
          </p:nvPr>
        </p:nvSpPr>
        <p:spPr>
          <a:xfrm>
            <a:off x="758952" y="379475"/>
            <a:ext cx="10671048" cy="1554480"/>
          </a:xfrm>
        </p:spPr>
        <p:txBody>
          <a:bodyPr anchor="ctr">
            <a:normAutofit/>
          </a:bodyPr>
          <a:lstStyle/>
          <a:p>
            <a:pPr algn="ctr"/>
            <a:r>
              <a:rPr lang="en-TR" dirty="0">
                <a:solidFill>
                  <a:schemeClr val="bg1"/>
                </a:solidFill>
              </a:rPr>
              <a:t>Methodology</a:t>
            </a:r>
          </a:p>
        </p:txBody>
      </p:sp>
      <p:sp>
        <p:nvSpPr>
          <p:cNvPr id="3" name="Content Placeholder 2">
            <a:extLst>
              <a:ext uri="{FF2B5EF4-FFF2-40B4-BE49-F238E27FC236}">
                <a16:creationId xmlns:a16="http://schemas.microsoft.com/office/drawing/2014/main" id="{1538C59E-7D2B-6BC2-D82E-3723E9BCFB37}"/>
              </a:ext>
            </a:extLst>
          </p:cNvPr>
          <p:cNvSpPr>
            <a:spLocks noGrp="1"/>
          </p:cNvSpPr>
          <p:nvPr>
            <p:ph idx="1"/>
          </p:nvPr>
        </p:nvSpPr>
        <p:spPr>
          <a:xfrm>
            <a:off x="758952" y="2515685"/>
            <a:ext cx="8412480" cy="3677454"/>
          </a:xfrm>
        </p:spPr>
        <p:txBody>
          <a:bodyPr>
            <a:normAutofit fontScale="92500"/>
          </a:bodyPr>
          <a:lstStyle/>
          <a:p>
            <a:r>
              <a:rPr lang="en-US" b="1" dirty="0"/>
              <a:t>1. Data Preprocessing:</a:t>
            </a:r>
          </a:p>
          <a:p>
            <a:pPr>
              <a:buFont typeface="Arial" panose="020B0604020202020204" pitchFamily="34" charset="0"/>
              <a:buChar char="•"/>
            </a:pPr>
            <a:r>
              <a:rPr lang="en-US" b="1" dirty="0"/>
              <a:t>Dataset</a:t>
            </a:r>
            <a:r>
              <a:rPr lang="en-US" dirty="0"/>
              <a:t>: WISDM dataset containing accelerometer readings for six activities:</a:t>
            </a:r>
          </a:p>
          <a:p>
            <a:pPr marL="742950" lvl="1" indent="-285750">
              <a:buFont typeface="Arial" panose="020B0604020202020204" pitchFamily="34" charset="0"/>
              <a:buChar char="•"/>
            </a:pPr>
            <a:r>
              <a:rPr lang="en-US" dirty="0"/>
              <a:t>Walking, Jogging, Sitting, Standing, Upstairs, Downstairs.</a:t>
            </a:r>
          </a:p>
          <a:p>
            <a:pPr>
              <a:buFont typeface="Arial" panose="020B0604020202020204" pitchFamily="34" charset="0"/>
              <a:buChar char="•"/>
            </a:pPr>
            <a:r>
              <a:rPr lang="en-US" b="1" dirty="0"/>
              <a:t>Segmenting Time-Series Data</a:t>
            </a:r>
            <a:r>
              <a:rPr lang="en-US" dirty="0"/>
              <a:t>:</a:t>
            </a:r>
          </a:p>
          <a:p>
            <a:pPr marL="742950" lvl="1" indent="-285750">
              <a:buFont typeface="Arial" panose="020B0604020202020204" pitchFamily="34" charset="0"/>
              <a:buChar char="•"/>
            </a:pPr>
            <a:r>
              <a:rPr lang="en-US" dirty="0"/>
              <a:t>Divided data into fixed time-windows with overlaps (3s, 5s, and 10s).</a:t>
            </a:r>
          </a:p>
          <a:p>
            <a:pPr marL="742950" lvl="1" indent="-285750">
              <a:buFont typeface="Arial" panose="020B0604020202020204" pitchFamily="34" charset="0"/>
              <a:buChar char="•"/>
            </a:pPr>
            <a:r>
              <a:rPr lang="en-US" dirty="0"/>
              <a:t>Allowed comparison of short-term vs. long-term temporal dependencies.</a:t>
            </a:r>
          </a:p>
          <a:p>
            <a:pPr>
              <a:buFont typeface="Arial" panose="020B0604020202020204" pitchFamily="34" charset="0"/>
              <a:buChar char="•"/>
            </a:pPr>
            <a:r>
              <a:rPr lang="en-US" b="1" dirty="0"/>
              <a:t>Normalization</a:t>
            </a:r>
            <a:r>
              <a:rPr lang="en-US" dirty="0"/>
              <a:t>:</a:t>
            </a:r>
          </a:p>
          <a:p>
            <a:pPr marL="742950" lvl="1" indent="-285750">
              <a:buFont typeface="Arial" panose="020B0604020202020204" pitchFamily="34" charset="0"/>
              <a:buChar char="•"/>
            </a:pPr>
            <a:r>
              <a:rPr lang="en-US" dirty="0"/>
              <a:t>Applied Z-score standardization to normalize sensor readings (X, Y, Z axes).</a:t>
            </a:r>
          </a:p>
          <a:p>
            <a:endParaRPr lang="en-TR" dirty="0"/>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414712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CC6669-FD57-321B-621E-BD76BA8FD537}"/>
              </a:ext>
            </a:extLst>
          </p:cNvPr>
          <p:cNvSpPr>
            <a:spLocks noGrp="1"/>
          </p:cNvSpPr>
          <p:nvPr>
            <p:ph type="title"/>
          </p:nvPr>
        </p:nvSpPr>
        <p:spPr>
          <a:xfrm>
            <a:off x="758952" y="379475"/>
            <a:ext cx="10671048" cy="1554480"/>
          </a:xfrm>
        </p:spPr>
        <p:txBody>
          <a:bodyPr anchor="ctr">
            <a:normAutofit/>
          </a:bodyPr>
          <a:lstStyle/>
          <a:p>
            <a:pPr algn="ctr"/>
            <a:r>
              <a:rPr lang="en-TR" dirty="0">
                <a:solidFill>
                  <a:schemeClr val="bg1"/>
                </a:solidFill>
              </a:rPr>
              <a:t>Methodology</a:t>
            </a:r>
          </a:p>
        </p:txBody>
      </p:sp>
      <p:sp>
        <p:nvSpPr>
          <p:cNvPr id="3" name="Content Placeholder 2">
            <a:extLst>
              <a:ext uri="{FF2B5EF4-FFF2-40B4-BE49-F238E27FC236}">
                <a16:creationId xmlns:a16="http://schemas.microsoft.com/office/drawing/2014/main" id="{1527C1ED-8DBB-F20B-CBBC-6C22F8FA7869}"/>
              </a:ext>
            </a:extLst>
          </p:cNvPr>
          <p:cNvSpPr>
            <a:spLocks noGrp="1"/>
          </p:cNvSpPr>
          <p:nvPr>
            <p:ph idx="1"/>
          </p:nvPr>
        </p:nvSpPr>
        <p:spPr>
          <a:xfrm>
            <a:off x="758824" y="2607732"/>
            <a:ext cx="8412480" cy="3174357"/>
          </a:xfrm>
        </p:spPr>
        <p:txBody>
          <a:bodyPr>
            <a:normAutofit/>
          </a:bodyPr>
          <a:lstStyle/>
          <a:p>
            <a:r>
              <a:rPr lang="en-US" b="1" dirty="0"/>
              <a:t>2. Feature Extraction</a:t>
            </a:r>
          </a:p>
          <a:p>
            <a:pPr>
              <a:buFont typeface="Arial" panose="020B0604020202020204" pitchFamily="34" charset="0"/>
              <a:buChar char="•"/>
            </a:pPr>
            <a:r>
              <a:rPr lang="en-US" b="1" dirty="0"/>
              <a:t>Random Forest</a:t>
            </a:r>
            <a:r>
              <a:rPr lang="en-US" dirty="0"/>
              <a:t>:</a:t>
            </a:r>
          </a:p>
          <a:p>
            <a:pPr marL="742950" lvl="1" indent="-285750">
              <a:buFont typeface="Arial" panose="020B0604020202020204" pitchFamily="34" charset="0"/>
              <a:buChar char="•"/>
            </a:pPr>
            <a:r>
              <a:rPr lang="en-US" dirty="0"/>
              <a:t>Extracted </a:t>
            </a:r>
            <a:r>
              <a:rPr lang="en-US" b="1" dirty="0"/>
              <a:t>statistical features</a:t>
            </a:r>
            <a:r>
              <a:rPr lang="en-US" dirty="0"/>
              <a:t> (mean, std, min, max, skewness, kurtosis, RMS, zero-crossing rate) for each window.</a:t>
            </a:r>
          </a:p>
          <a:p>
            <a:pPr>
              <a:buFont typeface="Arial" panose="020B0604020202020204" pitchFamily="34" charset="0"/>
              <a:buChar char="•"/>
            </a:pPr>
            <a:r>
              <a:rPr lang="en-US" b="1" dirty="0"/>
              <a:t>LSTM-CNN</a:t>
            </a:r>
            <a:r>
              <a:rPr lang="en-US" dirty="0"/>
              <a:t>:</a:t>
            </a:r>
          </a:p>
          <a:p>
            <a:pPr marL="742950" lvl="1" indent="-285750">
              <a:buFont typeface="Arial" panose="020B0604020202020204" pitchFamily="34" charset="0"/>
              <a:buChar char="•"/>
            </a:pPr>
            <a:r>
              <a:rPr lang="en-US" dirty="0"/>
              <a:t>Used raw segmented windows as input to capture both spatial and temporal dependencies.</a:t>
            </a:r>
          </a:p>
          <a:p>
            <a:endParaRPr lang="en-TR" dirty="0"/>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4080895067"/>
      </p:ext>
    </p:extLst>
  </p:cSld>
  <p:clrMapOvr>
    <a:masterClrMapping/>
  </p:clrMapOvr>
</p:sld>
</file>

<file path=ppt/theme/theme1.xml><?xml version="1.0" encoding="utf-8"?>
<a:theme xmlns:a="http://schemas.openxmlformats.org/drawingml/2006/main" name="HeadlinesVTI">
  <a:themeElements>
    <a:clrScheme name="AnalogousFromLightSeedRightStep">
      <a:dk1>
        <a:srgbClr val="000000"/>
      </a:dk1>
      <a:lt1>
        <a:srgbClr val="FFFFFF"/>
      </a:lt1>
      <a:dk2>
        <a:srgbClr val="412431"/>
      </a:dk2>
      <a:lt2>
        <a:srgbClr val="E8E6E2"/>
      </a:lt2>
      <a:accent1>
        <a:srgbClr val="6E96EE"/>
      </a:accent1>
      <a:accent2>
        <a:srgbClr val="5F4EEB"/>
      </a:accent2>
      <a:accent3>
        <a:srgbClr val="B16EEE"/>
      </a:accent3>
      <a:accent4>
        <a:srgbClr val="E14EEB"/>
      </a:accent4>
      <a:accent5>
        <a:srgbClr val="EE6EC1"/>
      </a:accent5>
      <a:accent6>
        <a:srgbClr val="EB4E71"/>
      </a:accent6>
      <a:hlink>
        <a:srgbClr val="938159"/>
      </a:hlink>
      <a:folHlink>
        <a:srgbClr val="7F7F7F"/>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docProps/app.xml><?xml version="1.0" encoding="utf-8"?>
<Properties xmlns="http://schemas.openxmlformats.org/officeDocument/2006/extended-properties" xmlns:vt="http://schemas.openxmlformats.org/officeDocument/2006/docPropsVTypes">
  <TotalTime>86</TotalTime>
  <Words>1243</Words>
  <Application>Microsoft Macintosh PowerPoint</Application>
  <PresentationFormat>Widescreen</PresentationFormat>
  <Paragraphs>100</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Avenir Next LT Pro</vt:lpstr>
      <vt:lpstr>Sitka Banner</vt:lpstr>
      <vt:lpstr>HeadlinesVTI</vt:lpstr>
      <vt:lpstr>From Short-Term Actions to Long-Term Patterns: Exploring Temporal Dependencies in Activity Recognition with Wearable Sensor Data</vt:lpstr>
      <vt:lpstr>Introduction</vt:lpstr>
      <vt:lpstr>What is HAR ? </vt:lpstr>
      <vt:lpstr>Objectives - Challenges</vt:lpstr>
      <vt:lpstr>Related Literature</vt:lpstr>
      <vt:lpstr>WISDM Dataset</vt:lpstr>
      <vt:lpstr>Dataset Challenges</vt:lpstr>
      <vt:lpstr>Methodology</vt:lpstr>
      <vt:lpstr>Methodology</vt:lpstr>
      <vt:lpstr>Segmentation Techniques 1- Fixed-Window Size For Each User</vt:lpstr>
      <vt:lpstr>Segmentation Techniques  2- Fixed Window Size with Feature Extraction </vt:lpstr>
      <vt:lpstr>Methodology</vt:lpstr>
      <vt:lpstr>Methodology Model Training</vt:lpstr>
      <vt:lpstr>Results  Impact of Time-Window Sizes</vt:lpstr>
      <vt:lpstr>Results Impact of SMOTE</vt:lpstr>
      <vt:lpstr>Conclusion</vt:lpstr>
      <vt:lpstr>Future Directions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Tugrahan Karakadioglu</dc:creator>
  <cp:lastModifiedBy>Tugrahan Karakadioglu</cp:lastModifiedBy>
  <cp:revision>18</cp:revision>
  <dcterms:created xsi:type="dcterms:W3CDTF">2024-12-16T07:57:24Z</dcterms:created>
  <dcterms:modified xsi:type="dcterms:W3CDTF">2024-12-16T09:23:43Z</dcterms:modified>
</cp:coreProperties>
</file>