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72" r:id="rId4"/>
    <p:sldId id="258" r:id="rId5"/>
    <p:sldId id="299" r:id="rId6"/>
    <p:sldId id="300" r:id="rId7"/>
    <p:sldId id="298" r:id="rId8"/>
    <p:sldId id="259" r:id="rId9"/>
    <p:sldId id="260" r:id="rId10"/>
    <p:sldId id="273" r:id="rId11"/>
    <p:sldId id="301" r:id="rId12"/>
    <p:sldId id="262" r:id="rId13"/>
    <p:sldId id="295" r:id="rId14"/>
    <p:sldId id="275" r:id="rId15"/>
    <p:sldId id="266" r:id="rId16"/>
    <p:sldId id="274" r:id="rId17"/>
    <p:sldId id="263" r:id="rId18"/>
    <p:sldId id="312" r:id="rId19"/>
    <p:sldId id="264" r:id="rId20"/>
    <p:sldId id="314" r:id="rId21"/>
    <p:sldId id="315" r:id="rId22"/>
    <p:sldId id="316" r:id="rId23"/>
    <p:sldId id="323" r:id="rId24"/>
    <p:sldId id="265" r:id="rId25"/>
    <p:sldId id="294" r:id="rId26"/>
    <p:sldId id="276" r:id="rId27"/>
    <p:sldId id="313" r:id="rId28"/>
    <p:sldId id="279" r:id="rId29"/>
    <p:sldId id="292" r:id="rId30"/>
    <p:sldId id="290" r:id="rId31"/>
    <p:sldId id="281" r:id="rId32"/>
    <p:sldId id="317" r:id="rId33"/>
    <p:sldId id="318" r:id="rId34"/>
    <p:sldId id="319" r:id="rId35"/>
    <p:sldId id="320" r:id="rId36"/>
    <p:sldId id="322" r:id="rId37"/>
    <p:sldId id="308" r:id="rId38"/>
    <p:sldId id="309" r:id="rId39"/>
    <p:sldId id="310" r:id="rId40"/>
    <p:sldId id="267" r:id="rId41"/>
    <p:sldId id="304" r:id="rId42"/>
    <p:sldId id="302" r:id="rId43"/>
    <p:sldId id="303" r:id="rId44"/>
    <p:sldId id="296" r:id="rId45"/>
    <p:sldId id="324" r:id="rId46"/>
    <p:sldId id="311" r:id="rId47"/>
    <p:sldId id="283" r:id="rId48"/>
    <p:sldId id="306" r:id="rId49"/>
    <p:sldId id="307" r:id="rId50"/>
    <p:sldId id="280" r:id="rId51"/>
    <p:sldId id="270" r:id="rId52"/>
    <p:sldId id="325" r:id="rId53"/>
    <p:sldId id="326" r:id="rId54"/>
    <p:sldId id="285" r:id="rId55"/>
    <p:sldId id="288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3CA8A-7F1E-E247-827E-E5A9794964EF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80404-5082-7747-ACE2-B17D3D61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4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Rank Aggregation (</a:t>
            </a:r>
            <a:r>
              <a:rPr lang="en-US" dirty="0" err="1" smtClean="0"/>
              <a:t>RankAggreg</a:t>
            </a:r>
            <a:r>
              <a:rPr lang="en-US" dirty="0" smtClean="0"/>
              <a:t> package in R).</a:t>
            </a:r>
            <a:r>
              <a:rPr lang="en-US" baseline="0" dirty="0" smtClean="0"/>
              <a:t> </a:t>
            </a:r>
            <a:r>
              <a:rPr lang="en-US" dirty="0" err="1" smtClean="0"/>
              <a:t>L_i</a:t>
            </a:r>
            <a:r>
              <a:rPr lang="en-US" dirty="0" smtClean="0"/>
              <a:t> is a point in M dimensional</a:t>
            </a:r>
            <a:r>
              <a:rPr lang="en-US" baseline="0" dirty="0" smtClean="0"/>
              <a:t> space. </a:t>
            </a:r>
          </a:p>
          <a:p>
            <a:r>
              <a:rPr lang="en-US" baseline="0" dirty="0" smtClean="0"/>
              <a:t>Choose L which minimizes Phi(L) = sum( </a:t>
            </a:r>
            <a:r>
              <a:rPr lang="en-US" baseline="0" dirty="0" err="1" smtClean="0"/>
              <a:t>w_i</a:t>
            </a:r>
            <a:r>
              <a:rPr lang="en-US" baseline="0" dirty="0" smtClean="0"/>
              <a:t> d(L, </a:t>
            </a:r>
            <a:r>
              <a:rPr lang="en-US" baseline="0" dirty="0" err="1" smtClean="0"/>
              <a:t>L_i</a:t>
            </a:r>
            <a:r>
              <a:rPr lang="en-US" baseline="0" dirty="0" smtClean="0"/>
              <a:t>))</a:t>
            </a:r>
          </a:p>
          <a:p>
            <a:r>
              <a:rPr lang="en-US" baseline="0" dirty="0" smtClean="0"/>
              <a:t>d(L, Li) is weighted Spearman </a:t>
            </a:r>
            <a:r>
              <a:rPr lang="en-US" baseline="0" dirty="0" err="1" smtClean="0"/>
              <a:t>footrule</a:t>
            </a:r>
            <a:r>
              <a:rPr lang="en-US" baseline="0" dirty="0" smtClean="0"/>
              <a:t> distance</a:t>
            </a:r>
          </a:p>
          <a:p>
            <a:r>
              <a:rPr lang="en-US" baseline="0" dirty="0" smtClean="0"/>
              <a:t>(see Shah, Datta, &amp; Datta. 2014)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80404-5082-7747-ACE2-B17D3D613F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7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pre-filtered with gene-cards,</a:t>
            </a:r>
            <a:r>
              <a:rPr lang="en-US" baseline="0" dirty="0" smtClean="0"/>
              <a:t> so is this still relevant? i.e. all genes relevant regardless.</a:t>
            </a:r>
          </a:p>
          <a:p>
            <a:r>
              <a:rPr lang="en-US" baseline="0" dirty="0" smtClean="0"/>
              <a:t>Yes – just order pathways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80404-5082-7747-ACE2-B17D3D613F1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3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8E9-CDC1-1240-A92C-E579199C6E51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ADD5-62B1-394E-B65C-D64E33DD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8E9-CDC1-1240-A92C-E579199C6E51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ADD5-62B1-394E-B65C-D64E33DD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8E9-CDC1-1240-A92C-E579199C6E51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ADD5-62B1-394E-B65C-D64E33DD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2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8E9-CDC1-1240-A92C-E579199C6E51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ADD5-62B1-394E-B65C-D64E33DD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9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8E9-CDC1-1240-A92C-E579199C6E51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ADD5-62B1-394E-B65C-D64E33DD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8E9-CDC1-1240-A92C-E579199C6E51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ADD5-62B1-394E-B65C-D64E33DD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8E9-CDC1-1240-A92C-E579199C6E51}" type="datetimeFigureOut">
              <a:rPr lang="en-US" smtClean="0"/>
              <a:t>7/22/17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ADD5-62B1-394E-B65C-D64E33DD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8E9-CDC1-1240-A92C-E579199C6E51}" type="datetimeFigureOut">
              <a:rPr lang="en-US" smtClean="0"/>
              <a:t>7/22/17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ADD5-62B1-394E-B65C-D64E33DD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8E9-CDC1-1240-A92C-E579199C6E51}" type="datetimeFigureOut">
              <a:rPr lang="en-US" smtClean="0"/>
              <a:t>7/22/17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ADD5-62B1-394E-B65C-D64E33DD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8E9-CDC1-1240-A92C-E579199C6E51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ADD5-62B1-394E-B65C-D64E33DD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F8E9-CDC1-1240-A92C-E579199C6E51}" type="datetimeFigureOut">
              <a:rPr lang="en-US" smtClean="0"/>
              <a:t>7/22/17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ADD5-62B1-394E-B65C-D64E33DD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F8E9-CDC1-1240-A92C-E579199C6E51}" type="datetimeFigureOut">
              <a:rPr lang="en-US" smtClean="0"/>
              <a:t>7/22/17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ADD5-62B1-394E-B65C-D64E33DD9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6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package" Target="../embeddings/Microsoft_Word_Document5.docx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963" y="1143826"/>
            <a:ext cx="8130520" cy="1470025"/>
          </a:xfrm>
        </p:spPr>
        <p:txBody>
          <a:bodyPr>
            <a:noAutofit/>
          </a:bodyPr>
          <a:lstStyle/>
          <a:p>
            <a:r>
              <a:rPr lang="en-US" sz="3400" dirty="0" smtClean="0"/>
              <a:t>Predicting Survival Times for Neuroblastoma </a:t>
            </a:r>
            <a:r>
              <a:rPr lang="en-US" sz="3400" dirty="0" smtClean="0"/>
              <a:t>Patients </a:t>
            </a:r>
            <a:r>
              <a:rPr lang="en-US" sz="3400" dirty="0" smtClean="0"/>
              <a:t>using RNA-Seq </a:t>
            </a:r>
            <a:r>
              <a:rPr lang="en-US" sz="3400" dirty="0" smtClean="0"/>
              <a:t>Expression Profiles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963" y="4003645"/>
            <a:ext cx="8130520" cy="1012776"/>
          </a:xfrm>
        </p:spPr>
        <p:txBody>
          <a:bodyPr>
            <a:normAutofit/>
          </a:bodyPr>
          <a:lstStyle/>
          <a:p>
            <a:r>
              <a:rPr lang="en-US" sz="2200" dirty="0"/>
              <a:t>Tyler Grimes, </a:t>
            </a:r>
            <a:r>
              <a:rPr lang="en-US" sz="2200" dirty="0" smtClean="0"/>
              <a:t>Alejandro R. </a:t>
            </a:r>
            <a:r>
              <a:rPr lang="en-US" sz="2200" dirty="0"/>
              <a:t>Walker, Susmita Datta, Somnath </a:t>
            </a:r>
            <a:r>
              <a:rPr lang="en-US" sz="2200" dirty="0" smtClean="0"/>
              <a:t>Datta </a:t>
            </a:r>
            <a:r>
              <a:rPr lang="en-US" sz="2200" dirty="0"/>
              <a:t>Department of Biostatistics, University of </a:t>
            </a:r>
            <a:r>
              <a:rPr lang="en-US" sz="2200" dirty="0" smtClean="0"/>
              <a:t>Florida</a:t>
            </a:r>
          </a:p>
          <a:p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2963" y="2441527"/>
            <a:ext cx="8130520" cy="693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CAMDA: Neuroblastoma Data Integration Challenge</a:t>
            </a:r>
            <a:endParaRPr lang="en-US" sz="2200" dirty="0"/>
          </a:p>
        </p:txBody>
      </p:sp>
      <p:pic>
        <p:nvPicPr>
          <p:cNvPr id="5" name="Picture 4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9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60"/>
            <a:ext cx="8229600" cy="493652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Accelerated Failure Time (AFT)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Imputation for Right Censoring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Dimension Reduction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BFBFBF"/>
                </a:solidFill>
              </a:rPr>
              <a:t>	- Regularization, Filtering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Bagging and Rank Aggregation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Results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- Prediction, Pathway Analysis, Prognosis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Conclusions</a:t>
            </a:r>
          </a:p>
        </p:txBody>
      </p:sp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Contents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9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75043" y="20072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/>
          </a:p>
        </p:txBody>
      </p:sp>
      <p:sp>
        <p:nvSpPr>
          <p:cNvPr id="2" name="Oval 1"/>
          <p:cNvSpPr/>
          <p:nvPr/>
        </p:nvSpPr>
        <p:spPr>
          <a:xfrm>
            <a:off x="1350818" y="2376552"/>
            <a:ext cx="2609273" cy="19183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9078" y="2886364"/>
            <a:ext cx="1452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Training</a:t>
            </a:r>
          </a:p>
          <a:p>
            <a:r>
              <a:rPr lang="en-US" sz="3000" dirty="0" smtClean="0"/>
              <a:t> n = 249</a:t>
            </a:r>
            <a:endParaRPr lang="en-US" sz="3000" dirty="0"/>
          </a:p>
        </p:txBody>
      </p:sp>
      <p:sp>
        <p:nvSpPr>
          <p:cNvPr id="11" name="Oval 10"/>
          <p:cNvSpPr/>
          <p:nvPr/>
        </p:nvSpPr>
        <p:spPr>
          <a:xfrm>
            <a:off x="5093854" y="2378524"/>
            <a:ext cx="2609273" cy="19183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82114" y="2888336"/>
            <a:ext cx="1452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Testing</a:t>
            </a:r>
          </a:p>
          <a:p>
            <a:r>
              <a:rPr lang="en-US" sz="3000" dirty="0" smtClean="0"/>
              <a:t> n = 249</a:t>
            </a:r>
            <a:endParaRPr lang="en-US" sz="30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 smtClean="0"/>
              <a:t>2. Accelerated Failure Time (AFT) Model</a:t>
            </a:r>
            <a:endParaRPr lang="en-US" sz="3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6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 smtClean="0"/>
              <a:t>2. Accelerated Failure Time (AFT) Model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929799"/>
              </p:ext>
            </p:extLst>
          </p:nvPr>
        </p:nvGraphicFramePr>
        <p:xfrm>
          <a:off x="1125538" y="903141"/>
          <a:ext cx="6850062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Document" r:id="rId4" imgW="5943600" imgH="2540000" progId="Word.Document.12">
                  <p:embed/>
                </p:oleObj>
              </mc:Choice>
              <mc:Fallback>
                <p:oleObj name="Document" r:id="rId4" imgW="5943600" imgH="254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5538" y="903141"/>
                        <a:ext cx="6850062" cy="292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35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 smtClean="0"/>
              <a:t>2. Accelerated Failure Time (AFT) Model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730704"/>
              </p:ext>
            </p:extLst>
          </p:nvPr>
        </p:nvGraphicFramePr>
        <p:xfrm>
          <a:off x="1126115" y="908050"/>
          <a:ext cx="6849503" cy="535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Document" r:id="rId4" imgW="5943600" imgH="4648200" progId="Word.Document.12">
                  <p:embed/>
                </p:oleObj>
              </mc:Choice>
              <mc:Fallback>
                <p:oleObj name="Document" r:id="rId4" imgW="5943600" imgH="464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6115" y="908050"/>
                        <a:ext cx="6849503" cy="535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57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60"/>
            <a:ext cx="8229600" cy="493652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Accelerated Failure Time (AFT)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Imputation for Right Censoring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Dimension Reduction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- Regularization, Filtering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Bagging and Rank Aggregation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Results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- Prediction, Pathway Analysis, Prognosis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Conclusions</a:t>
            </a:r>
          </a:p>
        </p:txBody>
      </p:sp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Contents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9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3</a:t>
            </a:r>
            <a:r>
              <a:rPr lang="en-US" sz="3000" dirty="0" smtClean="0"/>
              <a:t>. Imputation for Right Censoring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087177"/>
              </p:ext>
            </p:extLst>
          </p:nvPr>
        </p:nvGraphicFramePr>
        <p:xfrm>
          <a:off x="1092200" y="1013114"/>
          <a:ext cx="6908800" cy="4650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Document" r:id="rId4" imgW="5943600" imgH="4000500" progId="Word.Document.12">
                  <p:embed/>
                </p:oleObj>
              </mc:Choice>
              <mc:Fallback>
                <p:oleObj name="Document" r:id="rId4" imgW="5943600" imgH="400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2200" y="1013114"/>
                        <a:ext cx="6908800" cy="4650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105204" y="6211668"/>
            <a:ext cx="6762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Mostajabi</a:t>
            </a:r>
            <a:r>
              <a:rPr lang="en-US" sz="1200" dirty="0"/>
              <a:t>, F., Datta, S. and Datta, S., 2013. Predicting patient survival from proteomic profile using mass spectrometry data: an empirical study. </a:t>
            </a:r>
            <a:r>
              <a:rPr lang="en-US" sz="1200" i="1" dirty="0"/>
              <a:t>Communications in Statistics-Simulation and Computation</a:t>
            </a:r>
            <a:r>
              <a:rPr lang="en-US" sz="1200" dirty="0"/>
              <a:t>, </a:t>
            </a:r>
            <a:r>
              <a:rPr lang="en-US" sz="1200" i="1" dirty="0"/>
              <a:t>42</a:t>
            </a:r>
            <a:r>
              <a:rPr lang="en-US" sz="1200" dirty="0"/>
              <a:t>(3), pp.485-498.</a:t>
            </a:r>
          </a:p>
        </p:txBody>
      </p:sp>
    </p:spTree>
    <p:extLst>
      <p:ext uri="{BB962C8B-B14F-4D97-AF65-F5344CB8AC3E}">
        <p14:creationId xmlns:p14="http://schemas.microsoft.com/office/powerpoint/2010/main" val="27921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60"/>
            <a:ext cx="8229600" cy="493652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Accelerated Failure Time (AFT)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Imputation for Right Censoring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Dimension Reduction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Regularization, </a:t>
            </a:r>
            <a:r>
              <a:rPr lang="en-US" dirty="0"/>
              <a:t>F</a:t>
            </a:r>
            <a:r>
              <a:rPr lang="en-US" dirty="0" smtClean="0"/>
              <a:t>iltering </a:t>
            </a:r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Bagging and Rank Aggregation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Results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- Prediction, Pathway Analysis, Prognosis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Conclusions</a:t>
            </a:r>
          </a:p>
        </p:txBody>
      </p:sp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Contents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9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pPr marL="514350" indent="-514350"/>
            <a:r>
              <a:rPr lang="en-US" sz="3200" dirty="0"/>
              <a:t>4</a:t>
            </a:r>
            <a:r>
              <a:rPr lang="en-US" sz="3200" dirty="0" smtClean="0"/>
              <a:t>. Dimension Reduction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524367"/>
              </p:ext>
            </p:extLst>
          </p:nvPr>
        </p:nvGraphicFramePr>
        <p:xfrm>
          <a:off x="1322388" y="896220"/>
          <a:ext cx="6456362" cy="414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Document" r:id="rId4" imgW="5943600" imgH="3810000" progId="Word.Document.12">
                  <p:embed/>
                </p:oleObj>
              </mc:Choice>
              <mc:Fallback>
                <p:oleObj name="Document" r:id="rId4" imgW="5943600" imgH="381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2388" y="896220"/>
                        <a:ext cx="6456362" cy="414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9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pPr marL="514350" indent="-514350"/>
            <a:r>
              <a:rPr lang="en-US" sz="3200" dirty="0"/>
              <a:t>4</a:t>
            </a:r>
            <a:r>
              <a:rPr lang="en-US" sz="3200" dirty="0" smtClean="0"/>
              <a:t>. Dimension Reduction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005603"/>
              </p:ext>
            </p:extLst>
          </p:nvPr>
        </p:nvGraphicFramePr>
        <p:xfrm>
          <a:off x="1322388" y="823913"/>
          <a:ext cx="6456362" cy="546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Document" r:id="rId4" imgW="5943600" imgH="5029200" progId="Word.Document.12">
                  <p:embed/>
                </p:oleObj>
              </mc:Choice>
              <mc:Fallback>
                <p:oleObj name="Document" r:id="rId4" imgW="5943600" imgH="5029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2388" y="823913"/>
                        <a:ext cx="6456362" cy="546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8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 Dimension Reduction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87411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10306" y="1150199"/>
            <a:ext cx="1162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Genes</a:t>
            </a:r>
            <a:endParaRPr lang="en-US" sz="3000" dirty="0"/>
          </a:p>
        </p:txBody>
      </p:sp>
      <p:sp>
        <p:nvSpPr>
          <p:cNvPr id="9" name="Oval 8"/>
          <p:cNvSpPr/>
          <p:nvPr/>
        </p:nvSpPr>
        <p:spPr>
          <a:xfrm>
            <a:off x="3419765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0114" y="1153707"/>
            <a:ext cx="1909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Transcripts</a:t>
            </a:r>
            <a:endParaRPr lang="en-US" sz="3000" dirty="0"/>
          </a:p>
        </p:txBody>
      </p:sp>
      <p:sp>
        <p:nvSpPr>
          <p:cNvPr id="11" name="Oval 10"/>
          <p:cNvSpPr/>
          <p:nvPr/>
        </p:nvSpPr>
        <p:spPr>
          <a:xfrm>
            <a:off x="6181447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3523" y="1150199"/>
            <a:ext cx="1302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Introns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7476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738"/>
            <a:ext cx="8229600" cy="493144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Accelerated Failure Time (AFT)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Imputation for Right Censoring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Dimension Reduction</a:t>
            </a:r>
          </a:p>
          <a:p>
            <a:pPr marL="457200" lvl="1" indent="0">
              <a:buNone/>
            </a:pPr>
            <a:r>
              <a:rPr lang="en-US" dirty="0" smtClean="0"/>
              <a:t>	- Regularization, Filtering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Bagging and Rank Aggregation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457200" lvl="1" indent="0">
              <a:buNone/>
            </a:pPr>
            <a:r>
              <a:rPr lang="en-US" dirty="0" smtClean="0"/>
              <a:t>	- Prediction, Pathway Analysis, Prognosis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</a:p>
        </p:txBody>
      </p:sp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Contents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8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 Dimension Reduction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87411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10306" y="1150199"/>
            <a:ext cx="1162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Genes</a:t>
            </a:r>
            <a:endParaRPr lang="en-US" sz="3000" dirty="0"/>
          </a:p>
        </p:txBody>
      </p:sp>
      <p:sp>
        <p:nvSpPr>
          <p:cNvPr id="9" name="Oval 8"/>
          <p:cNvSpPr/>
          <p:nvPr/>
        </p:nvSpPr>
        <p:spPr>
          <a:xfrm>
            <a:off x="3419765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0114" y="1153707"/>
            <a:ext cx="1909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Transcripts</a:t>
            </a:r>
            <a:endParaRPr lang="en-US" sz="3000" dirty="0"/>
          </a:p>
        </p:txBody>
      </p:sp>
      <p:sp>
        <p:nvSpPr>
          <p:cNvPr id="11" name="Oval 10"/>
          <p:cNvSpPr/>
          <p:nvPr/>
        </p:nvSpPr>
        <p:spPr>
          <a:xfrm>
            <a:off x="6181447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3523" y="1150199"/>
            <a:ext cx="1302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Introns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87411" y="2797508"/>
            <a:ext cx="7697369" cy="4500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5636" y="2693599"/>
            <a:ext cx="5784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Remove columns with &gt; 80% zeroes</a:t>
            </a:r>
            <a:endParaRPr lang="en-US" sz="3000" dirty="0"/>
          </a:p>
        </p:txBody>
      </p:sp>
      <p:sp>
        <p:nvSpPr>
          <p:cNvPr id="19" name="Down Arrow 18"/>
          <p:cNvSpPr/>
          <p:nvPr/>
        </p:nvSpPr>
        <p:spPr>
          <a:xfrm>
            <a:off x="1801091" y="2070144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470400" y="2070144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181343" y="2070144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8298" y="2170607"/>
            <a:ext cx="8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28,239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896503" y="2170668"/>
            <a:ext cx="94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217,392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593531" y="2170668"/>
            <a:ext cx="94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340,270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0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 Dimension Reduction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87411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10306" y="1150199"/>
            <a:ext cx="1162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Genes</a:t>
            </a:r>
            <a:endParaRPr lang="en-US" sz="3000" dirty="0"/>
          </a:p>
        </p:txBody>
      </p:sp>
      <p:sp>
        <p:nvSpPr>
          <p:cNvPr id="9" name="Oval 8"/>
          <p:cNvSpPr/>
          <p:nvPr/>
        </p:nvSpPr>
        <p:spPr>
          <a:xfrm>
            <a:off x="3419765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0114" y="1153707"/>
            <a:ext cx="1909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Transcripts</a:t>
            </a:r>
            <a:endParaRPr lang="en-US" sz="3000" dirty="0"/>
          </a:p>
        </p:txBody>
      </p:sp>
      <p:sp>
        <p:nvSpPr>
          <p:cNvPr id="11" name="Oval 10"/>
          <p:cNvSpPr/>
          <p:nvPr/>
        </p:nvSpPr>
        <p:spPr>
          <a:xfrm>
            <a:off x="6181447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3523" y="1150199"/>
            <a:ext cx="1302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Introns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87411" y="2797508"/>
            <a:ext cx="7697369" cy="4500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5636" y="2693599"/>
            <a:ext cx="5784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Remove columns with &gt; 80% zeroes</a:t>
            </a:r>
            <a:endParaRPr lang="en-US" sz="3000" dirty="0"/>
          </a:p>
        </p:txBody>
      </p:sp>
      <p:sp>
        <p:nvSpPr>
          <p:cNvPr id="13" name="Rectangle 12"/>
          <p:cNvSpPr/>
          <p:nvPr/>
        </p:nvSpPr>
        <p:spPr>
          <a:xfrm>
            <a:off x="787411" y="4012090"/>
            <a:ext cx="4935687" cy="4500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85636" y="3908181"/>
            <a:ext cx="3333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Filter by Gene Cards</a:t>
            </a:r>
            <a:endParaRPr lang="en-US" sz="3000" dirty="0"/>
          </a:p>
        </p:txBody>
      </p:sp>
      <p:sp>
        <p:nvSpPr>
          <p:cNvPr id="19" name="Down Arrow 18"/>
          <p:cNvSpPr/>
          <p:nvPr/>
        </p:nvSpPr>
        <p:spPr>
          <a:xfrm>
            <a:off x="1801091" y="2070144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470400" y="2070144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181343" y="2070144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809173" y="3284726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478482" y="3284726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8298" y="2170607"/>
            <a:ext cx="8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28,239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896503" y="2170668"/>
            <a:ext cx="94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217,392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593531" y="2170668"/>
            <a:ext cx="94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340,270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45893" y="3429000"/>
            <a:ext cx="8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24,236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91885" y="3429000"/>
            <a:ext cx="94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197,910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0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 Dimension Reduction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87411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10306" y="1150199"/>
            <a:ext cx="1162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Genes</a:t>
            </a:r>
            <a:endParaRPr lang="en-US" sz="3000" dirty="0"/>
          </a:p>
        </p:txBody>
      </p:sp>
      <p:sp>
        <p:nvSpPr>
          <p:cNvPr id="9" name="Oval 8"/>
          <p:cNvSpPr/>
          <p:nvPr/>
        </p:nvSpPr>
        <p:spPr>
          <a:xfrm>
            <a:off x="3419765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0114" y="1153707"/>
            <a:ext cx="1909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Transcripts</a:t>
            </a:r>
            <a:endParaRPr lang="en-US" sz="3000" dirty="0"/>
          </a:p>
        </p:txBody>
      </p:sp>
      <p:sp>
        <p:nvSpPr>
          <p:cNvPr id="11" name="Oval 10"/>
          <p:cNvSpPr/>
          <p:nvPr/>
        </p:nvSpPr>
        <p:spPr>
          <a:xfrm>
            <a:off x="6181447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3523" y="1150199"/>
            <a:ext cx="1302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Introns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87411" y="2797508"/>
            <a:ext cx="7697369" cy="4500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5636" y="2693599"/>
            <a:ext cx="5784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Remove columns with &gt; 80% zeroes</a:t>
            </a:r>
            <a:endParaRPr lang="en-US" sz="3000" dirty="0"/>
          </a:p>
        </p:txBody>
      </p:sp>
      <p:sp>
        <p:nvSpPr>
          <p:cNvPr id="13" name="Rectangle 12"/>
          <p:cNvSpPr/>
          <p:nvPr/>
        </p:nvSpPr>
        <p:spPr>
          <a:xfrm>
            <a:off x="787411" y="4012090"/>
            <a:ext cx="4935687" cy="4500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85636" y="3908181"/>
            <a:ext cx="3333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Filter by Gene Cards</a:t>
            </a:r>
            <a:endParaRPr lang="en-US" sz="3000" dirty="0"/>
          </a:p>
        </p:txBody>
      </p:sp>
      <p:sp>
        <p:nvSpPr>
          <p:cNvPr id="15" name="Rectangle 14"/>
          <p:cNvSpPr/>
          <p:nvPr/>
        </p:nvSpPr>
        <p:spPr>
          <a:xfrm>
            <a:off x="765949" y="5258999"/>
            <a:ext cx="7697369" cy="4500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64174" y="5155090"/>
            <a:ext cx="61408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Order p-values from individual Cox PH</a:t>
            </a:r>
            <a:endParaRPr lang="en-US" sz="3000" dirty="0"/>
          </a:p>
        </p:txBody>
      </p:sp>
      <p:sp>
        <p:nvSpPr>
          <p:cNvPr id="19" name="Down Arrow 18"/>
          <p:cNvSpPr/>
          <p:nvPr/>
        </p:nvSpPr>
        <p:spPr>
          <a:xfrm>
            <a:off x="1801091" y="2070144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470400" y="2070144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181343" y="2070144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809173" y="3284726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478482" y="3284726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7189425" y="3284726"/>
            <a:ext cx="288636" cy="1870364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817255" y="4531635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486564" y="4531635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8298" y="2170607"/>
            <a:ext cx="8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28,239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896503" y="2170668"/>
            <a:ext cx="94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217,392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593531" y="2170668"/>
            <a:ext cx="94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340,270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45893" y="3429000"/>
            <a:ext cx="8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24,236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91885" y="3429000"/>
            <a:ext cx="94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197,910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93531" y="4012090"/>
            <a:ext cx="94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340,270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62887" y="4664208"/>
            <a:ext cx="71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3,389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019076" y="4664208"/>
            <a:ext cx="8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47,276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5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 Dimension Reduction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87411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10306" y="1150199"/>
            <a:ext cx="1162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Genes</a:t>
            </a:r>
            <a:endParaRPr lang="en-US" sz="3000" dirty="0"/>
          </a:p>
        </p:txBody>
      </p:sp>
      <p:sp>
        <p:nvSpPr>
          <p:cNvPr id="9" name="Oval 8"/>
          <p:cNvSpPr/>
          <p:nvPr/>
        </p:nvSpPr>
        <p:spPr>
          <a:xfrm>
            <a:off x="3419765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0114" y="1153707"/>
            <a:ext cx="1909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Transcripts</a:t>
            </a:r>
            <a:endParaRPr lang="en-US" sz="3000" dirty="0"/>
          </a:p>
        </p:txBody>
      </p:sp>
      <p:sp>
        <p:nvSpPr>
          <p:cNvPr id="11" name="Oval 10"/>
          <p:cNvSpPr/>
          <p:nvPr/>
        </p:nvSpPr>
        <p:spPr>
          <a:xfrm>
            <a:off x="6181447" y="1019508"/>
            <a:ext cx="2303333" cy="9236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3523" y="1150199"/>
            <a:ext cx="1302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Introns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87411" y="2797508"/>
            <a:ext cx="7697369" cy="4500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5636" y="2693599"/>
            <a:ext cx="5784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Remove columns with &gt; 80% zeroes</a:t>
            </a:r>
            <a:endParaRPr lang="en-US" sz="3000" dirty="0"/>
          </a:p>
        </p:txBody>
      </p:sp>
      <p:sp>
        <p:nvSpPr>
          <p:cNvPr id="13" name="Rectangle 12"/>
          <p:cNvSpPr/>
          <p:nvPr/>
        </p:nvSpPr>
        <p:spPr>
          <a:xfrm>
            <a:off x="787411" y="4012090"/>
            <a:ext cx="4935687" cy="4500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85636" y="3908181"/>
            <a:ext cx="3333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Filter by Gene Cards</a:t>
            </a:r>
            <a:endParaRPr lang="en-US" sz="3000" dirty="0"/>
          </a:p>
        </p:txBody>
      </p:sp>
      <p:sp>
        <p:nvSpPr>
          <p:cNvPr id="15" name="Rectangle 14"/>
          <p:cNvSpPr/>
          <p:nvPr/>
        </p:nvSpPr>
        <p:spPr>
          <a:xfrm>
            <a:off x="765949" y="5258999"/>
            <a:ext cx="7697369" cy="4500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64174" y="5155090"/>
            <a:ext cx="61408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Order p-values from individual Cox PH</a:t>
            </a:r>
            <a:endParaRPr lang="en-US" sz="3000" dirty="0"/>
          </a:p>
        </p:txBody>
      </p:sp>
      <p:sp>
        <p:nvSpPr>
          <p:cNvPr id="19" name="Down Arrow 18"/>
          <p:cNvSpPr/>
          <p:nvPr/>
        </p:nvSpPr>
        <p:spPr>
          <a:xfrm>
            <a:off x="1801091" y="2070144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470400" y="2070144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181343" y="2070144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809173" y="3284726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478482" y="3284726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7189425" y="3284726"/>
            <a:ext cx="288636" cy="1870364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817255" y="4531635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486564" y="4531635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1801091" y="5801635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470400" y="5801635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181343" y="5801635"/>
            <a:ext cx="288636" cy="62345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8298" y="2170607"/>
            <a:ext cx="8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28,239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896503" y="2170668"/>
            <a:ext cx="94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217,392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593531" y="2170668"/>
            <a:ext cx="94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340,270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45893" y="3429000"/>
            <a:ext cx="8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24,236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91885" y="3429000"/>
            <a:ext cx="94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197,910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93531" y="4012090"/>
            <a:ext cx="94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340,270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62887" y="4664208"/>
            <a:ext cx="71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3,389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019076" y="4664208"/>
            <a:ext cx="8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47,276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422923" y="5895900"/>
            <a:ext cx="71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2,000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125873" y="5895900"/>
            <a:ext cx="71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2,000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774542" y="5942021"/>
            <a:ext cx="71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4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4</a:t>
            </a:r>
            <a:r>
              <a:rPr lang="en-US" sz="3000" dirty="0" smtClean="0"/>
              <a:t>. Dimension Reduction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66982" y="1293090"/>
            <a:ext cx="6276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consider 5 sets of predictors:</a:t>
            </a:r>
          </a:p>
          <a:p>
            <a:endParaRPr lang="en-US" sz="2400" dirty="0"/>
          </a:p>
          <a:p>
            <a:pPr marL="800100" lvl="1" indent="-342900">
              <a:buAutoNum type="arabicPeriod"/>
            </a:pPr>
            <a:r>
              <a:rPr lang="en-US" sz="2400" dirty="0" smtClean="0"/>
              <a:t>Clinical predictors only (Age, Sex, MYCN)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Genes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Transcripts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Introns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Transcripts + Introns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054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4</a:t>
            </a:r>
            <a:r>
              <a:rPr lang="en-US" sz="3000" dirty="0" smtClean="0"/>
              <a:t>. Dimension Reduction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66982" y="1293090"/>
            <a:ext cx="6276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consider 5 sets of predictors:</a:t>
            </a:r>
          </a:p>
          <a:p>
            <a:endParaRPr lang="en-US" sz="2400" dirty="0"/>
          </a:p>
          <a:p>
            <a:pPr marL="800100" lvl="1" indent="-342900">
              <a:buAutoNum type="arabicPeriod"/>
            </a:pPr>
            <a:r>
              <a:rPr lang="en-US" sz="2400" dirty="0" smtClean="0"/>
              <a:t>Clinical predictors only (Age, Sex, MYCN)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Genes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Transcripts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Introns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Transcripts + Introns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66982" y="4433455"/>
            <a:ext cx="2616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21 total models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775364" y="5080000"/>
            <a:ext cx="195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Plus 1 more….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333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60"/>
            <a:ext cx="8229600" cy="493652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Accelerated Failure Time (AFT)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Imputation for Right Censoring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Dimension Reduction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- Regularization, Filtering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Bagging and Rank Aggregation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- Prediction, Pathway Analysis, Prognosis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Conclusions</a:t>
            </a:r>
          </a:p>
        </p:txBody>
      </p:sp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Contents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9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5. Bagging and Rank Aggregation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17456" y="1627556"/>
            <a:ext cx="6191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Fit several models</a:t>
            </a:r>
          </a:p>
          <a:p>
            <a:endParaRPr lang="en-US" sz="2400" dirty="0"/>
          </a:p>
          <a:p>
            <a:r>
              <a:rPr lang="en-US" sz="2400" dirty="0" smtClean="0"/>
              <a:t>2. Compute performance measure(s) for each</a:t>
            </a:r>
          </a:p>
          <a:p>
            <a:endParaRPr lang="en-US" sz="2400" dirty="0"/>
          </a:p>
          <a:p>
            <a:r>
              <a:rPr lang="en-US" sz="2400" dirty="0" smtClean="0"/>
              <a:t>3. Choose the overall best performing model</a:t>
            </a:r>
          </a:p>
          <a:p>
            <a:endParaRPr lang="en-US" sz="2400" dirty="0"/>
          </a:p>
          <a:p>
            <a:r>
              <a:rPr lang="en-US" sz="2400" dirty="0" smtClean="0"/>
              <a:t>4. Repeat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674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7-07-13 05.26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13" y="696697"/>
            <a:ext cx="7097086" cy="5486400"/>
          </a:xfrm>
          <a:prstGeom prst="rect">
            <a:avLst/>
          </a:prstGeom>
        </p:spPr>
      </p:pic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pPr marL="514350" indent="-514350"/>
            <a:r>
              <a:rPr lang="en-US" sz="3200" dirty="0" smtClean="0">
                <a:solidFill>
                  <a:srgbClr val="000000"/>
                </a:solidFill>
              </a:rPr>
              <a:t>5. Bagging and Rank Aggregation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5888" y="6299564"/>
            <a:ext cx="663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Shah, J., Datta, S. and Datta, S., 2014. A multi-loss super regression learner (MSRL) with application to survival prediction using proteomics. </a:t>
            </a:r>
            <a:r>
              <a:rPr lang="en-US" sz="1200" i="1" dirty="0"/>
              <a:t>Computational Statistics</a:t>
            </a:r>
            <a:r>
              <a:rPr lang="en-US" sz="1200" dirty="0"/>
              <a:t>, </a:t>
            </a:r>
            <a:r>
              <a:rPr lang="en-US" sz="1200" i="1" dirty="0"/>
              <a:t>29</a:t>
            </a:r>
            <a:r>
              <a:rPr lang="en-US" sz="1200" dirty="0"/>
              <a:t>(6), pp.1749-1767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1043244" y="1236083"/>
            <a:ext cx="1056566" cy="8278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4743" y="1392333"/>
            <a:ext cx="91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Training</a:t>
            </a:r>
          </a:p>
          <a:p>
            <a:r>
              <a:rPr lang="en-US" sz="1400" dirty="0" smtClean="0">
                <a:latin typeface="Arial"/>
                <a:cs typeface="Arial"/>
              </a:rPr>
              <a:t> n = 249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7492" y="1051381"/>
            <a:ext cx="861812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Bag Training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8060" y="982570"/>
            <a:ext cx="748416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sz="800" dirty="0" smtClean="0">
              <a:latin typeface="Arial"/>
              <a:cs typeface="Arial"/>
            </a:endParaRPr>
          </a:p>
          <a:p>
            <a:r>
              <a:rPr lang="en-US" sz="800" dirty="0" smtClean="0">
                <a:latin typeface="Arial"/>
                <a:cs typeface="Arial"/>
              </a:rPr>
              <a:t>OOB Testing</a:t>
            </a:r>
            <a:endParaRPr lang="en-US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24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pPr marL="514350" indent="-514350"/>
            <a:r>
              <a:rPr lang="en-US" sz="3200" dirty="0" smtClean="0">
                <a:solidFill>
                  <a:srgbClr val="000000"/>
                </a:solidFill>
              </a:rPr>
              <a:t>5. Bagging and Rank Aggregation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933468"/>
              </p:ext>
            </p:extLst>
          </p:nvPr>
        </p:nvGraphicFramePr>
        <p:xfrm>
          <a:off x="1125538" y="1517650"/>
          <a:ext cx="6850062" cy="451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4" imgW="5943600" imgH="3911600" progId="Word.Document.12">
                  <p:embed/>
                </p:oleObj>
              </mc:Choice>
              <mc:Fallback>
                <p:oleObj name="Document" r:id="rId4" imgW="5943600" imgH="3911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5538" y="1517650"/>
                        <a:ext cx="6850062" cy="451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5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60"/>
            <a:ext cx="8229600" cy="493652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Accelerated Failure Time (AFT)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Imputation for Right Censoring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Dimension Reduction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- Regularization, Filtering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Bagging and Rank Aggregation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- Prediction, Pathway Analysis, Prognosis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</p:txBody>
      </p:sp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Contents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7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60"/>
            <a:ext cx="8229600" cy="493652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Accelerated Failure Time (AFT)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Imputation for Right Censoring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Dimension Reduction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- Regularization, Filtering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Bagging and Rank Aggregation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457200" lvl="1" indent="0">
              <a:buNone/>
            </a:pPr>
            <a:r>
              <a:rPr lang="en-US" dirty="0" smtClean="0"/>
              <a:t>	- Prediction, Pathway Analysis, Prognosis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Conclusions</a:t>
            </a:r>
          </a:p>
        </p:txBody>
      </p:sp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Contents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24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Predicting Survival times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996" b="23864"/>
          <a:stretch/>
        </p:blipFill>
        <p:spPr>
          <a:xfrm>
            <a:off x="370078" y="816497"/>
            <a:ext cx="4288221" cy="25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Predicting Survival times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996" b="23864"/>
          <a:stretch/>
        </p:blipFill>
        <p:spPr>
          <a:xfrm>
            <a:off x="370078" y="816497"/>
            <a:ext cx="4288221" cy="25288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1732" y="1234993"/>
            <a:ext cx="685800" cy="211037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81732" y="3530217"/>
            <a:ext cx="1162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Genes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3509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Predicting Survival times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996" b="23864"/>
          <a:stretch/>
        </p:blipFill>
        <p:spPr>
          <a:xfrm>
            <a:off x="370078" y="816497"/>
            <a:ext cx="4288221" cy="25288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7532" y="1234993"/>
            <a:ext cx="685800" cy="211037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27344" y="3518566"/>
            <a:ext cx="2051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Transcripts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40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Predicting Survival times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996" b="23864"/>
          <a:stretch/>
        </p:blipFill>
        <p:spPr>
          <a:xfrm>
            <a:off x="370078" y="816497"/>
            <a:ext cx="4288221" cy="25288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4943" y="1229749"/>
            <a:ext cx="685800" cy="211037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75117" y="3524973"/>
            <a:ext cx="1302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Introns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4595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Predicting Survival times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996" b="23864"/>
          <a:stretch/>
        </p:blipFill>
        <p:spPr>
          <a:xfrm>
            <a:off x="370078" y="816497"/>
            <a:ext cx="4288221" cy="25288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9114" y="1234993"/>
            <a:ext cx="685800" cy="211037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76058" y="3530217"/>
            <a:ext cx="1977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Transcripts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nd Introns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7568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Predicting Survival times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996" b="23864"/>
          <a:stretch/>
        </p:blipFill>
        <p:spPr>
          <a:xfrm>
            <a:off x="370078" y="816497"/>
            <a:ext cx="4288221" cy="25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3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Predicting Survival times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996" b="23864"/>
          <a:stretch/>
        </p:blipFill>
        <p:spPr>
          <a:xfrm>
            <a:off x="370078" y="816497"/>
            <a:ext cx="4288221" cy="25288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6997" b="23864"/>
          <a:stretch/>
        </p:blipFill>
        <p:spPr>
          <a:xfrm>
            <a:off x="4579375" y="816497"/>
            <a:ext cx="4288221" cy="25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3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Predicting Survival times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996" b="23864"/>
          <a:stretch/>
        </p:blipFill>
        <p:spPr>
          <a:xfrm>
            <a:off x="370078" y="816497"/>
            <a:ext cx="4288221" cy="25288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6997" b="23864"/>
          <a:stretch/>
        </p:blipFill>
        <p:spPr>
          <a:xfrm>
            <a:off x="4579375" y="816497"/>
            <a:ext cx="4288221" cy="2528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7120" b="23739"/>
          <a:stretch/>
        </p:blipFill>
        <p:spPr>
          <a:xfrm>
            <a:off x="370078" y="3651552"/>
            <a:ext cx="4288221" cy="25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7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Predicting Survival times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996" b="23864"/>
          <a:stretch/>
        </p:blipFill>
        <p:spPr>
          <a:xfrm>
            <a:off x="370078" y="816497"/>
            <a:ext cx="4288221" cy="25288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6997" b="23864"/>
          <a:stretch/>
        </p:blipFill>
        <p:spPr>
          <a:xfrm>
            <a:off x="4579375" y="816497"/>
            <a:ext cx="4288221" cy="25288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7120" b="23739"/>
          <a:stretch/>
        </p:blipFill>
        <p:spPr>
          <a:xfrm>
            <a:off x="370078" y="3651552"/>
            <a:ext cx="4288221" cy="2528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6811" b="24049"/>
          <a:stretch/>
        </p:blipFill>
        <p:spPr>
          <a:xfrm>
            <a:off x="4579375" y="3651552"/>
            <a:ext cx="4288221" cy="25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75043" y="20072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041" y="840859"/>
            <a:ext cx="7959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Neuroblastoma: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  5% of all Pediatric cancers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10% of all Pediatric </a:t>
            </a:r>
            <a:r>
              <a:rPr lang="en-US" sz="2400" dirty="0"/>
              <a:t>o</a:t>
            </a:r>
            <a:r>
              <a:rPr lang="en-US" sz="2400" dirty="0" smtClean="0"/>
              <a:t>ncological deaths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Highly heterogeneous disease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Prognosis is hard for High Risk groups</a:t>
            </a:r>
          </a:p>
          <a:p>
            <a:endParaRPr lang="en-US" sz="2400" dirty="0" smtClean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1. Background</a:t>
            </a:r>
            <a:endParaRPr lang="en-US" sz="3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84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Pathway Analysis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8110" y="1073726"/>
            <a:ext cx="78324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Genes with </a:t>
            </a:r>
            <a:r>
              <a:rPr lang="en-US" sz="2400" dirty="0" err="1" smtClean="0"/>
              <a:t>elnet</a:t>
            </a:r>
            <a:endParaRPr lang="en-US" sz="2400" dirty="0" smtClean="0"/>
          </a:p>
          <a:p>
            <a:r>
              <a:rPr lang="en-US" sz="2400" dirty="0" smtClean="0"/>
              <a:t>	- 185 </a:t>
            </a:r>
            <a:r>
              <a:rPr lang="en-US" sz="2400" dirty="0"/>
              <a:t>gene</a:t>
            </a:r>
            <a:r>
              <a:rPr lang="en-US" sz="2400" dirty="0" smtClean="0">
                <a:effectLst/>
              </a:rPr>
              <a:t> with non-zero coefficients</a:t>
            </a:r>
          </a:p>
          <a:p>
            <a:r>
              <a:rPr lang="en-US" sz="2400" dirty="0" smtClean="0"/>
              <a:t>	- Pathways (4): </a:t>
            </a:r>
            <a:r>
              <a:rPr lang="en-US" sz="2400" dirty="0" err="1" smtClean="0"/>
              <a:t>Ras</a:t>
            </a:r>
            <a:r>
              <a:rPr lang="en-US" sz="2400" dirty="0"/>
              <a:t>, PI3k-Akt, TGF-</a:t>
            </a:r>
            <a:r>
              <a:rPr lang="en-US" sz="2400" i="1" dirty="0"/>
              <a:t>β</a:t>
            </a:r>
            <a:r>
              <a:rPr lang="en-US" sz="2400" dirty="0"/>
              <a:t>, </a:t>
            </a:r>
            <a:r>
              <a:rPr lang="en-US" sz="2400" dirty="0" smtClean="0"/>
              <a:t>cell cycle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Transcripts with </a:t>
            </a:r>
            <a:r>
              <a:rPr lang="en-US" sz="2400" dirty="0" err="1" smtClean="0"/>
              <a:t>elnet</a:t>
            </a:r>
            <a:endParaRPr lang="en-US" sz="2400" dirty="0" smtClean="0"/>
          </a:p>
          <a:p>
            <a:r>
              <a:rPr lang="en-US" sz="2400" dirty="0" smtClean="0"/>
              <a:t>	- 404 </a:t>
            </a:r>
            <a:r>
              <a:rPr lang="en-US" sz="2400" dirty="0"/>
              <a:t>transcripts </a:t>
            </a:r>
            <a:r>
              <a:rPr lang="en-US" sz="2400" dirty="0" smtClean="0"/>
              <a:t>with non-zero coefficients</a:t>
            </a:r>
          </a:p>
          <a:p>
            <a:r>
              <a:rPr lang="en-US" sz="2400" dirty="0" smtClean="0"/>
              <a:t>	- Pathways (5): </a:t>
            </a:r>
            <a:r>
              <a:rPr lang="en-US" sz="2400" dirty="0" err="1"/>
              <a:t>Ras</a:t>
            </a:r>
            <a:r>
              <a:rPr lang="en-US" sz="2400" dirty="0"/>
              <a:t>, PI3k-Akt, </a:t>
            </a:r>
            <a:r>
              <a:rPr lang="en-US" sz="2400" dirty="0" err="1"/>
              <a:t>Jak</a:t>
            </a:r>
            <a:r>
              <a:rPr lang="en-US" sz="2400" dirty="0"/>
              <a:t>-STAT, MAPK, </a:t>
            </a:r>
            <a:r>
              <a:rPr lang="en-US" sz="2400" dirty="0" smtClean="0"/>
              <a:t>cell </a:t>
            </a:r>
            <a:r>
              <a:rPr lang="en-US" sz="2400" dirty="0"/>
              <a:t>cycle</a:t>
            </a:r>
            <a:r>
              <a:rPr lang="en-US" sz="2400" dirty="0" smtClean="0">
                <a:effectLst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651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High Risk Stratification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2804" t="1" r="34348" b="-10"/>
          <a:stretch/>
        </p:blipFill>
        <p:spPr>
          <a:xfrm>
            <a:off x="3118400" y="1490512"/>
            <a:ext cx="2664815" cy="3657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4042" y="969209"/>
            <a:ext cx="2562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High Risk Group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High Risk Stratification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3649"/>
          <a:stretch/>
        </p:blipFill>
        <p:spPr>
          <a:xfrm>
            <a:off x="457200" y="1490512"/>
            <a:ext cx="5382713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433" y="844467"/>
            <a:ext cx="278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Model Predicted Survival Time &lt; 2 years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433" y="5249450"/>
            <a:ext cx="278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Age, Sex, MYCN status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High Risk Stratification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90512"/>
            <a:ext cx="8112536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9033" y="940479"/>
            <a:ext cx="2460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Model + HR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433" y="5249450"/>
            <a:ext cx="278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Age, Sex, MYCN status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High Risk Stratification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2139" r="34069"/>
          <a:stretch/>
        </p:blipFill>
        <p:spPr>
          <a:xfrm>
            <a:off x="3064507" y="1496779"/>
            <a:ext cx="274138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High Risk Stratification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4069"/>
          <a:stretch/>
        </p:blipFill>
        <p:spPr>
          <a:xfrm>
            <a:off x="457201" y="1496779"/>
            <a:ext cx="5348694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432" y="5249450"/>
            <a:ext cx="3107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Transcripts and Introns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4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High Risk Stratification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96779"/>
            <a:ext cx="8112531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432" y="5249450"/>
            <a:ext cx="3107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Transcripts and Introns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9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High Risk Stratification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96778"/>
            <a:ext cx="8112531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0179" y="5196367"/>
            <a:ext cx="278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Bagging + Rank Aggregation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8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High Risk Stratification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2524" r="34209"/>
          <a:stretch/>
        </p:blipFill>
        <p:spPr>
          <a:xfrm>
            <a:off x="3095721" y="1496779"/>
            <a:ext cx="269883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6</a:t>
            </a:r>
            <a:r>
              <a:rPr lang="en-US" sz="3000" dirty="0" smtClean="0"/>
              <a:t>. Results – High Risk Stratification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2432" y="5249450"/>
            <a:ext cx="3107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Transcripts and Introns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96779"/>
            <a:ext cx="811253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75043" y="20072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041" y="840859"/>
            <a:ext cx="7959141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Neuroblastoma: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  5% of all Pediatric cancers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10% of all Pediatric </a:t>
            </a:r>
            <a:r>
              <a:rPr lang="en-US" sz="2400" dirty="0"/>
              <a:t>o</a:t>
            </a:r>
            <a:r>
              <a:rPr lang="en-US" sz="2400" dirty="0" smtClean="0"/>
              <a:t>ncological deaths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Highly heterogeneous disease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Prognosis is hard for High Risk groups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/>
              <a:t>Clinical Variables: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Age group, sex, MYCN status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Overall survival time, Event free survival time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INSS stage, High risk, favorable</a:t>
            </a:r>
          </a:p>
          <a:p>
            <a:endParaRPr lang="en-US" sz="24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1. Background</a:t>
            </a:r>
            <a:endParaRPr lang="en-US" sz="3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1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60"/>
            <a:ext cx="8229600" cy="493652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Accelerated Failure Time (AFT)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Imputation for Right Censoring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Dimension Reduction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- Regularization, Filtering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Bagging and Rank Aggregation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BFBFBF"/>
                </a:solidFill>
              </a:rPr>
              <a:t>Results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- Prediction, Pathway Analysis, Prognosis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</a:p>
        </p:txBody>
      </p:sp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Contents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5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7</a:t>
            </a:r>
            <a:r>
              <a:rPr lang="en-US" sz="3000" dirty="0" smtClean="0"/>
              <a:t>. Conclusions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5000" y="1265895"/>
            <a:ext cx="7550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Difficult to predict </a:t>
            </a:r>
            <a:r>
              <a:rPr lang="en-US" sz="2400" i="1" dirty="0" smtClean="0"/>
              <a:t>exact</a:t>
            </a:r>
            <a:r>
              <a:rPr lang="en-US" sz="2400" dirty="0" smtClean="0"/>
              <a:t> survival times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High censoring rate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Parametric model may improve performance</a:t>
            </a:r>
          </a:p>
          <a:p>
            <a:endParaRPr lang="en-US" sz="2400" dirty="0"/>
          </a:p>
          <a:p>
            <a:r>
              <a:rPr lang="en-US" sz="2400" dirty="0" smtClean="0"/>
              <a:t>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7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7</a:t>
            </a:r>
            <a:r>
              <a:rPr lang="en-US" sz="3000" dirty="0" smtClean="0"/>
              <a:t>. Conclusions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5000" y="1265895"/>
            <a:ext cx="75507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Difficult to predict </a:t>
            </a:r>
            <a:r>
              <a:rPr lang="en-US" sz="2400" i="1" dirty="0" smtClean="0"/>
              <a:t>exact</a:t>
            </a:r>
            <a:r>
              <a:rPr lang="en-US" sz="2400" dirty="0" smtClean="0"/>
              <a:t> survival times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High censoring rate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Parametric model may improve performance</a:t>
            </a:r>
          </a:p>
          <a:p>
            <a:endParaRPr lang="en-US" sz="2400" dirty="0"/>
          </a:p>
          <a:p>
            <a:r>
              <a:rPr lang="en-US" sz="2400" dirty="0" smtClean="0"/>
              <a:t>2. Using AFT for stratification works well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with Transcripts &amp; Introns</a:t>
            </a:r>
          </a:p>
          <a:p>
            <a:r>
              <a:rPr lang="en-US" sz="2400" dirty="0" smtClean="0"/>
              <a:t>		- and can divide HR </a:t>
            </a:r>
            <a:r>
              <a:rPr lang="en-US" sz="2400" dirty="0"/>
              <a:t>and Unfavorable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38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9687"/>
            <a:ext cx="8229600" cy="471345"/>
          </a:xfrm>
        </p:spPr>
        <p:txBody>
          <a:bodyPr>
            <a:noAutofit/>
          </a:bodyPr>
          <a:lstStyle/>
          <a:p>
            <a:r>
              <a:rPr lang="en-US" sz="3000" dirty="0"/>
              <a:t>7</a:t>
            </a:r>
            <a:r>
              <a:rPr lang="en-US" sz="3000" dirty="0" smtClean="0"/>
              <a:t>. Conclusions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5000" y="1265895"/>
            <a:ext cx="755072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Difficult to predict </a:t>
            </a:r>
            <a:r>
              <a:rPr lang="en-US" sz="2400" i="1" dirty="0" smtClean="0"/>
              <a:t>exact</a:t>
            </a:r>
            <a:r>
              <a:rPr lang="en-US" sz="2400" dirty="0" smtClean="0"/>
              <a:t> survival times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High censoring rate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Parametric model may improve performance</a:t>
            </a:r>
          </a:p>
          <a:p>
            <a:endParaRPr lang="en-US" sz="2400" dirty="0"/>
          </a:p>
          <a:p>
            <a:r>
              <a:rPr lang="en-US" sz="2400" dirty="0" smtClean="0"/>
              <a:t>2. Using AFT for stratification works well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with Transcripts &amp; Introns</a:t>
            </a:r>
          </a:p>
          <a:p>
            <a:r>
              <a:rPr lang="en-US" sz="2400" dirty="0"/>
              <a:t>		- and can divide HR and Unfavorable</a:t>
            </a:r>
          </a:p>
          <a:p>
            <a:endParaRPr lang="en-US" sz="2400" dirty="0"/>
          </a:p>
          <a:p>
            <a:r>
              <a:rPr lang="en-US" sz="2400" dirty="0" smtClean="0"/>
              <a:t>3. Bagging + Rank Aggregation is comparable to the best individual model. </a:t>
            </a:r>
          </a:p>
          <a:p>
            <a:r>
              <a:rPr lang="en-US" sz="2400" dirty="0" smtClean="0"/>
              <a:t>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553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55106"/>
            <a:ext cx="7772400" cy="104979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Acknowledgements 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712511" y="2073723"/>
            <a:ext cx="245313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Somnath Datta</a:t>
            </a:r>
          </a:p>
          <a:p>
            <a:r>
              <a:rPr lang="en-US" sz="2500" dirty="0" smtClean="0"/>
              <a:t>Susmita Datta</a:t>
            </a:r>
          </a:p>
          <a:p>
            <a:r>
              <a:rPr lang="en-US" sz="2500" dirty="0" smtClean="0"/>
              <a:t>Alejandro Walker</a:t>
            </a:r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91" y="2039703"/>
            <a:ext cx="3289209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8991" y="3215360"/>
            <a:ext cx="3289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Funding provided by CAMDA Travel Fellowship (2017) and travel award from the Department of Biostatistics, University of Florida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5134" y="4104707"/>
            <a:ext cx="22605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Thank you!</a:t>
            </a:r>
            <a:endParaRPr lang="en-US" sz="3500" dirty="0"/>
          </a:p>
        </p:txBody>
      </p:sp>
      <p:pic>
        <p:nvPicPr>
          <p:cNvPr id="11" name="Picture 10" descr="Screenshot 2017-07-22 12.54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25" y="4926477"/>
            <a:ext cx="4984194" cy="60897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38132" y="1442665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8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728"/>
            <a:ext cx="8229600" cy="74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017" y="1085274"/>
            <a:ext cx="4491181" cy="568036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 err="1"/>
              <a:t>Bosse</a:t>
            </a:r>
            <a:r>
              <a:rPr lang="en-US" sz="1200" dirty="0"/>
              <a:t>, K.R</a:t>
            </a:r>
            <a:r>
              <a:rPr lang="en-US" sz="1200" dirty="0" smtClean="0"/>
              <a:t>. et al., 2016</a:t>
            </a:r>
            <a:r>
              <a:rPr lang="en-US" sz="1200" dirty="0"/>
              <a:t>. Advances in the translational genomics of neuroblastoma: From improving risk stratification and revealing novel biology to identifying actionable genomic alterations. </a:t>
            </a:r>
            <a:r>
              <a:rPr lang="en-US" sz="1200" i="1" dirty="0"/>
              <a:t>Cancer</a:t>
            </a:r>
            <a:r>
              <a:rPr lang="en-US" sz="1200" dirty="0"/>
              <a:t>, </a:t>
            </a:r>
            <a:r>
              <a:rPr lang="en-US" sz="1200" i="1" dirty="0"/>
              <a:t>122</a:t>
            </a:r>
            <a:r>
              <a:rPr lang="en-US" sz="1200" dirty="0"/>
              <a:t>(1), pp.20-33.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 err="1"/>
              <a:t>Formicola</a:t>
            </a:r>
            <a:r>
              <a:rPr lang="en-US" sz="1200" dirty="0"/>
              <a:t>, </a:t>
            </a:r>
            <a:r>
              <a:rPr lang="en-US" sz="1200" dirty="0" smtClean="0"/>
              <a:t>D., et al., </a:t>
            </a:r>
            <a:r>
              <a:rPr lang="en-US" sz="1200" dirty="0"/>
              <a:t>2016. An 18 gene expression-based score classifier predicts the clinical outcome in stage 4 neuroblastoma. </a:t>
            </a:r>
            <a:r>
              <a:rPr lang="en-US" sz="1200" i="1" dirty="0"/>
              <a:t>Journal of translational medicine</a:t>
            </a:r>
            <a:r>
              <a:rPr lang="en-US" sz="1200" dirty="0"/>
              <a:t>, </a:t>
            </a:r>
            <a:r>
              <a:rPr lang="en-US" sz="1200" i="1" dirty="0"/>
              <a:t>14</a:t>
            </a:r>
            <a:r>
              <a:rPr lang="en-US" sz="1200" dirty="0"/>
              <a:t>(1), p.142.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/>
              <a:t>Tan, Q.</a:t>
            </a:r>
            <a:r>
              <a:rPr lang="en-US" sz="1200" dirty="0" smtClean="0"/>
              <a:t>, et al., </a:t>
            </a:r>
            <a:r>
              <a:rPr lang="en-US" sz="1200" dirty="0"/>
              <a:t>2008. Gene selection for predicting survival outcomes of cancer patients in microarray studies. </a:t>
            </a:r>
            <a:r>
              <a:rPr lang="en-US" sz="1200" i="1" dirty="0"/>
              <a:t>Advances in Computer and Information Sciences and Engineering</a:t>
            </a:r>
            <a:r>
              <a:rPr lang="en-US" sz="1200" dirty="0"/>
              <a:t>, pp.405-409.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/>
              <a:t>Su, Z., </a:t>
            </a:r>
            <a:r>
              <a:rPr lang="en-US" sz="1200" dirty="0" smtClean="0"/>
              <a:t>et al.</a:t>
            </a:r>
            <a:r>
              <a:rPr lang="en-US" sz="1200" dirty="0"/>
              <a:t>, 2014. An investigation of biomarkers derived from legacy microarray data for their utility in the RNA-</a:t>
            </a:r>
            <a:r>
              <a:rPr lang="en-US" sz="1200" dirty="0" err="1"/>
              <a:t>seq</a:t>
            </a:r>
            <a:r>
              <a:rPr lang="en-US" sz="1200" dirty="0"/>
              <a:t> era. </a:t>
            </a:r>
            <a:r>
              <a:rPr lang="en-US" sz="1200" i="1" dirty="0"/>
              <a:t>Genome biology</a:t>
            </a:r>
            <a:r>
              <a:rPr lang="en-US" sz="1200" dirty="0"/>
              <a:t>, </a:t>
            </a:r>
            <a:r>
              <a:rPr lang="en-US" sz="1200" i="1" dirty="0"/>
              <a:t>15</a:t>
            </a:r>
            <a:r>
              <a:rPr lang="en-US" sz="1200" dirty="0"/>
              <a:t>(12), p.523.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/>
              <a:t>Zhang, W.</a:t>
            </a:r>
            <a:r>
              <a:rPr lang="en-US" sz="1200" dirty="0" smtClean="0"/>
              <a:t>, et al., </a:t>
            </a:r>
            <a:r>
              <a:rPr lang="en-US" sz="1200" dirty="0"/>
              <a:t>2015. Comparison of RNA-</a:t>
            </a:r>
            <a:r>
              <a:rPr lang="en-US" sz="1200" dirty="0" err="1"/>
              <a:t>seq</a:t>
            </a:r>
            <a:r>
              <a:rPr lang="en-US" sz="1200" dirty="0"/>
              <a:t> and microarray-based models for clinical endpoint prediction. </a:t>
            </a:r>
            <a:r>
              <a:rPr lang="en-US" sz="1200" i="1" dirty="0"/>
              <a:t>Genome biology</a:t>
            </a:r>
            <a:r>
              <a:rPr lang="en-US" sz="1200" dirty="0"/>
              <a:t>, </a:t>
            </a:r>
            <a:r>
              <a:rPr lang="en-US" sz="1200" i="1" dirty="0"/>
              <a:t>16</a:t>
            </a:r>
            <a:r>
              <a:rPr lang="en-US" sz="1200" dirty="0"/>
              <a:t>(1), p.133</a:t>
            </a:r>
            <a:r>
              <a:rPr lang="en-US" sz="1200" dirty="0" smtClean="0"/>
              <a:t>.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 smtClean="0"/>
          </a:p>
          <a:p>
            <a:pPr>
              <a:buFont typeface="+mj-lt"/>
              <a:buAutoNum type="arabicPeriod"/>
            </a:pPr>
            <a:r>
              <a:rPr lang="en-US" sz="1200" dirty="0" err="1"/>
              <a:t>Safran</a:t>
            </a:r>
            <a:r>
              <a:rPr lang="en-US" sz="1200" dirty="0"/>
              <a:t>, M., </a:t>
            </a:r>
            <a:r>
              <a:rPr lang="en-US" sz="1200" dirty="0" smtClean="0"/>
              <a:t>et al., </a:t>
            </a:r>
            <a:r>
              <a:rPr lang="en-US" sz="1200" dirty="0"/>
              <a:t>2010. </a:t>
            </a:r>
            <a:r>
              <a:rPr lang="en-US" sz="1200" dirty="0" err="1"/>
              <a:t>GeneCards</a:t>
            </a:r>
            <a:r>
              <a:rPr lang="en-US" sz="1200" dirty="0"/>
              <a:t> Version 3: the human gene integrator. </a:t>
            </a:r>
            <a:r>
              <a:rPr lang="en-US" sz="1200" i="1" dirty="0"/>
              <a:t>Database</a:t>
            </a:r>
            <a:r>
              <a:rPr lang="en-US" sz="1200" dirty="0"/>
              <a:t>, </a:t>
            </a:r>
            <a:r>
              <a:rPr lang="en-US" sz="1200" i="1" dirty="0"/>
              <a:t>2010</a:t>
            </a:r>
            <a:r>
              <a:rPr lang="en-US" sz="1200" dirty="0"/>
              <a:t>, p.baq020.</a:t>
            </a:r>
          </a:p>
          <a:p>
            <a:pPr>
              <a:buFont typeface="+mj-lt"/>
              <a:buAutoNum type="arabicPeriod"/>
            </a:pPr>
            <a:endParaRPr lang="en-US" sz="1200" dirty="0" smtClean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085274"/>
            <a:ext cx="4357255" cy="526472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7"/>
            </a:pPr>
            <a:r>
              <a:rPr lang="en-US" sz="1200" dirty="0" err="1"/>
              <a:t>Boulesteix</a:t>
            </a:r>
            <a:r>
              <a:rPr lang="en-US" sz="1200" dirty="0"/>
              <a:t>, </a:t>
            </a:r>
            <a:r>
              <a:rPr lang="en-US" sz="1200" dirty="0" smtClean="0"/>
              <a:t>A.L., et al., </a:t>
            </a:r>
            <a:r>
              <a:rPr lang="en-US" sz="1200" dirty="0"/>
              <a:t>2007. Partial least squares: a versatile tool for the analysis of high-dimensional genomic data. </a:t>
            </a:r>
            <a:r>
              <a:rPr lang="en-US" sz="1200" i="1" dirty="0"/>
              <a:t>Briefings in bioinformatics</a:t>
            </a:r>
            <a:r>
              <a:rPr lang="en-US" sz="1200" dirty="0"/>
              <a:t>, </a:t>
            </a:r>
            <a:r>
              <a:rPr lang="en-US" sz="1200" i="1" dirty="0"/>
              <a:t>8</a:t>
            </a:r>
            <a:r>
              <a:rPr lang="en-US" sz="1200" dirty="0"/>
              <a:t>(1), pp.32-44.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  <a:p>
            <a:pPr>
              <a:buFont typeface="+mj-lt"/>
              <a:buAutoNum type="arabicPeriod" startAt="7"/>
            </a:pPr>
            <a:r>
              <a:rPr lang="en-US" sz="1200" dirty="0"/>
              <a:t>Chun, </a:t>
            </a:r>
            <a:r>
              <a:rPr lang="en-US" sz="1200" dirty="0" smtClean="0"/>
              <a:t>H., et al..</a:t>
            </a:r>
            <a:r>
              <a:rPr lang="en-US" sz="1200" dirty="0"/>
              <a:t>, 2010. Sparse partial least squares regression for simultaneous dimension reduction and variable selection. </a:t>
            </a:r>
            <a:r>
              <a:rPr lang="en-US" sz="1200" i="1" dirty="0"/>
              <a:t>Journal of the Royal Statistical Society: Series B (Statistical Methodology)</a:t>
            </a:r>
            <a:r>
              <a:rPr lang="en-US" sz="1200" dirty="0"/>
              <a:t>, </a:t>
            </a:r>
            <a:r>
              <a:rPr lang="en-US" sz="1200" i="1" dirty="0"/>
              <a:t>72</a:t>
            </a:r>
            <a:r>
              <a:rPr lang="en-US" sz="1200" dirty="0"/>
              <a:t>(1), pp.3-25.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  <a:p>
            <a:pPr>
              <a:buFont typeface="+mj-lt"/>
              <a:buAutoNum type="arabicPeriod" startAt="7"/>
            </a:pPr>
            <a:r>
              <a:rPr lang="en-US" sz="1200" dirty="0" err="1"/>
              <a:t>Tibshirani</a:t>
            </a:r>
            <a:r>
              <a:rPr lang="en-US" sz="1200" dirty="0"/>
              <a:t>, R., 1996. Regression shrinkage and selection via the lasso. </a:t>
            </a:r>
            <a:r>
              <a:rPr lang="en-US" sz="1200" i="1" dirty="0"/>
              <a:t>Journal of the Royal Statistical Society. Series B (</a:t>
            </a:r>
            <a:r>
              <a:rPr lang="en-US" sz="1200" i="1" dirty="0" err="1" smtClean="0"/>
              <a:t>Mehodological</a:t>
            </a:r>
            <a:r>
              <a:rPr lang="en-US" sz="1200" i="1" dirty="0"/>
              <a:t>)</a:t>
            </a:r>
            <a:r>
              <a:rPr lang="en-US" sz="1200" dirty="0"/>
              <a:t>, pp.267-288.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  <a:p>
            <a:pPr>
              <a:buFont typeface="+mj-lt"/>
              <a:buAutoNum type="arabicPeriod" startAt="7"/>
            </a:pPr>
            <a:r>
              <a:rPr lang="en-US" sz="1200" dirty="0"/>
              <a:t>Friedman, J., </a:t>
            </a:r>
            <a:r>
              <a:rPr lang="en-US" sz="1200" dirty="0" smtClean="0"/>
              <a:t>et al., </a:t>
            </a:r>
            <a:r>
              <a:rPr lang="en-US" sz="1200" dirty="0"/>
              <a:t>2010. Regularization paths for generalized linear models via coordinate descent. </a:t>
            </a:r>
            <a:r>
              <a:rPr lang="en-US" sz="1200" i="1" dirty="0"/>
              <a:t>Journal of statistical software</a:t>
            </a:r>
            <a:r>
              <a:rPr lang="en-US" sz="1200" dirty="0"/>
              <a:t>, </a:t>
            </a:r>
            <a:r>
              <a:rPr lang="en-US" sz="1200" i="1" dirty="0"/>
              <a:t>33</a:t>
            </a:r>
            <a:r>
              <a:rPr lang="en-US" sz="1200" dirty="0"/>
              <a:t>(1), p.1.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  <a:p>
            <a:pPr>
              <a:buFont typeface="+mj-lt"/>
              <a:buAutoNum type="arabicPeriod" startAt="7"/>
            </a:pPr>
            <a:r>
              <a:rPr lang="en-US" sz="1200" dirty="0" err="1"/>
              <a:t>Zou</a:t>
            </a:r>
            <a:r>
              <a:rPr lang="en-US" sz="1200" dirty="0"/>
              <a:t>, H. and Hastie, T., 2005. Regularization and variable selection via the elastic net. </a:t>
            </a:r>
            <a:r>
              <a:rPr lang="en-US" sz="1200" i="1" dirty="0"/>
              <a:t>Journal of the Royal Statistical Society: Series B (Statistical Methodology)</a:t>
            </a:r>
            <a:r>
              <a:rPr lang="en-US" sz="1200" dirty="0"/>
              <a:t>, </a:t>
            </a:r>
            <a:r>
              <a:rPr lang="en-US" sz="1200" i="1" dirty="0"/>
              <a:t>67</a:t>
            </a:r>
            <a:r>
              <a:rPr lang="en-US" sz="1200" dirty="0"/>
              <a:t>(2), pp.301-320.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  <a:p>
            <a:pPr>
              <a:buFont typeface="+mj-lt"/>
              <a:buAutoNum type="arabicPeriod" startAt="7"/>
            </a:pPr>
            <a:r>
              <a:rPr lang="en-US" sz="1200" dirty="0" err="1" smtClean="0"/>
              <a:t>Mostajabi</a:t>
            </a:r>
            <a:r>
              <a:rPr lang="en-US" sz="1200" dirty="0" smtClean="0"/>
              <a:t> F., et al., </a:t>
            </a:r>
            <a:r>
              <a:rPr lang="en-US" sz="1200" dirty="0"/>
              <a:t>2013. Predicting patient survival from proteomic profile using mass spectrometry data: an empirical study. </a:t>
            </a:r>
            <a:r>
              <a:rPr lang="en-US" sz="1200" i="1" dirty="0"/>
              <a:t>Communications in Statistics-Simulation and Computation</a:t>
            </a:r>
            <a:r>
              <a:rPr lang="en-US" sz="1200" dirty="0"/>
              <a:t>, </a:t>
            </a:r>
            <a:r>
              <a:rPr lang="en-US" sz="1200" i="1" dirty="0"/>
              <a:t>42</a:t>
            </a:r>
            <a:r>
              <a:rPr lang="en-US" sz="1200" dirty="0"/>
              <a:t>(3), pp.485-498.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  <a:p>
            <a:pPr>
              <a:buFont typeface="+mj-lt"/>
              <a:buAutoNum type="arabicPeriod" startAt="7"/>
            </a:pPr>
            <a:r>
              <a:rPr lang="en-US" sz="1200" dirty="0"/>
              <a:t>Vogelstein, B., </a:t>
            </a:r>
            <a:r>
              <a:rPr lang="en-US" sz="1200" dirty="0" smtClean="0"/>
              <a:t>et al., </a:t>
            </a:r>
            <a:r>
              <a:rPr lang="en-US" sz="1200" dirty="0"/>
              <a:t>2013. Cancer genome landscapes. </a:t>
            </a:r>
            <a:r>
              <a:rPr lang="en-US" sz="1200" i="1" dirty="0"/>
              <a:t>science</a:t>
            </a:r>
            <a:r>
              <a:rPr lang="en-US" sz="1200" dirty="0"/>
              <a:t>, </a:t>
            </a:r>
            <a:r>
              <a:rPr lang="en-US" sz="1200" i="1" dirty="0"/>
              <a:t>339</a:t>
            </a:r>
            <a:r>
              <a:rPr lang="en-US" sz="1200" dirty="0"/>
              <a:t>(6127), pp.1546-1558.</a:t>
            </a:r>
          </a:p>
          <a:p>
            <a:pPr>
              <a:buFont typeface="+mj-lt"/>
              <a:buAutoNum type="arabicPeriod" startAt="7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731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75043" y="20072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041" y="840859"/>
            <a:ext cx="79591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Neuroblastoma: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  5% of all Pediatric cancers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10% of all Pediatric </a:t>
            </a:r>
            <a:r>
              <a:rPr lang="en-US" sz="2400" dirty="0"/>
              <a:t>o</a:t>
            </a:r>
            <a:r>
              <a:rPr lang="en-US" sz="2400" dirty="0" smtClean="0"/>
              <a:t>ncological deaths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Highly heterogeneous disease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Prognosis is hard for High Risk groups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/>
              <a:t>Clinical Variables: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Age group, sex, MYCN status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chemeClr val="accent6"/>
                </a:solidFill>
              </a:rPr>
              <a:t>Overall survival time, Event free survival time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INSS stage, High risk, favorable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r>
              <a:rPr lang="en-US" sz="2400" dirty="0" smtClean="0"/>
              <a:t>RNA-Seq data: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28k NCBI genes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217k NCBI transcripts</a:t>
            </a:r>
            <a:r>
              <a:rPr lang="en-US" sz="2400" dirty="0" smtClean="0"/>
              <a:t>, 340k introns 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1. Background</a:t>
            </a:r>
            <a:endParaRPr lang="en-US" sz="3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1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75043" y="20072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041" y="1737286"/>
            <a:ext cx="79591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INSS Stage – 1, 2, 3, 4, 4S</a:t>
            </a:r>
            <a:endParaRPr lang="en-US" sz="2400" dirty="0"/>
          </a:p>
          <a:p>
            <a:r>
              <a:rPr lang="en-US" sz="2400" dirty="0" smtClean="0"/>
              <a:t>	Has the cancer spread? How successful was surgery?</a:t>
            </a:r>
          </a:p>
          <a:p>
            <a:endParaRPr lang="en-US" sz="2400" dirty="0"/>
          </a:p>
          <a:p>
            <a:r>
              <a:rPr lang="en-US" sz="2400" dirty="0" smtClean="0"/>
              <a:t>High Risk</a:t>
            </a:r>
          </a:p>
          <a:p>
            <a:r>
              <a:rPr lang="en-US" sz="2400" dirty="0"/>
              <a:t>	P</a:t>
            </a:r>
            <a:r>
              <a:rPr lang="en-US" sz="2400" dirty="0" smtClean="0"/>
              <a:t>atients </a:t>
            </a:r>
            <a:r>
              <a:rPr lang="en-US" sz="2400" dirty="0"/>
              <a:t>with stage 4 disease &gt;18 months at </a:t>
            </a:r>
            <a:r>
              <a:rPr lang="en-US" sz="2400" dirty="0" smtClean="0"/>
              <a:t>diagnosis, </a:t>
            </a:r>
          </a:p>
          <a:p>
            <a:r>
              <a:rPr lang="en-US" sz="2400" dirty="0" smtClean="0"/>
              <a:t>	or any </a:t>
            </a:r>
            <a:r>
              <a:rPr lang="en-US" sz="2400" dirty="0"/>
              <a:t>age and stage with MYCN-amplified tumors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Unfavorable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Patient died from disease despite chemotherapy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1. Background</a:t>
            </a:r>
            <a:endParaRPr lang="en-US" sz="3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5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pic>
        <p:nvPicPr>
          <p:cNvPr id="5" name="Picture 4" descr="Screenshot 2017-07-13 02.1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65" y="1139128"/>
            <a:ext cx="4075183" cy="50013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798" y="1020620"/>
            <a:ext cx="1816794" cy="556213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1. Background</a:t>
            </a:r>
            <a:endParaRPr lang="en-US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0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_of_Florida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232"/>
            <a:ext cx="1939078" cy="59276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129687"/>
            <a:ext cx="8229600" cy="471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1. Background</a:t>
            </a:r>
            <a:endParaRPr lang="en-US" sz="3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8132" y="685357"/>
            <a:ext cx="8629464" cy="11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6" y="925947"/>
            <a:ext cx="7308273" cy="2591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6" y="3767177"/>
            <a:ext cx="7308273" cy="259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5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1076</Words>
  <Application>Microsoft Macintosh PowerPoint</Application>
  <PresentationFormat>On-screen Show (4:3)</PresentationFormat>
  <Paragraphs>334</Paragraphs>
  <Slides>55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Document</vt:lpstr>
      <vt:lpstr>Predicting Survival Times for Neuroblastoma Patients using RNA-Seq Expression Profiles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Accelerated Failure Time (AFT) Model</vt:lpstr>
      <vt:lpstr>2. Accelerated Failure Time (AFT) Model</vt:lpstr>
      <vt:lpstr>2. Accelerated Failure Time (AFT) Model</vt:lpstr>
      <vt:lpstr>PowerPoint Presentation</vt:lpstr>
      <vt:lpstr>3. Imputation for Right Censoring</vt:lpstr>
      <vt:lpstr>PowerPoint Presentation</vt:lpstr>
      <vt:lpstr>4. Dimension Reduction</vt:lpstr>
      <vt:lpstr>4. Dimension Reduction</vt:lpstr>
      <vt:lpstr>4. Dimension Reduction</vt:lpstr>
      <vt:lpstr>4. Dimension Reduction</vt:lpstr>
      <vt:lpstr>4. Dimension Reduction</vt:lpstr>
      <vt:lpstr>4. Dimension Reduction</vt:lpstr>
      <vt:lpstr>4. Dimension Reduction</vt:lpstr>
      <vt:lpstr>4. Dimension Reduction</vt:lpstr>
      <vt:lpstr>4. Dimension Reduction</vt:lpstr>
      <vt:lpstr>PowerPoint Presentation</vt:lpstr>
      <vt:lpstr>5. Bagging and Rank Aggregation</vt:lpstr>
      <vt:lpstr>5. Bagging and Rank Aggregation</vt:lpstr>
      <vt:lpstr>5. Bagging and Rank Aggregation</vt:lpstr>
      <vt:lpstr>PowerPoint Presentation</vt:lpstr>
      <vt:lpstr>6. Results – Predicting Survival times</vt:lpstr>
      <vt:lpstr>6. Results – Predicting Survival times</vt:lpstr>
      <vt:lpstr>6. Results – Predicting Survival times</vt:lpstr>
      <vt:lpstr>6. Results – Predicting Survival times</vt:lpstr>
      <vt:lpstr>6. Results – Predicting Survival times</vt:lpstr>
      <vt:lpstr>6. Results – Predicting Survival times</vt:lpstr>
      <vt:lpstr>6. Results – Predicting Survival times</vt:lpstr>
      <vt:lpstr>6. Results – Predicting Survival times</vt:lpstr>
      <vt:lpstr>6. Results – Predicting Survival times</vt:lpstr>
      <vt:lpstr>6. Results – Pathway Analysis</vt:lpstr>
      <vt:lpstr>6. Results – High Risk Stratification</vt:lpstr>
      <vt:lpstr>6. Results – High Risk Stratification</vt:lpstr>
      <vt:lpstr>6. Results – High Risk Stratification</vt:lpstr>
      <vt:lpstr>6. Results – High Risk Stratification</vt:lpstr>
      <vt:lpstr>6. Results – High Risk Stratification</vt:lpstr>
      <vt:lpstr>6. Results – High Risk Stratification</vt:lpstr>
      <vt:lpstr>6. Results – High Risk Stratification</vt:lpstr>
      <vt:lpstr>6. Results – High Risk Stratification</vt:lpstr>
      <vt:lpstr>6. Results – High Risk Stratification</vt:lpstr>
      <vt:lpstr>PowerPoint Presentation</vt:lpstr>
      <vt:lpstr>7. Conclusions</vt:lpstr>
      <vt:lpstr>7. Conclusions</vt:lpstr>
      <vt:lpstr>7. Conclusions</vt:lpstr>
      <vt:lpstr>Acknowledgements 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Survival Times for Neuroblastoma Patients using RNA-Seq Expression Profiles</dc:title>
  <dc:creator>Tyler Grimes</dc:creator>
  <cp:lastModifiedBy>Tyler Grimes</cp:lastModifiedBy>
  <cp:revision>65</cp:revision>
  <dcterms:created xsi:type="dcterms:W3CDTF">2017-07-13T05:51:49Z</dcterms:created>
  <dcterms:modified xsi:type="dcterms:W3CDTF">2017-07-22T11:41:17Z</dcterms:modified>
</cp:coreProperties>
</file>