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76" r:id="rId4"/>
    <p:sldId id="277" r:id="rId5"/>
    <p:sldId id="260" r:id="rId6"/>
    <p:sldId id="261" r:id="rId7"/>
    <p:sldId id="265" r:id="rId8"/>
    <p:sldId id="278" r:id="rId9"/>
    <p:sldId id="291" r:id="rId10"/>
    <p:sldId id="290" r:id="rId11"/>
    <p:sldId id="292" r:id="rId12"/>
    <p:sldId id="266" r:id="rId13"/>
    <p:sldId id="301" r:id="rId14"/>
    <p:sldId id="294" r:id="rId15"/>
    <p:sldId id="272" r:id="rId16"/>
    <p:sldId id="300" r:id="rId17"/>
    <p:sldId id="273" r:id="rId18"/>
    <p:sldId id="299" r:id="rId19"/>
    <p:sldId id="275" r:id="rId20"/>
    <p:sldId id="279" r:id="rId21"/>
    <p:sldId id="262" r:id="rId22"/>
    <p:sldId id="283" r:id="rId23"/>
    <p:sldId id="282" r:id="rId24"/>
    <p:sldId id="267" r:id="rId25"/>
    <p:sldId id="281" r:id="rId26"/>
    <p:sldId id="295" r:id="rId27"/>
    <p:sldId id="297" r:id="rId28"/>
    <p:sldId id="296" r:id="rId29"/>
    <p:sldId id="286" r:id="rId30"/>
    <p:sldId id="287" r:id="rId31"/>
    <p:sldId id="289" r:id="rId32"/>
    <p:sldId id="298" r:id="rId33"/>
    <p:sldId id="263" r:id="rId34"/>
    <p:sldId id="26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D4D2A-4330-CD49-B7F2-E30702A918B8}" type="datetimeFigureOut">
              <a:rPr lang="en-US" smtClean="0"/>
              <a:t>7/8/18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25CEF-48F0-D949-9A47-58EF1583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4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25CEF-48F0-D949-9A47-58EF158381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98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69-3438-2848-92E4-D0E58F073866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F333-87CF-7A4C-84C1-58E46DCA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69-3438-2848-92E4-D0E58F073866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F333-87CF-7A4C-84C1-58E46DCA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69-3438-2848-92E4-D0E58F073866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F333-87CF-7A4C-84C1-58E46DCA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6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69-3438-2848-92E4-D0E58F073866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F333-87CF-7A4C-84C1-58E46DCA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8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69-3438-2848-92E4-D0E58F073866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F333-87CF-7A4C-84C1-58E46DCA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69-3438-2848-92E4-D0E58F073866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F333-87CF-7A4C-84C1-58E46DCA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5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69-3438-2848-92E4-D0E58F073866}" type="datetimeFigureOut">
              <a:rPr lang="en-US" smtClean="0"/>
              <a:t>7/8/18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F333-87CF-7A4C-84C1-58E46DCA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4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69-3438-2848-92E4-D0E58F073866}" type="datetimeFigureOut">
              <a:rPr lang="en-US" smtClean="0"/>
              <a:t>7/8/18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F333-87CF-7A4C-84C1-58E46DCA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69-3438-2848-92E4-D0E58F073866}" type="datetimeFigureOut">
              <a:rPr lang="en-US" smtClean="0"/>
              <a:t>7/8/18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F333-87CF-7A4C-84C1-58E46DCA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8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69-3438-2848-92E4-D0E58F073866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F333-87CF-7A4C-84C1-58E46DCA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8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69-3438-2848-92E4-D0E58F073866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F333-87CF-7A4C-84C1-58E46DCA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5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9E269-3438-2848-92E4-D0E58F073866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F333-87CF-7A4C-84C1-58E46DCA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3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jpg"/><Relationship Id="rId5" Type="http://schemas.openxmlformats.org/officeDocument/2006/relationships/oleObject" Target="../embeddings/oleObject2.bin"/><Relationship Id="rId6" Type="http://schemas.openxmlformats.org/officeDocument/2006/relationships/package" Target="../embeddings/Microsoft_Word_Document2.docx"/><Relationship Id="rId7" Type="http://schemas.openxmlformats.org/officeDocument/2006/relationships/image" Target="../media/image4.emf"/><Relationship Id="rId8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oleObject" Target="../embeddings/oleObject3.bin"/><Relationship Id="rId5" Type="http://schemas.openxmlformats.org/officeDocument/2006/relationships/package" Target="../embeddings/Microsoft_Word_Document3.docx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oleObject" Target="../embeddings/oleObject4.bin"/><Relationship Id="rId5" Type="http://schemas.openxmlformats.org/officeDocument/2006/relationships/package" Target="../embeddings/Microsoft_Word_Document4.docx"/><Relationship Id="rId6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oleObject" Target="../embeddings/oleObject5.bin"/><Relationship Id="rId5" Type="http://schemas.openxmlformats.org/officeDocument/2006/relationships/package" Target="../embeddings/Microsoft_Word_Document5.docx"/><Relationship Id="rId6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oleObject" Target="../embeddings/oleObject6.bin"/><Relationship Id="rId5" Type="http://schemas.openxmlformats.org/officeDocument/2006/relationships/package" Target="../embeddings/Microsoft_Word_Document6.docx"/><Relationship Id="rId6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oleObject" Target="../embeddings/oleObject7.bin"/><Relationship Id="rId5" Type="http://schemas.openxmlformats.org/officeDocument/2006/relationships/package" Target="../embeddings/Microsoft_Word_Document7.docx"/><Relationship Id="rId6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oleObject" Target="../embeddings/oleObject1.bin"/><Relationship Id="rId5" Type="http://schemas.openxmlformats.org/officeDocument/2006/relationships/package" Target="../embeddings/Microsoft_Word_Document1.docx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9908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b="1" dirty="0"/>
              <a:t>An exploratory approach for identifying novel biomarkers in subgroups of cancer patients from RNA-</a:t>
            </a:r>
            <a:r>
              <a:rPr lang="en-US" sz="3600" b="1" dirty="0" err="1"/>
              <a:t>seq</a:t>
            </a:r>
            <a:r>
              <a:rPr lang="en-US" sz="3600" b="1" dirty="0"/>
              <a:t> data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605" y="2749933"/>
            <a:ext cx="6962537" cy="848415"/>
          </a:xfrm>
        </p:spPr>
        <p:txBody>
          <a:bodyPr>
            <a:normAutofit/>
          </a:bodyPr>
          <a:lstStyle/>
          <a:p>
            <a:r>
              <a:rPr lang="en-US" sz="2800" b="1" dirty="0"/>
              <a:t>CAMDA: Cancer data integration challenge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088605" y="4475127"/>
            <a:ext cx="6962537" cy="848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Tyler Grimes and Somnath Datta </a:t>
            </a:r>
          </a:p>
          <a:p>
            <a:r>
              <a:rPr lang="en-US" sz="2800" dirty="0" smtClean="0"/>
              <a:t>Department of Biostatistics, University of Florida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026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pic>
        <p:nvPicPr>
          <p:cNvPr id="5" name="Picture 4" descr="neuro_indiv_network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0" r="34051" b="64448"/>
          <a:stretch/>
        </p:blipFill>
        <p:spPr>
          <a:xfrm>
            <a:off x="260813" y="1637425"/>
            <a:ext cx="5556421" cy="20296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2435" y="16374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45008" y="16374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540" y="16374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4835" y="39444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45008" y="3944467"/>
            <a:ext cx="40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4S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6573" y="256319"/>
            <a:ext cx="8229600" cy="1281597"/>
          </a:xfrm>
        </p:spPr>
        <p:txBody>
          <a:bodyPr>
            <a:noAutofit/>
          </a:bodyPr>
          <a:lstStyle/>
          <a:p>
            <a:r>
              <a:rPr lang="en-US" sz="3000" dirty="0" smtClean="0"/>
              <a:t>Neuroblastoma by INSS stages</a:t>
            </a:r>
            <a:br>
              <a:rPr lang="en-US" sz="3000" dirty="0" smtClean="0"/>
            </a:br>
            <a:r>
              <a:rPr lang="en-US" sz="3000" dirty="0" smtClean="0"/>
              <a:t>Association networks by partial </a:t>
            </a:r>
            <a:r>
              <a:rPr lang="en-US" sz="3000" dirty="0"/>
              <a:t>correlations</a:t>
            </a:r>
            <a:br>
              <a:rPr lang="en-US" sz="3000" dirty="0"/>
            </a:br>
            <a:r>
              <a:rPr lang="en-US" sz="1800" dirty="0"/>
              <a:t>TP53 Regulates Transcription of Genes Involved in G2 Cell Cycle Arrest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9894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pic>
        <p:nvPicPr>
          <p:cNvPr id="3" name="Picture 2" descr="neuro_indiv_network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79" r="34156" b="14013"/>
          <a:stretch/>
        </p:blipFill>
        <p:spPr>
          <a:xfrm>
            <a:off x="124736" y="3764952"/>
            <a:ext cx="5822631" cy="2217543"/>
          </a:xfrm>
          <a:prstGeom prst="rect">
            <a:avLst/>
          </a:prstGeom>
        </p:spPr>
      </p:pic>
      <p:pic>
        <p:nvPicPr>
          <p:cNvPr id="5" name="Picture 4" descr="neuro_indiv_network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0" b="64448"/>
          <a:stretch/>
        </p:blipFill>
        <p:spPr>
          <a:xfrm>
            <a:off x="260813" y="1637425"/>
            <a:ext cx="8425360" cy="20296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2435" y="16374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45008" y="16374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540" y="16374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4835" y="39444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45008" y="3944467"/>
            <a:ext cx="40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4S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6573" y="256319"/>
            <a:ext cx="8229600" cy="1281597"/>
          </a:xfrm>
        </p:spPr>
        <p:txBody>
          <a:bodyPr>
            <a:noAutofit/>
          </a:bodyPr>
          <a:lstStyle/>
          <a:p>
            <a:r>
              <a:rPr lang="en-US" sz="3000" dirty="0" smtClean="0"/>
              <a:t>Neuroblastoma by INSS stages</a:t>
            </a:r>
            <a:br>
              <a:rPr lang="en-US" sz="3000" dirty="0" smtClean="0"/>
            </a:br>
            <a:r>
              <a:rPr lang="en-US" sz="3000" dirty="0" smtClean="0"/>
              <a:t>Association networks by partial </a:t>
            </a:r>
            <a:r>
              <a:rPr lang="en-US" sz="3000" dirty="0"/>
              <a:t>correlations</a:t>
            </a:r>
            <a:br>
              <a:rPr lang="en-US" sz="3000" dirty="0"/>
            </a:br>
            <a:r>
              <a:rPr lang="en-US" sz="1800" dirty="0"/>
              <a:t>TP53 Regulates Transcription of Genes Involved in G2 Cell Cycle Arrest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21101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 smtClean="0"/>
              <a:t>4. Differential network analysis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051826"/>
              </p:ext>
            </p:extLst>
          </p:nvPr>
        </p:nvGraphicFramePr>
        <p:xfrm>
          <a:off x="1125538" y="764737"/>
          <a:ext cx="66421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Document" r:id="rId6" imgW="5943600" imgH="533400" progId="Word.Document.12">
                  <p:embed/>
                </p:oleObj>
              </mc:Choice>
              <mc:Fallback>
                <p:oleObj name="Document" r:id="rId6" imgW="5943600" imgH="533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25538" y="764737"/>
                        <a:ext cx="6642100" cy="59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neuro_indiv_network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0" r="35263" b="64448"/>
          <a:stretch/>
        </p:blipFill>
        <p:spPr>
          <a:xfrm>
            <a:off x="759757" y="1954952"/>
            <a:ext cx="7088640" cy="26378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26738" y="219954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79274" y="219954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0660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 smtClean="0"/>
              <a:t>4. Differential network analysis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656281"/>
              </p:ext>
            </p:extLst>
          </p:nvPr>
        </p:nvGraphicFramePr>
        <p:xfrm>
          <a:off x="1125538" y="768805"/>
          <a:ext cx="6642100" cy="384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Document" r:id="rId5" imgW="5943600" imgH="3441700" progId="Word.Document.12">
                  <p:embed/>
                </p:oleObj>
              </mc:Choice>
              <mc:Fallback>
                <p:oleObj name="Document" r:id="rId5" imgW="5943600" imgH="3441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5538" y="768805"/>
                        <a:ext cx="6642100" cy="3843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250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 smtClean="0"/>
              <a:t>4. Differential network analysis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944241"/>
              </p:ext>
            </p:extLst>
          </p:nvPr>
        </p:nvGraphicFramePr>
        <p:xfrm>
          <a:off x="1125538" y="776743"/>
          <a:ext cx="66421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Document" r:id="rId5" imgW="5943600" imgH="4914900" progId="Word.Document.12">
                  <p:embed/>
                </p:oleObj>
              </mc:Choice>
              <mc:Fallback>
                <p:oleObj name="Document" r:id="rId5" imgW="5943600" imgH="4914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5538" y="776743"/>
                        <a:ext cx="6642100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1213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 smtClean="0"/>
              <a:t>4. Differential network analysis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980444"/>
              </p:ext>
            </p:extLst>
          </p:nvPr>
        </p:nvGraphicFramePr>
        <p:xfrm>
          <a:off x="1306513" y="1055688"/>
          <a:ext cx="6642100" cy="461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Document" r:id="rId5" imgW="5943600" imgH="4140200" progId="Word.Document.12">
                  <p:embed/>
                </p:oleObj>
              </mc:Choice>
              <mc:Fallback>
                <p:oleObj name="Document" r:id="rId5" imgW="5943600" imgH="4140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6513" y="1055688"/>
                        <a:ext cx="6642100" cy="461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2433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 smtClean="0"/>
              <a:t>4. Differential network analysis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781929"/>
              </p:ext>
            </p:extLst>
          </p:nvPr>
        </p:nvGraphicFramePr>
        <p:xfrm>
          <a:off x="1125538" y="1330454"/>
          <a:ext cx="6642100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Document" r:id="rId5" imgW="5943600" imgH="1765300" progId="Word.Document.12">
                  <p:embed/>
                </p:oleObj>
              </mc:Choice>
              <mc:Fallback>
                <p:oleObj name="Document" r:id="rId5" imgW="5943600" imgH="1765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5538" y="1330454"/>
                        <a:ext cx="6642100" cy="197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644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6573" y="256319"/>
            <a:ext cx="8229600" cy="1281597"/>
          </a:xfrm>
        </p:spPr>
        <p:txBody>
          <a:bodyPr>
            <a:noAutofit/>
          </a:bodyPr>
          <a:lstStyle/>
          <a:p>
            <a:r>
              <a:rPr lang="en-US" sz="3000" dirty="0" smtClean="0"/>
              <a:t>Neuroblastoma by INSS stages</a:t>
            </a:r>
            <a:br>
              <a:rPr lang="en-US" sz="3000" dirty="0" smtClean="0"/>
            </a:br>
            <a:r>
              <a:rPr lang="en-US" sz="3000" dirty="0" smtClean="0"/>
              <a:t>Association networks by partial </a:t>
            </a:r>
            <a:r>
              <a:rPr lang="en-US" sz="3000" dirty="0"/>
              <a:t>correlations</a:t>
            </a:r>
            <a:br>
              <a:rPr lang="en-US" sz="3000" dirty="0"/>
            </a:br>
            <a:r>
              <a:rPr lang="en-US" sz="1800" dirty="0"/>
              <a:t>TP53 Regulates Transcription of Genes Involved in G2 Cell Cycle Arrest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3" name="Picture 2" descr="neuro_indiv_network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79" r="34156" b="14013"/>
          <a:stretch/>
        </p:blipFill>
        <p:spPr>
          <a:xfrm>
            <a:off x="68036" y="3821652"/>
            <a:ext cx="5822631" cy="2217543"/>
          </a:xfrm>
          <a:prstGeom prst="rect">
            <a:avLst/>
          </a:prstGeom>
        </p:spPr>
      </p:pic>
      <p:pic>
        <p:nvPicPr>
          <p:cNvPr id="5" name="Picture 4" descr="neuro_indiv_network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0" b="64448"/>
          <a:stretch/>
        </p:blipFill>
        <p:spPr>
          <a:xfrm>
            <a:off x="158753" y="1637425"/>
            <a:ext cx="8425360" cy="20296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2435" y="16374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45008" y="16374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540" y="16374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4835" y="39444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45008" y="3944467"/>
            <a:ext cx="40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9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euro_dc_network_brow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9" b="60480"/>
          <a:stretch/>
        </p:blipFill>
        <p:spPr>
          <a:xfrm>
            <a:off x="118714" y="1558043"/>
            <a:ext cx="8568086" cy="2184230"/>
          </a:xfrm>
          <a:prstGeom prst="rect">
            <a:avLst/>
          </a:prstGeom>
        </p:spPr>
      </p:pic>
      <p:pic>
        <p:nvPicPr>
          <p:cNvPr id="2" name="Picture 1" descr="neuro_dc_network_brow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98" b="10707"/>
          <a:stretch/>
        </p:blipFill>
        <p:spPr>
          <a:xfrm>
            <a:off x="223838" y="3944467"/>
            <a:ext cx="8599037" cy="2156573"/>
          </a:xfrm>
          <a:prstGeom prst="rect">
            <a:avLst/>
          </a:prstGeom>
        </p:spPr>
      </p:pic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2435" y="16374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45008" y="16374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540" y="16374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4835" y="39444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45008" y="3944467"/>
            <a:ext cx="40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58428" y="3944467"/>
            <a:ext cx="128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 network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6573" y="256319"/>
            <a:ext cx="8229600" cy="1281597"/>
          </a:xfrm>
        </p:spPr>
        <p:txBody>
          <a:bodyPr>
            <a:noAutofit/>
          </a:bodyPr>
          <a:lstStyle/>
          <a:p>
            <a:r>
              <a:rPr lang="en-US" sz="3000" dirty="0" smtClean="0"/>
              <a:t>Neuroblastoma by INSS stages</a:t>
            </a:r>
            <a:br>
              <a:rPr lang="en-US" sz="3000" dirty="0" smtClean="0"/>
            </a:br>
            <a:r>
              <a:rPr lang="en-US" sz="3000" dirty="0" smtClean="0"/>
              <a:t>Association networks by partial </a:t>
            </a:r>
            <a:r>
              <a:rPr lang="en-US" sz="3000" dirty="0"/>
              <a:t>correlations</a:t>
            </a:r>
            <a:br>
              <a:rPr lang="en-US" sz="3000" dirty="0"/>
            </a:br>
            <a:r>
              <a:rPr lang="en-US" sz="1800" dirty="0"/>
              <a:t>TP53 Regulates Transcription of Genes Involved in G2 Cell Cycle Arrest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349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pic>
        <p:nvPicPr>
          <p:cNvPr id="15" name="Picture 14" descr="neuro_dc_network_brow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26" t="59198" b="10707"/>
          <a:stretch/>
        </p:blipFill>
        <p:spPr>
          <a:xfrm>
            <a:off x="2233909" y="1520471"/>
            <a:ext cx="4377738" cy="365067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6573" y="256319"/>
            <a:ext cx="8229600" cy="1281597"/>
          </a:xfrm>
        </p:spPr>
        <p:txBody>
          <a:bodyPr>
            <a:noAutofit/>
          </a:bodyPr>
          <a:lstStyle/>
          <a:p>
            <a:r>
              <a:rPr lang="en-US" sz="3000" dirty="0" smtClean="0"/>
              <a:t>Neuroblastoma by INSS stages</a:t>
            </a:r>
            <a:br>
              <a:rPr lang="en-US" sz="3000" dirty="0" smtClean="0"/>
            </a:br>
            <a:r>
              <a:rPr lang="en-US" sz="3000" dirty="0" smtClean="0"/>
              <a:t>DC Network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1800" dirty="0"/>
              <a:t>TP53 Regulates Transcription of Genes Involved in G2 Cell Cycle Arrest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6662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3738"/>
            <a:ext cx="8229600" cy="49314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Reactome</a:t>
            </a:r>
            <a:r>
              <a:rPr lang="en-US" dirty="0" smtClean="0"/>
              <a:t> Pathways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Association measure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Differential network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Survival analysis with AFT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Results</a:t>
            </a:r>
          </a:p>
        </p:txBody>
      </p:sp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129687"/>
            <a:ext cx="8229600" cy="471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Contents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60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pic>
        <p:nvPicPr>
          <p:cNvPr id="15" name="Picture 14" descr="neuro_dc_network_brow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26" t="59198" b="10707"/>
          <a:stretch/>
        </p:blipFill>
        <p:spPr>
          <a:xfrm>
            <a:off x="2233909" y="1520471"/>
            <a:ext cx="4377738" cy="36506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39858" y="2086601"/>
            <a:ext cx="11569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V*, E*</a:t>
            </a:r>
            <a:endParaRPr lang="en-US" sz="30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6573" y="256319"/>
            <a:ext cx="8229600" cy="1281597"/>
          </a:xfrm>
        </p:spPr>
        <p:txBody>
          <a:bodyPr>
            <a:noAutofit/>
          </a:bodyPr>
          <a:lstStyle/>
          <a:p>
            <a:r>
              <a:rPr lang="en-US" sz="3000" dirty="0" smtClean="0"/>
              <a:t>Neuroblastoma by INSS stages</a:t>
            </a:r>
            <a:br>
              <a:rPr lang="en-US" sz="3000" dirty="0" smtClean="0"/>
            </a:br>
            <a:r>
              <a:rPr lang="en-US" sz="3000" dirty="0" smtClean="0"/>
              <a:t>DC Network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1800" dirty="0"/>
              <a:t>TP53 Regulates Transcription of Genes Involved in G2 Cell Cycle Arrest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120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/>
              <a:t>5</a:t>
            </a:r>
            <a:r>
              <a:rPr lang="en-US" sz="3000" dirty="0" smtClean="0"/>
              <a:t>. Survival analysis with AFT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057558"/>
              </p:ext>
            </p:extLst>
          </p:nvPr>
        </p:nvGraphicFramePr>
        <p:xfrm>
          <a:off x="1046163" y="1162050"/>
          <a:ext cx="6850062" cy="46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Document" r:id="rId5" imgW="5943600" imgH="4076700" progId="Word.Document.12">
                  <p:embed/>
                </p:oleObj>
              </mc:Choice>
              <mc:Fallback>
                <p:oleObj name="Document" r:id="rId5" imgW="5943600" imgH="4076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6163" y="1162050"/>
                        <a:ext cx="6850062" cy="469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476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/>
              <a:t>5</a:t>
            </a:r>
            <a:r>
              <a:rPr lang="en-US" sz="3000" dirty="0" smtClean="0"/>
              <a:t>. Survival analysis with AFT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53530" y="1043484"/>
            <a:ext cx="61347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How good is the fit?</a:t>
            </a:r>
          </a:p>
          <a:p>
            <a:pPr marL="457200" indent="-457200">
              <a:buFontTx/>
              <a:buChar char="-"/>
            </a:pPr>
            <a:r>
              <a:rPr lang="en-US" sz="3000" dirty="0" smtClean="0"/>
              <a:t>Likelihood </a:t>
            </a:r>
          </a:p>
          <a:p>
            <a:pPr marL="457200" indent="-457200">
              <a:buFontTx/>
              <a:buChar char="-"/>
            </a:pPr>
            <a:r>
              <a:rPr lang="en-US" sz="3000" dirty="0" smtClean="0"/>
              <a:t>MSE</a:t>
            </a:r>
          </a:p>
          <a:p>
            <a:pPr marL="457200" indent="-457200">
              <a:buFontTx/>
              <a:buChar char="-"/>
            </a:pPr>
            <a:r>
              <a:rPr lang="en-US" sz="3000" dirty="0" smtClean="0"/>
              <a:t>C-index</a:t>
            </a:r>
          </a:p>
          <a:p>
            <a:endParaRPr lang="en-US" sz="3000" dirty="0" smtClean="0"/>
          </a:p>
          <a:p>
            <a:r>
              <a:rPr lang="en-US" sz="3000" dirty="0" smtClean="0"/>
              <a:t>Are interaction terms significant?</a:t>
            </a:r>
          </a:p>
          <a:p>
            <a:pPr marL="457200" indent="-457200">
              <a:buFontTx/>
              <a:buChar char="-"/>
            </a:pPr>
            <a:r>
              <a:rPr lang="en-US" sz="3000" dirty="0" smtClean="0"/>
              <a:t>Likelihood ratio test</a:t>
            </a:r>
          </a:p>
          <a:p>
            <a:pPr marL="457200" indent="-457200">
              <a:buFontTx/>
              <a:buChar char="-"/>
            </a:pPr>
            <a:r>
              <a:rPr lang="en-US" sz="3000" dirty="0" smtClean="0"/>
              <a:t>AIC</a:t>
            </a:r>
          </a:p>
          <a:p>
            <a:pPr marL="457200" indent="-457200">
              <a:buFontTx/>
              <a:buChar char="-"/>
            </a:pPr>
            <a:r>
              <a:rPr lang="en-US" sz="3000" dirty="0" smtClean="0"/>
              <a:t>BIC</a:t>
            </a:r>
          </a:p>
        </p:txBody>
      </p:sp>
    </p:spTree>
    <p:extLst>
      <p:ext uri="{BB962C8B-B14F-4D97-AF65-F5344CB8AC3E}">
        <p14:creationId xmlns:p14="http://schemas.microsoft.com/office/powerpoint/2010/main" val="66493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pic>
        <p:nvPicPr>
          <p:cNvPr id="2" name="Picture 1" descr="km neur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16" y="1886198"/>
            <a:ext cx="7366000" cy="42164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6573" y="256319"/>
            <a:ext cx="8229600" cy="1281597"/>
          </a:xfrm>
        </p:spPr>
        <p:txBody>
          <a:bodyPr>
            <a:noAutofit/>
          </a:bodyPr>
          <a:lstStyle/>
          <a:p>
            <a:r>
              <a:rPr lang="en-US" sz="3000" dirty="0" smtClean="0"/>
              <a:t>Neuroblastoma DC Network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>Thresholding predicted times</a:t>
            </a:r>
            <a:br>
              <a:rPr lang="en-US" sz="3000" dirty="0" smtClean="0"/>
            </a:br>
            <a:r>
              <a:rPr lang="en-US" sz="1800" dirty="0" smtClean="0"/>
              <a:t>TP53 </a:t>
            </a:r>
            <a:r>
              <a:rPr lang="en-US" sz="1800" dirty="0"/>
              <a:t>Regulates Transcription of Genes Involved in G2 Cell Cycle Arrest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06600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/>
              <a:t>6</a:t>
            </a:r>
            <a:r>
              <a:rPr lang="en-US" sz="3000" dirty="0" smtClean="0"/>
              <a:t>. Heuristic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7077" y="2704858"/>
            <a:ext cx="56220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For each pathway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/>
                <a:cs typeface="Calibri"/>
              </a:rPr>
              <a:t>Estimate individual networks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/>
                <a:cs typeface="Calibri"/>
              </a:rPr>
              <a:t>From these, estimate the differential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/>
                <a:cs typeface="Calibri"/>
              </a:rPr>
              <a:t>Fit the AFT model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/>
                <a:cs typeface="Calibri"/>
              </a:rPr>
              <a:t>Log-rank test using </a:t>
            </a:r>
            <a:r>
              <a:rPr lang="en-US" sz="2000" dirty="0" err="1" smtClean="0">
                <a:latin typeface="Calibri"/>
                <a:cs typeface="Calibri"/>
              </a:rPr>
              <a:t>thresholded</a:t>
            </a:r>
            <a:r>
              <a:rPr lang="en-US" sz="2000" dirty="0" smtClean="0">
                <a:latin typeface="Calibri"/>
                <a:cs typeface="Calibri"/>
              </a:rPr>
              <a:t> predicted times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/>
                <a:cs typeface="Calibri"/>
              </a:rPr>
              <a:t>Sort pathways based results</a:t>
            </a:r>
          </a:p>
          <a:p>
            <a:r>
              <a:rPr lang="en-US" sz="2000" dirty="0">
                <a:latin typeface="Calibri"/>
                <a:cs typeface="Calibri"/>
              </a:rPr>
              <a:t>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9478" y="1279240"/>
            <a:ext cx="7430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Goal: find perturbed genes/pathways with </a:t>
            </a:r>
            <a:r>
              <a:rPr lang="en-US" sz="2000" b="1" dirty="0" smtClean="0">
                <a:latin typeface="Calibri"/>
                <a:cs typeface="Calibri"/>
              </a:rPr>
              <a:t>functional</a:t>
            </a:r>
            <a:r>
              <a:rPr lang="en-US" sz="2000" dirty="0" smtClean="0">
                <a:latin typeface="Calibri"/>
                <a:cs typeface="Calibri"/>
              </a:rPr>
              <a:t> and </a:t>
            </a:r>
            <a:r>
              <a:rPr lang="en-US" sz="2000" b="1" dirty="0" smtClean="0">
                <a:latin typeface="Calibri"/>
                <a:cs typeface="Calibri"/>
              </a:rPr>
              <a:t>clinical</a:t>
            </a:r>
            <a:r>
              <a:rPr lang="en-US" sz="2000" dirty="0" smtClean="0">
                <a:latin typeface="Calibri"/>
                <a:cs typeface="Calibri"/>
              </a:rPr>
              <a:t> relevance</a:t>
            </a:r>
            <a:r>
              <a:rPr lang="en-US" sz="2000" dirty="0">
                <a:latin typeface="Calibri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01300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/>
              <a:t>6</a:t>
            </a:r>
            <a:r>
              <a:rPr lang="en-US" sz="3000" dirty="0" smtClean="0"/>
              <a:t>. Heuristic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7077" y="2704858"/>
            <a:ext cx="56989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For each pathway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Estimate individual networks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From these, estimate the differential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Calibri"/>
                <a:cs typeface="Calibri"/>
              </a:rPr>
              <a:t>Fit the AFT model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A6A6A6"/>
                </a:solidFill>
                <a:latin typeface="Calibri"/>
                <a:cs typeface="Calibri"/>
              </a:rPr>
              <a:t>Log-rank test using </a:t>
            </a:r>
            <a:r>
              <a:rPr lang="en-US" sz="2000" dirty="0" err="1" smtClean="0">
                <a:solidFill>
                  <a:srgbClr val="A6A6A6"/>
                </a:solidFill>
                <a:latin typeface="Calibri"/>
                <a:cs typeface="Calibri"/>
              </a:rPr>
              <a:t>thresholded</a:t>
            </a:r>
            <a:r>
              <a:rPr lang="en-US" sz="2000" dirty="0" smtClean="0">
                <a:solidFill>
                  <a:srgbClr val="A6A6A6"/>
                </a:solidFill>
                <a:latin typeface="Calibri"/>
                <a:cs typeface="Calibri"/>
              </a:rPr>
              <a:t> predicted times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Calibri"/>
                <a:cs typeface="Calibri"/>
              </a:rPr>
              <a:t>Sort pathways based on </a:t>
            </a:r>
            <a:r>
              <a:rPr lang="mr-IN" sz="2000" b="1" dirty="0" smtClean="0">
                <a:latin typeface="Calibri"/>
                <a:cs typeface="Calibri"/>
              </a:rPr>
              <a:t>…</a:t>
            </a:r>
            <a:endParaRPr lang="en-US" sz="2000" b="1" dirty="0" smtClean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</a:rPr>
              <a:t>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9478" y="1279240"/>
            <a:ext cx="7430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Goal: find perturbed genes/pathways with </a:t>
            </a:r>
            <a:r>
              <a:rPr lang="en-US" sz="2000" b="1" dirty="0" smtClean="0">
                <a:latin typeface="Calibri"/>
                <a:cs typeface="Calibri"/>
              </a:rPr>
              <a:t>functional</a:t>
            </a:r>
            <a:r>
              <a:rPr lang="en-US" sz="2000" dirty="0" smtClean="0">
                <a:latin typeface="Calibri"/>
                <a:cs typeface="Calibri"/>
              </a:rPr>
              <a:t> and </a:t>
            </a:r>
            <a:r>
              <a:rPr lang="en-US" sz="2000" b="1" dirty="0" smtClean="0">
                <a:latin typeface="Calibri"/>
                <a:cs typeface="Calibri"/>
              </a:rPr>
              <a:t>clinical</a:t>
            </a:r>
            <a:r>
              <a:rPr lang="en-US" sz="2000" dirty="0" smtClean="0">
                <a:latin typeface="Calibri"/>
                <a:cs typeface="Calibri"/>
              </a:rPr>
              <a:t> relevance</a:t>
            </a:r>
            <a:r>
              <a:rPr lang="en-US" sz="2000" dirty="0">
                <a:latin typeface="Calibri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01429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umA D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9095" r="68278" b="59653"/>
          <a:stretch/>
        </p:blipFill>
        <p:spPr>
          <a:xfrm>
            <a:off x="555858" y="1777237"/>
            <a:ext cx="2347089" cy="2336086"/>
          </a:xfrm>
          <a:prstGeom prst="rect">
            <a:avLst/>
          </a:prstGeom>
        </p:spPr>
      </p:pic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4835" y="1407905"/>
            <a:ext cx="128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 network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45008" y="1407905"/>
            <a:ext cx="156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LumA</a:t>
            </a:r>
            <a:r>
              <a:rPr lang="en-US" dirty="0" smtClean="0"/>
              <a:t> vs. Basal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540" y="1407905"/>
            <a:ext cx="219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LumA</a:t>
            </a:r>
            <a:r>
              <a:rPr lang="en-US" dirty="0" smtClean="0"/>
              <a:t> vs. </a:t>
            </a:r>
            <a:r>
              <a:rPr lang="en-US" dirty="0" err="1"/>
              <a:t>C</a:t>
            </a:r>
            <a:r>
              <a:rPr lang="en-US" dirty="0" err="1" smtClean="0"/>
              <a:t>laudin</a:t>
            </a:r>
            <a:r>
              <a:rPr lang="en-US" dirty="0" smtClean="0"/>
              <a:t>-low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9966" y="4071434"/>
            <a:ext cx="153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LumA</a:t>
            </a:r>
            <a:r>
              <a:rPr lang="en-US" dirty="0" smtClean="0"/>
              <a:t> vs. Her2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45008" y="407143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LumA</a:t>
            </a:r>
            <a:r>
              <a:rPr lang="en-US" dirty="0" smtClean="0"/>
              <a:t> vs. </a:t>
            </a:r>
            <a:r>
              <a:rPr lang="en-US" dirty="0" err="1" smtClean="0"/>
              <a:t>LumB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87134" y="4071434"/>
            <a:ext cx="177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LumA</a:t>
            </a:r>
            <a:r>
              <a:rPr lang="en-US" dirty="0" smtClean="0"/>
              <a:t> vs. Normal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69280" y="191689"/>
            <a:ext cx="8229600" cy="1281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Breast </a:t>
            </a:r>
            <a:r>
              <a:rPr lang="en-US" sz="3000" dirty="0" smtClean="0"/>
              <a:t>cancer by </a:t>
            </a:r>
            <a:r>
              <a:rPr lang="en-US" sz="3000" dirty="0" err="1"/>
              <a:t>Claudin</a:t>
            </a:r>
            <a:r>
              <a:rPr lang="en-US" sz="3000" dirty="0"/>
              <a:t> subtypes</a:t>
            </a:r>
            <a:br>
              <a:rPr lang="en-US" sz="3000" dirty="0"/>
            </a:br>
            <a:r>
              <a:rPr lang="en-US" sz="3000" dirty="0" smtClean="0"/>
              <a:t>DC Network</a:t>
            </a:r>
            <a:br>
              <a:rPr lang="en-US" sz="3000" dirty="0" smtClean="0"/>
            </a:br>
            <a:r>
              <a:rPr lang="en-US" sz="1800" dirty="0" smtClean="0"/>
              <a:t>TP53 Regulates Transcription of Genes Involved in G2 Cell Cycle Arrest</a:t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2058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umA D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9095" r="34525" b="59653"/>
          <a:stretch/>
        </p:blipFill>
        <p:spPr>
          <a:xfrm>
            <a:off x="555858" y="1777237"/>
            <a:ext cx="5374772" cy="2336086"/>
          </a:xfrm>
          <a:prstGeom prst="rect">
            <a:avLst/>
          </a:prstGeom>
        </p:spPr>
      </p:pic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4835" y="1407905"/>
            <a:ext cx="128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 network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45008" y="1407905"/>
            <a:ext cx="156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LumA</a:t>
            </a:r>
            <a:r>
              <a:rPr lang="en-US" dirty="0" smtClean="0"/>
              <a:t> vs. Basal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540" y="1407905"/>
            <a:ext cx="219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LumA</a:t>
            </a:r>
            <a:r>
              <a:rPr lang="en-US" dirty="0" smtClean="0"/>
              <a:t> vs. </a:t>
            </a:r>
            <a:r>
              <a:rPr lang="en-US" dirty="0" err="1"/>
              <a:t>C</a:t>
            </a:r>
            <a:r>
              <a:rPr lang="en-US" dirty="0" err="1" smtClean="0"/>
              <a:t>laudin</a:t>
            </a:r>
            <a:r>
              <a:rPr lang="en-US" dirty="0" smtClean="0"/>
              <a:t>-low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9966" y="4071434"/>
            <a:ext cx="153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LumA</a:t>
            </a:r>
            <a:r>
              <a:rPr lang="en-US" dirty="0" smtClean="0"/>
              <a:t> vs. Her2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45008" y="407143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LumA</a:t>
            </a:r>
            <a:r>
              <a:rPr lang="en-US" dirty="0" smtClean="0"/>
              <a:t> vs. </a:t>
            </a:r>
            <a:r>
              <a:rPr lang="en-US" dirty="0" err="1" smtClean="0"/>
              <a:t>LumB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87134" y="4071434"/>
            <a:ext cx="177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LumA</a:t>
            </a:r>
            <a:r>
              <a:rPr lang="en-US" dirty="0" smtClean="0"/>
              <a:t> vs. Normal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69280" y="191689"/>
            <a:ext cx="8229600" cy="1281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Breast </a:t>
            </a:r>
            <a:r>
              <a:rPr lang="en-US" sz="3000" dirty="0" smtClean="0"/>
              <a:t>cancer by </a:t>
            </a:r>
            <a:r>
              <a:rPr lang="en-US" sz="3000" dirty="0" err="1"/>
              <a:t>Claudin</a:t>
            </a:r>
            <a:r>
              <a:rPr lang="en-US" sz="3000" dirty="0"/>
              <a:t> subtypes</a:t>
            </a:r>
            <a:br>
              <a:rPr lang="en-US" sz="3000" dirty="0"/>
            </a:br>
            <a:r>
              <a:rPr lang="en-US" sz="3000" dirty="0" smtClean="0"/>
              <a:t>DC Network</a:t>
            </a:r>
            <a:br>
              <a:rPr lang="en-US" sz="3000" dirty="0" smtClean="0"/>
            </a:br>
            <a:r>
              <a:rPr lang="en-US" sz="1800" dirty="0" smtClean="0"/>
              <a:t>TP53 Regulates Transcription of Genes Involved in G2 Cell Cycle Arrest</a:t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4558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umA D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59291" r="2020" b="11149"/>
          <a:stretch/>
        </p:blipFill>
        <p:spPr>
          <a:xfrm>
            <a:off x="555858" y="4256100"/>
            <a:ext cx="8062639" cy="2148944"/>
          </a:xfrm>
          <a:prstGeom prst="rect">
            <a:avLst/>
          </a:prstGeom>
        </p:spPr>
      </p:pic>
      <p:pic>
        <p:nvPicPr>
          <p:cNvPr id="2" name="Picture 1" descr="LumA D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9095" r="2306" b="59653"/>
          <a:stretch/>
        </p:blipFill>
        <p:spPr>
          <a:xfrm>
            <a:off x="555858" y="1777237"/>
            <a:ext cx="8264637" cy="2336086"/>
          </a:xfrm>
          <a:prstGeom prst="rect">
            <a:avLst/>
          </a:prstGeom>
        </p:spPr>
      </p:pic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4835" y="1407905"/>
            <a:ext cx="128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 network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45008" y="1407905"/>
            <a:ext cx="156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LumA</a:t>
            </a:r>
            <a:r>
              <a:rPr lang="en-US" dirty="0" smtClean="0"/>
              <a:t> vs. Basal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540" y="1407905"/>
            <a:ext cx="219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LumA</a:t>
            </a:r>
            <a:r>
              <a:rPr lang="en-US" dirty="0" smtClean="0"/>
              <a:t> vs. </a:t>
            </a:r>
            <a:r>
              <a:rPr lang="en-US" dirty="0" err="1"/>
              <a:t>C</a:t>
            </a:r>
            <a:r>
              <a:rPr lang="en-US" dirty="0" err="1" smtClean="0"/>
              <a:t>laudin</a:t>
            </a:r>
            <a:r>
              <a:rPr lang="en-US" dirty="0" smtClean="0"/>
              <a:t>-low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9966" y="4071434"/>
            <a:ext cx="153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LumA</a:t>
            </a:r>
            <a:r>
              <a:rPr lang="en-US" dirty="0" smtClean="0"/>
              <a:t> vs. Her2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45008" y="407143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LumA</a:t>
            </a:r>
            <a:r>
              <a:rPr lang="en-US" dirty="0" smtClean="0"/>
              <a:t> vs. </a:t>
            </a:r>
            <a:r>
              <a:rPr lang="en-US" dirty="0" err="1" smtClean="0"/>
              <a:t>LumB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87134" y="4071434"/>
            <a:ext cx="177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LumA</a:t>
            </a:r>
            <a:r>
              <a:rPr lang="en-US" dirty="0" smtClean="0"/>
              <a:t> vs. Normal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69280" y="191689"/>
            <a:ext cx="8229600" cy="1281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Breast </a:t>
            </a:r>
            <a:r>
              <a:rPr lang="en-US" sz="3000" dirty="0" smtClean="0"/>
              <a:t>cancer by </a:t>
            </a:r>
            <a:r>
              <a:rPr lang="en-US" sz="3000" dirty="0" err="1"/>
              <a:t>Claudin</a:t>
            </a:r>
            <a:r>
              <a:rPr lang="en-US" sz="3000" dirty="0"/>
              <a:t> subtypes</a:t>
            </a:r>
            <a:br>
              <a:rPr lang="en-US" sz="3000" dirty="0"/>
            </a:br>
            <a:r>
              <a:rPr lang="en-US" sz="3000" dirty="0" smtClean="0"/>
              <a:t>DC Network</a:t>
            </a:r>
            <a:br>
              <a:rPr lang="en-US" sz="3000" dirty="0" smtClean="0"/>
            </a:br>
            <a:r>
              <a:rPr lang="en-US" sz="1800" dirty="0" smtClean="0"/>
              <a:t>TP53 Regulates Transcription of Genes Involved in G2 Cell Cycle Arrest</a:t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2069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469280" y="191689"/>
            <a:ext cx="8229600" cy="1281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Breast </a:t>
            </a:r>
            <a:r>
              <a:rPr lang="en-US" sz="3000" dirty="0" smtClean="0"/>
              <a:t>cancer by </a:t>
            </a:r>
            <a:r>
              <a:rPr lang="en-US" sz="3000" dirty="0" err="1"/>
              <a:t>Claudin</a:t>
            </a:r>
            <a:r>
              <a:rPr lang="en-US" sz="3000" dirty="0"/>
              <a:t> subtypes</a:t>
            </a:r>
            <a:br>
              <a:rPr lang="en-US" sz="3000" dirty="0"/>
            </a:br>
            <a:r>
              <a:rPr lang="en-US" sz="3000" dirty="0"/>
              <a:t>Thresholding predicted times</a:t>
            </a:r>
            <a:br>
              <a:rPr lang="en-US" sz="3000" dirty="0"/>
            </a:br>
            <a:r>
              <a:rPr lang="en-US" sz="1800" dirty="0" smtClean="0"/>
              <a:t>TP53 Regulates Transcription of Genes Involved in G2 Cell Cycle Arrest</a:t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3" name="Picture 2" descr="km_b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2" y="1389273"/>
            <a:ext cx="7620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8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91718" y="1270105"/>
            <a:ext cx="76996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cs typeface="Calibri"/>
              </a:rPr>
              <a:t>Goal: find </a:t>
            </a:r>
            <a:r>
              <a:rPr lang="en-US" sz="3000" dirty="0" smtClean="0">
                <a:cs typeface="Calibri"/>
              </a:rPr>
              <a:t>genes</a:t>
            </a:r>
            <a:r>
              <a:rPr lang="en-US" sz="3000" dirty="0">
                <a:cs typeface="Calibri"/>
              </a:rPr>
              <a:t>/pathways </a:t>
            </a:r>
            <a:r>
              <a:rPr lang="en-US" sz="3000" dirty="0" smtClean="0">
                <a:cs typeface="Calibri"/>
              </a:rPr>
              <a:t>that have</a:t>
            </a:r>
          </a:p>
          <a:p>
            <a:pPr marL="514350" indent="-514350">
              <a:buAutoNum type="arabicPeriod"/>
            </a:pPr>
            <a:r>
              <a:rPr lang="en-US" sz="3000" b="1" dirty="0" smtClean="0">
                <a:cs typeface="Calibri"/>
              </a:rPr>
              <a:t>functional</a:t>
            </a:r>
            <a:r>
              <a:rPr lang="en-US" sz="3000" dirty="0" smtClean="0">
                <a:cs typeface="Calibri"/>
              </a:rPr>
              <a:t> differences between groups</a:t>
            </a:r>
          </a:p>
          <a:p>
            <a:pPr marL="514350" indent="-514350">
              <a:buAutoNum type="arabicPeriod"/>
            </a:pPr>
            <a:endParaRPr lang="en-US" sz="3000" dirty="0">
              <a:cs typeface="Calibri"/>
            </a:endParaRPr>
          </a:p>
          <a:p>
            <a:endParaRPr lang="en-US" sz="3000" dirty="0" smtClean="0">
              <a:cs typeface="Calibri"/>
            </a:endParaRPr>
          </a:p>
          <a:p>
            <a:endParaRPr lang="en-US" sz="3000" dirty="0" smtClean="0">
              <a:cs typeface="Calibri"/>
            </a:endParaRPr>
          </a:p>
          <a:p>
            <a:pPr marL="514350" indent="-514350">
              <a:buAutoNum type="arabicPeriod" startAt="2"/>
            </a:pPr>
            <a:r>
              <a:rPr lang="en-US" sz="3000" b="1" dirty="0" smtClean="0">
                <a:cs typeface="Calibri"/>
              </a:rPr>
              <a:t>clinical</a:t>
            </a:r>
            <a:r>
              <a:rPr lang="en-US" sz="3000" dirty="0" smtClean="0">
                <a:cs typeface="Calibri"/>
              </a:rPr>
              <a:t> </a:t>
            </a:r>
            <a:r>
              <a:rPr lang="en-US" sz="3000" dirty="0">
                <a:cs typeface="Calibri"/>
              </a:rPr>
              <a:t>relevance </a:t>
            </a:r>
            <a:endParaRPr lang="en-US" sz="3000" dirty="0" smtClean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180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m_bc_by_claud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16" y="1308722"/>
            <a:ext cx="6839793" cy="5129845"/>
          </a:xfrm>
          <a:prstGeom prst="rect">
            <a:avLst/>
          </a:prstGeom>
        </p:spPr>
      </p:pic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469280" y="191689"/>
            <a:ext cx="8229600" cy="1281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Breast </a:t>
            </a:r>
            <a:r>
              <a:rPr lang="en-US" sz="3000" dirty="0" smtClean="0"/>
              <a:t>cancer by </a:t>
            </a:r>
            <a:r>
              <a:rPr lang="en-US" sz="3000" dirty="0" err="1"/>
              <a:t>Claudin</a:t>
            </a:r>
            <a:r>
              <a:rPr lang="en-US" sz="3000" dirty="0"/>
              <a:t> subtypes</a:t>
            </a:r>
            <a:br>
              <a:rPr lang="en-US" sz="3000" dirty="0"/>
            </a:br>
            <a:r>
              <a:rPr lang="en-US" sz="3000" dirty="0"/>
              <a:t>Thresholding predicted times</a:t>
            </a:r>
            <a:br>
              <a:rPr lang="en-US" sz="3000" dirty="0"/>
            </a:br>
            <a:r>
              <a:rPr lang="en-US" sz="1800" dirty="0" smtClean="0"/>
              <a:t>TP53 Regulates Transcription of Genes Involved in G2 Cell Cycle Arrest</a:t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7819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469280" y="191689"/>
            <a:ext cx="8229600" cy="1281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Neuroblastoma and Breast cancer</a:t>
            </a:r>
          </a:p>
          <a:p>
            <a:r>
              <a:rPr lang="en-US" sz="3000" dirty="0" smtClean="0"/>
              <a:t>Overlap of DC network</a:t>
            </a:r>
          </a:p>
          <a:p>
            <a:r>
              <a:rPr lang="en-US" sz="1800" dirty="0" smtClean="0"/>
              <a:t>TP53 Regulates Transcription of Genes Involved in G2 Cell Cycle Arrest</a:t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3" name="Picture 2" descr="common_edge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9" t="18413" r="10246" b="22935"/>
          <a:stretch/>
        </p:blipFill>
        <p:spPr>
          <a:xfrm>
            <a:off x="1625470" y="1817538"/>
            <a:ext cx="3717025" cy="31806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95972" y="2388431"/>
            <a:ext cx="173715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 smtClean="0"/>
              <a:t>DC genes</a:t>
            </a:r>
          </a:p>
          <a:p>
            <a:pPr>
              <a:lnSpc>
                <a:spcPct val="140000"/>
              </a:lnSpc>
            </a:pPr>
            <a:r>
              <a:rPr lang="de-DE" sz="2000" dirty="0" smtClean="0"/>
              <a:t>GADD45A (3)</a:t>
            </a:r>
          </a:p>
          <a:p>
            <a:r>
              <a:rPr lang="de-DE" sz="2000" dirty="0" smtClean="0"/>
              <a:t>SFN (3)</a:t>
            </a:r>
          </a:p>
          <a:p>
            <a:r>
              <a:rPr lang="de-DE" sz="2000" dirty="0" smtClean="0"/>
              <a:t>TP53 (3)</a:t>
            </a:r>
          </a:p>
          <a:p>
            <a:r>
              <a:rPr lang="de-DE" sz="2000" dirty="0" smtClean="0"/>
              <a:t>EP300 (1)</a:t>
            </a:r>
          </a:p>
          <a:p>
            <a:r>
              <a:rPr lang="de-DE" sz="2000" dirty="0" smtClean="0"/>
              <a:t>RBL2 (1)</a:t>
            </a:r>
          </a:p>
          <a:p>
            <a:r>
              <a:rPr lang="de-DE" sz="2000" dirty="0" smtClean="0"/>
              <a:t>TFDP1 (1)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0205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469280" y="191689"/>
            <a:ext cx="8229600" cy="1281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Neuroblastoma and Breast cancer</a:t>
            </a:r>
          </a:p>
          <a:p>
            <a:r>
              <a:rPr lang="en-US" sz="3000" dirty="0" smtClean="0"/>
              <a:t>Overlap of DC network</a:t>
            </a:r>
          </a:p>
          <a:p>
            <a:r>
              <a:rPr lang="en-US" sz="1800" dirty="0" smtClean="0"/>
              <a:t>TP53 Regulates Transcription of Genes Involved in G2 Cell Cycle Arrest</a:t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3" name="Picture 2" descr="common_edge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9" t="18413" r="10246" b="22935"/>
          <a:stretch/>
        </p:blipFill>
        <p:spPr>
          <a:xfrm>
            <a:off x="1625470" y="1817538"/>
            <a:ext cx="3717025" cy="31806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95972" y="2388431"/>
            <a:ext cx="173715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 smtClean="0"/>
              <a:t>DC genes</a:t>
            </a:r>
          </a:p>
          <a:p>
            <a:pPr>
              <a:lnSpc>
                <a:spcPct val="140000"/>
              </a:lnSpc>
            </a:pPr>
            <a:r>
              <a:rPr lang="de-DE" sz="2000" dirty="0" smtClean="0">
                <a:solidFill>
                  <a:srgbClr val="A6A6A6"/>
                </a:solidFill>
              </a:rPr>
              <a:t>GADD45A (3)</a:t>
            </a:r>
          </a:p>
          <a:p>
            <a:r>
              <a:rPr lang="de-DE" sz="2000" dirty="0" smtClean="0">
                <a:solidFill>
                  <a:srgbClr val="A6A6A6"/>
                </a:solidFill>
              </a:rPr>
              <a:t>SFN (3)</a:t>
            </a:r>
          </a:p>
          <a:p>
            <a:r>
              <a:rPr lang="de-DE" sz="2000" dirty="0" smtClean="0"/>
              <a:t>TP53 (3)</a:t>
            </a:r>
          </a:p>
          <a:p>
            <a:r>
              <a:rPr lang="de-DE" sz="2000" dirty="0" smtClean="0">
                <a:solidFill>
                  <a:srgbClr val="A6A6A6"/>
                </a:solidFill>
              </a:rPr>
              <a:t>EP300 (1)</a:t>
            </a:r>
          </a:p>
          <a:p>
            <a:r>
              <a:rPr lang="de-DE" sz="2000" dirty="0" smtClean="0">
                <a:solidFill>
                  <a:srgbClr val="A6A6A6"/>
                </a:solidFill>
              </a:rPr>
              <a:t>RBL2 (1)</a:t>
            </a:r>
          </a:p>
          <a:p>
            <a:r>
              <a:rPr lang="de-DE" sz="2000" dirty="0" smtClean="0">
                <a:solidFill>
                  <a:srgbClr val="A6A6A6"/>
                </a:solidFill>
              </a:rPr>
              <a:t>TFDP1 (1)</a:t>
            </a:r>
            <a:endParaRPr lang="en-US" sz="2000" dirty="0">
              <a:solidFill>
                <a:srgbClr val="A6A6A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7289" y="5295884"/>
            <a:ext cx="5261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Engeland</a:t>
            </a:r>
            <a:r>
              <a:rPr lang="en-US" dirty="0"/>
              <a:t>, K., 2018. Cell cycle arrest through indirect transcriptional repression by p53: I have a DREAM. </a:t>
            </a:r>
            <a:r>
              <a:rPr lang="en-US" i="1" dirty="0"/>
              <a:t>Cell death and differentiation</a:t>
            </a:r>
            <a:r>
              <a:rPr lang="en-US" dirty="0"/>
              <a:t>, </a:t>
            </a:r>
            <a:r>
              <a:rPr lang="en-US" i="1" dirty="0"/>
              <a:t>25</a:t>
            </a:r>
            <a:r>
              <a:rPr lang="en-US" dirty="0"/>
              <a:t>(1), p.114.</a:t>
            </a:r>
          </a:p>
        </p:txBody>
      </p:sp>
    </p:spTree>
    <p:extLst>
      <p:ext uri="{BB962C8B-B14F-4D97-AF65-F5344CB8AC3E}">
        <p14:creationId xmlns:p14="http://schemas.microsoft.com/office/powerpoint/2010/main" val="112684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55106"/>
            <a:ext cx="7772400" cy="104979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Thank you!</a:t>
            </a:r>
            <a:endParaRPr lang="en-US" sz="3000" dirty="0"/>
          </a:p>
        </p:txBody>
      </p:sp>
      <p:pic>
        <p:nvPicPr>
          <p:cNvPr id="11" name="Picture 10" descr="Screenshot 2017-07-22 12.54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501" y="6144419"/>
            <a:ext cx="4984194" cy="608971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238132" y="1442665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5800" y="2109282"/>
            <a:ext cx="2523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Questions?</a:t>
            </a:r>
            <a:endParaRPr lang="en-US" sz="4000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088605" y="5087499"/>
            <a:ext cx="6962537" cy="848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Tyler Grimes and Somnath Datta </a:t>
            </a:r>
          </a:p>
          <a:p>
            <a:r>
              <a:rPr lang="en-US" sz="2800" dirty="0" smtClean="0"/>
              <a:t>Department of Biostatistics, University of Florida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6180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728"/>
            <a:ext cx="8229600" cy="741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017" y="1085274"/>
            <a:ext cx="4491181" cy="568036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200" dirty="0" err="1"/>
              <a:t>Bosse</a:t>
            </a:r>
            <a:r>
              <a:rPr lang="en-US" sz="1200" dirty="0"/>
              <a:t>, K.R</a:t>
            </a:r>
            <a:r>
              <a:rPr lang="en-US" sz="1200" dirty="0" smtClean="0"/>
              <a:t>. et al., 2016</a:t>
            </a:r>
            <a:r>
              <a:rPr lang="en-US" sz="1200" dirty="0"/>
              <a:t>. Advances in the translational genomics of neuroblastoma: From improving risk stratification and revealing novel biology to identifying actionable genomic alterations. </a:t>
            </a:r>
            <a:r>
              <a:rPr lang="en-US" sz="1200" i="1" dirty="0"/>
              <a:t>Cancer</a:t>
            </a:r>
            <a:r>
              <a:rPr lang="en-US" sz="1200" dirty="0"/>
              <a:t>, </a:t>
            </a:r>
            <a:r>
              <a:rPr lang="en-US" sz="1200" i="1" dirty="0"/>
              <a:t>122</a:t>
            </a:r>
            <a:r>
              <a:rPr lang="en-US" sz="1200" dirty="0"/>
              <a:t>(1), pp.20-33.</a:t>
            </a:r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>
              <a:buFont typeface="+mj-lt"/>
              <a:buAutoNum type="arabicPeriod"/>
            </a:pPr>
            <a:r>
              <a:rPr lang="en-US" sz="1200" dirty="0" err="1"/>
              <a:t>Formicola</a:t>
            </a:r>
            <a:r>
              <a:rPr lang="en-US" sz="1200" dirty="0"/>
              <a:t>, </a:t>
            </a:r>
            <a:r>
              <a:rPr lang="en-US" sz="1200" dirty="0" smtClean="0"/>
              <a:t>D., et al., </a:t>
            </a:r>
            <a:r>
              <a:rPr lang="en-US" sz="1200" dirty="0"/>
              <a:t>2016. An 18 gene expression-based score classifier predicts the clinical outcome in stage 4 neuroblastoma. </a:t>
            </a:r>
            <a:r>
              <a:rPr lang="en-US" sz="1200" i="1" dirty="0"/>
              <a:t>Journal of translational medicine</a:t>
            </a:r>
            <a:r>
              <a:rPr lang="en-US" sz="1200" dirty="0"/>
              <a:t>, </a:t>
            </a:r>
            <a:r>
              <a:rPr lang="en-US" sz="1200" i="1" dirty="0"/>
              <a:t>14</a:t>
            </a:r>
            <a:r>
              <a:rPr lang="en-US" sz="1200" dirty="0"/>
              <a:t>(1), p.142.</a:t>
            </a:r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>
              <a:buFont typeface="+mj-lt"/>
              <a:buAutoNum type="arabicPeriod"/>
            </a:pPr>
            <a:r>
              <a:rPr lang="en-US" sz="1200" dirty="0"/>
              <a:t>Tan, Q.</a:t>
            </a:r>
            <a:r>
              <a:rPr lang="en-US" sz="1200" dirty="0" smtClean="0"/>
              <a:t>, et al., </a:t>
            </a:r>
            <a:r>
              <a:rPr lang="en-US" sz="1200" dirty="0"/>
              <a:t>2008. Gene selection for predicting survival outcomes of cancer patients in microarray studies. </a:t>
            </a:r>
            <a:r>
              <a:rPr lang="en-US" sz="1200" i="1" dirty="0"/>
              <a:t>Advances in Computer and Information Sciences and Engineering</a:t>
            </a:r>
            <a:r>
              <a:rPr lang="en-US" sz="1200" dirty="0"/>
              <a:t>, pp.405-409.</a:t>
            </a:r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>
              <a:buFont typeface="+mj-lt"/>
              <a:buAutoNum type="arabicPeriod"/>
            </a:pPr>
            <a:r>
              <a:rPr lang="en-US" sz="1200" dirty="0"/>
              <a:t>Su, Z., </a:t>
            </a:r>
            <a:r>
              <a:rPr lang="en-US" sz="1200" dirty="0" smtClean="0"/>
              <a:t>et al.</a:t>
            </a:r>
            <a:r>
              <a:rPr lang="en-US" sz="1200" dirty="0"/>
              <a:t>, 2014. An investigation of biomarkers derived from legacy microarray data for their utility in the RNA-</a:t>
            </a:r>
            <a:r>
              <a:rPr lang="en-US" sz="1200" dirty="0" err="1"/>
              <a:t>seq</a:t>
            </a:r>
            <a:r>
              <a:rPr lang="en-US" sz="1200" dirty="0"/>
              <a:t> era. </a:t>
            </a:r>
            <a:r>
              <a:rPr lang="en-US" sz="1200" i="1" dirty="0"/>
              <a:t>Genome biology</a:t>
            </a:r>
            <a:r>
              <a:rPr lang="en-US" sz="1200" dirty="0"/>
              <a:t>, </a:t>
            </a:r>
            <a:r>
              <a:rPr lang="en-US" sz="1200" i="1" dirty="0"/>
              <a:t>15</a:t>
            </a:r>
            <a:r>
              <a:rPr lang="en-US" sz="1200" dirty="0"/>
              <a:t>(12), p.523.</a:t>
            </a:r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>
              <a:buFont typeface="+mj-lt"/>
              <a:buAutoNum type="arabicPeriod"/>
            </a:pPr>
            <a:r>
              <a:rPr lang="en-US" sz="1200" dirty="0"/>
              <a:t>Zhang, W.</a:t>
            </a:r>
            <a:r>
              <a:rPr lang="en-US" sz="1200" dirty="0" smtClean="0"/>
              <a:t>, et al., </a:t>
            </a:r>
            <a:r>
              <a:rPr lang="en-US" sz="1200" dirty="0"/>
              <a:t>2015. Comparison of RNA-</a:t>
            </a:r>
            <a:r>
              <a:rPr lang="en-US" sz="1200" dirty="0" err="1"/>
              <a:t>seq</a:t>
            </a:r>
            <a:r>
              <a:rPr lang="en-US" sz="1200" dirty="0"/>
              <a:t> and microarray-based models for clinical endpoint prediction. </a:t>
            </a:r>
            <a:r>
              <a:rPr lang="en-US" sz="1200" i="1" dirty="0"/>
              <a:t>Genome biology</a:t>
            </a:r>
            <a:r>
              <a:rPr lang="en-US" sz="1200" dirty="0"/>
              <a:t>, </a:t>
            </a:r>
            <a:r>
              <a:rPr lang="en-US" sz="1200" i="1" dirty="0"/>
              <a:t>16</a:t>
            </a:r>
            <a:r>
              <a:rPr lang="en-US" sz="1200" dirty="0"/>
              <a:t>(1), p.133</a:t>
            </a:r>
            <a:r>
              <a:rPr lang="en-US" sz="1200" dirty="0" smtClean="0"/>
              <a:t>.</a:t>
            </a:r>
            <a:endParaRPr lang="en-US" sz="1200" dirty="0"/>
          </a:p>
          <a:p>
            <a:pPr>
              <a:buFont typeface="+mj-lt"/>
              <a:buAutoNum type="arabicPeriod"/>
            </a:pPr>
            <a:endParaRPr lang="en-US" sz="1200" dirty="0" smtClean="0"/>
          </a:p>
          <a:p>
            <a:pPr>
              <a:buFont typeface="+mj-lt"/>
              <a:buAutoNum type="arabicPeriod"/>
            </a:pPr>
            <a:r>
              <a:rPr lang="en-US" sz="1200" dirty="0" err="1"/>
              <a:t>Safran</a:t>
            </a:r>
            <a:r>
              <a:rPr lang="en-US" sz="1200" dirty="0"/>
              <a:t>, M., </a:t>
            </a:r>
            <a:r>
              <a:rPr lang="en-US" sz="1200" dirty="0" smtClean="0"/>
              <a:t>et al., </a:t>
            </a:r>
            <a:r>
              <a:rPr lang="en-US" sz="1200" dirty="0"/>
              <a:t>2010. </a:t>
            </a:r>
            <a:r>
              <a:rPr lang="en-US" sz="1200" dirty="0" err="1"/>
              <a:t>GeneCards</a:t>
            </a:r>
            <a:r>
              <a:rPr lang="en-US" sz="1200" dirty="0"/>
              <a:t> Version 3: the human gene integrator. </a:t>
            </a:r>
            <a:r>
              <a:rPr lang="en-US" sz="1200" i="1" dirty="0"/>
              <a:t>Database</a:t>
            </a:r>
            <a:r>
              <a:rPr lang="en-US" sz="1200" dirty="0"/>
              <a:t>, </a:t>
            </a:r>
            <a:r>
              <a:rPr lang="en-US" sz="1200" i="1" dirty="0"/>
              <a:t>2010</a:t>
            </a:r>
            <a:r>
              <a:rPr lang="en-US" sz="1200" dirty="0"/>
              <a:t>, p.baq020.</a:t>
            </a:r>
          </a:p>
          <a:p>
            <a:pPr>
              <a:buFont typeface="+mj-lt"/>
              <a:buAutoNum type="arabicPeriod"/>
            </a:pPr>
            <a:endParaRPr lang="en-US" sz="1200" dirty="0" smtClean="0"/>
          </a:p>
          <a:p>
            <a:pPr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085274"/>
            <a:ext cx="4357255" cy="526472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 startAt="7"/>
            </a:pPr>
            <a:r>
              <a:rPr lang="en-US" sz="1200" dirty="0" err="1"/>
              <a:t>Boulesteix</a:t>
            </a:r>
            <a:r>
              <a:rPr lang="en-US" sz="1200" dirty="0"/>
              <a:t>, </a:t>
            </a:r>
            <a:r>
              <a:rPr lang="en-US" sz="1200" dirty="0" smtClean="0"/>
              <a:t>A.L., et al., </a:t>
            </a:r>
            <a:r>
              <a:rPr lang="en-US" sz="1200" dirty="0"/>
              <a:t>2007. Partial least squares: a versatile tool for the analysis of high-dimensional genomic data. </a:t>
            </a:r>
            <a:r>
              <a:rPr lang="en-US" sz="1200" i="1" dirty="0"/>
              <a:t>Briefings in bioinformatics</a:t>
            </a:r>
            <a:r>
              <a:rPr lang="en-US" sz="1200" dirty="0"/>
              <a:t>, </a:t>
            </a:r>
            <a:r>
              <a:rPr lang="en-US" sz="1200" i="1" dirty="0"/>
              <a:t>8</a:t>
            </a:r>
            <a:r>
              <a:rPr lang="en-US" sz="1200" dirty="0"/>
              <a:t>(1), pp.32-44.</a:t>
            </a:r>
          </a:p>
          <a:p>
            <a:pPr>
              <a:buFont typeface="+mj-lt"/>
              <a:buAutoNum type="arabicPeriod" startAt="7"/>
            </a:pPr>
            <a:endParaRPr lang="en-US" sz="1200" dirty="0"/>
          </a:p>
          <a:p>
            <a:pPr>
              <a:buFont typeface="+mj-lt"/>
              <a:buAutoNum type="arabicPeriod" startAt="7"/>
            </a:pPr>
            <a:r>
              <a:rPr lang="en-US" sz="1200" dirty="0"/>
              <a:t>Chun, </a:t>
            </a:r>
            <a:r>
              <a:rPr lang="en-US" sz="1200" dirty="0" smtClean="0"/>
              <a:t>H., et al..</a:t>
            </a:r>
            <a:r>
              <a:rPr lang="en-US" sz="1200" dirty="0"/>
              <a:t>, 2010. Sparse partial least squares regression for simultaneous dimension reduction and variable selection. </a:t>
            </a:r>
            <a:r>
              <a:rPr lang="en-US" sz="1200" i="1" dirty="0"/>
              <a:t>Journal of the Royal Statistical Society: Series B (Statistical Methodology)</a:t>
            </a:r>
            <a:r>
              <a:rPr lang="en-US" sz="1200" dirty="0"/>
              <a:t>, </a:t>
            </a:r>
            <a:r>
              <a:rPr lang="en-US" sz="1200" i="1" dirty="0"/>
              <a:t>72</a:t>
            </a:r>
            <a:r>
              <a:rPr lang="en-US" sz="1200" dirty="0"/>
              <a:t>(1), pp.3-25.</a:t>
            </a:r>
          </a:p>
          <a:p>
            <a:pPr>
              <a:buFont typeface="+mj-lt"/>
              <a:buAutoNum type="arabicPeriod" startAt="7"/>
            </a:pPr>
            <a:endParaRPr lang="en-US" sz="1200" dirty="0"/>
          </a:p>
          <a:p>
            <a:pPr>
              <a:buFont typeface="+mj-lt"/>
              <a:buAutoNum type="arabicPeriod" startAt="7"/>
            </a:pPr>
            <a:r>
              <a:rPr lang="en-US" sz="1200" dirty="0" err="1"/>
              <a:t>Tibshirani</a:t>
            </a:r>
            <a:r>
              <a:rPr lang="en-US" sz="1200" dirty="0"/>
              <a:t>, R., 1996. Regression shrinkage and selection via the lasso. </a:t>
            </a:r>
            <a:r>
              <a:rPr lang="en-US" sz="1200" i="1" dirty="0"/>
              <a:t>Journal of the Royal Statistical Society. Series B (</a:t>
            </a:r>
            <a:r>
              <a:rPr lang="en-US" sz="1200" i="1" dirty="0" err="1" smtClean="0"/>
              <a:t>Mehodological</a:t>
            </a:r>
            <a:r>
              <a:rPr lang="en-US" sz="1200" i="1" dirty="0"/>
              <a:t>)</a:t>
            </a:r>
            <a:r>
              <a:rPr lang="en-US" sz="1200" dirty="0"/>
              <a:t>, pp.267-288.</a:t>
            </a:r>
          </a:p>
          <a:p>
            <a:pPr>
              <a:buFont typeface="+mj-lt"/>
              <a:buAutoNum type="arabicPeriod" startAt="7"/>
            </a:pPr>
            <a:endParaRPr lang="en-US" sz="1200" dirty="0"/>
          </a:p>
          <a:p>
            <a:pPr>
              <a:buFont typeface="+mj-lt"/>
              <a:buAutoNum type="arabicPeriod" startAt="7"/>
            </a:pPr>
            <a:r>
              <a:rPr lang="en-US" sz="1200" dirty="0"/>
              <a:t>Friedman, J., </a:t>
            </a:r>
            <a:r>
              <a:rPr lang="en-US" sz="1200" dirty="0" smtClean="0"/>
              <a:t>et al., </a:t>
            </a:r>
            <a:r>
              <a:rPr lang="en-US" sz="1200" dirty="0"/>
              <a:t>2010. Regularization paths for generalized linear models via coordinate descent. </a:t>
            </a:r>
            <a:r>
              <a:rPr lang="en-US" sz="1200" i="1" dirty="0"/>
              <a:t>Journal of statistical software</a:t>
            </a:r>
            <a:r>
              <a:rPr lang="en-US" sz="1200" dirty="0"/>
              <a:t>, </a:t>
            </a:r>
            <a:r>
              <a:rPr lang="en-US" sz="1200" i="1" dirty="0"/>
              <a:t>33</a:t>
            </a:r>
            <a:r>
              <a:rPr lang="en-US" sz="1200" dirty="0"/>
              <a:t>(1), p.1.</a:t>
            </a:r>
          </a:p>
          <a:p>
            <a:pPr>
              <a:buFont typeface="+mj-lt"/>
              <a:buAutoNum type="arabicPeriod" startAt="7"/>
            </a:pPr>
            <a:endParaRPr lang="en-US" sz="1200" dirty="0"/>
          </a:p>
          <a:p>
            <a:pPr>
              <a:buFont typeface="+mj-lt"/>
              <a:buAutoNum type="arabicPeriod" startAt="7"/>
            </a:pPr>
            <a:r>
              <a:rPr lang="en-US" sz="1200" dirty="0" err="1"/>
              <a:t>Zou</a:t>
            </a:r>
            <a:r>
              <a:rPr lang="en-US" sz="1200" dirty="0"/>
              <a:t>, H. and Hastie, T., 2005. Regularization and variable selection via the elastic net. </a:t>
            </a:r>
            <a:r>
              <a:rPr lang="en-US" sz="1200" i="1" dirty="0"/>
              <a:t>Journal of the Royal Statistical Society: Series B (Statistical Methodology)</a:t>
            </a:r>
            <a:r>
              <a:rPr lang="en-US" sz="1200" dirty="0"/>
              <a:t>, </a:t>
            </a:r>
            <a:r>
              <a:rPr lang="en-US" sz="1200" i="1" dirty="0"/>
              <a:t>67</a:t>
            </a:r>
            <a:r>
              <a:rPr lang="en-US" sz="1200" dirty="0"/>
              <a:t>(2), pp.301-320.</a:t>
            </a:r>
          </a:p>
          <a:p>
            <a:pPr>
              <a:buFont typeface="+mj-lt"/>
              <a:buAutoNum type="arabicPeriod" startAt="7"/>
            </a:pPr>
            <a:endParaRPr lang="en-US" sz="1200" dirty="0"/>
          </a:p>
          <a:p>
            <a:pPr>
              <a:buFont typeface="+mj-lt"/>
              <a:buAutoNum type="arabicPeriod" startAt="7"/>
            </a:pPr>
            <a:r>
              <a:rPr lang="en-US" sz="1200" dirty="0" err="1" smtClean="0"/>
              <a:t>Mostajabi</a:t>
            </a:r>
            <a:r>
              <a:rPr lang="en-US" sz="1200" dirty="0" smtClean="0"/>
              <a:t> F., et al., </a:t>
            </a:r>
            <a:r>
              <a:rPr lang="en-US" sz="1200" dirty="0"/>
              <a:t>2013. Predicting patient survival from proteomic profile using mass spectrometry data: an empirical study. </a:t>
            </a:r>
            <a:r>
              <a:rPr lang="en-US" sz="1200" i="1" dirty="0"/>
              <a:t>Communications in Statistics-Simulation and Computation</a:t>
            </a:r>
            <a:r>
              <a:rPr lang="en-US" sz="1200" dirty="0"/>
              <a:t>, </a:t>
            </a:r>
            <a:r>
              <a:rPr lang="en-US" sz="1200" i="1" dirty="0"/>
              <a:t>42</a:t>
            </a:r>
            <a:r>
              <a:rPr lang="en-US" sz="1200" dirty="0"/>
              <a:t>(3), pp.485-498.</a:t>
            </a:r>
          </a:p>
          <a:p>
            <a:pPr>
              <a:buFont typeface="+mj-lt"/>
              <a:buAutoNum type="arabicPeriod" startAt="7"/>
            </a:pPr>
            <a:endParaRPr lang="en-US" sz="1200" dirty="0"/>
          </a:p>
          <a:p>
            <a:pPr>
              <a:buFont typeface="+mj-lt"/>
              <a:buAutoNum type="arabicPeriod" startAt="7"/>
            </a:pPr>
            <a:r>
              <a:rPr lang="en-US" sz="1200" dirty="0"/>
              <a:t>Vogelstein, B., </a:t>
            </a:r>
            <a:r>
              <a:rPr lang="en-US" sz="1200" dirty="0" smtClean="0"/>
              <a:t>et al., </a:t>
            </a:r>
            <a:r>
              <a:rPr lang="en-US" sz="1200" dirty="0"/>
              <a:t>2013. Cancer genome landscapes. </a:t>
            </a:r>
            <a:r>
              <a:rPr lang="en-US" sz="1200" i="1" dirty="0"/>
              <a:t>science</a:t>
            </a:r>
            <a:r>
              <a:rPr lang="en-US" sz="1200" dirty="0"/>
              <a:t>, </a:t>
            </a:r>
            <a:r>
              <a:rPr lang="en-US" sz="1200" i="1" dirty="0"/>
              <a:t>339</a:t>
            </a:r>
            <a:r>
              <a:rPr lang="en-US" sz="1200" dirty="0"/>
              <a:t>(6127), pp.1546-1558.</a:t>
            </a:r>
          </a:p>
          <a:p>
            <a:pPr>
              <a:buFont typeface="+mj-lt"/>
              <a:buAutoNum type="arabicPeriod" startAt="7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7322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91718" y="1270105"/>
            <a:ext cx="76996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cs typeface="Calibri"/>
              </a:rPr>
              <a:t>Goal: find </a:t>
            </a:r>
            <a:r>
              <a:rPr lang="en-US" sz="3000" dirty="0" smtClean="0">
                <a:cs typeface="Calibri"/>
              </a:rPr>
              <a:t>genes</a:t>
            </a:r>
            <a:r>
              <a:rPr lang="en-US" sz="3000" dirty="0">
                <a:cs typeface="Calibri"/>
              </a:rPr>
              <a:t>/pathways </a:t>
            </a:r>
            <a:r>
              <a:rPr lang="en-US" sz="3000" dirty="0" smtClean="0">
                <a:cs typeface="Calibri"/>
              </a:rPr>
              <a:t>that have</a:t>
            </a:r>
          </a:p>
          <a:p>
            <a:pPr marL="514350" indent="-514350">
              <a:buAutoNum type="arabicPeriod"/>
            </a:pPr>
            <a:r>
              <a:rPr lang="en-US" sz="3000" b="1" dirty="0" smtClean="0">
                <a:cs typeface="Calibri"/>
              </a:rPr>
              <a:t>functional</a:t>
            </a:r>
            <a:r>
              <a:rPr lang="en-US" sz="3000" dirty="0" smtClean="0">
                <a:cs typeface="Calibri"/>
              </a:rPr>
              <a:t> differences between groups</a:t>
            </a:r>
          </a:p>
          <a:p>
            <a:r>
              <a:rPr lang="en-US" sz="3000" dirty="0" smtClean="0">
                <a:cs typeface="Calibri"/>
              </a:rPr>
              <a:t>	- </a:t>
            </a:r>
            <a:r>
              <a:rPr lang="en-US" sz="3000" dirty="0">
                <a:cs typeface="Calibri"/>
              </a:rPr>
              <a:t>Differences in </a:t>
            </a:r>
            <a:r>
              <a:rPr lang="en-US" sz="3000" b="1" dirty="0">
                <a:cs typeface="Calibri"/>
              </a:rPr>
              <a:t>association</a:t>
            </a:r>
            <a:r>
              <a:rPr lang="en-US" sz="3000" dirty="0">
                <a:cs typeface="Calibri"/>
              </a:rPr>
              <a:t> with other genes </a:t>
            </a:r>
          </a:p>
          <a:p>
            <a:r>
              <a:rPr lang="en-US" sz="3000" dirty="0">
                <a:cs typeface="Calibri"/>
              </a:rPr>
              <a:t>	</a:t>
            </a:r>
            <a:r>
              <a:rPr lang="en-US" sz="3000" dirty="0" smtClean="0">
                <a:cs typeface="Calibri"/>
              </a:rPr>
              <a:t>  </a:t>
            </a:r>
            <a:r>
              <a:rPr lang="en-US" sz="3000" dirty="0">
                <a:cs typeface="Calibri"/>
              </a:rPr>
              <a:t>from gene expression profile</a:t>
            </a:r>
          </a:p>
          <a:p>
            <a:pPr lvl="1"/>
            <a:endParaRPr lang="en-US" sz="3000" dirty="0" smtClean="0">
              <a:cs typeface="Calibri"/>
            </a:endParaRPr>
          </a:p>
          <a:p>
            <a:pPr marL="514350" indent="-514350">
              <a:buAutoNum type="arabicPeriod" startAt="2"/>
            </a:pPr>
            <a:r>
              <a:rPr lang="en-US" sz="3000" b="1" dirty="0" smtClean="0">
                <a:cs typeface="Calibri"/>
              </a:rPr>
              <a:t>clinical</a:t>
            </a:r>
            <a:r>
              <a:rPr lang="en-US" sz="3000" dirty="0" smtClean="0">
                <a:cs typeface="Calibri"/>
              </a:rPr>
              <a:t> </a:t>
            </a:r>
            <a:r>
              <a:rPr lang="en-US" sz="3000" dirty="0">
                <a:cs typeface="Calibri"/>
              </a:rPr>
              <a:t>relevance </a:t>
            </a:r>
            <a:endParaRPr lang="en-US" sz="3000" dirty="0" smtClean="0">
              <a:cs typeface="Calibri"/>
            </a:endParaRPr>
          </a:p>
          <a:p>
            <a:pPr lvl="1"/>
            <a:r>
              <a:rPr lang="en-US" sz="3000" dirty="0" smtClean="0">
                <a:cs typeface="Calibri"/>
              </a:rPr>
              <a:t>- </a:t>
            </a:r>
            <a:r>
              <a:rPr lang="en-US" sz="3000" dirty="0">
                <a:cs typeface="Calibri"/>
              </a:rPr>
              <a:t>Predictive ability in </a:t>
            </a:r>
            <a:r>
              <a:rPr lang="en-US" sz="3000" b="1" dirty="0">
                <a:cs typeface="Calibri"/>
              </a:rPr>
              <a:t>survival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smtClean="0">
                <a:cs typeface="Calibri"/>
              </a:rPr>
              <a:t>model</a:t>
            </a:r>
            <a:endParaRPr lang="en-US" sz="3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1817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6041" y="840859"/>
            <a:ext cx="7959141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Neuroblastoma dataset (n = 498)</a:t>
            </a:r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RNA-</a:t>
            </a:r>
            <a:r>
              <a:rPr lang="en-US" sz="2800" dirty="0" err="1" smtClean="0"/>
              <a:t>seq</a:t>
            </a:r>
            <a:r>
              <a:rPr lang="en-US" sz="2800" dirty="0" smtClean="0"/>
              <a:t> of tumor samples</a:t>
            </a:r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Overall survival times</a:t>
            </a:r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Clinical covariates including age, INSS, HR</a:t>
            </a:r>
          </a:p>
          <a:p>
            <a:pPr lvl="1"/>
            <a:r>
              <a:rPr lang="en-US" sz="2800" dirty="0" smtClean="0"/>
              <a:t>INSS stages: 1, 2, 3, 4, and 4S</a:t>
            </a:r>
          </a:p>
          <a:p>
            <a:pPr marL="914400" lvl="1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Breast cancer dataset (n = 1906)</a:t>
            </a:r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RNA-</a:t>
            </a:r>
            <a:r>
              <a:rPr lang="en-US" sz="2800" dirty="0" err="1" smtClean="0"/>
              <a:t>seq</a:t>
            </a:r>
            <a:r>
              <a:rPr lang="en-US" sz="2800" dirty="0" smtClean="0"/>
              <a:t> of tumor samples</a:t>
            </a:r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Overall survival times</a:t>
            </a:r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Clinical covariates and subtypes</a:t>
            </a:r>
          </a:p>
          <a:p>
            <a:pPr lvl="1"/>
            <a:r>
              <a:rPr lang="en-US" sz="2800" dirty="0" err="1" smtClean="0"/>
              <a:t>Claudin</a:t>
            </a:r>
            <a:r>
              <a:rPr lang="en-US" sz="2800" dirty="0" smtClean="0"/>
              <a:t>: </a:t>
            </a:r>
            <a:r>
              <a:rPr lang="en-US" sz="2800" dirty="0" err="1" smtClean="0"/>
              <a:t>LumA</a:t>
            </a:r>
            <a:r>
              <a:rPr lang="en-US" sz="2800" dirty="0"/>
              <a:t> </a:t>
            </a:r>
            <a:r>
              <a:rPr lang="en-US" sz="2800" dirty="0" smtClean="0"/>
              <a:t>(679), </a:t>
            </a:r>
            <a:r>
              <a:rPr lang="en-US" sz="2800" dirty="0" err="1" smtClean="0"/>
              <a:t>LumB</a:t>
            </a:r>
            <a:r>
              <a:rPr lang="en-US" sz="2800" dirty="0"/>
              <a:t> </a:t>
            </a:r>
            <a:r>
              <a:rPr lang="en-US" sz="2800" dirty="0" smtClean="0"/>
              <a:t>(461),</a:t>
            </a:r>
            <a:r>
              <a:rPr lang="en-US" sz="2800" dirty="0"/>
              <a:t> </a:t>
            </a:r>
            <a:r>
              <a:rPr lang="en-US" sz="2800" dirty="0" smtClean="0"/>
              <a:t>Her2 (220), </a:t>
            </a:r>
            <a:r>
              <a:rPr lang="mr-IN" sz="2800" dirty="0" smtClean="0"/>
              <a:t>…</a:t>
            </a:r>
            <a:endParaRPr lang="en-US" sz="2800" dirty="0" smtClean="0"/>
          </a:p>
          <a:p>
            <a:pPr lvl="1"/>
            <a:r>
              <a:rPr lang="en-US" sz="2800" dirty="0" err="1" smtClean="0"/>
              <a:t>IntClust</a:t>
            </a:r>
            <a:r>
              <a:rPr lang="en-US" sz="2800" dirty="0" smtClean="0"/>
              <a:t>: 1, 2, 3, 4ER+, 4ER-, 5, </a:t>
            </a:r>
            <a:r>
              <a:rPr lang="mr-IN" sz="2800" dirty="0" smtClean="0"/>
              <a:t>…</a:t>
            </a:r>
            <a:r>
              <a:rPr lang="en-US" sz="2800" dirty="0" smtClean="0"/>
              <a:t>, 10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129687"/>
            <a:ext cx="8229600" cy="471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1. Datasets</a:t>
            </a:r>
            <a:endParaRPr lang="en-US" sz="3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86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6041" y="954261"/>
            <a:ext cx="8373612" cy="5546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/>
              <a:t>1466 Pathways with between 10 and 100 genes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Only using gene sets from these pathways</a:t>
            </a:r>
          </a:p>
          <a:p>
            <a:endParaRPr lang="en-US" sz="3000" dirty="0" smtClean="0"/>
          </a:p>
          <a:p>
            <a:r>
              <a:rPr lang="en-US" sz="2000" dirty="0" smtClean="0"/>
              <a:t>Example pathway:</a:t>
            </a:r>
          </a:p>
          <a:p>
            <a:r>
              <a:rPr lang="en-US" sz="2000" dirty="0" smtClean="0"/>
              <a:t>“TP53 </a:t>
            </a:r>
            <a:r>
              <a:rPr lang="en-US" sz="2000" dirty="0"/>
              <a:t>Regulates Transcription of Genes Involved in G2 Cell Cycle </a:t>
            </a:r>
            <a:r>
              <a:rPr lang="en-US" sz="2000" dirty="0" smtClean="0"/>
              <a:t>Arrest”</a:t>
            </a:r>
            <a:endParaRPr lang="en-US" sz="2000" dirty="0"/>
          </a:p>
          <a:p>
            <a:pPr lvl="1">
              <a:lnSpc>
                <a:spcPct val="140000"/>
              </a:lnSpc>
            </a:pPr>
            <a:r>
              <a:rPr lang="en-US" u="sng" dirty="0"/>
              <a:t>18 Genes</a:t>
            </a:r>
          </a:p>
          <a:p>
            <a:pPr lvl="1">
              <a:lnSpc>
                <a:spcPct val="140000"/>
              </a:lnSpc>
            </a:pPr>
            <a:r>
              <a:rPr lang="mr-IN" dirty="0"/>
              <a:t>PRMT1 </a:t>
            </a:r>
            <a:endParaRPr lang="en-US" dirty="0"/>
          </a:p>
          <a:p>
            <a:pPr lvl="1"/>
            <a:r>
              <a:rPr lang="mr-IN" dirty="0"/>
              <a:t>GADD45A   </a:t>
            </a:r>
            <a:endParaRPr lang="en-US" dirty="0"/>
          </a:p>
          <a:p>
            <a:pPr lvl="1"/>
            <a:r>
              <a:rPr lang="mr-IN" dirty="0"/>
              <a:t>EP300    </a:t>
            </a:r>
            <a:endParaRPr lang="en-US" dirty="0"/>
          </a:p>
          <a:p>
            <a:pPr lvl="1"/>
            <a:r>
              <a:rPr lang="mr-IN" dirty="0"/>
              <a:t>RBL1   </a:t>
            </a:r>
            <a:endParaRPr lang="en-US" dirty="0"/>
          </a:p>
          <a:p>
            <a:pPr lvl="1"/>
            <a:r>
              <a:rPr lang="mr-IN" dirty="0"/>
              <a:t>RBL2    </a:t>
            </a:r>
            <a:endParaRPr lang="en-US" dirty="0"/>
          </a:p>
          <a:p>
            <a:pPr lvl="1"/>
            <a:r>
              <a:rPr lang="mr-IN" dirty="0"/>
              <a:t>TP53     </a:t>
            </a:r>
            <a:endParaRPr lang="en-US" dirty="0"/>
          </a:p>
          <a:p>
            <a:pPr lvl="1"/>
            <a:r>
              <a:rPr lang="mr-IN" dirty="0"/>
              <a:t>SFN    </a:t>
            </a:r>
            <a:endParaRPr lang="en-US" dirty="0"/>
          </a:p>
          <a:p>
            <a:pPr lvl="1"/>
            <a:r>
              <a:rPr lang="mr-IN" dirty="0"/>
              <a:t>BAX   </a:t>
            </a:r>
            <a:endParaRPr lang="en-US" dirty="0"/>
          </a:p>
          <a:p>
            <a:pPr lvl="1"/>
            <a:r>
              <a:rPr lang="mr-IN" b="1" dirty="0"/>
              <a:t>…</a:t>
            </a:r>
            <a:endParaRPr lang="en-US" b="1" dirty="0"/>
          </a:p>
          <a:p>
            <a:endParaRPr lang="en-US" sz="30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29687"/>
            <a:ext cx="8229600" cy="471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2</a:t>
            </a:r>
            <a:r>
              <a:rPr lang="en-US" sz="3000" dirty="0" smtClean="0"/>
              <a:t>. </a:t>
            </a:r>
            <a:r>
              <a:rPr lang="en-US" sz="3000" dirty="0" err="1" smtClean="0"/>
              <a:t>Reactome</a:t>
            </a:r>
            <a:r>
              <a:rPr lang="en-US" sz="3000" dirty="0" smtClean="0"/>
              <a:t> pathways</a:t>
            </a:r>
            <a:endParaRPr lang="en-US" sz="3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64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/>
              <a:t>3</a:t>
            </a:r>
            <a:r>
              <a:rPr lang="en-US" sz="3000" dirty="0" smtClean="0"/>
              <a:t>. Association measure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403347"/>
              </p:ext>
            </p:extLst>
          </p:nvPr>
        </p:nvGraphicFramePr>
        <p:xfrm>
          <a:off x="1046163" y="1114686"/>
          <a:ext cx="6850062" cy="495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Document" r:id="rId5" imgW="5943600" imgH="4305300" progId="Word.Document.12">
                  <p:embed/>
                </p:oleObj>
              </mc:Choice>
              <mc:Fallback>
                <p:oleObj name="Document" r:id="rId5" imgW="5943600" imgH="4305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6163" y="1114686"/>
                        <a:ext cx="6850062" cy="4957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2757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2435" y="16374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45008" y="16374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540" y="16374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4835" y="39444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45008" y="3944467"/>
            <a:ext cx="40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4S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6573" y="256319"/>
            <a:ext cx="8229600" cy="1281597"/>
          </a:xfrm>
        </p:spPr>
        <p:txBody>
          <a:bodyPr>
            <a:noAutofit/>
          </a:bodyPr>
          <a:lstStyle/>
          <a:p>
            <a:r>
              <a:rPr lang="en-US" sz="3000" dirty="0" smtClean="0"/>
              <a:t>Neuroblastoma by INSS stages</a:t>
            </a:r>
            <a:br>
              <a:rPr lang="en-US" sz="3000" dirty="0" smtClean="0"/>
            </a:br>
            <a:r>
              <a:rPr lang="en-US" sz="3000" dirty="0" smtClean="0"/>
              <a:t>Association networks by partial </a:t>
            </a:r>
            <a:r>
              <a:rPr lang="en-US" sz="3000" dirty="0"/>
              <a:t>correlations</a:t>
            </a:r>
            <a:br>
              <a:rPr lang="en-US" sz="3000" dirty="0"/>
            </a:br>
            <a:r>
              <a:rPr lang="en-US" sz="1800" dirty="0"/>
              <a:t>TP53 Regulates Transcription of Genes Involved in G2 Cell Cycle Arrest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079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pic>
        <p:nvPicPr>
          <p:cNvPr id="5" name="Picture 4" descr="neuro_indiv_network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0" r="66756" b="64448"/>
          <a:stretch/>
        </p:blipFill>
        <p:spPr>
          <a:xfrm>
            <a:off x="260813" y="1637425"/>
            <a:ext cx="2800889" cy="20296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2435" y="16374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45008" y="16374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540" y="16374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4835" y="39444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45008" y="3944467"/>
            <a:ext cx="40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4S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6573" y="256319"/>
            <a:ext cx="8229600" cy="1281597"/>
          </a:xfrm>
        </p:spPr>
        <p:txBody>
          <a:bodyPr>
            <a:noAutofit/>
          </a:bodyPr>
          <a:lstStyle/>
          <a:p>
            <a:r>
              <a:rPr lang="en-US" sz="3000" dirty="0" smtClean="0"/>
              <a:t>Neuroblastoma by INSS stages</a:t>
            </a:r>
            <a:br>
              <a:rPr lang="en-US" sz="3000" dirty="0" smtClean="0"/>
            </a:br>
            <a:r>
              <a:rPr lang="en-US" sz="3000" dirty="0" smtClean="0"/>
              <a:t>Association networks by partial </a:t>
            </a:r>
            <a:r>
              <a:rPr lang="en-US" sz="3000" dirty="0"/>
              <a:t>correlations</a:t>
            </a:r>
            <a:br>
              <a:rPr lang="en-US" sz="3000" dirty="0"/>
            </a:br>
            <a:r>
              <a:rPr lang="en-US" sz="1800" dirty="0"/>
              <a:t>TP53 Regulates Transcription of Genes Involved in G2 Cell Cycle Arrest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294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747</Words>
  <Application>Microsoft Macintosh PowerPoint</Application>
  <PresentationFormat>On-screen Show (4:3)</PresentationFormat>
  <Paragraphs>206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Document</vt:lpstr>
      <vt:lpstr>An exploratory approach for identifying novel biomarkers in subgroups of cancer patients from RNA-seq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Association measure</vt:lpstr>
      <vt:lpstr>Neuroblastoma by INSS stages Association networks by partial correlations TP53 Regulates Transcription of Genes Involved in G2 Cell Cycle Arrest </vt:lpstr>
      <vt:lpstr>Neuroblastoma by INSS stages Association networks by partial correlations TP53 Regulates Transcription of Genes Involved in G2 Cell Cycle Arrest </vt:lpstr>
      <vt:lpstr>Neuroblastoma by INSS stages Association networks by partial correlations TP53 Regulates Transcription of Genes Involved in G2 Cell Cycle Arrest </vt:lpstr>
      <vt:lpstr>Neuroblastoma by INSS stages Association networks by partial correlations TP53 Regulates Transcription of Genes Involved in G2 Cell Cycle Arrest </vt:lpstr>
      <vt:lpstr>4. Differential network analysis</vt:lpstr>
      <vt:lpstr>4. Differential network analysis</vt:lpstr>
      <vt:lpstr>4. Differential network analysis</vt:lpstr>
      <vt:lpstr>4. Differential network analysis</vt:lpstr>
      <vt:lpstr>4. Differential network analysis</vt:lpstr>
      <vt:lpstr>Neuroblastoma by INSS stages Association networks by partial correlations TP53 Regulates Transcription of Genes Involved in G2 Cell Cycle Arrest </vt:lpstr>
      <vt:lpstr>Neuroblastoma by INSS stages Association networks by partial correlations TP53 Regulates Transcription of Genes Involved in G2 Cell Cycle Arrest </vt:lpstr>
      <vt:lpstr>Neuroblastoma by INSS stages DC Network TP53 Regulates Transcription of Genes Involved in G2 Cell Cycle Arrest </vt:lpstr>
      <vt:lpstr>Neuroblastoma by INSS stages DC Network TP53 Regulates Transcription of Genes Involved in G2 Cell Cycle Arrest </vt:lpstr>
      <vt:lpstr>5. Survival analysis with AFT</vt:lpstr>
      <vt:lpstr>5. Survival analysis with AFT</vt:lpstr>
      <vt:lpstr>Neuroblastoma DC Network Thresholding predicted times TP53 Regulates Transcription of Genes Involved in G2 Cell Cycle Arrest </vt:lpstr>
      <vt:lpstr>6. Heuristic</vt:lpstr>
      <vt:lpstr>6. Heuristic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exploratory approach for identifying novel biomarkers in subgroups of cancer patients from RNA-seq data </dc:title>
  <dc:creator>Tyler Grimes</dc:creator>
  <cp:lastModifiedBy>Tyler Grimes</cp:lastModifiedBy>
  <cp:revision>47</cp:revision>
  <dcterms:created xsi:type="dcterms:W3CDTF">2018-06-22T14:15:23Z</dcterms:created>
  <dcterms:modified xsi:type="dcterms:W3CDTF">2018-07-08T19:04:54Z</dcterms:modified>
</cp:coreProperties>
</file>