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.jpeg" ContentType="image/jpeg"/>
  <Override PartName="/ppt/media/image9.wmf" ContentType="image/x-wmf"/>
  <Override PartName="/ppt/media/image7.png" ContentType="image/png"/>
  <Override PartName="/ppt/media/image2.wmf" ContentType="image/x-wmf"/>
  <Override PartName="/ppt/media/image4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9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20000">
                <a:srgbClr val="1f2229">
                  <a:alpha val="92000"/>
                </a:srgbClr>
              </a:gs>
              <a:gs pos="100000">
                <a:srgbClr val="1f2229">
                  <a:alpha val="6000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435840" y="3444120"/>
            <a:ext cx="531972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DATATHON 2020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551920" y="4150080"/>
            <a:ext cx="108756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Segoe UI Light"/>
                <a:ea typeface="DejaVu Sans"/>
              </a:rPr>
              <a:t>Team - 6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5657760" y="2479680"/>
            <a:ext cx="875880" cy="87588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6044040" y="2565360"/>
            <a:ext cx="704520" cy="704520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5442840" y="2565360"/>
            <a:ext cx="704520" cy="704520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Picture 8" descr=""/>
          <p:cNvPicPr/>
          <p:nvPr/>
        </p:nvPicPr>
        <p:blipFill>
          <a:blip r:embed="rId2"/>
          <a:stretch/>
        </p:blipFill>
        <p:spPr>
          <a:xfrm>
            <a:off x="5581800" y="4686120"/>
            <a:ext cx="1028160" cy="293040"/>
          </a:xfrm>
          <a:prstGeom prst="rect">
            <a:avLst/>
          </a:prstGeom>
          <a:ln>
            <a:noFill/>
          </a:ln>
        </p:spPr>
      </p:pic>
      <p:sp>
        <p:nvSpPr>
          <p:cNvPr id="46" name="CustomShape 7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Gothic"/>
              </a:rPr>
              <a:t>Slide 1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07160" y="182880"/>
            <a:ext cx="11479680" cy="1096920"/>
          </a:xfrm>
          <a:prstGeom prst="rect">
            <a:avLst/>
          </a:prstGeom>
          <a:gradFill rotWithShape="0"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640080" y="1573920"/>
            <a:ext cx="10905120" cy="455220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3709080" y="124200"/>
            <a:ext cx="489564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Century Gothic"/>
              </a:rPr>
              <a:t>Use Case</a:t>
            </a:r>
            <a:endParaRPr b="0" lang="en-US" sz="7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20000">
                <a:srgbClr val="1f2229">
                  <a:alpha val="92000"/>
                </a:srgbClr>
              </a:gs>
              <a:gs pos="100000">
                <a:srgbClr val="1f2229">
                  <a:alpha val="6000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8" name="Group 2"/>
          <p:cNvGrpSpPr/>
          <p:nvPr/>
        </p:nvGrpSpPr>
        <p:grpSpPr>
          <a:xfrm>
            <a:off x="2757600" y="1626840"/>
            <a:ext cx="6676200" cy="3603600"/>
            <a:chOff x="2757600" y="1626840"/>
            <a:chExt cx="6676200" cy="3603600"/>
          </a:xfrm>
        </p:grpSpPr>
        <p:sp>
          <p:nvSpPr>
            <p:cNvPr id="149" name="CustomShape 3"/>
            <p:cNvSpPr/>
            <p:nvPr/>
          </p:nvSpPr>
          <p:spPr>
            <a:xfrm>
              <a:off x="5830200" y="1626840"/>
              <a:ext cx="3603600" cy="360360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4"/>
            <p:cNvSpPr/>
            <p:nvPr/>
          </p:nvSpPr>
          <p:spPr>
            <a:xfrm>
              <a:off x="2757600" y="1626840"/>
              <a:ext cx="3603600" cy="360360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1" name="CustomShape 5"/>
          <p:cNvSpPr/>
          <p:nvPr/>
        </p:nvSpPr>
        <p:spPr>
          <a:xfrm>
            <a:off x="3456360" y="789480"/>
            <a:ext cx="5278320" cy="52783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6"/>
          <p:cNvSpPr/>
          <p:nvPr/>
        </p:nvSpPr>
        <p:spPr>
          <a:xfrm>
            <a:off x="3879000" y="1212120"/>
            <a:ext cx="4433400" cy="443340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7"/>
          <p:cNvSpPr/>
          <p:nvPr/>
        </p:nvSpPr>
        <p:spPr>
          <a:xfrm>
            <a:off x="3944520" y="3059640"/>
            <a:ext cx="430308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THANK YOU!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54" name="Picture 9" descr=""/>
          <p:cNvPicPr/>
          <p:nvPr/>
        </p:nvPicPr>
        <p:blipFill>
          <a:blip r:embed="rId2"/>
          <a:stretch/>
        </p:blipFill>
        <p:spPr>
          <a:xfrm>
            <a:off x="5581800" y="6336360"/>
            <a:ext cx="1028160" cy="29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0"/>
            <a:ext cx="60814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50" name="CustomShape 3"/>
          <p:cNvSpPr/>
          <p:nvPr/>
        </p:nvSpPr>
        <p:spPr>
          <a:xfrm>
            <a:off x="640080" y="2053800"/>
            <a:ext cx="3668400" cy="27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entury Gothic"/>
              </a:rPr>
              <a:t>Challenge statement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6090480" y="693720"/>
            <a:ext cx="5305320" cy="52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7880" algn="ctr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Segoe UI Light"/>
                <a:ea typeface="DejaVu Sans"/>
              </a:rPr>
              <a:t>How can we systematically leverage ALL provided data to make predictions?</a:t>
            </a:r>
            <a:endParaRPr b="0" lang="en-US" sz="2200" spc="-1" strike="noStrike">
              <a:latin typeface="Arial"/>
            </a:endParaRPr>
          </a:p>
          <a:p>
            <a:pPr marL="28584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egoe UI Light"/>
                <a:ea typeface="DejaVu Sans"/>
              </a:rPr>
              <a:t>Wealth of data across multiple disciplines: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egoe UI Light"/>
                <a:ea typeface="DejaVu Sans"/>
              </a:rPr>
              <a:t>Diet, medication, prior health history </a:t>
            </a:r>
            <a:endParaRPr b="0" lang="en-US" sz="2400" spc="-1" strike="noStrike">
              <a:latin typeface="Arial"/>
            </a:endParaRPr>
          </a:p>
          <a:p>
            <a:pPr marL="28584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Segoe UI Light"/>
                <a:ea typeface="DejaVu Sans"/>
              </a:rPr>
              <a:t>Need to identify which factors are most informative across all datasets.</a:t>
            </a:r>
            <a:endParaRPr b="0" lang="en-US" sz="2400" spc="-1" strike="noStrike">
              <a:latin typeface="Arial"/>
            </a:endParaRPr>
          </a:p>
          <a:p>
            <a:pPr marL="28584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Segoe UI Light"/>
                <a:ea typeface="DejaVu Sans"/>
              </a:rPr>
              <a:t>Solution:</a:t>
            </a:r>
            <a:r>
              <a:rPr b="0" lang="en-US" sz="2400" spc="-1" strike="noStrike">
                <a:solidFill>
                  <a:srgbClr val="000000"/>
                </a:solidFill>
                <a:latin typeface="Segoe UI Light"/>
                <a:ea typeface="DejaVu Sans"/>
              </a:rPr>
              <a:t> create a systematic feature engineering pipeline to identify most informative features across ALL data.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 flipH="1">
            <a:off x="-720" y="0"/>
            <a:ext cx="12191400" cy="2169360"/>
          </a:xfrm>
          <a:prstGeom prst="rect">
            <a:avLst/>
          </a:prstGeom>
          <a:gradFill rotWithShape="0"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3"/>
          <p:cNvSpPr/>
          <p:nvPr/>
        </p:nvSpPr>
        <p:spPr>
          <a:xfrm flipH="1">
            <a:off x="8082000" y="0"/>
            <a:ext cx="4096440" cy="2170080"/>
          </a:xfrm>
          <a:prstGeom prst="rect">
            <a:avLst/>
          </a:prstGeom>
          <a:gradFill rotWithShape="0"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4"/>
          <p:cNvSpPr/>
          <p:nvPr/>
        </p:nvSpPr>
        <p:spPr>
          <a:xfrm flipH="1" rot="16200000">
            <a:off x="5010480" y="-5009400"/>
            <a:ext cx="2170080" cy="12191400"/>
          </a:xfrm>
          <a:prstGeom prst="rect">
            <a:avLst/>
          </a:prstGeom>
          <a:gradFill rotWithShape="0"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4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5"/>
          <p:cNvSpPr/>
          <p:nvPr/>
        </p:nvSpPr>
        <p:spPr>
          <a:xfrm>
            <a:off x="1383480" y="348840"/>
            <a:ext cx="9717480" cy="157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entury Gothic"/>
              </a:rPr>
              <a:t>Data Pipeline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57" name="Group 6"/>
          <p:cNvGrpSpPr/>
          <p:nvPr/>
        </p:nvGrpSpPr>
        <p:grpSpPr>
          <a:xfrm>
            <a:off x="644040" y="2616120"/>
            <a:ext cx="10927080" cy="3688560"/>
            <a:chOff x="644040" y="2616120"/>
            <a:chExt cx="10927080" cy="3688560"/>
          </a:xfrm>
        </p:grpSpPr>
        <p:sp>
          <p:nvSpPr>
            <p:cNvPr id="58" name="CustomShape 7"/>
            <p:cNvSpPr/>
            <p:nvPr/>
          </p:nvSpPr>
          <p:spPr>
            <a:xfrm>
              <a:off x="644040" y="2616120"/>
              <a:ext cx="9288000" cy="11062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03760" rIns="171360" tIns="203760" bIns="203760" anchor="ctr"/>
            <a:p>
              <a:pPr>
                <a:lnSpc>
                  <a:spcPct val="90000"/>
                </a:lnSpc>
                <a:spcAft>
                  <a:spcPts val="1576"/>
                </a:spcAft>
              </a:pPr>
              <a:r>
                <a:rPr b="0" lang="en-US" sz="8800" spc="-1" strike="noStrike">
                  <a:solidFill>
                    <a:srgbClr val="ffffff"/>
                  </a:solidFill>
                  <a:latin typeface="Segoe UI Light"/>
                  <a:ea typeface="DejaVu Sans"/>
                </a:rPr>
                <a:t>Preprocessing</a:t>
              </a:r>
              <a:endParaRPr b="0" lang="en-US" sz="8800" spc="-1" strike="noStrike">
                <a:latin typeface="Arial"/>
              </a:endParaRPr>
            </a:p>
          </p:txBody>
        </p:sp>
        <p:sp>
          <p:nvSpPr>
            <p:cNvPr id="59" name="CustomShape 8"/>
            <p:cNvSpPr/>
            <p:nvPr/>
          </p:nvSpPr>
          <p:spPr>
            <a:xfrm>
              <a:off x="1463760" y="3907440"/>
              <a:ext cx="9288000" cy="11062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03760" rIns="171360" tIns="203760" bIns="203760" anchor="ctr"/>
            <a:p>
              <a:pPr>
                <a:lnSpc>
                  <a:spcPct val="90000"/>
                </a:lnSpc>
                <a:spcAft>
                  <a:spcPts val="1576"/>
                </a:spcAft>
              </a:pPr>
              <a:r>
                <a:rPr b="0" lang="en-US" sz="3600" spc="-1" strike="noStrike">
                  <a:solidFill>
                    <a:srgbClr val="ffffff"/>
                  </a:solidFill>
                  <a:latin typeface="Segoe UI Light"/>
                  <a:ea typeface="DejaVu Sans"/>
                </a:rPr>
                <a:t>Feature Selection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60" name="CustomShape 9"/>
            <p:cNvSpPr/>
            <p:nvPr/>
          </p:nvSpPr>
          <p:spPr>
            <a:xfrm>
              <a:off x="2283120" y="5198400"/>
              <a:ext cx="9288000" cy="11062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03760" rIns="171360" tIns="203760" bIns="203760" anchor="ctr"/>
            <a:p>
              <a:pPr>
                <a:lnSpc>
                  <a:spcPct val="90000"/>
                </a:lnSpc>
                <a:spcAft>
                  <a:spcPts val="1576"/>
                </a:spcAft>
              </a:pPr>
              <a:r>
                <a:rPr b="0" lang="en-US" sz="2400" spc="-1" strike="noStrike">
                  <a:solidFill>
                    <a:srgbClr val="ffffff"/>
                  </a:solidFill>
                  <a:latin typeface="Segoe UI Light"/>
                  <a:ea typeface="DejaVu Sans"/>
                </a:rPr>
                <a:t>Machine Learning Model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1" name="CustomShape 10"/>
            <p:cNvSpPr/>
            <p:nvPr/>
          </p:nvSpPr>
          <p:spPr>
            <a:xfrm>
              <a:off x="9213120" y="3455280"/>
              <a:ext cx="718560" cy="71856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2" name="CustomShape 11"/>
            <p:cNvSpPr/>
            <p:nvPr/>
          </p:nvSpPr>
          <p:spPr>
            <a:xfrm>
              <a:off x="10032840" y="4739400"/>
              <a:ext cx="718560" cy="71856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</p:grpSp>
      <p:grpSp>
        <p:nvGrpSpPr>
          <p:cNvPr id="63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355680" y="0"/>
            <a:ext cx="11479680" cy="2753280"/>
          </a:xfrm>
          <a:prstGeom prst="rect">
            <a:avLst/>
          </a:prstGeom>
          <a:gradFill rotWithShape="0"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" name="Picture 14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66" name="CustomShape 2"/>
          <p:cNvSpPr/>
          <p:nvPr/>
        </p:nvSpPr>
        <p:spPr>
          <a:xfrm>
            <a:off x="1179360" y="826560"/>
            <a:ext cx="98326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9600" spc="-1" strike="noStrike">
                <a:solidFill>
                  <a:srgbClr val="ffffff"/>
                </a:solidFill>
                <a:latin typeface="Century Gothic"/>
              </a:rPr>
              <a:t>Preprocessing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1840320" y="3017520"/>
            <a:ext cx="3082680" cy="748080"/>
          </a:xfrm>
          <a:prstGeom prst="rect">
            <a:avLst/>
          </a:prstGeom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ln>
            <a:solidFill>
              <a:schemeClr val="accent2">
                <a:hueOff val="56720"/>
                <a:satOff val="6519"/>
                <a:lumOff val="-5196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85040" rIns="185040" tIns="105840" bIns="105840" anchor="ctr"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b="0" lang="en-US" sz="2600" spc="-1" strike="noStrike">
                <a:solidFill>
                  <a:srgbClr val="ffffff"/>
                </a:solidFill>
                <a:latin typeface="Segoe UI Light"/>
                <a:ea typeface="DejaVu Sans"/>
              </a:rPr>
              <a:t>Discrete Data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1840320" y="3766320"/>
            <a:ext cx="3082680" cy="2268360"/>
          </a:xfrm>
          <a:prstGeom prst="rect">
            <a:avLst/>
          </a:prstGeom>
          <a:solidFill>
            <a:schemeClr val="accent2">
              <a:tint val="40000"/>
              <a:alpha val="90000"/>
              <a:hueOff val="214651"/>
              <a:satOff val="3964"/>
              <a:lumOff val="-442"/>
              <a:alphaOff val="0"/>
            </a:schemeClr>
          </a:solidFill>
          <a:ln>
            <a:solidFill>
              <a:schemeClr val="accent2">
                <a:tint val="40000"/>
                <a:alpha val="90000"/>
                <a:hueOff val="214651"/>
                <a:satOff val="3964"/>
                <a:lumOff val="-442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38600" rIns="185040" tIns="138600" bIns="208080"/>
          <a:p>
            <a:pPr lvl="1" marL="228600" indent="-227880">
              <a:lnSpc>
                <a:spcPct val="90000"/>
              </a:lnSpc>
              <a:spcAft>
                <a:spcPts val="391"/>
              </a:spcAft>
              <a:buClr>
                <a:srgbClr val="000000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Segoe UI Light"/>
                <a:ea typeface="DejaVu Sans"/>
              </a:rPr>
              <a:t>Removed uninformative data (lost of Nas, unanswered, etc)</a:t>
            </a:r>
            <a:endParaRPr b="0" lang="en-US" sz="1800" spc="-1" strike="noStrike">
              <a:latin typeface="Arial"/>
            </a:endParaRPr>
          </a:p>
          <a:p>
            <a:pPr lvl="1" marL="228600" indent="-227880">
              <a:lnSpc>
                <a:spcPct val="90000"/>
              </a:lnSpc>
              <a:spcAft>
                <a:spcPts val="391"/>
              </a:spcAft>
              <a:buClr>
                <a:srgbClr val="000000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Segoe UI Light"/>
                <a:ea typeface="DejaVu Sans"/>
              </a:rPr>
              <a:t>Removed features with high homogeneity (15% are of one category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CustomShape 5"/>
          <p:cNvSpPr/>
          <p:nvPr/>
        </p:nvSpPr>
        <p:spPr>
          <a:xfrm>
            <a:off x="5852160" y="3013920"/>
            <a:ext cx="3082680" cy="748080"/>
          </a:xfrm>
          <a:prstGeom prst="rect">
            <a:avLst/>
          </a:prstGeom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ln>
            <a:solidFill>
              <a:schemeClr val="accent2">
                <a:hueOff val="113439"/>
                <a:satOff val="13039"/>
                <a:lumOff val="-10393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85040" rIns="185040" tIns="105840" bIns="105840" anchor="ctr"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b="0" lang="en-US" sz="2600" spc="-1" strike="noStrike">
                <a:solidFill>
                  <a:srgbClr val="ffffff"/>
                </a:solidFill>
                <a:latin typeface="Segoe UI Light"/>
                <a:ea typeface="DejaVu Sans"/>
              </a:rPr>
              <a:t>Continuous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70" name="CustomShape 6"/>
          <p:cNvSpPr/>
          <p:nvPr/>
        </p:nvSpPr>
        <p:spPr>
          <a:xfrm>
            <a:off x="5852160" y="3762720"/>
            <a:ext cx="3082680" cy="2271960"/>
          </a:xfrm>
          <a:prstGeom prst="rect">
            <a:avLst/>
          </a:prstGeom>
          <a:solidFill>
            <a:schemeClr val="accent2">
              <a:tint val="40000"/>
              <a:alpha val="90000"/>
              <a:hueOff val="429303"/>
              <a:satOff val="7928"/>
              <a:lumOff val="-885"/>
              <a:alphaOff val="0"/>
            </a:schemeClr>
          </a:solidFill>
          <a:ln>
            <a:solidFill>
              <a:schemeClr val="accent2">
                <a:tint val="40000"/>
                <a:alpha val="90000"/>
                <a:hueOff val="429303"/>
                <a:satOff val="7928"/>
                <a:lumOff val="-885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38600" rIns="185040" tIns="138600" bIns="208080"/>
          <a:p>
            <a:pPr lvl="1" marL="228600" indent="-227880">
              <a:lnSpc>
                <a:spcPct val="90000"/>
              </a:lnSpc>
              <a:spcAft>
                <a:spcPts val="391"/>
              </a:spcAft>
              <a:buClr>
                <a:srgbClr val="000000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Segoe UI Light"/>
                <a:ea typeface="DejaVu Sans"/>
              </a:rPr>
              <a:t>Universal normalization (except for age)</a:t>
            </a:r>
            <a:endParaRPr b="0" lang="en-US" sz="1800" spc="-1" strike="noStrike">
              <a:latin typeface="Arial"/>
            </a:endParaRPr>
          </a:p>
          <a:p>
            <a:pPr lvl="1" marL="228600" indent="-227880">
              <a:lnSpc>
                <a:spcPct val="90000"/>
              </a:lnSpc>
              <a:spcAft>
                <a:spcPts val="391"/>
              </a:spcAft>
              <a:buClr>
                <a:srgbClr val="000000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Segoe UI Light"/>
                <a:ea typeface="DejaVu Sans"/>
              </a:rPr>
              <a:t>Log10 transformation</a:t>
            </a:r>
            <a:endParaRPr b="0" lang="en-US" sz="1800" spc="-1" strike="noStrike">
              <a:latin typeface="Arial"/>
            </a:endParaRPr>
          </a:p>
          <a:p>
            <a:pPr lvl="1" marL="228600" indent="-227880">
              <a:lnSpc>
                <a:spcPct val="90000"/>
              </a:lnSpc>
              <a:spcAft>
                <a:spcPts val="391"/>
              </a:spcAft>
              <a:buClr>
                <a:srgbClr val="000000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Segoe UI Light"/>
                <a:ea typeface="DejaVu Sans"/>
              </a:rPr>
              <a:t>Z-score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Line 1"/>
          <p:cNvSpPr/>
          <p:nvPr/>
        </p:nvSpPr>
        <p:spPr>
          <a:xfrm flipV="1">
            <a:off x="8778240" y="1715040"/>
            <a:ext cx="360" cy="1307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"/>
          <p:cNvSpPr/>
          <p:nvPr/>
        </p:nvSpPr>
        <p:spPr>
          <a:xfrm>
            <a:off x="0" y="0"/>
            <a:ext cx="4665240" cy="6857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"/>
          <p:cNvSpPr/>
          <p:nvPr/>
        </p:nvSpPr>
        <p:spPr>
          <a:xfrm>
            <a:off x="838080" y="624600"/>
            <a:ext cx="3350880" cy="54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entury Gothic"/>
              </a:rPr>
              <a:t>Feature selection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7908120" y="914400"/>
            <a:ext cx="1601280" cy="800280"/>
          </a:xfrm>
          <a:prstGeom prst="roundRect">
            <a:avLst>
              <a:gd name="adj" fmla="val 10000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2760" rIns="9360" tIns="32760" bIns="3276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egoe UI Light"/>
                <a:ea typeface="DejaVu Sans"/>
              </a:rPr>
              <a:t>Survival Data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7951320" y="3022920"/>
            <a:ext cx="1601280" cy="800280"/>
          </a:xfrm>
          <a:prstGeom prst="roundRect">
            <a:avLst>
              <a:gd name="adj" fmla="val 10000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2760" rIns="9360" tIns="32760" bIns="3276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egoe UI Light"/>
                <a:ea typeface="DejaVu Sans"/>
              </a:rPr>
              <a:t>Lifestyle Datasets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7" name="CustomShape 6"/>
          <p:cNvSpPr/>
          <p:nvPr/>
        </p:nvSpPr>
        <p:spPr>
          <a:xfrm rot="17133000">
            <a:off x="8677800" y="2259000"/>
            <a:ext cx="2389320" cy="25920"/>
          </a:xfrm>
          <a:custGeom>
            <a:avLst/>
            <a:gdLst/>
            <a:ahLst/>
            <a:rect l="l" t="t" r="r" b="b"/>
            <a:pathLst>
              <a:path w="2390182" h="0">
                <a:moveTo>
                  <a:pt x="0" y="13315"/>
                </a:moveTo>
                <a:lnTo>
                  <a:pt x="2390182" y="13315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78" name="CustomShape 7"/>
          <p:cNvSpPr/>
          <p:nvPr/>
        </p:nvSpPr>
        <p:spPr>
          <a:xfrm>
            <a:off x="10194120" y="720360"/>
            <a:ext cx="1601280" cy="80028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2760" rIns="9360" tIns="32760" bIns="3276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egoe UI Light"/>
                <a:ea typeface="DejaVu Sans"/>
              </a:rPr>
              <a:t>Smoking history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9" name="CustomShape 8"/>
          <p:cNvSpPr/>
          <p:nvPr/>
        </p:nvSpPr>
        <p:spPr>
          <a:xfrm rot="17692800">
            <a:off x="9111960" y="2719440"/>
            <a:ext cx="1522080" cy="25920"/>
          </a:xfrm>
          <a:custGeom>
            <a:avLst/>
            <a:gdLst/>
            <a:ahLst/>
            <a:rect l="l" t="t" r="r" b="b"/>
            <a:pathLst>
              <a:path w="1522967" h="0">
                <a:moveTo>
                  <a:pt x="0" y="13315"/>
                </a:moveTo>
                <a:lnTo>
                  <a:pt x="1522967" y="13315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80" name="CustomShape 9"/>
          <p:cNvSpPr/>
          <p:nvPr/>
        </p:nvSpPr>
        <p:spPr>
          <a:xfrm>
            <a:off x="10194120" y="1641600"/>
            <a:ext cx="1601280" cy="80028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2760" rIns="9360" tIns="32760" bIns="3276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egoe UI Light"/>
                <a:ea typeface="DejaVu Sans"/>
              </a:rPr>
              <a:t>Vitamins &amp; Minerals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1" name="CustomShape 10"/>
          <p:cNvSpPr/>
          <p:nvPr/>
        </p:nvSpPr>
        <p:spPr>
          <a:xfrm rot="19457400">
            <a:off x="9478800" y="3179880"/>
            <a:ext cx="788400" cy="25920"/>
          </a:xfrm>
          <a:custGeom>
            <a:avLst/>
            <a:gdLst/>
            <a:ahLst/>
            <a:rect l="l" t="t" r="r" b="b"/>
            <a:pathLst>
              <a:path w="789086" h="0">
                <a:moveTo>
                  <a:pt x="0" y="13315"/>
                </a:moveTo>
                <a:lnTo>
                  <a:pt x="789086" y="13315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82" name="CustomShape 11"/>
          <p:cNvSpPr/>
          <p:nvPr/>
        </p:nvSpPr>
        <p:spPr>
          <a:xfrm>
            <a:off x="10194120" y="2562480"/>
            <a:ext cx="1601280" cy="80028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2760" rIns="9360" tIns="32760" bIns="3276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egoe UI Light"/>
                <a:ea typeface="DejaVu Sans"/>
              </a:rPr>
              <a:t>Women Health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3" name="CustomShape 12"/>
          <p:cNvSpPr/>
          <p:nvPr/>
        </p:nvSpPr>
        <p:spPr>
          <a:xfrm rot="2142600">
            <a:off x="9478800" y="3639960"/>
            <a:ext cx="788400" cy="25920"/>
          </a:xfrm>
          <a:custGeom>
            <a:avLst/>
            <a:gdLst/>
            <a:ahLst/>
            <a:rect l="l" t="t" r="r" b="b"/>
            <a:pathLst>
              <a:path w="789086" h="0">
                <a:moveTo>
                  <a:pt x="0" y="13315"/>
                </a:moveTo>
                <a:lnTo>
                  <a:pt x="789086" y="13315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84" name="CustomShape 13"/>
          <p:cNvSpPr/>
          <p:nvPr/>
        </p:nvSpPr>
        <p:spPr>
          <a:xfrm>
            <a:off x="10194120" y="3483720"/>
            <a:ext cx="1601280" cy="80028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2760" rIns="9360" tIns="32760" bIns="3276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egoe UI Light"/>
                <a:ea typeface="DejaVu Sans"/>
              </a:rPr>
              <a:t>Background and helpful info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5" name="CustomShape 14"/>
          <p:cNvSpPr/>
          <p:nvPr/>
        </p:nvSpPr>
        <p:spPr>
          <a:xfrm rot="3907200">
            <a:off x="9111960" y="4100400"/>
            <a:ext cx="1522080" cy="25920"/>
          </a:xfrm>
          <a:custGeom>
            <a:avLst/>
            <a:gdLst/>
            <a:ahLst/>
            <a:rect l="l" t="t" r="r" b="b"/>
            <a:pathLst>
              <a:path w="1522967" h="0">
                <a:moveTo>
                  <a:pt x="0" y="13315"/>
                </a:moveTo>
                <a:lnTo>
                  <a:pt x="1522967" y="13315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86" name="CustomShape 15"/>
          <p:cNvSpPr/>
          <p:nvPr/>
        </p:nvSpPr>
        <p:spPr>
          <a:xfrm>
            <a:off x="10194120" y="4404600"/>
            <a:ext cx="1601280" cy="80028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2760" rIns="9360" tIns="32760" bIns="3276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egoe UI Light"/>
                <a:ea typeface="DejaVu Sans"/>
              </a:rPr>
              <a:t>Beverages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7" name="CustomShape 16"/>
          <p:cNvSpPr/>
          <p:nvPr/>
        </p:nvSpPr>
        <p:spPr>
          <a:xfrm rot="4467000">
            <a:off x="8678520" y="4560840"/>
            <a:ext cx="2389320" cy="25920"/>
          </a:xfrm>
          <a:custGeom>
            <a:avLst/>
            <a:gdLst/>
            <a:ahLst/>
            <a:rect l="l" t="t" r="r" b="b"/>
            <a:pathLst>
              <a:path w="2390182" h="0">
                <a:moveTo>
                  <a:pt x="0" y="13315"/>
                </a:moveTo>
                <a:lnTo>
                  <a:pt x="2390182" y="13315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88" name="CustomShape 17"/>
          <p:cNvSpPr/>
          <p:nvPr/>
        </p:nvSpPr>
        <p:spPr>
          <a:xfrm>
            <a:off x="10194120" y="5325840"/>
            <a:ext cx="1601280" cy="80028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2760" rIns="9360" tIns="32760" bIns="3276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egoe UI Light"/>
                <a:ea typeface="DejaVu Sans"/>
              </a:rPr>
              <a:t>Current Lifestyle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9" name="CustomShape 18"/>
          <p:cNvSpPr/>
          <p:nvPr/>
        </p:nvSpPr>
        <p:spPr>
          <a:xfrm>
            <a:off x="7955280" y="2125440"/>
            <a:ext cx="1601280" cy="617400"/>
          </a:xfrm>
          <a:prstGeom prst="roundRect">
            <a:avLst>
              <a:gd name="adj" fmla="val 10000"/>
            </a:avLst>
          </a:prstGeom>
          <a:solidFill>
            <a:srgbClr val="f79448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2760" rIns="9360" tIns="32760" bIns="3276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egoe UI Light"/>
                <a:ea typeface="DejaVu Sans"/>
              </a:rPr>
              <a:t>L1 Logistic Regression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90" name="Group 1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91" name="Line 20"/>
          <p:cNvSpPr/>
          <p:nvPr/>
        </p:nvSpPr>
        <p:spPr>
          <a:xfrm flipH="1">
            <a:off x="7315200" y="2468880"/>
            <a:ext cx="6400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1"/>
          <p:cNvSpPr/>
          <p:nvPr/>
        </p:nvSpPr>
        <p:spPr>
          <a:xfrm>
            <a:off x="5713560" y="2103120"/>
            <a:ext cx="1601280" cy="800280"/>
          </a:xfrm>
          <a:prstGeom prst="roundRect">
            <a:avLst>
              <a:gd name="adj" fmla="val 10000"/>
            </a:avLst>
          </a:prstGeom>
          <a:solidFill>
            <a:srgbClr val="72bf44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2760" rIns="9360" tIns="32760" bIns="3276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egoe UI Light"/>
                <a:ea typeface="DejaVu Sans"/>
              </a:rPr>
              <a:t>Weights for Features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3" name="CustomShape 22"/>
          <p:cNvSpPr/>
          <p:nvPr/>
        </p:nvSpPr>
        <p:spPr>
          <a:xfrm>
            <a:off x="5212080" y="3017520"/>
            <a:ext cx="237708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Top 10 highest and lowest coefficents selected for final model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0"/>
            <a:ext cx="4665240" cy="6857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838080" y="624600"/>
            <a:ext cx="3350880" cy="54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entury Gothic"/>
              </a:rPr>
              <a:t>Machine Learning Model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5394600" y="2710080"/>
            <a:ext cx="2481480" cy="1240200"/>
          </a:xfrm>
          <a:prstGeom prst="roundRect">
            <a:avLst>
              <a:gd name="adj" fmla="val 10000"/>
            </a:avLst>
          </a:prstGeom>
          <a:solidFill>
            <a:srgbClr val="72bf44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59400" rIns="23040" tIns="59400" bIns="59400" anchor="ctr"/>
          <a:p>
            <a:pPr algn="ctr">
              <a:lnSpc>
                <a:spcPct val="90000"/>
              </a:lnSpc>
              <a:spcAft>
                <a:spcPts val="1261"/>
              </a:spcAft>
            </a:pPr>
            <a:r>
              <a:rPr b="0" lang="en-US" sz="3600" spc="-1" strike="noStrike">
                <a:solidFill>
                  <a:srgbClr val="ffffff"/>
                </a:solidFill>
                <a:latin typeface="Segoe UI Light"/>
                <a:ea typeface="DejaVu Sans"/>
              </a:rPr>
              <a:t>Selected Features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 rot="18289200">
            <a:off x="7503480" y="2596320"/>
            <a:ext cx="1737720" cy="40680"/>
          </a:xfrm>
          <a:custGeom>
            <a:avLst/>
            <a:gdLst/>
            <a:ahLst/>
            <a:rect l="l" t="t" r="r" b="b"/>
            <a:pathLst>
              <a:path w="1738587" h="0">
                <a:moveTo>
                  <a:pt x="0" y="20632"/>
                </a:moveTo>
                <a:lnTo>
                  <a:pt x="1738587" y="20632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8869680" y="1283040"/>
            <a:ext cx="2481480" cy="124020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59400" rIns="23040" tIns="59400" bIns="59400" anchor="ctr"/>
          <a:p>
            <a:pPr algn="ctr">
              <a:lnSpc>
                <a:spcPct val="90000"/>
              </a:lnSpc>
              <a:spcAft>
                <a:spcPts val="1261"/>
              </a:spcAft>
            </a:pPr>
            <a:r>
              <a:rPr b="0" lang="en-US" sz="2800" spc="-1" strike="noStrike">
                <a:solidFill>
                  <a:srgbClr val="ffffff"/>
                </a:solidFill>
                <a:latin typeface="Segoe UI Light"/>
                <a:ea typeface="DejaVu Sans"/>
              </a:rPr>
              <a:t>Random Forest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7876800" y="3310200"/>
            <a:ext cx="992160" cy="40680"/>
          </a:xfrm>
          <a:custGeom>
            <a:avLst/>
            <a:gdLst/>
            <a:ahLst/>
            <a:rect l="l" t="t" r="r" b="b"/>
            <a:pathLst>
              <a:path w="992845" h="0">
                <a:moveTo>
                  <a:pt x="0" y="20632"/>
                </a:moveTo>
                <a:lnTo>
                  <a:pt x="992845" y="20632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>
            <a:off x="8869680" y="2710080"/>
            <a:ext cx="2481480" cy="124020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59400" rIns="23040" tIns="59400" bIns="59400" anchor="ctr"/>
          <a:p>
            <a:pPr algn="ctr">
              <a:lnSpc>
                <a:spcPct val="90000"/>
              </a:lnSpc>
              <a:spcAft>
                <a:spcPts val="1261"/>
              </a:spcAft>
            </a:pPr>
            <a:r>
              <a:rPr b="0" lang="en-US" sz="2800" spc="-1" strike="noStrike">
                <a:solidFill>
                  <a:srgbClr val="ffffff"/>
                </a:solidFill>
                <a:latin typeface="Segoe UI Light"/>
                <a:ea typeface="DejaVu Sans"/>
              </a:rPr>
              <a:t>Gradient Boosted Tree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 rot="3310800">
            <a:off x="7503840" y="4023360"/>
            <a:ext cx="1737720" cy="40680"/>
          </a:xfrm>
          <a:custGeom>
            <a:avLst/>
            <a:gdLst/>
            <a:ahLst/>
            <a:rect l="l" t="t" r="r" b="b"/>
            <a:pathLst>
              <a:path w="1738587" h="0">
                <a:moveTo>
                  <a:pt x="0" y="20632"/>
                </a:moveTo>
                <a:lnTo>
                  <a:pt x="1738587" y="20632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2" name="CustomShape 9"/>
          <p:cNvSpPr/>
          <p:nvPr/>
        </p:nvSpPr>
        <p:spPr>
          <a:xfrm>
            <a:off x="8869680" y="4137480"/>
            <a:ext cx="2481480" cy="124020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59400" rIns="23040" tIns="59400" bIns="59400" anchor="ctr"/>
          <a:p>
            <a:pPr algn="ctr">
              <a:lnSpc>
                <a:spcPct val="90000"/>
              </a:lnSpc>
              <a:spcAft>
                <a:spcPts val="1261"/>
              </a:spcAft>
            </a:pPr>
            <a:r>
              <a:rPr b="0" lang="en-US" sz="3600" spc="-1" strike="noStrike">
                <a:solidFill>
                  <a:srgbClr val="ffffff"/>
                </a:solidFill>
                <a:latin typeface="Segoe UI Light"/>
                <a:ea typeface="DejaVu Sans"/>
              </a:rPr>
              <a:t>ANN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103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6095160" cy="6857280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9912240" y="2010600"/>
            <a:ext cx="1280880" cy="487080"/>
            <a:chOff x="9912240" y="2010600"/>
            <a:chExt cx="1280880" cy="487080"/>
          </a:xfrm>
        </p:grpSpPr>
        <p:sp>
          <p:nvSpPr>
            <p:cNvPr id="106" name="CustomShape 3"/>
            <p:cNvSpPr/>
            <p:nvPr/>
          </p:nvSpPr>
          <p:spPr>
            <a:xfrm>
              <a:off x="9912240" y="2010600"/>
              <a:ext cx="1280880" cy="487080"/>
            </a:xfrm>
            <a:custGeom>
              <a:avLst/>
              <a:gdLst/>
              <a:ahLst/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7" name="Group 4"/>
            <p:cNvGrpSpPr/>
            <p:nvPr/>
          </p:nvGrpSpPr>
          <p:grpSpPr>
            <a:xfrm>
              <a:off x="10837800" y="2143080"/>
              <a:ext cx="221760" cy="221760"/>
              <a:chOff x="10837800" y="2143080"/>
              <a:chExt cx="221760" cy="221760"/>
            </a:xfrm>
          </p:grpSpPr>
          <p:sp>
            <p:nvSpPr>
              <p:cNvPr id="108" name="CustomShape 5"/>
              <p:cNvSpPr/>
              <p:nvPr/>
            </p:nvSpPr>
            <p:spPr>
              <a:xfrm flipH="1">
                <a:off x="10916640" y="2169360"/>
                <a:ext cx="38160" cy="39240"/>
              </a:xfrm>
              <a:custGeom>
                <a:avLst/>
                <a:gdLst/>
                <a:ahLst/>
                <a:rect l="l" t="t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CustomShape 6"/>
              <p:cNvSpPr/>
              <p:nvPr/>
            </p:nvSpPr>
            <p:spPr>
              <a:xfrm flipH="1">
                <a:off x="10837800" y="2143080"/>
                <a:ext cx="221760" cy="221760"/>
              </a:xfrm>
              <a:custGeom>
                <a:avLst/>
                <a:gdLst/>
                <a:ahLst/>
                <a:rect l="l" t="t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0" name="Group 7"/>
          <p:cNvGrpSpPr/>
          <p:nvPr/>
        </p:nvGrpSpPr>
        <p:grpSpPr>
          <a:xfrm>
            <a:off x="9912240" y="2954160"/>
            <a:ext cx="1280880" cy="487080"/>
            <a:chOff x="9912240" y="2954160"/>
            <a:chExt cx="1280880" cy="487080"/>
          </a:xfrm>
        </p:grpSpPr>
        <p:sp>
          <p:nvSpPr>
            <p:cNvPr id="111" name="CustomShape 8"/>
            <p:cNvSpPr/>
            <p:nvPr/>
          </p:nvSpPr>
          <p:spPr>
            <a:xfrm>
              <a:off x="9912240" y="2954160"/>
              <a:ext cx="1280880" cy="487080"/>
            </a:xfrm>
            <a:custGeom>
              <a:avLst/>
              <a:gdLst/>
              <a:ahLst/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2" name="Group 9"/>
            <p:cNvGrpSpPr/>
            <p:nvPr/>
          </p:nvGrpSpPr>
          <p:grpSpPr>
            <a:xfrm>
              <a:off x="10822680" y="3071160"/>
              <a:ext cx="253080" cy="253080"/>
              <a:chOff x="10822680" y="3071160"/>
              <a:chExt cx="253080" cy="253080"/>
            </a:xfrm>
          </p:grpSpPr>
          <p:sp>
            <p:nvSpPr>
              <p:cNvPr id="113" name="CustomShape 10"/>
              <p:cNvSpPr/>
              <p:nvPr/>
            </p:nvSpPr>
            <p:spPr>
              <a:xfrm flipH="1">
                <a:off x="10822320" y="3206160"/>
                <a:ext cx="253080" cy="118080"/>
              </a:xfrm>
              <a:custGeom>
                <a:avLst/>
                <a:gdLst/>
                <a:ahLst/>
                <a:rect l="l" t="t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CustomShape 11"/>
              <p:cNvSpPr/>
              <p:nvPr/>
            </p:nvSpPr>
            <p:spPr>
              <a:xfrm flipH="1">
                <a:off x="10911240" y="3108240"/>
                <a:ext cx="60480" cy="44280"/>
              </a:xfrm>
              <a:custGeom>
                <a:avLst/>
                <a:gdLst/>
                <a:ahLst/>
                <a:rect l="l" t="t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CustomShape 12"/>
              <p:cNvSpPr/>
              <p:nvPr/>
            </p:nvSpPr>
            <p:spPr>
              <a:xfrm flipH="1">
                <a:off x="10881720" y="3071160"/>
                <a:ext cx="119160" cy="119160"/>
              </a:xfrm>
              <a:custGeom>
                <a:avLst/>
                <a:gdLst/>
                <a:ahLst/>
                <a:rect l="l" t="t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6" name="Group 13"/>
          <p:cNvGrpSpPr/>
          <p:nvPr/>
        </p:nvGrpSpPr>
        <p:grpSpPr>
          <a:xfrm>
            <a:off x="9911520" y="3897720"/>
            <a:ext cx="1280880" cy="487080"/>
            <a:chOff x="9911520" y="3897720"/>
            <a:chExt cx="1280880" cy="487080"/>
          </a:xfrm>
        </p:grpSpPr>
        <p:sp>
          <p:nvSpPr>
            <p:cNvPr id="117" name="CustomShape 14"/>
            <p:cNvSpPr/>
            <p:nvPr/>
          </p:nvSpPr>
          <p:spPr>
            <a:xfrm flipH="1">
              <a:off x="9911520" y="3897720"/>
              <a:ext cx="1280880" cy="487080"/>
            </a:xfrm>
            <a:custGeom>
              <a:avLst/>
              <a:gdLst/>
              <a:ahLst/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8" name="Group 15"/>
            <p:cNvGrpSpPr/>
            <p:nvPr/>
          </p:nvGrpSpPr>
          <p:grpSpPr>
            <a:xfrm>
              <a:off x="10813320" y="4076640"/>
              <a:ext cx="272520" cy="129240"/>
              <a:chOff x="10813320" y="4076640"/>
              <a:chExt cx="272520" cy="129240"/>
            </a:xfrm>
          </p:grpSpPr>
          <p:sp>
            <p:nvSpPr>
              <p:cNvPr id="119" name="CustomShape 16"/>
              <p:cNvSpPr/>
              <p:nvPr/>
            </p:nvSpPr>
            <p:spPr>
              <a:xfrm>
                <a:off x="10813320" y="4076640"/>
                <a:ext cx="272520" cy="129240"/>
              </a:xfrm>
              <a:custGeom>
                <a:avLst/>
                <a:gdLst/>
                <a:ahLst/>
                <a:rect l="l" t="t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CustomShape 17"/>
              <p:cNvSpPr/>
              <p:nvPr/>
            </p:nvSpPr>
            <p:spPr>
              <a:xfrm>
                <a:off x="10884600" y="4147920"/>
                <a:ext cx="24480" cy="24480"/>
              </a:xfrm>
              <a:custGeom>
                <a:avLst/>
                <a:gdLst/>
                <a:ahLst/>
                <a:rect l="l" t="t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CustomShape 18"/>
              <p:cNvSpPr/>
              <p:nvPr/>
            </p:nvSpPr>
            <p:spPr>
              <a:xfrm>
                <a:off x="10989720" y="4109400"/>
                <a:ext cx="24840" cy="24480"/>
              </a:xfrm>
              <a:custGeom>
                <a:avLst/>
                <a:gdLst/>
                <a:ahLst/>
                <a:rect l="l" t="t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122" name="Picture 3" descr=""/>
          <p:cNvPicPr/>
          <p:nvPr/>
        </p:nvPicPr>
        <p:blipFill>
          <a:blip r:embed="rId1"/>
          <a:stretch/>
        </p:blipFill>
        <p:spPr>
          <a:xfrm>
            <a:off x="2551320" y="860040"/>
            <a:ext cx="8974440" cy="5520960"/>
          </a:xfrm>
          <a:prstGeom prst="rect">
            <a:avLst/>
          </a:prstGeom>
          <a:ln>
            <a:noFill/>
          </a:ln>
        </p:spPr>
      </p:pic>
      <p:sp>
        <p:nvSpPr>
          <p:cNvPr id="123" name="CustomShape 19"/>
          <p:cNvSpPr/>
          <p:nvPr/>
        </p:nvSpPr>
        <p:spPr>
          <a:xfrm rot="2700000">
            <a:off x="11788920" y="6333120"/>
            <a:ext cx="526680" cy="602640"/>
          </a:xfrm>
          <a:custGeom>
            <a:avLst/>
            <a:gdLst/>
            <a:ahLst/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0"/>
          <p:cNvSpPr/>
          <p:nvPr/>
        </p:nvSpPr>
        <p:spPr>
          <a:xfrm>
            <a:off x="11839320" y="6481080"/>
            <a:ext cx="4262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Segoe UI Light"/>
                <a:ea typeface="DejaVu Sans"/>
              </a:rPr>
              <a:t>10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CustomShape 21"/>
          <p:cNvSpPr/>
          <p:nvPr/>
        </p:nvSpPr>
        <p:spPr>
          <a:xfrm>
            <a:off x="316800" y="6345720"/>
            <a:ext cx="81936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2"/>
          <p:cNvSpPr/>
          <p:nvPr/>
        </p:nvSpPr>
        <p:spPr>
          <a:xfrm>
            <a:off x="4212000" y="1543320"/>
            <a:ext cx="5699520" cy="3553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3"/>
          <p:cNvSpPr/>
          <p:nvPr/>
        </p:nvSpPr>
        <p:spPr>
          <a:xfrm>
            <a:off x="646560" y="1388880"/>
            <a:ext cx="300096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Performance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Line 24"/>
          <p:cNvSpPr/>
          <p:nvPr/>
        </p:nvSpPr>
        <p:spPr>
          <a:xfrm>
            <a:off x="685440" y="2631600"/>
            <a:ext cx="14630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9" name="Group 25"/>
          <p:cNvGrpSpPr/>
          <p:nvPr/>
        </p:nvGrpSpPr>
        <p:grpSpPr>
          <a:xfrm>
            <a:off x="8881200" y="3621240"/>
            <a:ext cx="413640" cy="196200"/>
            <a:chOff x="8881200" y="3621240"/>
            <a:chExt cx="413640" cy="196200"/>
          </a:xfrm>
        </p:grpSpPr>
        <p:sp>
          <p:nvSpPr>
            <p:cNvPr id="130" name="CustomShape 26"/>
            <p:cNvSpPr/>
            <p:nvPr/>
          </p:nvSpPr>
          <p:spPr>
            <a:xfrm>
              <a:off x="8881200" y="3621240"/>
              <a:ext cx="413640" cy="196200"/>
            </a:xfrm>
            <a:custGeom>
              <a:avLst/>
              <a:gdLst/>
              <a:ahLst/>
              <a:rect l="l" t="t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27"/>
            <p:cNvSpPr/>
            <p:nvPr/>
          </p:nvSpPr>
          <p:spPr>
            <a:xfrm>
              <a:off x="8989560" y="3729600"/>
              <a:ext cx="37440" cy="37080"/>
            </a:xfrm>
            <a:custGeom>
              <a:avLst/>
              <a:gdLst/>
              <a:ahLst/>
              <a:rect l="l" t="t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28"/>
            <p:cNvSpPr/>
            <p:nvPr/>
          </p:nvSpPr>
          <p:spPr>
            <a:xfrm>
              <a:off x="9149040" y="3671280"/>
              <a:ext cx="37800" cy="37080"/>
            </a:xfrm>
            <a:custGeom>
              <a:avLst/>
              <a:gdLst/>
              <a:ahLst/>
              <a:rect l="l" t="t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3" name="CustomShape 29"/>
          <p:cNvSpPr/>
          <p:nvPr/>
        </p:nvSpPr>
        <p:spPr>
          <a:xfrm>
            <a:off x="5303520" y="2570760"/>
            <a:ext cx="4114440" cy="9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Training ROC: 0.77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Test ROC: 0.76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55680" y="0"/>
            <a:ext cx="11479680" cy="2753280"/>
          </a:xfrm>
          <a:prstGeom prst="rect">
            <a:avLst/>
          </a:prstGeom>
          <a:gradFill rotWithShape="0"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Picture 14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1179360" y="826560"/>
            <a:ext cx="98326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Century Gothic"/>
              </a:rPr>
              <a:t>Use Cases</a:t>
            </a:r>
            <a:endParaRPr b="0" lang="en-US" sz="7200" spc="-1" strike="noStrike">
              <a:latin typeface="Arial"/>
            </a:endParaRPr>
          </a:p>
        </p:txBody>
      </p:sp>
      <p:grpSp>
        <p:nvGrpSpPr>
          <p:cNvPr id="137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38" name="CustomShape 4"/>
          <p:cNvSpPr/>
          <p:nvPr/>
        </p:nvSpPr>
        <p:spPr>
          <a:xfrm>
            <a:off x="1371600" y="2572200"/>
            <a:ext cx="10058040" cy="29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Features were selected from a broad set of variables: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These might be important factors for predicting survival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 u="sng">
                <a:uFillTx/>
                <a:latin typeface="Arial"/>
              </a:rPr>
              <a:t>Top Performing Features: </a:t>
            </a:r>
            <a:r>
              <a:rPr b="0" lang="en-US" sz="2000" spc="-1" strike="noStrike">
                <a:latin typeface="Arial"/>
              </a:rPr>
              <a:t>Age, Primary Site of Cancer, Smoking, and BMI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The questionnaire is rich in information, but may be difficult to acquire based on feature specificity 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Metabolic measurements, food consumed, exercise may be hard to quantify consistently across different contexts. 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latin typeface="Arial"/>
              </a:rPr>
              <a:t>Our model quantifies the importance of all the varibles in the data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latin typeface="Arial"/>
              </a:rPr>
              <a:t>Clinicians can begin designing more targeted studies to better understand lifestyle and cancer mortality.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179360" y="826560"/>
            <a:ext cx="98326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Century Gothic"/>
              </a:rPr>
              <a:t>Future Work</a:t>
            </a:r>
            <a:endParaRPr b="0" lang="en-US" sz="7200" spc="-1" strike="noStrike">
              <a:latin typeface="Arial"/>
            </a:endParaRPr>
          </a:p>
        </p:txBody>
      </p:sp>
      <p:grpSp>
        <p:nvGrpSpPr>
          <p:cNvPr id="140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41" name="CustomShape 3"/>
          <p:cNvSpPr/>
          <p:nvPr/>
        </p:nvSpPr>
        <p:spPr>
          <a:xfrm>
            <a:off x="360" y="1959120"/>
            <a:ext cx="12069720" cy="38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latin typeface="Arial"/>
              </a:rPr>
              <a:t>Cancer Monitor App: </a:t>
            </a:r>
            <a:r>
              <a:rPr b="0" lang="en-US" sz="2400" spc="-1" strike="noStrike">
                <a:latin typeface="Arial"/>
              </a:rPr>
              <a:t>takes our most informative features about cancer mortality and provides lifestyle adjustments to improve survival.</a:t>
            </a:r>
            <a:endParaRPr b="0" lang="en-US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User will input the features into the app’s checklist selection interface</a:t>
            </a:r>
            <a:endParaRPr b="0" lang="en-US" sz="24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App will output a likelihood of developing </a:t>
            </a:r>
            <a:endParaRPr b="0" lang="en-US" sz="24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Could easily develop a mobile app using Django or flask python web development apps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Data could be stored in cloud platform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AWS, Azure, Google Cloud, etc.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005840" y="0"/>
            <a:ext cx="1014948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-1" strike="noStrike">
                <a:latin typeface="Arial"/>
              </a:rPr>
              <a:t>Future Work</a:t>
            </a:r>
            <a:endParaRPr b="0" lang="en-US" sz="6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2020-11-22T17:38:36Z</dcterms:created>
  <dc:creator/>
  <dc:description/>
  <dc:language>en-US</dc:language>
  <cp:lastModifiedBy/>
  <dcterms:modified xsi:type="dcterms:W3CDTF">2020-11-22T13:44:30Z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