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848B7-538C-4B27-8478-D4B737B33063}" v="37" dt="2020-11-22T18:40:36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6a88c0028f4d7241" providerId="LiveId" clId="{89D848B7-538C-4B27-8478-D4B737B33063}"/>
    <pc:docChg chg="custSel addSld delSld modSld">
      <pc:chgData name="" userId="6a88c0028f4d7241" providerId="LiveId" clId="{89D848B7-538C-4B27-8478-D4B737B33063}" dt="2020-11-22T18:40:36.356" v="36" actId="478"/>
      <pc:docMkLst>
        <pc:docMk/>
      </pc:docMkLst>
      <pc:sldChg chg="delSp modSp">
        <pc:chgData name="" userId="6a88c0028f4d7241" providerId="LiveId" clId="{89D848B7-538C-4B27-8478-D4B737B33063}" dt="2020-11-22T18:40:23.161" v="35" actId="478"/>
        <pc:sldMkLst>
          <pc:docMk/>
          <pc:sldMk cId="0" sldId="256"/>
        </pc:sldMkLst>
        <pc:spChg chg="mod">
          <ac:chgData name="" userId="6a88c0028f4d7241" providerId="LiveId" clId="{89D848B7-538C-4B27-8478-D4B737B33063}" dt="2020-11-22T18:40:19.917" v="34" actId="20577"/>
          <ac:spMkLst>
            <pc:docMk/>
            <pc:sldMk cId="0" sldId="256"/>
            <ac:spMk id="49" creationId="{00000000-0000-0000-0000-000000000000}"/>
          </ac:spMkLst>
        </pc:spChg>
        <pc:picChg chg="del">
          <ac:chgData name="" userId="6a88c0028f4d7241" providerId="LiveId" clId="{89D848B7-538C-4B27-8478-D4B737B33063}" dt="2020-11-22T18:40:23.161" v="35" actId="478"/>
          <ac:picMkLst>
            <pc:docMk/>
            <pc:sldMk cId="0" sldId="256"/>
            <ac:picMk id="48" creationId="{00000000-0000-0000-0000-000000000000}"/>
          </ac:picMkLst>
        </pc:picChg>
      </pc:sldChg>
      <pc:sldChg chg="modSp">
        <pc:chgData name="" userId="6a88c0028f4d7241" providerId="LiveId" clId="{89D848B7-538C-4B27-8478-D4B737B33063}" dt="2020-11-22T18:39:27.728" v="1" actId="27636"/>
        <pc:sldMkLst>
          <pc:docMk/>
          <pc:sldMk cId="0" sldId="259"/>
        </pc:sldMkLst>
        <pc:spChg chg="mod">
          <ac:chgData name="" userId="6a88c0028f4d7241" providerId="LiveId" clId="{89D848B7-538C-4B27-8478-D4B737B33063}" dt="2020-11-22T18:39:27.728" v="1" actId="27636"/>
          <ac:spMkLst>
            <pc:docMk/>
            <pc:sldMk cId="0" sldId="259"/>
            <ac:spMk id="69" creationId="{00000000-0000-0000-0000-000000000000}"/>
          </ac:spMkLst>
        </pc:spChg>
      </pc:sldChg>
      <pc:sldChg chg="modSp del">
        <pc:chgData name="" userId="6a88c0028f4d7241" providerId="LiveId" clId="{89D848B7-538C-4B27-8478-D4B737B33063}" dt="2020-11-22T18:40:11.551" v="27" actId="2696"/>
        <pc:sldMkLst>
          <pc:docMk/>
          <pc:sldMk cId="0" sldId="264"/>
        </pc:sldMkLst>
        <pc:spChg chg="mod">
          <ac:chgData name="" userId="6a88c0028f4d7241" providerId="LiveId" clId="{89D848B7-538C-4B27-8478-D4B737B33063}" dt="2020-11-22T18:39:51.986" v="22"/>
          <ac:spMkLst>
            <pc:docMk/>
            <pc:sldMk cId="0" sldId="264"/>
            <ac:spMk id="144" creationId="{00000000-0000-0000-0000-000000000000}"/>
          </ac:spMkLst>
        </pc:spChg>
      </pc:sldChg>
      <pc:sldChg chg="delSp">
        <pc:chgData name="" userId="6a88c0028f4d7241" providerId="LiveId" clId="{89D848B7-538C-4B27-8478-D4B737B33063}" dt="2020-11-22T18:40:36.356" v="36" actId="478"/>
        <pc:sldMkLst>
          <pc:docMk/>
          <pc:sldMk cId="0" sldId="266"/>
        </pc:sldMkLst>
        <pc:picChg chg="del">
          <ac:chgData name="" userId="6a88c0028f4d7241" providerId="LiveId" clId="{89D848B7-538C-4B27-8478-D4B737B33063}" dt="2020-11-22T18:40:36.356" v="36" actId="478"/>
          <ac:picMkLst>
            <pc:docMk/>
            <pc:sldMk cId="0" sldId="266"/>
            <ac:picMk id="157" creationId="{00000000-0000-0000-0000-000000000000}"/>
          </ac:picMkLst>
        </pc:picChg>
      </pc:sldChg>
      <pc:sldChg chg="add del">
        <pc:chgData name="" userId="6a88c0028f4d7241" providerId="LiveId" clId="{89D848B7-538C-4B27-8478-D4B737B33063}" dt="2020-11-22T18:39:29.285" v="2" actId="2696"/>
        <pc:sldMkLst>
          <pc:docMk/>
          <pc:sldMk cId="690659218" sldId="267"/>
        </pc:sldMkLst>
      </pc:sldChg>
      <pc:sldChg chg="modSp add">
        <pc:chgData name="" userId="6a88c0028f4d7241" providerId="LiveId" clId="{89D848B7-538C-4B27-8478-D4B737B33063}" dt="2020-11-22T18:40:08.109" v="26" actId="403"/>
        <pc:sldMkLst>
          <pc:docMk/>
          <pc:sldMk cId="2058001799" sldId="267"/>
        </pc:sldMkLst>
        <pc:spChg chg="mod">
          <ac:chgData name="" userId="6a88c0028f4d7241" providerId="LiveId" clId="{89D848B7-538C-4B27-8478-D4B737B33063}" dt="2020-11-22T18:39:46.451" v="21" actId="20577"/>
          <ac:spMkLst>
            <pc:docMk/>
            <pc:sldMk cId="2058001799" sldId="267"/>
            <ac:spMk id="139" creationId="{00000000-0000-0000-0000-000000000000}"/>
          </ac:spMkLst>
        </pc:spChg>
        <pc:spChg chg="mod">
          <ac:chgData name="" userId="6a88c0028f4d7241" providerId="LiveId" clId="{89D848B7-538C-4B27-8478-D4B737B33063}" dt="2020-11-22T18:40:08.109" v="26" actId="403"/>
          <ac:spMkLst>
            <pc:docMk/>
            <pc:sldMk cId="2058001799" sldId="267"/>
            <ac:spMk id="14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entury Gothic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A02C455-B90E-4E57-96D8-0184480DCF38}" type="datetime">
              <a:rPr lang="en-US" sz="1200" b="0" strike="noStrike" spc="-1">
                <a:solidFill>
                  <a:srgbClr val="8B8B8B"/>
                </a:solidFill>
                <a:latin typeface="Segoe UI Light"/>
              </a:rPr>
              <a:t>11/23/2020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EB6BB9A-F442-4155-B244-439E09D2CB0C}" type="slidenum">
              <a:rPr lang="en-US" sz="1200" b="0" strike="noStrike" spc="-1">
                <a:solidFill>
                  <a:srgbClr val="8B8B8B"/>
                </a:solidFill>
                <a:latin typeface="Segoe UI Light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Segoe UI Ligh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Segoe UI Ligh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egoe UI Ligh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Segoe UI Ligh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 Ligh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 Ligh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9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20000">
                <a:srgbClr val="1F2229">
                  <a:alpha val="92000"/>
                </a:srgbClr>
              </a:gs>
              <a:gs pos="100000">
                <a:srgbClr val="1F2229">
                  <a:alpha val="6000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3435840" y="3444120"/>
            <a:ext cx="5320080" cy="67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Century Gothic"/>
              </a:rPr>
              <a:t>DATATHON 2020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5551920" y="4150080"/>
            <a:ext cx="1087920" cy="30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Segoe UI Light"/>
              </a:rPr>
              <a:t>Team - 6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5657760" y="2479680"/>
            <a:ext cx="876240" cy="87624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5"/>
          <p:cNvSpPr/>
          <p:nvPr/>
        </p:nvSpPr>
        <p:spPr>
          <a:xfrm>
            <a:off x="6044040" y="2565360"/>
            <a:ext cx="704880" cy="704880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6"/>
          <p:cNvSpPr/>
          <p:nvPr/>
        </p:nvSpPr>
        <p:spPr>
          <a:xfrm>
            <a:off x="5442840" y="2565360"/>
            <a:ext cx="704880" cy="704880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endParaRPr lang="en-US" sz="4400" b="0" strike="noStrike" spc="-1" dirty="0">
              <a:solidFill>
                <a:srgbClr val="000000"/>
              </a:solidFill>
              <a:latin typeface="Segoe U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07160" y="182880"/>
            <a:ext cx="11480040" cy="1097280"/>
          </a:xfrm>
          <a:prstGeom prst="rect">
            <a:avLst/>
          </a:prstGeom>
          <a:gradFill rotWithShape="0"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Picture 146"/>
          <p:cNvPicPr/>
          <p:nvPr/>
        </p:nvPicPr>
        <p:blipFill>
          <a:blip r:embed="rId2"/>
          <a:stretch/>
        </p:blipFill>
        <p:spPr>
          <a:xfrm>
            <a:off x="640080" y="1573920"/>
            <a:ext cx="10905480" cy="4552560"/>
          </a:xfrm>
          <a:prstGeom prst="rect">
            <a:avLst/>
          </a:prstGeom>
          <a:ln>
            <a:noFill/>
          </a:ln>
        </p:spPr>
      </p:pic>
      <p:sp>
        <p:nvSpPr>
          <p:cNvPr id="148" name="TextShape 2"/>
          <p:cNvSpPr txBox="1"/>
          <p:nvPr/>
        </p:nvSpPr>
        <p:spPr>
          <a:xfrm>
            <a:off x="3709080" y="124200"/>
            <a:ext cx="4896000" cy="115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7200" b="0" strike="noStrike" spc="-1">
                <a:solidFill>
                  <a:srgbClr val="FFFFFF"/>
                </a:solidFill>
                <a:latin typeface="Century Gothic"/>
              </a:rPr>
              <a:t>Use Cases</a:t>
            </a:r>
            <a:endParaRPr lang="en-US" sz="7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20000">
                <a:srgbClr val="1F2229">
                  <a:alpha val="92000"/>
                </a:srgbClr>
              </a:gs>
              <a:gs pos="100000">
                <a:srgbClr val="1F2229">
                  <a:alpha val="6000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1" name="Group 2"/>
          <p:cNvGrpSpPr/>
          <p:nvPr/>
        </p:nvGrpSpPr>
        <p:grpSpPr>
          <a:xfrm>
            <a:off x="2757600" y="1626840"/>
            <a:ext cx="6676560" cy="3603960"/>
            <a:chOff x="2757600" y="1626840"/>
            <a:chExt cx="6676560" cy="3603960"/>
          </a:xfrm>
        </p:grpSpPr>
        <p:sp>
          <p:nvSpPr>
            <p:cNvPr id="152" name="CustomShape 3"/>
            <p:cNvSpPr/>
            <p:nvPr/>
          </p:nvSpPr>
          <p:spPr>
            <a:xfrm>
              <a:off x="5830200" y="1626840"/>
              <a:ext cx="3603960" cy="360396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4"/>
            <p:cNvSpPr/>
            <p:nvPr/>
          </p:nvSpPr>
          <p:spPr>
            <a:xfrm>
              <a:off x="2757600" y="1626840"/>
              <a:ext cx="3603960" cy="360396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4" name="CustomShape 5"/>
          <p:cNvSpPr/>
          <p:nvPr/>
        </p:nvSpPr>
        <p:spPr>
          <a:xfrm>
            <a:off x="3456360" y="789480"/>
            <a:ext cx="5278680" cy="527868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6"/>
          <p:cNvSpPr/>
          <p:nvPr/>
        </p:nvSpPr>
        <p:spPr>
          <a:xfrm>
            <a:off x="3879000" y="1212120"/>
            <a:ext cx="4433760" cy="443376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7"/>
          <p:cNvSpPr/>
          <p:nvPr/>
        </p:nvSpPr>
        <p:spPr>
          <a:xfrm>
            <a:off x="3944520" y="3059640"/>
            <a:ext cx="4303440" cy="73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latin typeface="Century Gothic"/>
              </a:rPr>
              <a:t>THANK YOU!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53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entury Gothic"/>
              </a:rPr>
              <a:t>Challenge statement</a:t>
            </a:r>
            <a:endParaRPr lang="en-US" sz="4400" b="0" strike="noStrike" spc="-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6090480" y="693720"/>
            <a:ext cx="5305680" cy="523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285840" indent="-228240" algn="ctr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000000"/>
                </a:solidFill>
                <a:latin typeface="Segoe UI Light"/>
              </a:rPr>
              <a:t>How can we systematically leverage ALL provided data to make predictions?</a:t>
            </a:r>
            <a:endParaRPr lang="en-US" sz="2200" b="0" strike="noStrike" spc="-1">
              <a:latin typeface="Arial"/>
            </a:endParaRPr>
          </a:p>
          <a:p>
            <a:pPr marL="2858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Segoe UI Light"/>
              </a:rPr>
              <a:t>Wealth of data across multiple disciplines: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Segoe UI Light"/>
              </a:rPr>
              <a:t>Diet, medication, prior health history </a:t>
            </a:r>
            <a:endParaRPr lang="en-US" sz="2400" b="0" strike="noStrike" spc="-1">
              <a:latin typeface="Arial"/>
            </a:endParaRPr>
          </a:p>
          <a:p>
            <a:pPr marL="2858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Segoe UI Light"/>
              </a:rPr>
              <a:t>Need to identify which factors are most informative across all datasets.</a:t>
            </a:r>
            <a:endParaRPr lang="en-US" sz="2400" b="0" strike="noStrike" spc="-1">
              <a:latin typeface="Arial"/>
            </a:endParaRPr>
          </a:p>
          <a:p>
            <a:pPr marL="2858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b="1" u="sng" strike="noStrike" spc="-1">
                <a:solidFill>
                  <a:srgbClr val="000000"/>
                </a:solidFill>
                <a:uFillTx/>
                <a:latin typeface="Segoe UI Light"/>
              </a:rPr>
              <a:t>Solution:</a:t>
            </a:r>
            <a:r>
              <a:rPr lang="en-US" sz="2400" b="0" strike="noStrike" spc="-1">
                <a:solidFill>
                  <a:srgbClr val="000000"/>
                </a:solidFill>
                <a:latin typeface="Segoe UI Light"/>
              </a:rPr>
              <a:t> create a systematic feature engineering pipeline to identify most informative features across ALL data.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2"/>
          <p:cNvSpPr/>
          <p:nvPr/>
        </p:nvSpPr>
        <p:spPr>
          <a:xfrm flipH="1">
            <a:off x="0" y="0"/>
            <a:ext cx="12191760" cy="2169720"/>
          </a:xfrm>
          <a:prstGeom prst="rect">
            <a:avLst/>
          </a:prstGeom>
          <a:gradFill rotWithShape="0"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2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3"/>
          <p:cNvSpPr/>
          <p:nvPr/>
        </p:nvSpPr>
        <p:spPr>
          <a:xfrm flipH="1">
            <a:off x="8082720" y="0"/>
            <a:ext cx="4096800" cy="2170440"/>
          </a:xfrm>
          <a:prstGeom prst="rect">
            <a:avLst/>
          </a:prstGeom>
          <a:gradFill rotWithShape="0"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4"/>
          <p:cNvSpPr/>
          <p:nvPr/>
        </p:nvSpPr>
        <p:spPr>
          <a:xfrm rot="16200000" flipH="1">
            <a:off x="5010840" y="-5009760"/>
            <a:ext cx="2170440" cy="12191760"/>
          </a:xfrm>
          <a:prstGeom prst="rect">
            <a:avLst/>
          </a:prstGeom>
          <a:gradFill rotWithShape="0"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TextShape 5"/>
          <p:cNvSpPr txBox="1"/>
          <p:nvPr/>
        </p:nvSpPr>
        <p:spPr>
          <a:xfrm>
            <a:off x="1383480" y="348840"/>
            <a:ext cx="9717840" cy="1576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entury Gothic"/>
              </a:rPr>
              <a:t>Data Pipeline</a:t>
            </a:r>
            <a:endParaRPr lang="en-US" sz="4000" b="0" strike="noStrike" spc="-1">
              <a:solidFill>
                <a:srgbClr val="000000"/>
              </a:solidFill>
              <a:latin typeface="Segoe UI Light"/>
            </a:endParaRPr>
          </a:p>
        </p:txBody>
      </p:sp>
      <p:grpSp>
        <p:nvGrpSpPr>
          <p:cNvPr id="60" name="Group 6"/>
          <p:cNvGrpSpPr/>
          <p:nvPr/>
        </p:nvGrpSpPr>
        <p:grpSpPr>
          <a:xfrm>
            <a:off x="644040" y="2616120"/>
            <a:ext cx="10927440" cy="3688920"/>
            <a:chOff x="644040" y="2616120"/>
            <a:chExt cx="10927440" cy="3688920"/>
          </a:xfrm>
        </p:grpSpPr>
        <p:sp>
          <p:nvSpPr>
            <p:cNvPr id="61" name="CustomShape 7"/>
            <p:cNvSpPr/>
            <p:nvPr/>
          </p:nvSpPr>
          <p:spPr>
            <a:xfrm>
              <a:off x="644040" y="2616120"/>
              <a:ext cx="9288360" cy="11066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03760" tIns="203760" rIns="171360" bIns="203760" anchor="ctr"/>
            <a:lstStyle/>
            <a:p>
              <a:pPr>
                <a:lnSpc>
                  <a:spcPct val="90000"/>
                </a:lnSpc>
                <a:spcAft>
                  <a:spcPts val="1576"/>
                </a:spcAft>
              </a:pPr>
              <a:r>
                <a:rPr lang="en-US" sz="8800" b="0" strike="noStrike" spc="-1">
                  <a:solidFill>
                    <a:srgbClr val="FFFFFF"/>
                  </a:solidFill>
                  <a:latin typeface="Segoe UI Light"/>
                </a:rPr>
                <a:t>Preprocessing</a:t>
              </a:r>
              <a:endParaRPr lang="en-US" sz="8800" b="0" strike="noStrike" spc="-1">
                <a:latin typeface="Arial"/>
              </a:endParaRPr>
            </a:p>
          </p:txBody>
        </p:sp>
        <p:sp>
          <p:nvSpPr>
            <p:cNvPr id="62" name="CustomShape 8"/>
            <p:cNvSpPr/>
            <p:nvPr/>
          </p:nvSpPr>
          <p:spPr>
            <a:xfrm>
              <a:off x="1463760" y="3907440"/>
              <a:ext cx="9288360" cy="11066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03760" tIns="203760" rIns="171360" bIns="203760" anchor="ctr"/>
            <a:lstStyle/>
            <a:p>
              <a:pPr>
                <a:lnSpc>
                  <a:spcPct val="90000"/>
                </a:lnSpc>
                <a:spcAft>
                  <a:spcPts val="1576"/>
                </a:spcAft>
              </a:pPr>
              <a:r>
                <a:rPr lang="en-US" sz="3600" b="0" strike="noStrike" spc="-1">
                  <a:solidFill>
                    <a:srgbClr val="FFFFFF"/>
                  </a:solidFill>
                  <a:latin typeface="Segoe UI Light"/>
                </a:rPr>
                <a:t>Feature Selection</a:t>
              </a:r>
              <a:endParaRPr lang="en-US" sz="3600" b="0" strike="noStrike" spc="-1">
                <a:latin typeface="Arial"/>
              </a:endParaRPr>
            </a:p>
          </p:txBody>
        </p:sp>
        <p:sp>
          <p:nvSpPr>
            <p:cNvPr id="63" name="CustomShape 9"/>
            <p:cNvSpPr/>
            <p:nvPr/>
          </p:nvSpPr>
          <p:spPr>
            <a:xfrm>
              <a:off x="2283120" y="5198400"/>
              <a:ext cx="9288360" cy="11066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03760" tIns="203760" rIns="171360" bIns="203760" anchor="ctr"/>
            <a:lstStyle/>
            <a:p>
              <a:pPr>
                <a:lnSpc>
                  <a:spcPct val="90000"/>
                </a:lnSpc>
                <a:spcAft>
                  <a:spcPts val="1576"/>
                </a:spcAft>
              </a:pPr>
              <a:r>
                <a:rPr lang="en-US" sz="2400" b="0" strike="noStrike" spc="-1">
                  <a:solidFill>
                    <a:srgbClr val="FFFFFF"/>
                  </a:solidFill>
                  <a:latin typeface="Segoe UI Light"/>
                </a:rPr>
                <a:t>Machine Learning Model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64" name="CustomShape 10"/>
            <p:cNvSpPr/>
            <p:nvPr/>
          </p:nvSpPr>
          <p:spPr>
            <a:xfrm>
              <a:off x="9213120" y="3455280"/>
              <a:ext cx="718920" cy="71892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11"/>
            <p:cNvSpPr/>
            <p:nvPr/>
          </p:nvSpPr>
          <p:spPr>
            <a:xfrm>
              <a:off x="10032840" y="4739400"/>
              <a:ext cx="718920" cy="71892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6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355680" y="0"/>
            <a:ext cx="11480040" cy="2753640"/>
          </a:xfrm>
          <a:prstGeom prst="rect">
            <a:avLst/>
          </a:prstGeom>
          <a:gradFill rotWithShape="0"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8" name="Picture 14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69" name="TextShape 2"/>
          <p:cNvSpPr txBox="1"/>
          <p:nvPr/>
        </p:nvSpPr>
        <p:spPr>
          <a:xfrm>
            <a:off x="1179360" y="826560"/>
            <a:ext cx="98330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9600" b="0" strike="noStrike" spc="-1">
                <a:solidFill>
                  <a:srgbClr val="FFFFFF"/>
                </a:solidFill>
                <a:latin typeface="Century Gothic"/>
              </a:rPr>
              <a:t>Preprocessing</a:t>
            </a:r>
            <a:endParaRPr lang="en-US" sz="9600" b="0" strike="noStrike" spc="-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1840320" y="3017520"/>
            <a:ext cx="3083040" cy="748440"/>
          </a:xfrm>
          <a:prstGeom prst="rect">
            <a:avLst/>
          </a:prstGeom>
          <a:solidFill>
            <a:schemeClr val="accent2">
              <a:hueOff val="56720"/>
              <a:satOff val="6519"/>
              <a:lumOff val="-5196"/>
              <a:alphaOff val="0"/>
            </a:schemeClr>
          </a:solidFill>
          <a:ln>
            <a:solidFill>
              <a:schemeClr val="accent2">
                <a:hueOff val="56720"/>
                <a:satOff val="6519"/>
                <a:lumOff val="-5196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5040" tIns="105840" rIns="185040" bIns="10584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en-US" sz="2600" b="0" strike="noStrike" spc="-1">
                <a:solidFill>
                  <a:srgbClr val="FFFFFF"/>
                </a:solidFill>
                <a:latin typeface="Segoe UI Light"/>
              </a:rPr>
              <a:t>Discrete Data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71" name="CustomShape 4"/>
          <p:cNvSpPr/>
          <p:nvPr/>
        </p:nvSpPr>
        <p:spPr>
          <a:xfrm>
            <a:off x="1840320" y="3766320"/>
            <a:ext cx="3083040" cy="2268720"/>
          </a:xfrm>
          <a:prstGeom prst="rect">
            <a:avLst/>
          </a:prstGeom>
          <a:solidFill>
            <a:schemeClr val="accent2">
              <a:tint val="40000"/>
              <a:alpha val="90000"/>
              <a:hueOff val="214651"/>
              <a:satOff val="3964"/>
              <a:lumOff val="-442"/>
              <a:alphaOff val="0"/>
            </a:schemeClr>
          </a:solidFill>
          <a:ln>
            <a:solidFill>
              <a:schemeClr val="accent2">
                <a:tint val="40000"/>
                <a:alpha val="90000"/>
                <a:hueOff val="214651"/>
                <a:satOff val="3964"/>
                <a:lumOff val="-442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8600" tIns="138600" rIns="185040" bIns="208080"/>
          <a:lstStyle/>
          <a:p>
            <a:pPr marL="228600" lvl="1" indent="-228240">
              <a:lnSpc>
                <a:spcPct val="90000"/>
              </a:lnSpc>
              <a:spcAft>
                <a:spcPts val="391"/>
              </a:spcAft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latin typeface="Segoe UI Light"/>
              </a:rPr>
              <a:t>Removed uninformative data (lost of Nas, unanswered, etc)</a:t>
            </a:r>
            <a:endParaRPr lang="en-US" sz="1800" b="0" strike="noStrike" spc="-1">
              <a:latin typeface="Arial"/>
            </a:endParaRPr>
          </a:p>
          <a:p>
            <a:pPr marL="228600" lvl="1" indent="-228240">
              <a:lnSpc>
                <a:spcPct val="90000"/>
              </a:lnSpc>
              <a:spcAft>
                <a:spcPts val="391"/>
              </a:spcAft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latin typeface="Segoe UI Light"/>
              </a:rPr>
              <a:t>Removed features with high homogeneity (15% are of one category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5"/>
          <p:cNvSpPr/>
          <p:nvPr/>
        </p:nvSpPr>
        <p:spPr>
          <a:xfrm>
            <a:off x="5852160" y="3013920"/>
            <a:ext cx="3083040" cy="748440"/>
          </a:xfrm>
          <a:prstGeom prst="rect">
            <a:avLst/>
          </a:prstGeom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ln>
            <a:solidFill>
              <a:schemeClr val="accent2">
                <a:hueOff val="113439"/>
                <a:satOff val="13039"/>
                <a:lumOff val="-10393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5040" tIns="105840" rIns="185040" bIns="10584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en-US" sz="2600" b="0" strike="noStrike" spc="-1">
                <a:solidFill>
                  <a:srgbClr val="FFFFFF"/>
                </a:solidFill>
                <a:latin typeface="Segoe UI Light"/>
              </a:rPr>
              <a:t>Continuous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73" name="CustomShape 6"/>
          <p:cNvSpPr/>
          <p:nvPr/>
        </p:nvSpPr>
        <p:spPr>
          <a:xfrm>
            <a:off x="5852160" y="3762720"/>
            <a:ext cx="3083040" cy="2272320"/>
          </a:xfrm>
          <a:prstGeom prst="rect">
            <a:avLst/>
          </a:prstGeom>
          <a:solidFill>
            <a:schemeClr val="accent2">
              <a:tint val="40000"/>
              <a:alpha val="90000"/>
              <a:hueOff val="429303"/>
              <a:satOff val="7928"/>
              <a:lumOff val="-885"/>
              <a:alphaOff val="0"/>
            </a:schemeClr>
          </a:solidFill>
          <a:ln>
            <a:solidFill>
              <a:schemeClr val="accent2">
                <a:tint val="40000"/>
                <a:alpha val="90000"/>
                <a:hueOff val="429303"/>
                <a:satOff val="7928"/>
                <a:lumOff val="-885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8600" tIns="138600" rIns="185040" bIns="208080"/>
          <a:lstStyle/>
          <a:p>
            <a:pPr marL="228600" lvl="1" indent="-228240">
              <a:lnSpc>
                <a:spcPct val="90000"/>
              </a:lnSpc>
              <a:spcAft>
                <a:spcPts val="391"/>
              </a:spcAft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latin typeface="Segoe UI Light"/>
              </a:rPr>
              <a:t>Universal normalization (except for age)</a:t>
            </a:r>
            <a:endParaRPr lang="en-US" sz="1800" b="0" strike="noStrike" spc="-1">
              <a:latin typeface="Arial"/>
            </a:endParaRPr>
          </a:p>
          <a:p>
            <a:pPr marL="228600" lvl="1" indent="-228240">
              <a:lnSpc>
                <a:spcPct val="90000"/>
              </a:lnSpc>
              <a:spcAft>
                <a:spcPts val="391"/>
              </a:spcAft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latin typeface="Segoe UI Light"/>
              </a:rPr>
              <a:t>Log10 transformation</a:t>
            </a:r>
            <a:endParaRPr lang="en-US" sz="1800" b="0" strike="noStrike" spc="-1">
              <a:latin typeface="Arial"/>
            </a:endParaRPr>
          </a:p>
          <a:p>
            <a:pPr marL="228600" lvl="1" indent="-228240">
              <a:lnSpc>
                <a:spcPct val="90000"/>
              </a:lnSpc>
              <a:spcAft>
                <a:spcPts val="391"/>
              </a:spcAft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latin typeface="Segoe UI Light"/>
              </a:rPr>
              <a:t>Z-score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74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Line 1"/>
          <p:cNvSpPr/>
          <p:nvPr/>
        </p:nvSpPr>
        <p:spPr>
          <a:xfrm flipV="1">
            <a:off x="8778240" y="1715040"/>
            <a:ext cx="0" cy="13078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0" y="0"/>
            <a:ext cx="466560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TextShape 3"/>
          <p:cNvSpPr txBox="1"/>
          <p:nvPr/>
        </p:nvSpPr>
        <p:spPr>
          <a:xfrm>
            <a:off x="838080" y="624600"/>
            <a:ext cx="3351240" cy="5412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entury Gothic"/>
              </a:rPr>
              <a:t>Feature selection</a:t>
            </a:r>
            <a:endParaRPr lang="en-US" sz="4000" b="0" strike="noStrike" spc="-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8" name="CustomShape 4"/>
          <p:cNvSpPr/>
          <p:nvPr/>
        </p:nvSpPr>
        <p:spPr>
          <a:xfrm>
            <a:off x="7908120" y="914400"/>
            <a:ext cx="1601640" cy="800640"/>
          </a:xfrm>
          <a:prstGeom prst="roundRect">
            <a:avLst>
              <a:gd name="adj" fmla="val 10000"/>
            </a:avLst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760" tIns="32760" rIns="9360" bIns="3276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Segoe UI Light"/>
              </a:rPr>
              <a:t>Survival Data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79" name="CustomShape 5"/>
          <p:cNvSpPr/>
          <p:nvPr/>
        </p:nvSpPr>
        <p:spPr>
          <a:xfrm>
            <a:off x="7951320" y="3022920"/>
            <a:ext cx="1601640" cy="800640"/>
          </a:xfrm>
          <a:prstGeom prst="roundRect">
            <a:avLst>
              <a:gd name="adj" fmla="val 10000"/>
            </a:avLst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760" tIns="32760" rIns="9360" bIns="3276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Segoe UI Light"/>
              </a:rPr>
              <a:t>Lifestyle Datasets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80" name="CustomShape 6"/>
          <p:cNvSpPr/>
          <p:nvPr/>
        </p:nvSpPr>
        <p:spPr>
          <a:xfrm rot="17133000">
            <a:off x="8678160" y="2259000"/>
            <a:ext cx="2389680" cy="26280"/>
          </a:xfrm>
          <a:custGeom>
            <a:avLst/>
            <a:gdLst/>
            <a:ahLst/>
            <a:cxnLst/>
            <a:rect l="l" t="t" r="r" b="b"/>
            <a:pathLst>
              <a:path w="2390182">
                <a:moveTo>
                  <a:pt x="0" y="13315"/>
                </a:moveTo>
                <a:lnTo>
                  <a:pt x="2390182" y="13315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7"/>
          <p:cNvSpPr/>
          <p:nvPr/>
        </p:nvSpPr>
        <p:spPr>
          <a:xfrm>
            <a:off x="10194120" y="720360"/>
            <a:ext cx="1601640" cy="800640"/>
          </a:xfrm>
          <a:prstGeom prst="roundRect">
            <a:avLst>
              <a:gd name="adj" fmla="val 10000"/>
            </a:avLst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760" tIns="32760" rIns="9360" bIns="3276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Segoe UI Light"/>
              </a:rPr>
              <a:t>Smoking history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82" name="CustomShape 8"/>
          <p:cNvSpPr/>
          <p:nvPr/>
        </p:nvSpPr>
        <p:spPr>
          <a:xfrm rot="17692800">
            <a:off x="9111960" y="2719440"/>
            <a:ext cx="1522440" cy="26280"/>
          </a:xfrm>
          <a:custGeom>
            <a:avLst/>
            <a:gdLst/>
            <a:ahLst/>
            <a:cxnLst/>
            <a:rect l="l" t="t" r="r" b="b"/>
            <a:pathLst>
              <a:path w="1522967">
                <a:moveTo>
                  <a:pt x="0" y="13315"/>
                </a:moveTo>
                <a:lnTo>
                  <a:pt x="1522967" y="13315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9"/>
          <p:cNvSpPr/>
          <p:nvPr/>
        </p:nvSpPr>
        <p:spPr>
          <a:xfrm>
            <a:off x="10194120" y="1641600"/>
            <a:ext cx="1601640" cy="800640"/>
          </a:xfrm>
          <a:prstGeom prst="roundRect">
            <a:avLst>
              <a:gd name="adj" fmla="val 10000"/>
            </a:avLst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760" tIns="32760" rIns="9360" bIns="3276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Segoe UI Light"/>
              </a:rPr>
              <a:t>Vitamins &amp; Minerals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84" name="CustomShape 10"/>
          <p:cNvSpPr/>
          <p:nvPr/>
        </p:nvSpPr>
        <p:spPr>
          <a:xfrm rot="19457400">
            <a:off x="9478800" y="3179880"/>
            <a:ext cx="788760" cy="26280"/>
          </a:xfrm>
          <a:custGeom>
            <a:avLst/>
            <a:gdLst/>
            <a:ahLst/>
            <a:cxnLst/>
            <a:rect l="l" t="t" r="r" b="b"/>
            <a:pathLst>
              <a:path w="789086">
                <a:moveTo>
                  <a:pt x="0" y="13315"/>
                </a:moveTo>
                <a:lnTo>
                  <a:pt x="789086" y="13315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11"/>
          <p:cNvSpPr/>
          <p:nvPr/>
        </p:nvSpPr>
        <p:spPr>
          <a:xfrm>
            <a:off x="10194120" y="2562480"/>
            <a:ext cx="1601640" cy="800640"/>
          </a:xfrm>
          <a:prstGeom prst="roundRect">
            <a:avLst>
              <a:gd name="adj" fmla="val 10000"/>
            </a:avLst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760" tIns="32760" rIns="9360" bIns="3276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Segoe UI Light"/>
              </a:rPr>
              <a:t>Women Health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86" name="CustomShape 12"/>
          <p:cNvSpPr/>
          <p:nvPr/>
        </p:nvSpPr>
        <p:spPr>
          <a:xfrm rot="2142600">
            <a:off x="9478800" y="3640320"/>
            <a:ext cx="788760" cy="26280"/>
          </a:xfrm>
          <a:custGeom>
            <a:avLst/>
            <a:gdLst/>
            <a:ahLst/>
            <a:cxnLst/>
            <a:rect l="l" t="t" r="r" b="b"/>
            <a:pathLst>
              <a:path w="789086">
                <a:moveTo>
                  <a:pt x="0" y="13315"/>
                </a:moveTo>
                <a:lnTo>
                  <a:pt x="789086" y="13315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13"/>
          <p:cNvSpPr/>
          <p:nvPr/>
        </p:nvSpPr>
        <p:spPr>
          <a:xfrm>
            <a:off x="10194120" y="3483720"/>
            <a:ext cx="1601640" cy="800640"/>
          </a:xfrm>
          <a:prstGeom prst="roundRect">
            <a:avLst>
              <a:gd name="adj" fmla="val 10000"/>
            </a:avLst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760" tIns="32760" rIns="9360" bIns="3276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Segoe UI Light"/>
              </a:rPr>
              <a:t>Background and helpful info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88" name="CustomShape 14"/>
          <p:cNvSpPr/>
          <p:nvPr/>
        </p:nvSpPr>
        <p:spPr>
          <a:xfrm rot="3907200">
            <a:off x="9111960" y="4100760"/>
            <a:ext cx="1522440" cy="26280"/>
          </a:xfrm>
          <a:custGeom>
            <a:avLst/>
            <a:gdLst/>
            <a:ahLst/>
            <a:cxnLst/>
            <a:rect l="l" t="t" r="r" b="b"/>
            <a:pathLst>
              <a:path w="1522967">
                <a:moveTo>
                  <a:pt x="0" y="13315"/>
                </a:moveTo>
                <a:lnTo>
                  <a:pt x="1522967" y="13315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15"/>
          <p:cNvSpPr/>
          <p:nvPr/>
        </p:nvSpPr>
        <p:spPr>
          <a:xfrm>
            <a:off x="10194120" y="4404600"/>
            <a:ext cx="1601640" cy="800640"/>
          </a:xfrm>
          <a:prstGeom prst="roundRect">
            <a:avLst>
              <a:gd name="adj" fmla="val 10000"/>
            </a:avLst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760" tIns="32760" rIns="9360" bIns="3276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Segoe UI Light"/>
              </a:rPr>
              <a:t>Beverages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90" name="CustomShape 16"/>
          <p:cNvSpPr/>
          <p:nvPr/>
        </p:nvSpPr>
        <p:spPr>
          <a:xfrm rot="4467000">
            <a:off x="8678520" y="4561200"/>
            <a:ext cx="2389680" cy="26280"/>
          </a:xfrm>
          <a:custGeom>
            <a:avLst/>
            <a:gdLst/>
            <a:ahLst/>
            <a:cxnLst/>
            <a:rect l="l" t="t" r="r" b="b"/>
            <a:pathLst>
              <a:path w="2390182">
                <a:moveTo>
                  <a:pt x="0" y="13315"/>
                </a:moveTo>
                <a:lnTo>
                  <a:pt x="2390182" y="13315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17"/>
          <p:cNvSpPr/>
          <p:nvPr/>
        </p:nvSpPr>
        <p:spPr>
          <a:xfrm>
            <a:off x="10194120" y="5325840"/>
            <a:ext cx="1601640" cy="800640"/>
          </a:xfrm>
          <a:prstGeom prst="roundRect">
            <a:avLst>
              <a:gd name="adj" fmla="val 10000"/>
            </a:avLst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760" tIns="32760" rIns="9360" bIns="3276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Segoe UI Light"/>
              </a:rPr>
              <a:t>Current Lifestyle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92" name="CustomShape 18"/>
          <p:cNvSpPr/>
          <p:nvPr/>
        </p:nvSpPr>
        <p:spPr>
          <a:xfrm>
            <a:off x="7955280" y="2125440"/>
            <a:ext cx="1601640" cy="617760"/>
          </a:xfrm>
          <a:prstGeom prst="roundRect">
            <a:avLst>
              <a:gd name="adj" fmla="val 10000"/>
            </a:avLst>
          </a:prstGeom>
          <a:solidFill>
            <a:srgbClr val="F79448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760" tIns="32760" rIns="9360" bIns="3276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Segoe UI Light"/>
              </a:rPr>
              <a:t>L1 Logistic Regression</a:t>
            </a:r>
            <a:endParaRPr lang="en-US" sz="1500" b="0" strike="noStrike" spc="-1">
              <a:latin typeface="Arial"/>
            </a:endParaRPr>
          </a:p>
        </p:txBody>
      </p:sp>
      <p:grpSp>
        <p:nvGrpSpPr>
          <p:cNvPr id="93" name="Group 1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94" name="Line 20"/>
          <p:cNvSpPr/>
          <p:nvPr/>
        </p:nvSpPr>
        <p:spPr>
          <a:xfrm flipH="1">
            <a:off x="7315200" y="2468880"/>
            <a:ext cx="64008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21"/>
          <p:cNvSpPr/>
          <p:nvPr/>
        </p:nvSpPr>
        <p:spPr>
          <a:xfrm>
            <a:off x="5713560" y="2103120"/>
            <a:ext cx="1601640" cy="800640"/>
          </a:xfrm>
          <a:prstGeom prst="roundRect">
            <a:avLst>
              <a:gd name="adj" fmla="val 10000"/>
            </a:avLst>
          </a:prstGeom>
          <a:solidFill>
            <a:srgbClr val="72BF44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760" tIns="32760" rIns="9360" bIns="3276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Segoe UI Light"/>
              </a:rPr>
              <a:t>Weights for Features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96" name="TextShape 22"/>
          <p:cNvSpPr txBox="1"/>
          <p:nvPr/>
        </p:nvSpPr>
        <p:spPr>
          <a:xfrm>
            <a:off x="5212080" y="3017520"/>
            <a:ext cx="237744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0" strike="noStrike" spc="-1">
                <a:latin typeface="Arial"/>
              </a:rPr>
              <a:t>Top 10 highest and lowest coefficents selected for final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0"/>
            <a:ext cx="466560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TextShape 2"/>
          <p:cNvSpPr txBox="1"/>
          <p:nvPr/>
        </p:nvSpPr>
        <p:spPr>
          <a:xfrm>
            <a:off x="838080" y="624600"/>
            <a:ext cx="3351240" cy="5412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entury Gothic"/>
              </a:rPr>
              <a:t>Machine Learning Model</a:t>
            </a:r>
            <a:endParaRPr lang="en-US" sz="4000" b="0" strike="noStrike" spc="-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5394600" y="2710080"/>
            <a:ext cx="2481840" cy="1240560"/>
          </a:xfrm>
          <a:prstGeom prst="roundRect">
            <a:avLst>
              <a:gd name="adj" fmla="val 10000"/>
            </a:avLst>
          </a:prstGeom>
          <a:solidFill>
            <a:srgbClr val="72BF44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400" tIns="59400" rIns="23040" bIns="59400" anchor="ctr"/>
          <a:lstStyle/>
          <a:p>
            <a:pPr algn="ctr">
              <a:lnSpc>
                <a:spcPct val="90000"/>
              </a:lnSpc>
              <a:spcAft>
                <a:spcPts val="1261"/>
              </a:spcAft>
            </a:pPr>
            <a:r>
              <a:rPr lang="en-US" sz="3600" b="0" strike="noStrike" spc="-1">
                <a:solidFill>
                  <a:srgbClr val="FFFFFF"/>
                </a:solidFill>
                <a:latin typeface="Segoe UI Light"/>
              </a:rPr>
              <a:t>Selected Features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 rot="18289200">
            <a:off x="7503840" y="2596320"/>
            <a:ext cx="1738080" cy="41040"/>
          </a:xfrm>
          <a:custGeom>
            <a:avLst/>
            <a:gdLst/>
            <a:ahLst/>
            <a:cxnLst/>
            <a:rect l="l" t="t" r="r" b="b"/>
            <a:pathLst>
              <a:path w="1738587">
                <a:moveTo>
                  <a:pt x="0" y="20632"/>
                </a:moveTo>
                <a:lnTo>
                  <a:pt x="1738587" y="20632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5"/>
          <p:cNvSpPr/>
          <p:nvPr/>
        </p:nvSpPr>
        <p:spPr>
          <a:xfrm>
            <a:off x="8869680" y="1283040"/>
            <a:ext cx="2481840" cy="1240560"/>
          </a:xfrm>
          <a:prstGeom prst="roundRect">
            <a:avLst>
              <a:gd name="adj" fmla="val 10000"/>
            </a:avLst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400" tIns="59400" rIns="23040" bIns="59400" anchor="ctr"/>
          <a:lstStyle/>
          <a:p>
            <a:pPr algn="ctr">
              <a:lnSpc>
                <a:spcPct val="90000"/>
              </a:lnSpc>
              <a:spcAft>
                <a:spcPts val="126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Segoe UI Light"/>
              </a:rPr>
              <a:t>Random Forest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7876800" y="3310200"/>
            <a:ext cx="992520" cy="41040"/>
          </a:xfrm>
          <a:custGeom>
            <a:avLst/>
            <a:gdLst/>
            <a:ahLst/>
            <a:cxnLst/>
            <a:rect l="l" t="t" r="r" b="b"/>
            <a:pathLst>
              <a:path w="992845">
                <a:moveTo>
                  <a:pt x="0" y="20632"/>
                </a:moveTo>
                <a:lnTo>
                  <a:pt x="992845" y="20632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7"/>
          <p:cNvSpPr/>
          <p:nvPr/>
        </p:nvSpPr>
        <p:spPr>
          <a:xfrm>
            <a:off x="8869680" y="2710080"/>
            <a:ext cx="2481840" cy="1240560"/>
          </a:xfrm>
          <a:prstGeom prst="roundRect">
            <a:avLst>
              <a:gd name="adj" fmla="val 10000"/>
            </a:avLst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400" tIns="59400" rIns="23040" bIns="59400" anchor="ctr"/>
          <a:lstStyle/>
          <a:p>
            <a:pPr algn="ctr">
              <a:lnSpc>
                <a:spcPct val="90000"/>
              </a:lnSpc>
              <a:spcAft>
                <a:spcPts val="126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Segoe UI Light"/>
              </a:rPr>
              <a:t>Gradient Boosted Tree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4" name="CustomShape 8"/>
          <p:cNvSpPr/>
          <p:nvPr/>
        </p:nvSpPr>
        <p:spPr>
          <a:xfrm rot="3310800">
            <a:off x="7503840" y="4023360"/>
            <a:ext cx="1738080" cy="41040"/>
          </a:xfrm>
          <a:custGeom>
            <a:avLst/>
            <a:gdLst/>
            <a:ahLst/>
            <a:cxnLst/>
            <a:rect l="l" t="t" r="r" b="b"/>
            <a:pathLst>
              <a:path w="1738587">
                <a:moveTo>
                  <a:pt x="0" y="20632"/>
                </a:moveTo>
                <a:lnTo>
                  <a:pt x="1738587" y="20632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9"/>
          <p:cNvSpPr/>
          <p:nvPr/>
        </p:nvSpPr>
        <p:spPr>
          <a:xfrm>
            <a:off x="8869680" y="4137480"/>
            <a:ext cx="2481840" cy="1240560"/>
          </a:xfrm>
          <a:prstGeom prst="roundRect">
            <a:avLst>
              <a:gd name="adj" fmla="val 10000"/>
            </a:avLst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400" tIns="59400" rIns="23040" bIns="59400" anchor="ctr"/>
          <a:lstStyle/>
          <a:p>
            <a:pPr algn="ctr">
              <a:lnSpc>
                <a:spcPct val="90000"/>
              </a:lnSpc>
              <a:spcAft>
                <a:spcPts val="1261"/>
              </a:spcAft>
            </a:pPr>
            <a:r>
              <a:rPr lang="en-US" sz="3600" b="0" strike="noStrike" spc="-1">
                <a:solidFill>
                  <a:srgbClr val="FFFFFF"/>
                </a:solidFill>
                <a:latin typeface="Segoe UI Light"/>
              </a:rPr>
              <a:t>ANN</a:t>
            </a:r>
            <a:endParaRPr lang="en-US" sz="3600" b="0" strike="noStrike" spc="-1">
              <a:latin typeface="Arial"/>
            </a:endParaRPr>
          </a:p>
        </p:txBody>
      </p:sp>
      <p:grpSp>
        <p:nvGrpSpPr>
          <p:cNvPr id="106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0"/>
            <a:ext cx="6095520" cy="6857640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8" name="Group 2"/>
          <p:cNvGrpSpPr/>
          <p:nvPr/>
        </p:nvGrpSpPr>
        <p:grpSpPr>
          <a:xfrm>
            <a:off x="9912240" y="2010600"/>
            <a:ext cx="1281240" cy="487440"/>
            <a:chOff x="9912240" y="2010600"/>
            <a:chExt cx="1281240" cy="487440"/>
          </a:xfrm>
        </p:grpSpPr>
        <p:sp>
          <p:nvSpPr>
            <p:cNvPr id="109" name="CustomShape 3"/>
            <p:cNvSpPr/>
            <p:nvPr/>
          </p:nvSpPr>
          <p:spPr>
            <a:xfrm>
              <a:off x="9912240" y="2010600"/>
              <a:ext cx="1281240" cy="487440"/>
            </a:xfrm>
            <a:custGeom>
              <a:avLst/>
              <a:gdLst/>
              <a:ahLst/>
              <a:cxnLst/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0" name="Group 4"/>
            <p:cNvGrpSpPr/>
            <p:nvPr/>
          </p:nvGrpSpPr>
          <p:grpSpPr>
            <a:xfrm>
              <a:off x="10838160" y="2143080"/>
              <a:ext cx="222120" cy="222120"/>
              <a:chOff x="10838160" y="2143080"/>
              <a:chExt cx="222120" cy="222120"/>
            </a:xfrm>
          </p:grpSpPr>
          <p:sp>
            <p:nvSpPr>
              <p:cNvPr id="111" name="CustomShape 5"/>
              <p:cNvSpPr/>
              <p:nvPr/>
            </p:nvSpPr>
            <p:spPr>
              <a:xfrm flipH="1">
                <a:off x="10916640" y="2169360"/>
                <a:ext cx="3852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2" name="CustomShape 6"/>
              <p:cNvSpPr/>
              <p:nvPr/>
            </p:nvSpPr>
            <p:spPr>
              <a:xfrm flipH="1">
                <a:off x="10837800" y="2143080"/>
                <a:ext cx="222120" cy="22212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13" name="Group 7"/>
          <p:cNvGrpSpPr/>
          <p:nvPr/>
        </p:nvGrpSpPr>
        <p:grpSpPr>
          <a:xfrm>
            <a:off x="9912240" y="2954160"/>
            <a:ext cx="1281240" cy="487440"/>
            <a:chOff x="9912240" y="2954160"/>
            <a:chExt cx="1281240" cy="487440"/>
          </a:xfrm>
        </p:grpSpPr>
        <p:sp>
          <p:nvSpPr>
            <p:cNvPr id="114" name="CustomShape 8"/>
            <p:cNvSpPr/>
            <p:nvPr/>
          </p:nvSpPr>
          <p:spPr>
            <a:xfrm>
              <a:off x="9912240" y="2954160"/>
              <a:ext cx="1281240" cy="487440"/>
            </a:xfrm>
            <a:custGeom>
              <a:avLst/>
              <a:gdLst/>
              <a:ahLst/>
              <a:cxnLst/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5" name="Group 9"/>
            <p:cNvGrpSpPr/>
            <p:nvPr/>
          </p:nvGrpSpPr>
          <p:grpSpPr>
            <a:xfrm>
              <a:off x="10823040" y="3071160"/>
              <a:ext cx="253440" cy="253440"/>
              <a:chOff x="10823040" y="3071160"/>
              <a:chExt cx="253440" cy="253440"/>
            </a:xfrm>
          </p:grpSpPr>
          <p:sp>
            <p:nvSpPr>
              <p:cNvPr id="116" name="CustomShape 10"/>
              <p:cNvSpPr/>
              <p:nvPr/>
            </p:nvSpPr>
            <p:spPr>
              <a:xfrm flipH="1">
                <a:off x="10823040" y="3206160"/>
                <a:ext cx="253440" cy="11844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" name="CustomShape 11"/>
              <p:cNvSpPr/>
              <p:nvPr/>
            </p:nvSpPr>
            <p:spPr>
              <a:xfrm flipH="1">
                <a:off x="10911240" y="3108240"/>
                <a:ext cx="60840" cy="4464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" name="CustomShape 12"/>
              <p:cNvSpPr/>
              <p:nvPr/>
            </p:nvSpPr>
            <p:spPr>
              <a:xfrm flipH="1">
                <a:off x="10882440" y="3071160"/>
                <a:ext cx="119520" cy="119520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19" name="Group 13"/>
          <p:cNvGrpSpPr/>
          <p:nvPr/>
        </p:nvGrpSpPr>
        <p:grpSpPr>
          <a:xfrm>
            <a:off x="9911880" y="3897720"/>
            <a:ext cx="1281240" cy="487440"/>
            <a:chOff x="9911880" y="3897720"/>
            <a:chExt cx="1281240" cy="487440"/>
          </a:xfrm>
        </p:grpSpPr>
        <p:sp>
          <p:nvSpPr>
            <p:cNvPr id="120" name="CustomShape 14"/>
            <p:cNvSpPr/>
            <p:nvPr/>
          </p:nvSpPr>
          <p:spPr>
            <a:xfrm flipH="1">
              <a:off x="9911520" y="3897720"/>
              <a:ext cx="1281240" cy="487440"/>
            </a:xfrm>
            <a:custGeom>
              <a:avLst/>
              <a:gdLst/>
              <a:ahLst/>
              <a:cxnLst/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21" name="Group 15"/>
            <p:cNvGrpSpPr/>
            <p:nvPr/>
          </p:nvGrpSpPr>
          <p:grpSpPr>
            <a:xfrm>
              <a:off x="10813320" y="4076640"/>
              <a:ext cx="272880" cy="129600"/>
              <a:chOff x="10813320" y="4076640"/>
              <a:chExt cx="272880" cy="129600"/>
            </a:xfrm>
          </p:grpSpPr>
          <p:sp>
            <p:nvSpPr>
              <p:cNvPr id="122" name="CustomShape 16"/>
              <p:cNvSpPr/>
              <p:nvPr/>
            </p:nvSpPr>
            <p:spPr>
              <a:xfrm>
                <a:off x="10813320" y="4076640"/>
                <a:ext cx="272880" cy="12960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3" name="CustomShape 17"/>
              <p:cNvSpPr/>
              <p:nvPr/>
            </p:nvSpPr>
            <p:spPr>
              <a:xfrm>
                <a:off x="10884600" y="4147920"/>
                <a:ext cx="24840" cy="2484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4" name="CustomShape 18"/>
              <p:cNvSpPr/>
              <p:nvPr/>
            </p:nvSpPr>
            <p:spPr>
              <a:xfrm>
                <a:off x="10989720" y="4109400"/>
                <a:ext cx="25200" cy="2484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pic>
        <p:nvPicPr>
          <p:cNvPr id="125" name="Picture 3"/>
          <p:cNvPicPr/>
          <p:nvPr/>
        </p:nvPicPr>
        <p:blipFill>
          <a:blip r:embed="rId2"/>
          <a:stretch/>
        </p:blipFill>
        <p:spPr>
          <a:xfrm>
            <a:off x="2551320" y="860040"/>
            <a:ext cx="8974800" cy="5521320"/>
          </a:xfrm>
          <a:prstGeom prst="rect">
            <a:avLst/>
          </a:prstGeom>
          <a:ln>
            <a:noFill/>
          </a:ln>
        </p:spPr>
      </p:pic>
      <p:sp>
        <p:nvSpPr>
          <p:cNvPr id="126" name="CustomShape 19"/>
          <p:cNvSpPr/>
          <p:nvPr/>
        </p:nvSpPr>
        <p:spPr>
          <a:xfrm rot="2700000">
            <a:off x="11788920" y="6333120"/>
            <a:ext cx="527040" cy="603000"/>
          </a:xfrm>
          <a:custGeom>
            <a:avLst/>
            <a:gdLst/>
            <a:ahLst/>
            <a:cxnLst/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0"/>
          <p:cNvSpPr/>
          <p:nvPr/>
        </p:nvSpPr>
        <p:spPr>
          <a:xfrm>
            <a:off x="11839320" y="6481080"/>
            <a:ext cx="426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latin typeface="Segoe UI Light"/>
              </a:rPr>
              <a:t>10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8" name="CustomShape 21"/>
          <p:cNvSpPr/>
          <p:nvPr/>
        </p:nvSpPr>
        <p:spPr>
          <a:xfrm>
            <a:off x="316800" y="6345720"/>
            <a:ext cx="81972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22"/>
          <p:cNvSpPr/>
          <p:nvPr/>
        </p:nvSpPr>
        <p:spPr>
          <a:xfrm>
            <a:off x="4212000" y="1543320"/>
            <a:ext cx="5699880" cy="355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3"/>
          <p:cNvSpPr/>
          <p:nvPr/>
        </p:nvSpPr>
        <p:spPr>
          <a:xfrm>
            <a:off x="646560" y="1388880"/>
            <a:ext cx="3001320" cy="48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Century Gothic"/>
              </a:rPr>
              <a:t>Performance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1" name="Line 24"/>
          <p:cNvSpPr/>
          <p:nvPr/>
        </p:nvSpPr>
        <p:spPr>
          <a:xfrm>
            <a:off x="685440" y="2631600"/>
            <a:ext cx="1463040" cy="360"/>
          </a:xfrm>
          <a:prstGeom prst="line">
            <a:avLst/>
          </a:prstGeom>
          <a:ln w="936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2" name="Group 25"/>
          <p:cNvGrpSpPr/>
          <p:nvPr/>
        </p:nvGrpSpPr>
        <p:grpSpPr>
          <a:xfrm>
            <a:off x="8881200" y="3621240"/>
            <a:ext cx="414000" cy="196560"/>
            <a:chOff x="8881200" y="3621240"/>
            <a:chExt cx="414000" cy="196560"/>
          </a:xfrm>
        </p:grpSpPr>
        <p:sp>
          <p:nvSpPr>
            <p:cNvPr id="133" name="CustomShape 26"/>
            <p:cNvSpPr/>
            <p:nvPr/>
          </p:nvSpPr>
          <p:spPr>
            <a:xfrm>
              <a:off x="8881200" y="3621240"/>
              <a:ext cx="414000" cy="196560"/>
            </a:xfrm>
            <a:custGeom>
              <a:avLst/>
              <a:gdLst/>
              <a:ahLst/>
              <a:cxnLst/>
              <a:rect l="l" t="t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27"/>
            <p:cNvSpPr/>
            <p:nvPr/>
          </p:nvSpPr>
          <p:spPr>
            <a:xfrm>
              <a:off x="8989560" y="3729600"/>
              <a:ext cx="37800" cy="37440"/>
            </a:xfrm>
            <a:custGeom>
              <a:avLst/>
              <a:gdLst/>
              <a:ahLst/>
              <a:cxnLst/>
              <a:rect l="l" t="t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28"/>
            <p:cNvSpPr/>
            <p:nvPr/>
          </p:nvSpPr>
          <p:spPr>
            <a:xfrm>
              <a:off x="9149040" y="3671280"/>
              <a:ext cx="38160" cy="37440"/>
            </a:xfrm>
            <a:custGeom>
              <a:avLst/>
              <a:gdLst/>
              <a:ahLst/>
              <a:cxnLst/>
              <a:rect l="l" t="t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6" name="TextShape 29"/>
          <p:cNvSpPr txBox="1"/>
          <p:nvPr/>
        </p:nvSpPr>
        <p:spPr>
          <a:xfrm>
            <a:off x="5303520" y="2570760"/>
            <a:ext cx="4114800" cy="99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latin typeface="Arial"/>
              </a:rPr>
              <a:t>Training ROC: 0.77</a:t>
            </a:r>
          </a:p>
          <a:p>
            <a:r>
              <a:rPr lang="en-US" sz="3200" b="0" strike="noStrike" spc="-1">
                <a:latin typeface="Arial"/>
              </a:rPr>
              <a:t>Test ROC: 0.76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55680" y="0"/>
            <a:ext cx="11480040" cy="2753640"/>
          </a:xfrm>
          <a:prstGeom prst="rect">
            <a:avLst/>
          </a:prstGeom>
          <a:gradFill rotWithShape="0"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8" name="Picture 14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9" name="TextShape 2"/>
          <p:cNvSpPr txBox="1"/>
          <p:nvPr/>
        </p:nvSpPr>
        <p:spPr>
          <a:xfrm>
            <a:off x="1179360" y="826560"/>
            <a:ext cx="98330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7200" b="0" strike="noStrike" spc="-1">
                <a:solidFill>
                  <a:srgbClr val="FFFFFF"/>
                </a:solidFill>
                <a:latin typeface="Century Gothic"/>
              </a:rPr>
              <a:t>Use Cases</a:t>
            </a:r>
            <a:endParaRPr lang="en-US" sz="7200" b="0" strike="noStrike" spc="-1">
              <a:solidFill>
                <a:srgbClr val="000000"/>
              </a:solidFill>
              <a:latin typeface="Segoe UI Light"/>
            </a:endParaRPr>
          </a:p>
        </p:txBody>
      </p:sp>
      <p:grpSp>
        <p:nvGrpSpPr>
          <p:cNvPr id="140" name="Group 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41" name="TextShape 4"/>
          <p:cNvSpPr txBox="1"/>
          <p:nvPr/>
        </p:nvSpPr>
        <p:spPr>
          <a:xfrm>
            <a:off x="1371600" y="2572200"/>
            <a:ext cx="10058400" cy="29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Features were selected from a broad set of variables: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These might be important factors for predicting survival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u="sng" strike="noStrike" spc="-1">
                <a:uFillTx/>
                <a:latin typeface="Arial"/>
              </a:rPr>
              <a:t>Top Performing Features: </a:t>
            </a:r>
            <a:r>
              <a:rPr lang="en-US" sz="2000" b="0" strike="noStrike" spc="-1">
                <a:latin typeface="Arial"/>
              </a:rPr>
              <a:t>Age, Primary Site of Cancer, Smoking, and BMI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The questionnaire is rich in information, but may be difficult to acquire based on feature specificity 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Metabolic measurements, food consumed, exercise may be hard to quantify consistently across different contexts. 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latin typeface="Arial"/>
              </a:rPr>
              <a:t>Our model quantifies the importance of all the varibles in the data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latin typeface="Arial"/>
              </a:rPr>
              <a:t>Clinicians can begin designing more targeted studies to better understand lifestyle and cancer mortality.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55680" y="0"/>
            <a:ext cx="11480040" cy="2753640"/>
          </a:xfrm>
          <a:prstGeom prst="rect">
            <a:avLst/>
          </a:prstGeom>
          <a:gradFill rotWithShape="0"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8" name="Picture 14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9" name="TextShape 2"/>
          <p:cNvSpPr txBox="1"/>
          <p:nvPr/>
        </p:nvSpPr>
        <p:spPr>
          <a:xfrm>
            <a:off x="1179360" y="826560"/>
            <a:ext cx="98330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7200" spc="-1" dirty="0">
                <a:solidFill>
                  <a:srgbClr val="FFFFFF"/>
                </a:solidFill>
                <a:latin typeface="Century Gothic"/>
              </a:rPr>
              <a:t>Future</a:t>
            </a:r>
            <a:r>
              <a:rPr lang="en-US" sz="72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7200" spc="-1" dirty="0">
                <a:solidFill>
                  <a:srgbClr val="FFFFFF"/>
                </a:solidFill>
                <a:latin typeface="Century Gothic"/>
              </a:rPr>
              <a:t>Work</a:t>
            </a:r>
            <a:endParaRPr lang="en-US" sz="7200" b="0" strike="noStrike" spc="-1" dirty="0">
              <a:solidFill>
                <a:srgbClr val="000000"/>
              </a:solidFill>
              <a:latin typeface="Segoe UI Light"/>
            </a:endParaRPr>
          </a:p>
        </p:txBody>
      </p:sp>
      <p:grpSp>
        <p:nvGrpSpPr>
          <p:cNvPr id="140" name="Group 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41" name="TextShape 4"/>
          <p:cNvSpPr txBox="1"/>
          <p:nvPr/>
        </p:nvSpPr>
        <p:spPr>
          <a:xfrm>
            <a:off x="1371600" y="2572200"/>
            <a:ext cx="10058400" cy="29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pc="-1" dirty="0"/>
              <a:t>Cancer Monitor App: </a:t>
            </a:r>
            <a:r>
              <a:rPr lang="en-US" sz="2400" spc="-1" dirty="0"/>
              <a:t>takes our most informative features about cancer mortality and provides lifestyle adjustments to improve survival.</a:t>
            </a: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/>
              <a:t>User will input the features into the app’s checklist selection interface</a:t>
            </a:r>
          </a:p>
          <a:p>
            <a:pPr marL="864000" lvl="3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/>
              <a:t>App will output a likelihood of developing </a:t>
            </a:r>
          </a:p>
          <a:p>
            <a:pPr marL="864000" lvl="3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/>
              <a:t>Could easily develop a mobile app using Django or flask python web development apps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/>
              <a:t>Data could be stored in cloud platform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/>
              <a:t>AWS, Azure, Google Cloud, etc. </a:t>
            </a:r>
          </a:p>
        </p:txBody>
      </p:sp>
    </p:spTree>
    <p:extLst>
      <p:ext uri="{BB962C8B-B14F-4D97-AF65-F5344CB8AC3E}">
        <p14:creationId xmlns:p14="http://schemas.microsoft.com/office/powerpoint/2010/main" val="2058001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336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Century Gothic</vt:lpstr>
      <vt:lpstr>DejaVu Sans</vt:lpstr>
      <vt:lpstr>Segoe UI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Vaishnavi Vukku</cp:lastModifiedBy>
  <cp:revision>9</cp:revision>
  <dcterms:created xsi:type="dcterms:W3CDTF">2020-11-22T17:38:36Z</dcterms:created>
  <dcterms:modified xsi:type="dcterms:W3CDTF">2020-11-22T18:40:40Z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