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4" r:id="rId5"/>
    <p:sldId id="275" r:id="rId6"/>
    <p:sldId id="279" r:id="rId7"/>
    <p:sldId id="280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ommons.wikimedia.org/wiki/file:simple_bronze_crown.sv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CBE67-EEC9-4C6D-9A66-0F2A61E44356}"/>
              </a:ext>
            </a:extLst>
          </p:cNvPr>
          <p:cNvGrpSpPr/>
          <p:nvPr/>
        </p:nvGrpSpPr>
        <p:grpSpPr>
          <a:xfrm>
            <a:off x="3954091" y="-112867"/>
            <a:ext cx="4408372" cy="5842982"/>
            <a:chOff x="3450166" y="250674"/>
            <a:chExt cx="5291667" cy="701372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82982E-50F6-4EAE-8560-D0083BE19453}"/>
                </a:ext>
              </a:extLst>
            </p:cNvPr>
            <p:cNvGrpSpPr/>
            <p:nvPr/>
          </p:nvGrpSpPr>
          <p:grpSpPr>
            <a:xfrm>
              <a:off x="3450166" y="250674"/>
              <a:ext cx="5291667" cy="7013726"/>
              <a:chOff x="3450166" y="250674"/>
              <a:chExt cx="5291667" cy="7013726"/>
            </a:xfrm>
          </p:grpSpPr>
          <p:pic>
            <p:nvPicPr>
              <p:cNvPr id="8" name="Picture 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F284F00-9D4E-4A96-AAD9-5FBFBB6F1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166" y="1972733"/>
                <a:ext cx="5291667" cy="5291667"/>
              </a:xfrm>
              <a:prstGeom prst="rect">
                <a:avLst/>
              </a:prstGeom>
            </p:spPr>
          </p:pic>
          <p:pic>
            <p:nvPicPr>
              <p:cNvPr id="4" name="Picture 3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0E9147E4-8B6E-4EF4-8EC8-59A7E2C56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4209142" y="250674"/>
                <a:ext cx="3444118" cy="3444118"/>
              </a:xfrm>
              <a:prstGeom prst="rect">
                <a:avLst/>
              </a:prstGeom>
            </p:spPr>
          </p:pic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EC698CA-ED74-4D11-81F7-2AE601F3B283}"/>
                </a:ext>
              </a:extLst>
            </p:cNvPr>
            <p:cNvSpPr/>
            <p:nvPr/>
          </p:nvSpPr>
          <p:spPr>
            <a:xfrm rot="10282190">
              <a:off x="5385906" y="3768952"/>
              <a:ext cx="1090590" cy="1353765"/>
            </a:xfrm>
            <a:prstGeom prst="arc">
              <a:avLst>
                <a:gd name="adj1" fmla="val 12106305"/>
                <a:gd name="adj2" fmla="val 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BDD36D2-6A51-42C0-986B-FB296A2FC96C}"/>
              </a:ext>
            </a:extLst>
          </p:cNvPr>
          <p:cNvSpPr txBox="1"/>
          <p:nvPr/>
        </p:nvSpPr>
        <p:spPr>
          <a:xfrm>
            <a:off x="2735226" y="5281090"/>
            <a:ext cx="6846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A Journey To Discover the Most Influential Programmer on </a:t>
            </a:r>
            <a:r>
              <a:rPr lang="en-AU" sz="3200" dirty="0" err="1"/>
              <a:t>Github</a:t>
            </a:r>
            <a:endParaRPr lang="en-A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C63DE-B350-4957-87AC-0CE318864C1B}"/>
              </a:ext>
            </a:extLst>
          </p:cNvPr>
          <p:cNvSpPr txBox="1"/>
          <p:nvPr/>
        </p:nvSpPr>
        <p:spPr>
          <a:xfrm>
            <a:off x="5167075" y="1464335"/>
            <a:ext cx="182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Book Antiqua" panose="02040602050305030304" pitchFamily="18" charset="0"/>
              </a:rPr>
              <a:t>King Coder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DCA31-1D8D-4511-81DF-82E0940C6920}"/>
              </a:ext>
            </a:extLst>
          </p:cNvPr>
          <p:cNvCxnSpPr>
            <a:stCxn id="20" idx="1"/>
          </p:cNvCxnSpPr>
          <p:nvPr/>
        </p:nvCxnSpPr>
        <p:spPr>
          <a:xfrm flipH="1">
            <a:off x="490330" y="5819699"/>
            <a:ext cx="2244896" cy="11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6FB1E9-B37D-4A2B-B1BA-2D829650DC97}"/>
              </a:ext>
            </a:extLst>
          </p:cNvPr>
          <p:cNvCxnSpPr/>
          <p:nvPr/>
        </p:nvCxnSpPr>
        <p:spPr>
          <a:xfrm flipH="1">
            <a:off x="9456774" y="5830957"/>
            <a:ext cx="2244896" cy="11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8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E4CEF-26E9-4BCC-9D7B-1088C239C2F1}"/>
              </a:ext>
            </a:extLst>
          </p:cNvPr>
          <p:cNvSpPr txBox="1"/>
          <p:nvPr/>
        </p:nvSpPr>
        <p:spPr>
          <a:xfrm rot="20295732">
            <a:off x="4678258" y="3044279"/>
            <a:ext cx="2835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775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B4FC5E-C4F7-40DA-9BDD-1B2808957A58}"/>
              </a:ext>
            </a:extLst>
          </p:cNvPr>
          <p:cNvGrpSpPr/>
          <p:nvPr/>
        </p:nvGrpSpPr>
        <p:grpSpPr>
          <a:xfrm>
            <a:off x="2039179" y="982176"/>
            <a:ext cx="5104571" cy="4893647"/>
            <a:chOff x="2039179" y="982176"/>
            <a:chExt cx="5104571" cy="48936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B3CD7F-E1F2-430C-A390-958C280A9848}"/>
                </a:ext>
              </a:extLst>
            </p:cNvPr>
            <p:cNvSpPr txBox="1"/>
            <p:nvPr/>
          </p:nvSpPr>
          <p:spPr>
            <a:xfrm>
              <a:off x="3525080" y="982176"/>
              <a:ext cx="3618670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Data From </a:t>
              </a:r>
              <a:r>
                <a:rPr lang="en-AU" sz="2400" dirty="0" err="1"/>
                <a:t>Github</a:t>
              </a:r>
              <a:r>
                <a:rPr lang="en-AU" sz="2400" dirty="0"/>
                <a:t> Repos:</a:t>
              </a:r>
            </a:p>
            <a:p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scikit</a:t>
              </a:r>
              <a:r>
                <a:rPr lang="en-AU" sz="2400" dirty="0"/>
                <a:t>-learn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/>
                <a:t>pandas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django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tensorflow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keras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tidyverse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/>
                <a:t>ggplot2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linux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ipython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/>
                <a:t>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/>
                <a:t>spark</a:t>
              </a:r>
            </a:p>
          </p:txBody>
        </p: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1D3DF184-6BCA-4668-8E00-ED2EDAB5FEEB}"/>
                </a:ext>
              </a:extLst>
            </p:cNvPr>
            <p:cNvSpPr/>
            <p:nvPr/>
          </p:nvSpPr>
          <p:spPr>
            <a:xfrm>
              <a:off x="2810703" y="1957392"/>
              <a:ext cx="728661" cy="1471608"/>
            </a:xfrm>
            <a:prstGeom prst="leftBrace">
              <a:avLst>
                <a:gd name="adj1" fmla="val 8333"/>
                <a:gd name="adj2" fmla="val 3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B77999C0-210C-4218-B360-7FB8091A071D}"/>
                </a:ext>
              </a:extLst>
            </p:cNvPr>
            <p:cNvSpPr/>
            <p:nvPr/>
          </p:nvSpPr>
          <p:spPr>
            <a:xfrm>
              <a:off x="2039179" y="3718171"/>
              <a:ext cx="1543047" cy="48950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8B746BAE-6DE6-454E-A83E-8F5664397352}"/>
                </a:ext>
              </a:extLst>
            </p:cNvPr>
            <p:cNvSpPr/>
            <p:nvPr/>
          </p:nvSpPr>
          <p:spPr>
            <a:xfrm>
              <a:off x="2853565" y="4467225"/>
              <a:ext cx="728661" cy="1162301"/>
            </a:xfrm>
            <a:prstGeom prst="leftBrace">
              <a:avLst>
                <a:gd name="adj1" fmla="val 8333"/>
                <a:gd name="adj2" fmla="val 647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D9FEC-96FD-48A0-BD5C-C891633D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9" y="3200410"/>
            <a:ext cx="1412078" cy="141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Tutorials">
            <a:extLst>
              <a:ext uri="{FF2B5EF4-FFF2-40B4-BE49-F238E27FC236}">
                <a16:creationId xmlns:a16="http://schemas.microsoft.com/office/drawing/2014/main" id="{BD5BB2F0-613E-4F79-B759-A77133EB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59311"/>
            <a:ext cx="2120969" cy="21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– Ethan">
            <a:extLst>
              <a:ext uri="{FF2B5EF4-FFF2-40B4-BE49-F238E27FC236}">
                <a16:creationId xmlns:a16="http://schemas.microsoft.com/office/drawing/2014/main" id="{DFF2773E-1570-4B74-8DDA-56760C69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9" y="4843466"/>
            <a:ext cx="1967329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Make a Serverless GraphQL API using Lambda and DynamoDB">
            <a:extLst>
              <a:ext uri="{FF2B5EF4-FFF2-40B4-BE49-F238E27FC236}">
                <a16:creationId xmlns:a16="http://schemas.microsoft.com/office/drawing/2014/main" id="{42136FA4-06C6-4572-890A-4CBE6C0F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41" y="2525649"/>
            <a:ext cx="3980480" cy="39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D3014-93FA-4A49-81A0-136E1A83F51C}"/>
              </a:ext>
            </a:extLst>
          </p:cNvPr>
          <p:cNvSpPr txBox="1"/>
          <p:nvPr/>
        </p:nvSpPr>
        <p:spPr>
          <a:xfrm>
            <a:off x="7399682" y="1603449"/>
            <a:ext cx="456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</a:t>
            </a:r>
            <a:r>
              <a:rPr lang="en-AU" sz="2000" dirty="0" err="1"/>
              <a:t>GraphQL</a:t>
            </a:r>
            <a:r>
              <a:rPr lang="en-AU" sz="2000" dirty="0"/>
              <a:t> a data query language for APIs to extract data in .json format.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980B0FA-F7F3-4A6E-8AAA-08DC8968B584}"/>
              </a:ext>
            </a:extLst>
          </p:cNvPr>
          <p:cNvSpPr/>
          <p:nvPr/>
        </p:nvSpPr>
        <p:spPr>
          <a:xfrm rot="238554">
            <a:off x="5061483" y="1940743"/>
            <a:ext cx="1431234" cy="3794051"/>
          </a:xfrm>
          <a:prstGeom prst="arc">
            <a:avLst>
              <a:gd name="adj1" fmla="val 16200000"/>
              <a:gd name="adj2" fmla="val 54834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91E559-98FC-4B2E-99EA-782F5CCCE0CF}"/>
              </a:ext>
            </a:extLst>
          </p:cNvPr>
          <p:cNvCxnSpPr>
            <a:cxnSpLocks/>
          </p:cNvCxnSpPr>
          <p:nvPr/>
        </p:nvCxnSpPr>
        <p:spPr>
          <a:xfrm>
            <a:off x="6520070" y="3837768"/>
            <a:ext cx="1338057" cy="68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3D381-465E-427A-96FB-215740264A48}"/>
              </a:ext>
            </a:extLst>
          </p:cNvPr>
          <p:cNvSpPr txBox="1"/>
          <p:nvPr/>
        </p:nvSpPr>
        <p:spPr>
          <a:xfrm>
            <a:off x="1444487" y="889843"/>
            <a:ext cx="46515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Main Area of Interest is </a:t>
            </a:r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u="sng" dirty="0"/>
              <a:t>Commits.</a:t>
            </a:r>
          </a:p>
          <a:p>
            <a:endParaRPr lang="en-AU" u="sng" dirty="0"/>
          </a:p>
          <a:p>
            <a:r>
              <a:rPr lang="en-AU" dirty="0"/>
              <a:t>One Record of Data Contained: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Commit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Commit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Commit Title /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Commit Message /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Comments Made on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Comment 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Date of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Reactions / Emojis on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Reaction 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Date of Reaction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r>
              <a:rPr lang="en-AU" dirty="0"/>
              <a:t>….Shout out to Douglas Crockford Creator of .json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6F447-ED04-4D3E-82CB-64728FC04BD1}"/>
              </a:ext>
            </a:extLst>
          </p:cNvPr>
          <p:cNvSpPr txBox="1"/>
          <p:nvPr/>
        </p:nvSpPr>
        <p:spPr>
          <a:xfrm>
            <a:off x="6785113" y="1963627"/>
            <a:ext cx="4651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For each Repo 100 Commits and all corresponding bits of info relating to Commit was Collected. </a:t>
            </a:r>
          </a:p>
          <a:p>
            <a:endParaRPr lang="en-AU" sz="2400" dirty="0"/>
          </a:p>
          <a:p>
            <a:r>
              <a:rPr lang="en-AU" sz="2400" dirty="0"/>
              <a:t>Ranging between date-X and date-Y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5CA93E-1ACB-4120-A5F4-DB1DE3EB8429}"/>
              </a:ext>
            </a:extLst>
          </p:cNvPr>
          <p:cNvCxnSpPr>
            <a:cxnSpLocks/>
          </p:cNvCxnSpPr>
          <p:nvPr/>
        </p:nvCxnSpPr>
        <p:spPr>
          <a:xfrm flipH="1">
            <a:off x="5168350" y="2888974"/>
            <a:ext cx="1431233" cy="33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8CAE8-FDF1-468A-BBDC-FD28547841DB}"/>
              </a:ext>
            </a:extLst>
          </p:cNvPr>
          <p:cNvSpPr txBox="1"/>
          <p:nvPr/>
        </p:nvSpPr>
        <p:spPr>
          <a:xfrm>
            <a:off x="2859507" y="583518"/>
            <a:ext cx="626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Quick &amp; Dirty Repo Exploration</a:t>
            </a:r>
          </a:p>
          <a:p>
            <a:pPr algn="ctr"/>
            <a:r>
              <a:rPr lang="en-AU" sz="2800" i="1" dirty="0"/>
              <a:t>To Help Explain A Few Things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462BA-2D3D-4CC8-A7D0-567555F85E84}"/>
              </a:ext>
            </a:extLst>
          </p:cNvPr>
          <p:cNvSpPr/>
          <p:nvPr/>
        </p:nvSpPr>
        <p:spPr>
          <a:xfrm>
            <a:off x="387280" y="1346557"/>
            <a:ext cx="267693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Number of unique contributors for each Repo</a:t>
            </a:r>
          </a:p>
          <a:p>
            <a:endParaRPr lang="en-AU" dirty="0"/>
          </a:p>
          <a:p>
            <a:r>
              <a:rPr lang="en-AU" dirty="0" err="1"/>
              <a:t>scikit</a:t>
            </a:r>
            <a:r>
              <a:rPr lang="en-AU" dirty="0"/>
              <a:t>-learn: 48</a:t>
            </a:r>
          </a:p>
          <a:p>
            <a:r>
              <a:rPr lang="en-AU" dirty="0" err="1"/>
              <a:t>linux</a:t>
            </a:r>
            <a:r>
              <a:rPr lang="en-AU" dirty="0"/>
              <a:t>: 26</a:t>
            </a:r>
          </a:p>
          <a:p>
            <a:r>
              <a:rPr lang="en-AU" dirty="0" err="1"/>
              <a:t>ipython</a:t>
            </a:r>
            <a:r>
              <a:rPr lang="en-AU" dirty="0"/>
              <a:t>: 16</a:t>
            </a:r>
          </a:p>
          <a:p>
            <a:r>
              <a:rPr lang="en-AU" dirty="0"/>
              <a:t>node: 49</a:t>
            </a:r>
          </a:p>
          <a:p>
            <a:r>
              <a:rPr lang="en-AU" dirty="0" err="1"/>
              <a:t>django</a:t>
            </a:r>
            <a:r>
              <a:rPr lang="en-AU" dirty="0"/>
              <a:t>: 32</a:t>
            </a:r>
          </a:p>
          <a:p>
            <a:r>
              <a:rPr lang="en-AU" dirty="0" err="1"/>
              <a:t>tensorflow</a:t>
            </a:r>
            <a:r>
              <a:rPr lang="en-AU" dirty="0"/>
              <a:t>: 46</a:t>
            </a:r>
          </a:p>
          <a:p>
            <a:r>
              <a:rPr lang="en-AU" dirty="0" err="1"/>
              <a:t>tidyverse</a:t>
            </a:r>
            <a:r>
              <a:rPr lang="en-AU" dirty="0"/>
              <a:t>: 10</a:t>
            </a:r>
          </a:p>
          <a:p>
            <a:r>
              <a:rPr lang="en-AU" dirty="0"/>
              <a:t>ggplot2: 31</a:t>
            </a:r>
          </a:p>
          <a:p>
            <a:r>
              <a:rPr lang="en-AU" dirty="0" err="1"/>
              <a:t>keras</a:t>
            </a:r>
            <a:r>
              <a:rPr lang="en-AU" dirty="0"/>
              <a:t>: 21</a:t>
            </a:r>
          </a:p>
          <a:p>
            <a:r>
              <a:rPr lang="en-AU" dirty="0"/>
              <a:t>spark: 46</a:t>
            </a:r>
          </a:p>
          <a:p>
            <a:r>
              <a:rPr lang="en-AU" dirty="0"/>
              <a:t>pandas: 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B3E31-FC64-4BD8-8AC0-804B3BF1E198}"/>
              </a:ext>
            </a:extLst>
          </p:cNvPr>
          <p:cNvSpPr/>
          <p:nvPr/>
        </p:nvSpPr>
        <p:spPr>
          <a:xfrm>
            <a:off x="3225124" y="2581163"/>
            <a:ext cx="511534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Top two contributors to each Repo</a:t>
            </a:r>
          </a:p>
          <a:p>
            <a:endParaRPr lang="en-AU" dirty="0"/>
          </a:p>
          <a:p>
            <a:r>
              <a:rPr lang="en-AU" dirty="0" err="1"/>
              <a:t>scikit</a:t>
            </a:r>
            <a:r>
              <a:rPr lang="en-AU" dirty="0"/>
              <a:t>-learn: [</a:t>
            </a:r>
            <a:r>
              <a:rPr lang="en-AU" dirty="0" err="1"/>
              <a:t>NicolasHug</a:t>
            </a:r>
            <a:r>
              <a:rPr lang="en-AU" dirty="0"/>
              <a:t>: 12,  </a:t>
            </a:r>
            <a:r>
              <a:rPr lang="en-AU" dirty="0" err="1"/>
              <a:t>thomasjpfan</a:t>
            </a:r>
            <a:r>
              <a:rPr lang="en-AU" dirty="0"/>
              <a:t>: 9]</a:t>
            </a:r>
          </a:p>
          <a:p>
            <a:r>
              <a:rPr lang="en-AU" dirty="0" err="1"/>
              <a:t>linux</a:t>
            </a:r>
            <a:r>
              <a:rPr lang="en-AU" dirty="0"/>
              <a:t>:  [</a:t>
            </a:r>
            <a:r>
              <a:rPr lang="en-AU" dirty="0" err="1"/>
              <a:t>AlexGhiti</a:t>
            </a:r>
            <a:r>
              <a:rPr lang="en-AU" dirty="0"/>
              <a:t>: 14, liu-song-6: 13]</a:t>
            </a:r>
          </a:p>
          <a:p>
            <a:r>
              <a:rPr lang="en-AU" dirty="0" err="1"/>
              <a:t>ipython</a:t>
            </a:r>
            <a:r>
              <a:rPr lang="en-AU" dirty="0"/>
              <a:t>: [</a:t>
            </a:r>
            <a:r>
              <a:rPr lang="en-AU" dirty="0" err="1"/>
              <a:t>Carreau</a:t>
            </a:r>
            <a:r>
              <a:rPr lang="en-AU" dirty="0"/>
              <a:t>: 77, </a:t>
            </a:r>
            <a:r>
              <a:rPr lang="en-AU" dirty="0" err="1"/>
              <a:t>terrdavis</a:t>
            </a:r>
            <a:r>
              <a:rPr lang="en-AU" dirty="0"/>
              <a:t>: 6]</a:t>
            </a:r>
          </a:p>
          <a:p>
            <a:r>
              <a:rPr lang="en-AU" dirty="0"/>
              <a:t>node: [</a:t>
            </a:r>
            <a:r>
              <a:rPr lang="en-AU" dirty="0" err="1"/>
              <a:t>addaleax</a:t>
            </a:r>
            <a:r>
              <a:rPr lang="en-AU" dirty="0"/>
              <a:t>: 18, </a:t>
            </a:r>
            <a:r>
              <a:rPr lang="en-AU" dirty="0" err="1"/>
              <a:t>ronag</a:t>
            </a:r>
            <a:r>
              <a:rPr lang="en-AU" dirty="0"/>
              <a:t>: 12]</a:t>
            </a:r>
          </a:p>
          <a:p>
            <a:r>
              <a:rPr lang="en-AU" dirty="0" err="1"/>
              <a:t>django</a:t>
            </a:r>
            <a:r>
              <a:rPr lang="en-AU" dirty="0"/>
              <a:t>: [</a:t>
            </a:r>
            <a:r>
              <a:rPr lang="en-AU" dirty="0" err="1"/>
              <a:t>felixxm</a:t>
            </a:r>
            <a:r>
              <a:rPr lang="en-AU" dirty="0"/>
              <a:t>: 30, </a:t>
            </a:r>
            <a:r>
              <a:rPr lang="en-AU" dirty="0" err="1"/>
              <a:t>carltongibson</a:t>
            </a:r>
            <a:r>
              <a:rPr lang="en-AU" dirty="0"/>
              <a:t>: 11]</a:t>
            </a:r>
          </a:p>
          <a:p>
            <a:r>
              <a:rPr lang="en-AU" dirty="0" err="1"/>
              <a:t>tensorflow</a:t>
            </a:r>
            <a:r>
              <a:rPr lang="en-AU" dirty="0"/>
              <a:t>: [</a:t>
            </a:r>
            <a:r>
              <a:rPr lang="en-AU" dirty="0" err="1"/>
              <a:t>tensorflower</a:t>
            </a:r>
            <a:r>
              <a:rPr lang="en-AU" dirty="0"/>
              <a:t>-gardener: 28, </a:t>
            </a:r>
            <a:r>
              <a:rPr lang="en-AU" dirty="0" err="1"/>
              <a:t>bmzhao</a:t>
            </a:r>
            <a:r>
              <a:rPr lang="en-AU" dirty="0"/>
              <a:t>, 7]</a:t>
            </a:r>
          </a:p>
          <a:p>
            <a:r>
              <a:rPr lang="en-AU" dirty="0" err="1"/>
              <a:t>tidyverse</a:t>
            </a:r>
            <a:r>
              <a:rPr lang="en-AU" dirty="0"/>
              <a:t>: [</a:t>
            </a:r>
            <a:r>
              <a:rPr lang="en-AU" dirty="0" err="1"/>
              <a:t>hadley</a:t>
            </a:r>
            <a:r>
              <a:rPr lang="en-AU" dirty="0"/>
              <a:t>: 27, </a:t>
            </a:r>
            <a:r>
              <a:rPr lang="en-AU" dirty="0" err="1"/>
              <a:t>batpigandme</a:t>
            </a:r>
            <a:r>
              <a:rPr lang="en-AU" dirty="0"/>
              <a:t>: 22]</a:t>
            </a:r>
          </a:p>
          <a:p>
            <a:r>
              <a:rPr lang="en-AU" dirty="0"/>
              <a:t>ggplot2: [</a:t>
            </a:r>
            <a:r>
              <a:rPr lang="en-AU" dirty="0" err="1"/>
              <a:t>paleolimbot</a:t>
            </a:r>
            <a:r>
              <a:rPr lang="en-AU" dirty="0"/>
              <a:t>: 29, thomasp85, 23]</a:t>
            </a:r>
          </a:p>
          <a:p>
            <a:r>
              <a:rPr lang="en-AU" dirty="0" err="1"/>
              <a:t>keras</a:t>
            </a:r>
            <a:r>
              <a:rPr lang="en-AU" dirty="0"/>
              <a:t>: [</a:t>
            </a:r>
            <a:r>
              <a:rPr lang="en-AU" dirty="0" err="1"/>
              <a:t>fchollet</a:t>
            </a:r>
            <a:r>
              <a:rPr lang="en-AU" dirty="0"/>
              <a:t>: 67, </a:t>
            </a:r>
            <a:r>
              <a:rPr lang="en-AU" dirty="0" err="1"/>
              <a:t>pavithrasv</a:t>
            </a:r>
            <a:r>
              <a:rPr lang="en-AU" dirty="0"/>
              <a:t>, 11]</a:t>
            </a:r>
          </a:p>
          <a:p>
            <a:r>
              <a:rPr lang="en-AU" dirty="0"/>
              <a:t>spark: [</a:t>
            </a:r>
            <a:r>
              <a:rPr lang="en-AU" dirty="0" err="1"/>
              <a:t>dongjoon-hyun</a:t>
            </a:r>
            <a:r>
              <a:rPr lang="en-AU" dirty="0"/>
              <a:t>: 11, </a:t>
            </a:r>
            <a:r>
              <a:rPr lang="en-AU" dirty="0" err="1"/>
              <a:t>HeartSaVioR</a:t>
            </a:r>
            <a:r>
              <a:rPr lang="en-AU" dirty="0"/>
              <a:t>, 8]</a:t>
            </a:r>
          </a:p>
          <a:p>
            <a:r>
              <a:rPr lang="en-AU" dirty="0"/>
              <a:t>pandas: [</a:t>
            </a:r>
            <a:r>
              <a:rPr lang="en-AU" dirty="0" err="1"/>
              <a:t>jbrockmendel</a:t>
            </a:r>
            <a:r>
              <a:rPr lang="en-AU" dirty="0"/>
              <a:t>: 36, </a:t>
            </a:r>
            <a:r>
              <a:rPr lang="en-AU" dirty="0" err="1"/>
              <a:t>jorisvandenbossche</a:t>
            </a:r>
            <a:r>
              <a:rPr lang="en-AU" dirty="0"/>
              <a:t>: 6]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E6E13-CE0D-4BEC-A7B5-0FF7CA7BDA3E}"/>
              </a:ext>
            </a:extLst>
          </p:cNvPr>
          <p:cNvSpPr/>
          <p:nvPr/>
        </p:nvSpPr>
        <p:spPr>
          <a:xfrm>
            <a:off x="8501371" y="1618069"/>
            <a:ext cx="350292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Programmers who contribute to more than one repo</a:t>
            </a:r>
          </a:p>
          <a:p>
            <a:endParaRPr lang="en-AU" dirty="0"/>
          </a:p>
          <a:p>
            <a:r>
              <a:rPr lang="en-AU" dirty="0"/>
              <a:t>minho42: [</a:t>
            </a:r>
            <a:r>
              <a:rPr lang="en-AU" dirty="0" err="1"/>
              <a:t>ipython</a:t>
            </a:r>
            <a:r>
              <a:rPr lang="en-AU" dirty="0"/>
              <a:t>, </a:t>
            </a:r>
            <a:r>
              <a:rPr lang="en-AU" dirty="0" err="1"/>
              <a:t>django</a:t>
            </a:r>
            <a:r>
              <a:rPr lang="en-AU" dirty="0"/>
              <a:t>]</a:t>
            </a:r>
          </a:p>
          <a:p>
            <a:r>
              <a:rPr lang="en-AU" dirty="0" err="1"/>
              <a:t>hadley</a:t>
            </a:r>
            <a:r>
              <a:rPr lang="en-AU" dirty="0"/>
              <a:t>: [</a:t>
            </a:r>
            <a:r>
              <a:rPr lang="en-AU" dirty="0" err="1"/>
              <a:t>tidyverse</a:t>
            </a:r>
            <a:r>
              <a:rPr lang="en-AU" dirty="0"/>
              <a:t>, ggplot2]</a:t>
            </a:r>
          </a:p>
          <a:p>
            <a:r>
              <a:rPr lang="en-AU" dirty="0" err="1"/>
              <a:t>batpigandme</a:t>
            </a:r>
            <a:r>
              <a:rPr lang="en-AU" dirty="0"/>
              <a:t>: [</a:t>
            </a:r>
            <a:r>
              <a:rPr lang="en-AU" dirty="0" err="1"/>
              <a:t>tidyverse</a:t>
            </a:r>
            <a:r>
              <a:rPr lang="en-AU" dirty="0"/>
              <a:t>, ggplot2]</a:t>
            </a:r>
          </a:p>
          <a:p>
            <a:r>
              <a:rPr lang="en-AU" dirty="0" err="1"/>
              <a:t>karawoo</a:t>
            </a:r>
            <a:r>
              <a:rPr lang="en-AU" dirty="0"/>
              <a:t>: [</a:t>
            </a:r>
            <a:r>
              <a:rPr lang="en-AU" dirty="0" err="1"/>
              <a:t>tidyverse</a:t>
            </a:r>
            <a:r>
              <a:rPr lang="en-AU" dirty="0"/>
              <a:t>, ggplot2]</a:t>
            </a:r>
          </a:p>
          <a:p>
            <a:r>
              <a:rPr lang="en-AU" dirty="0" err="1"/>
              <a:t>topepo</a:t>
            </a:r>
            <a:r>
              <a:rPr lang="en-AU" dirty="0"/>
              <a:t>: [</a:t>
            </a:r>
            <a:r>
              <a:rPr lang="en-AU" dirty="0" err="1"/>
              <a:t>tidyverse</a:t>
            </a:r>
            <a:r>
              <a:rPr lang="en-AU" dirty="0"/>
              <a:t>, ggplot2]</a:t>
            </a:r>
          </a:p>
        </p:txBody>
      </p:sp>
    </p:spTree>
    <p:extLst>
      <p:ext uri="{BB962C8B-B14F-4D97-AF65-F5344CB8AC3E}">
        <p14:creationId xmlns:p14="http://schemas.microsoft.com/office/powerpoint/2010/main" val="365817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EF9BC-C798-452C-9EA3-A7049236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547" y="110150"/>
            <a:ext cx="7126522" cy="663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B40FF-47C5-475D-BA9E-B1604AA0ADCD}"/>
              </a:ext>
            </a:extLst>
          </p:cNvPr>
          <p:cNvSpPr txBox="1"/>
          <p:nvPr/>
        </p:nvSpPr>
        <p:spPr>
          <a:xfrm>
            <a:off x="7422482" y="1377658"/>
            <a:ext cx="39188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Characteristics: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Not Connected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Bipartite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Distinct Repo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Few Bridge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dirty="0"/>
              <a:t>Things to 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Red nodes act as bridge between two networks. These are people who contributed to more than one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Nodes with thick edges have higher contribution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5302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09B41CE-177C-4DC8-9238-0576CDD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3" y="1335906"/>
            <a:ext cx="4267630" cy="424711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210859B-9325-4DEA-AE25-B6D0C5F56571}"/>
              </a:ext>
            </a:extLst>
          </p:cNvPr>
          <p:cNvGrpSpPr/>
          <p:nvPr/>
        </p:nvGrpSpPr>
        <p:grpSpPr>
          <a:xfrm>
            <a:off x="7257141" y="45566"/>
            <a:ext cx="4267631" cy="1290340"/>
            <a:chOff x="7257141" y="28751"/>
            <a:chExt cx="4267631" cy="12903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E35669-5538-48E4-AF97-07BA61FA5B87}"/>
                </a:ext>
              </a:extLst>
            </p:cNvPr>
            <p:cNvSpPr txBox="1"/>
            <p:nvPr/>
          </p:nvSpPr>
          <p:spPr>
            <a:xfrm>
              <a:off x="7794494" y="28751"/>
              <a:ext cx="319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/>
                <a:t>Betweenness Centrality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AB3393-5110-46E8-8741-2D32C72C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7141" y="551976"/>
              <a:ext cx="4267631" cy="76711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D8646-54F4-4168-BBE6-179FE4FE708F}"/>
              </a:ext>
            </a:extLst>
          </p:cNvPr>
          <p:cNvGrpSpPr/>
          <p:nvPr/>
        </p:nvGrpSpPr>
        <p:grpSpPr>
          <a:xfrm>
            <a:off x="667227" y="507231"/>
            <a:ext cx="5711687" cy="5075787"/>
            <a:chOff x="667227" y="507231"/>
            <a:chExt cx="5711687" cy="5075787"/>
          </a:xfrm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7011AACE-8267-45EA-A786-11C4CA3B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27" y="1178672"/>
              <a:ext cx="5711687" cy="44043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4C74A-F8DC-42B3-B9C4-6CA5125C2487}"/>
                </a:ext>
              </a:extLst>
            </p:cNvPr>
            <p:cNvSpPr txBox="1"/>
            <p:nvPr/>
          </p:nvSpPr>
          <p:spPr>
            <a:xfrm>
              <a:off x="1908313" y="507231"/>
              <a:ext cx="36576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Histogram of different Centrality Measures for </a:t>
              </a:r>
              <a:r>
                <a:rPr lang="en-AU" sz="2000" dirty="0" err="1"/>
                <a:t>Github</a:t>
              </a:r>
              <a:r>
                <a:rPr lang="en-AU" sz="2000" dirty="0"/>
                <a:t>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59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B8C3A9C-2596-49AC-9CDE-B83B010F0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96" y="1565756"/>
            <a:ext cx="4010585" cy="399153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1017712-A251-47AE-9BCB-AFE905199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6" y="1433234"/>
            <a:ext cx="3962953" cy="395342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51914A7-7931-42D6-B8E9-D2E648CF1FED}"/>
              </a:ext>
            </a:extLst>
          </p:cNvPr>
          <p:cNvGrpSpPr/>
          <p:nvPr/>
        </p:nvGrpSpPr>
        <p:grpSpPr>
          <a:xfrm>
            <a:off x="2066438" y="342919"/>
            <a:ext cx="2400300" cy="1090315"/>
            <a:chOff x="2066438" y="195787"/>
            <a:chExt cx="2400300" cy="1090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671804-8940-4F51-A26F-CDCB40D3ED47}"/>
                </a:ext>
              </a:extLst>
            </p:cNvPr>
            <p:cNvSpPr txBox="1"/>
            <p:nvPr/>
          </p:nvSpPr>
          <p:spPr>
            <a:xfrm>
              <a:off x="2066438" y="195787"/>
              <a:ext cx="2393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/>
                <a:t>Degree Centrality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7AC1A2-0C43-469E-8326-6E8EAEB0B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6438" y="657452"/>
              <a:ext cx="2400300" cy="62865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F2A1EA-F36F-42C1-9B85-4E2CF74B671A}"/>
              </a:ext>
            </a:extLst>
          </p:cNvPr>
          <p:cNvGrpSpPr/>
          <p:nvPr/>
        </p:nvGrpSpPr>
        <p:grpSpPr>
          <a:xfrm>
            <a:off x="7680834" y="342918"/>
            <a:ext cx="2543175" cy="890290"/>
            <a:chOff x="7680834" y="342918"/>
            <a:chExt cx="2543175" cy="8902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F2DF03-BB84-4700-9470-831ECBADC9DD}"/>
                </a:ext>
              </a:extLst>
            </p:cNvPr>
            <p:cNvSpPr txBox="1"/>
            <p:nvPr/>
          </p:nvSpPr>
          <p:spPr>
            <a:xfrm>
              <a:off x="7880889" y="342918"/>
              <a:ext cx="2143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/>
                <a:t>Katz Centrality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7415FA-979B-4666-A22F-90CE8241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834" y="804583"/>
              <a:ext cx="2543175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5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3F2BD-194B-45B8-8A79-869AC6DA3507}"/>
              </a:ext>
            </a:extLst>
          </p:cNvPr>
          <p:cNvSpPr txBox="1"/>
          <p:nvPr/>
        </p:nvSpPr>
        <p:spPr>
          <a:xfrm rot="20295732">
            <a:off x="2425147" y="2782956"/>
            <a:ext cx="7341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TOPIC &amp;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6339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DCC58-072A-402D-9A8A-CC09B488A30D}"/>
              </a:ext>
            </a:extLst>
          </p:cNvPr>
          <p:cNvSpPr txBox="1"/>
          <p:nvPr/>
        </p:nvSpPr>
        <p:spPr>
          <a:xfrm rot="20295732">
            <a:off x="4125249" y="3044279"/>
            <a:ext cx="3941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ANYTHING ELSE</a:t>
            </a:r>
          </a:p>
        </p:txBody>
      </p:sp>
    </p:spTree>
    <p:extLst>
      <p:ext uri="{BB962C8B-B14F-4D97-AF65-F5344CB8AC3E}">
        <p14:creationId xmlns:p14="http://schemas.microsoft.com/office/powerpoint/2010/main" val="263001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409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Oliver Fred</dc:creator>
  <cp:lastModifiedBy>Oliver Fred</cp:lastModifiedBy>
  <cp:revision>21</cp:revision>
  <dcterms:created xsi:type="dcterms:W3CDTF">2019-10-04T09:50:11Z</dcterms:created>
  <dcterms:modified xsi:type="dcterms:W3CDTF">2019-10-05T12:30:35Z</dcterms:modified>
</cp:coreProperties>
</file>