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71" r:id="rId2"/>
    <p:sldId id="272" r:id="rId3"/>
    <p:sldId id="273" r:id="rId4"/>
    <p:sldId id="274" r:id="rId5"/>
    <p:sldId id="275" r:id="rId6"/>
    <p:sldId id="276" r:id="rId7"/>
    <p:sldId id="277" r:id="rId8"/>
    <p:sldId id="27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132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20BB3-3CCB-4FE5-991B-82F6BCB48AF3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6DE6-3336-457D-A091-FA20AC1C5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8267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391AB-F383-4237-A071-AD1C6E924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6636DA-4FDE-4B32-8CCE-37EFA3E757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F87932-8FF0-4DF1-A776-9A3CE3761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38FAB8-C9F1-4DBB-B355-D8DEE3706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490E3-D8E8-4766-9104-14009BF56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901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B8678-553E-4A5B-8CFE-5DB358BDF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3AF303-1F73-4575-83E6-561589F163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36EC56-7DCF-400D-A871-C26291EB1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FFAC5B-7C77-4F8C-ADB0-8D208A2EB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F48AF-AB8F-4DD2-BC77-7E2F42AD3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317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0ED820-BFE6-41B5-8064-984037A999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A27FEA-5359-474A-B4F8-FF510DD748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4DD33D-563C-4B8C-B8C1-625FF5C5B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471877-89FD-46BE-832F-C5660A556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6E675F-CC4D-48CF-90C8-53829EE08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621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BC967-18DB-4664-9B4D-06177FB94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F7174-64B4-4D8F-BF44-3DD1F66CA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D83D3-86C4-482F-A2DC-B4C55DBF3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F05BE2-6C23-4CB4-A63E-457E635BF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097965-24FE-4C07-BE16-69AE43995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768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3394D-04EF-440C-B08B-114464B31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EBE3F6-F021-4D6B-8B0D-EF74D7461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96233C-6806-4593-91C0-CF4ECD84A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3A761E-2D3A-4397-A82C-2F3B981DE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97E71-B59F-4260-B01B-2B7CEB089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326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4DFCB-DD40-4637-9CAB-2BAF24231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4065F-4B44-4622-98EE-166F936489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AF1249-B890-4466-9E24-84A2490700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0FA9B4-D282-452F-B78A-FF5873ACF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9B0F13-A139-4B66-9544-16480800F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8791D0-EC30-4D8C-8764-475D8DB34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502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3AA7D-15D2-4D5F-B1C4-501073416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E80A0E-25B9-4E8E-8B0D-201E1C5640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89B111-0CA0-47CD-9F0B-DBCBA3AE3C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F0E02D-3176-4B85-ACB6-721F268274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7D9317-BBE1-4F36-82FE-E348F6F18A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37DDCB-69F8-49FA-A111-C8AB27138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18B0CD-1F68-412E-9232-F267114C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9B21FC-12CC-472D-BC38-EF413158C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143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F51AB-8384-4E67-914C-B39484AD2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909660-3861-4545-BF68-9ED039B5D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DD5392-AC3A-4EAF-ADE6-B6CF4B50A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679880-BF48-4F4D-B8B3-4E99FC415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489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F98E25-CF37-4F73-9E22-210238167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D7A0E1-38AB-4FDA-8EC1-2D7617909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A8E424-5A91-4557-9ADF-4A9422A06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802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BB935-0427-44CC-A384-333EAD831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9DCF6-55CF-43EE-B135-BFC4B4D40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37538E-A112-4E8F-A445-1A06B0C353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30D413-9505-4ED8-BFF1-5141BE9EE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0815B0-4528-4FA2-8472-8F19C0F16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C9FCEF-4406-4552-BFE4-6DA376135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063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CE22C-69D4-49EC-8858-787B3C67B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6A4341-3C0B-4025-AE17-8F0F8FABF5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F5FF01-E0B6-419C-ABCC-70844E4EAC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501218-FFD7-4F25-B220-F5DE5F706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87CBFB-34A6-49D8-A1D2-45DF38876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2726A4-D33A-486A-B120-648AF3D8B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743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07C8C3-4165-4353-ABF2-492454AF9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9AA46A-3C66-4E4A-9907-225E50ABB7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7F8214-A11A-4309-9D51-44F35987D1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495F3-B757-4FAF-98AA-EDA7D1485485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A334EB-8260-4F13-9553-5A8593D9DC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C1EF96-E028-4E68-864E-9B77CF9F25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08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commons.wikimedia.org/wiki/file:simple_bronze_crown.svg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D20CBE67-EEC9-4C6D-9A66-0F2A61E44356}"/>
              </a:ext>
            </a:extLst>
          </p:cNvPr>
          <p:cNvGrpSpPr/>
          <p:nvPr/>
        </p:nvGrpSpPr>
        <p:grpSpPr>
          <a:xfrm>
            <a:off x="3954091" y="-112867"/>
            <a:ext cx="4408372" cy="5842982"/>
            <a:chOff x="3450166" y="250674"/>
            <a:chExt cx="5291667" cy="7013726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BD82982E-50F6-4EAE-8560-D0083BE19453}"/>
                </a:ext>
              </a:extLst>
            </p:cNvPr>
            <p:cNvGrpSpPr/>
            <p:nvPr/>
          </p:nvGrpSpPr>
          <p:grpSpPr>
            <a:xfrm>
              <a:off x="3450166" y="250674"/>
              <a:ext cx="5291667" cy="7013726"/>
              <a:chOff x="3450166" y="250674"/>
              <a:chExt cx="5291667" cy="7013726"/>
            </a:xfrm>
          </p:grpSpPr>
          <p:pic>
            <p:nvPicPr>
              <p:cNvPr id="8" name="Picture 7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5F284F00-9D4E-4A96-AAD9-5FBFBB6F160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50166" y="1972733"/>
                <a:ext cx="5291667" cy="5291667"/>
              </a:xfrm>
              <a:prstGeom prst="rect">
                <a:avLst/>
              </a:prstGeom>
            </p:spPr>
          </p:pic>
          <p:pic>
            <p:nvPicPr>
              <p:cNvPr id="4" name="Picture 3" descr="A picture containing clock&#10;&#10;Description automatically generated">
                <a:extLst>
                  <a:ext uri="{FF2B5EF4-FFF2-40B4-BE49-F238E27FC236}">
                    <a16:creationId xmlns:a16="http://schemas.microsoft.com/office/drawing/2014/main" id="{0E9147E4-8B6E-4EF4-8EC8-59A7E2C5616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r:id="rId4"/>
                  </a:ext>
                </a:extLst>
              </a:blip>
              <a:stretch>
                <a:fillRect/>
              </a:stretch>
            </p:blipFill>
            <p:spPr>
              <a:xfrm>
                <a:off x="4209142" y="250674"/>
                <a:ext cx="3444118" cy="3444118"/>
              </a:xfrm>
              <a:prstGeom prst="rect">
                <a:avLst/>
              </a:prstGeom>
            </p:spPr>
          </p:pic>
        </p:grpSp>
        <p:sp>
          <p:nvSpPr>
            <p:cNvPr id="18" name="Arc 17">
              <a:extLst>
                <a:ext uri="{FF2B5EF4-FFF2-40B4-BE49-F238E27FC236}">
                  <a16:creationId xmlns:a16="http://schemas.microsoft.com/office/drawing/2014/main" id="{8EC698CA-ED74-4D11-81F7-2AE601F3B283}"/>
                </a:ext>
              </a:extLst>
            </p:cNvPr>
            <p:cNvSpPr/>
            <p:nvPr/>
          </p:nvSpPr>
          <p:spPr>
            <a:xfrm rot="10282190">
              <a:off x="5385906" y="3768952"/>
              <a:ext cx="1090590" cy="1353765"/>
            </a:xfrm>
            <a:prstGeom prst="arc">
              <a:avLst>
                <a:gd name="adj1" fmla="val 12106305"/>
                <a:gd name="adj2" fmla="val 0"/>
              </a:avLst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3BDD36D2-6A51-42C0-986B-FB296A2FC96C}"/>
              </a:ext>
            </a:extLst>
          </p:cNvPr>
          <p:cNvSpPr txBox="1"/>
          <p:nvPr/>
        </p:nvSpPr>
        <p:spPr>
          <a:xfrm>
            <a:off x="2735226" y="5281090"/>
            <a:ext cx="684610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3200" dirty="0"/>
              <a:t>A Journey To Discover the Most Influential Programmer on </a:t>
            </a:r>
            <a:r>
              <a:rPr lang="en-AU" sz="3200" dirty="0" err="1"/>
              <a:t>Github</a:t>
            </a:r>
            <a:endParaRPr lang="en-AU" sz="3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4C63DE-B350-4957-87AC-0CE318864C1B}"/>
              </a:ext>
            </a:extLst>
          </p:cNvPr>
          <p:cNvSpPr txBox="1"/>
          <p:nvPr/>
        </p:nvSpPr>
        <p:spPr>
          <a:xfrm>
            <a:off x="5167075" y="1464335"/>
            <a:ext cx="1827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b="1" dirty="0">
                <a:latin typeface="Book Antiqua" panose="02040602050305030304" pitchFamily="18" charset="0"/>
              </a:rPr>
              <a:t>King Coder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5CDCA31-1D8D-4511-81DF-82E0940C6920}"/>
              </a:ext>
            </a:extLst>
          </p:cNvPr>
          <p:cNvCxnSpPr>
            <a:stCxn id="20" idx="1"/>
          </p:cNvCxnSpPr>
          <p:nvPr/>
        </p:nvCxnSpPr>
        <p:spPr>
          <a:xfrm flipH="1">
            <a:off x="490330" y="5819699"/>
            <a:ext cx="2244896" cy="1125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26FB1E9-B37D-4A2B-B1BA-2D829650DC97}"/>
              </a:ext>
            </a:extLst>
          </p:cNvPr>
          <p:cNvCxnSpPr/>
          <p:nvPr/>
        </p:nvCxnSpPr>
        <p:spPr>
          <a:xfrm flipH="1">
            <a:off x="9456774" y="5830957"/>
            <a:ext cx="2244896" cy="1125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2985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D4B4FC5E-C4F7-40DA-9BDD-1B2808957A58}"/>
              </a:ext>
            </a:extLst>
          </p:cNvPr>
          <p:cNvGrpSpPr/>
          <p:nvPr/>
        </p:nvGrpSpPr>
        <p:grpSpPr>
          <a:xfrm>
            <a:off x="2039179" y="982176"/>
            <a:ext cx="5104571" cy="4893647"/>
            <a:chOff x="2039179" y="982176"/>
            <a:chExt cx="5104571" cy="4893647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E9B3CD7F-E1F2-430C-A390-958C280A9848}"/>
                </a:ext>
              </a:extLst>
            </p:cNvPr>
            <p:cNvSpPr txBox="1"/>
            <p:nvPr/>
          </p:nvSpPr>
          <p:spPr>
            <a:xfrm>
              <a:off x="3525080" y="982176"/>
              <a:ext cx="3618670" cy="4893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2400" dirty="0"/>
                <a:t>Data From </a:t>
              </a:r>
              <a:r>
                <a:rPr lang="en-AU" sz="2400" dirty="0" err="1"/>
                <a:t>Github</a:t>
              </a:r>
              <a:r>
                <a:rPr lang="en-AU" sz="2400" dirty="0"/>
                <a:t> Repos:</a:t>
              </a:r>
            </a:p>
            <a:p>
              <a:endParaRPr lang="en-AU" sz="24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AU" sz="2400" dirty="0" err="1"/>
                <a:t>scikit</a:t>
              </a:r>
              <a:r>
                <a:rPr lang="en-AU" sz="2400" dirty="0"/>
                <a:t>-learn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AU" sz="2400" dirty="0"/>
                <a:t>pandas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AU" sz="2400" dirty="0" err="1"/>
                <a:t>django</a:t>
              </a:r>
              <a:endParaRPr lang="en-AU" sz="24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AU" sz="2400" dirty="0" err="1"/>
                <a:t>tensorflow</a:t>
              </a:r>
              <a:endParaRPr lang="en-AU" sz="24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AU" sz="2400" dirty="0" err="1"/>
                <a:t>keras</a:t>
              </a:r>
              <a:endParaRPr lang="en-AU" sz="24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AU" sz="2400" dirty="0" err="1"/>
                <a:t>tidyverse</a:t>
              </a:r>
              <a:endParaRPr lang="en-AU" sz="24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AU" sz="2400" dirty="0"/>
                <a:t>ggplot2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AU" sz="2400" dirty="0" err="1"/>
                <a:t>linux</a:t>
              </a:r>
              <a:endParaRPr lang="en-AU" sz="24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AU" sz="2400" dirty="0" err="1"/>
                <a:t>ipython</a:t>
              </a:r>
              <a:endParaRPr lang="en-AU" sz="24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AU" sz="2400" dirty="0"/>
                <a:t>node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AU" sz="2400" dirty="0"/>
                <a:t>spark</a:t>
              </a:r>
            </a:p>
          </p:txBody>
        </p:sp>
        <p:sp>
          <p:nvSpPr>
            <p:cNvPr id="3" name="Left Brace 2">
              <a:extLst>
                <a:ext uri="{FF2B5EF4-FFF2-40B4-BE49-F238E27FC236}">
                  <a16:creationId xmlns:a16="http://schemas.microsoft.com/office/drawing/2014/main" id="{1D3DF184-6BCA-4668-8E00-ED2EDAB5FEEB}"/>
                </a:ext>
              </a:extLst>
            </p:cNvPr>
            <p:cNvSpPr/>
            <p:nvPr/>
          </p:nvSpPr>
          <p:spPr>
            <a:xfrm>
              <a:off x="2810703" y="1957392"/>
              <a:ext cx="728661" cy="1471608"/>
            </a:xfrm>
            <a:prstGeom prst="leftBrace">
              <a:avLst>
                <a:gd name="adj1" fmla="val 8333"/>
                <a:gd name="adj2" fmla="val 37379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" name="Left Brace 3">
              <a:extLst>
                <a:ext uri="{FF2B5EF4-FFF2-40B4-BE49-F238E27FC236}">
                  <a16:creationId xmlns:a16="http://schemas.microsoft.com/office/drawing/2014/main" id="{B77999C0-210C-4218-B360-7FB8091A071D}"/>
                </a:ext>
              </a:extLst>
            </p:cNvPr>
            <p:cNvSpPr/>
            <p:nvPr/>
          </p:nvSpPr>
          <p:spPr>
            <a:xfrm>
              <a:off x="2039179" y="3718171"/>
              <a:ext cx="1543047" cy="489505"/>
            </a:xfrm>
            <a:prstGeom prst="leftBrac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" name="Left Brace 4">
              <a:extLst>
                <a:ext uri="{FF2B5EF4-FFF2-40B4-BE49-F238E27FC236}">
                  <a16:creationId xmlns:a16="http://schemas.microsoft.com/office/drawing/2014/main" id="{8B746BAE-6DE6-454E-A83E-8F5664397352}"/>
                </a:ext>
              </a:extLst>
            </p:cNvPr>
            <p:cNvSpPr/>
            <p:nvPr/>
          </p:nvSpPr>
          <p:spPr>
            <a:xfrm>
              <a:off x="2853565" y="4467225"/>
              <a:ext cx="728661" cy="1162301"/>
            </a:xfrm>
            <a:prstGeom prst="leftBrace">
              <a:avLst>
                <a:gd name="adj1" fmla="val 8333"/>
                <a:gd name="adj2" fmla="val 64754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E31D9FEC-96FD-48A0-BD5C-C891633DB1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259" y="3200410"/>
            <a:ext cx="1412078" cy="1412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ython Programming Tutorials">
            <a:extLst>
              <a:ext uri="{FF2B5EF4-FFF2-40B4-BE49-F238E27FC236}">
                <a16:creationId xmlns:a16="http://schemas.microsoft.com/office/drawing/2014/main" id="{BD5BB2F0-613E-4F79-B759-A77133EB7C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" y="759311"/>
            <a:ext cx="2120969" cy="2120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omputer – Ethan">
            <a:extLst>
              <a:ext uri="{FF2B5EF4-FFF2-40B4-BE49-F238E27FC236}">
                <a16:creationId xmlns:a16="http://schemas.microsoft.com/office/drawing/2014/main" id="{DFF2773E-1570-4B74-8DDA-56760C6949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879" y="4843466"/>
            <a:ext cx="1967329" cy="180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ow to Make a Serverless GraphQL API using Lambda and DynamoDB">
            <a:extLst>
              <a:ext uri="{FF2B5EF4-FFF2-40B4-BE49-F238E27FC236}">
                <a16:creationId xmlns:a16="http://schemas.microsoft.com/office/drawing/2014/main" id="{42136FA4-06C6-4572-890A-4CBE6C0FF7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3641" y="2525649"/>
            <a:ext cx="3980480" cy="3980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BCD3014-93FA-4A49-81A0-136E1A83F51C}"/>
              </a:ext>
            </a:extLst>
          </p:cNvPr>
          <p:cNvSpPr txBox="1"/>
          <p:nvPr/>
        </p:nvSpPr>
        <p:spPr>
          <a:xfrm>
            <a:off x="7399682" y="1603449"/>
            <a:ext cx="45670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/>
              <a:t>Using </a:t>
            </a:r>
            <a:r>
              <a:rPr lang="en-AU" sz="2000" dirty="0" err="1"/>
              <a:t>GraphQL</a:t>
            </a:r>
            <a:r>
              <a:rPr lang="en-AU" sz="2000" dirty="0"/>
              <a:t> a data query language for APIs to extract data in .json format.</a:t>
            </a: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0980B0FA-F7F3-4A6E-8AAA-08DC8968B584}"/>
              </a:ext>
            </a:extLst>
          </p:cNvPr>
          <p:cNvSpPr/>
          <p:nvPr/>
        </p:nvSpPr>
        <p:spPr>
          <a:xfrm rot="238554">
            <a:off x="5061483" y="1940743"/>
            <a:ext cx="1431234" cy="3794051"/>
          </a:xfrm>
          <a:prstGeom prst="arc">
            <a:avLst>
              <a:gd name="adj1" fmla="val 16200000"/>
              <a:gd name="adj2" fmla="val 5483408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B91E559-98FC-4B2E-99EA-782F5CCCE0CF}"/>
              </a:ext>
            </a:extLst>
          </p:cNvPr>
          <p:cNvCxnSpPr>
            <a:cxnSpLocks/>
          </p:cNvCxnSpPr>
          <p:nvPr/>
        </p:nvCxnSpPr>
        <p:spPr>
          <a:xfrm>
            <a:off x="6520070" y="3837768"/>
            <a:ext cx="1338057" cy="6868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8086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343D381-465E-427A-96FB-215740264A48}"/>
              </a:ext>
            </a:extLst>
          </p:cNvPr>
          <p:cNvSpPr txBox="1"/>
          <p:nvPr/>
        </p:nvSpPr>
        <p:spPr>
          <a:xfrm>
            <a:off x="1444487" y="889843"/>
            <a:ext cx="465151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Main Area of Interest is </a:t>
            </a:r>
            <a:r>
              <a:rPr lang="en-AU" dirty="0" err="1"/>
              <a:t>Github</a:t>
            </a:r>
            <a:r>
              <a:rPr lang="en-AU" dirty="0"/>
              <a:t> </a:t>
            </a:r>
            <a:r>
              <a:rPr lang="en-AU" u="sng" dirty="0"/>
              <a:t>Commits.</a:t>
            </a:r>
          </a:p>
          <a:p>
            <a:endParaRPr lang="en-AU" u="sng" dirty="0"/>
          </a:p>
          <a:p>
            <a:r>
              <a:rPr lang="en-AU" dirty="0"/>
              <a:t>One Record of Data Contained: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Commit 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Commit Author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Commit Title / Header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Commit Message / Description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Comments Made on Commit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dirty="0"/>
              <a:t>Comment Author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dirty="0"/>
              <a:t>Date of Comment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Reactions / Emojis on Commit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dirty="0"/>
              <a:t>Reaction Author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dirty="0"/>
              <a:t>Date of Reaction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AU" dirty="0"/>
          </a:p>
          <a:p>
            <a:endParaRPr lang="en-AU" dirty="0"/>
          </a:p>
          <a:p>
            <a:r>
              <a:rPr lang="en-AU" dirty="0"/>
              <a:t>….Shout out to Douglas Crockford Creator of .json format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46F447-ED04-4D3E-82CB-64728FC04BD1}"/>
              </a:ext>
            </a:extLst>
          </p:cNvPr>
          <p:cNvSpPr txBox="1"/>
          <p:nvPr/>
        </p:nvSpPr>
        <p:spPr>
          <a:xfrm>
            <a:off x="6785113" y="1963627"/>
            <a:ext cx="465151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For each Repo 100 Commits and all corresponding bits of info relating to Commit was Collected. </a:t>
            </a:r>
          </a:p>
          <a:p>
            <a:endParaRPr lang="en-AU" sz="2400" dirty="0"/>
          </a:p>
          <a:p>
            <a:r>
              <a:rPr lang="en-AU" sz="2400" dirty="0"/>
              <a:t>Ranging between date-X and date-Y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25CA93E-1ACB-4120-A5F4-DB1DE3EB8429}"/>
              </a:ext>
            </a:extLst>
          </p:cNvPr>
          <p:cNvCxnSpPr>
            <a:cxnSpLocks/>
          </p:cNvCxnSpPr>
          <p:nvPr/>
        </p:nvCxnSpPr>
        <p:spPr>
          <a:xfrm flipH="1">
            <a:off x="5168350" y="2888974"/>
            <a:ext cx="1431233" cy="331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7285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68CAE8-FDF1-468A-BBDC-FD28547841DB}"/>
              </a:ext>
            </a:extLst>
          </p:cNvPr>
          <p:cNvSpPr txBox="1"/>
          <p:nvPr/>
        </p:nvSpPr>
        <p:spPr>
          <a:xfrm>
            <a:off x="2859507" y="583518"/>
            <a:ext cx="62682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800" dirty="0"/>
              <a:t>Quick &amp; Dirty Repo Exploration</a:t>
            </a:r>
          </a:p>
          <a:p>
            <a:pPr algn="ctr"/>
            <a:r>
              <a:rPr lang="en-AU" sz="2800" i="1" dirty="0"/>
              <a:t>To Help Explain A Few Things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14462BA-2D3D-4CC8-A7D0-567555F85E84}"/>
              </a:ext>
            </a:extLst>
          </p:cNvPr>
          <p:cNvSpPr/>
          <p:nvPr/>
        </p:nvSpPr>
        <p:spPr>
          <a:xfrm>
            <a:off x="387280" y="1346557"/>
            <a:ext cx="2676938" cy="397031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AU" dirty="0"/>
              <a:t>Number of unique contributors for each Repo</a:t>
            </a:r>
          </a:p>
          <a:p>
            <a:endParaRPr lang="en-AU" dirty="0"/>
          </a:p>
          <a:p>
            <a:r>
              <a:rPr lang="en-AU" dirty="0" err="1"/>
              <a:t>scikit</a:t>
            </a:r>
            <a:r>
              <a:rPr lang="en-AU" dirty="0"/>
              <a:t>-learn: 48</a:t>
            </a:r>
          </a:p>
          <a:p>
            <a:r>
              <a:rPr lang="en-AU" dirty="0" err="1"/>
              <a:t>linux</a:t>
            </a:r>
            <a:r>
              <a:rPr lang="en-AU" dirty="0"/>
              <a:t>: 26</a:t>
            </a:r>
          </a:p>
          <a:p>
            <a:r>
              <a:rPr lang="en-AU" dirty="0" err="1"/>
              <a:t>ipython</a:t>
            </a:r>
            <a:r>
              <a:rPr lang="en-AU" dirty="0"/>
              <a:t>: 16</a:t>
            </a:r>
          </a:p>
          <a:p>
            <a:r>
              <a:rPr lang="en-AU" dirty="0"/>
              <a:t>node: 49</a:t>
            </a:r>
          </a:p>
          <a:p>
            <a:r>
              <a:rPr lang="en-AU" dirty="0" err="1"/>
              <a:t>django</a:t>
            </a:r>
            <a:r>
              <a:rPr lang="en-AU" dirty="0"/>
              <a:t>: 32</a:t>
            </a:r>
          </a:p>
          <a:p>
            <a:r>
              <a:rPr lang="en-AU" dirty="0" err="1"/>
              <a:t>tensorflow</a:t>
            </a:r>
            <a:r>
              <a:rPr lang="en-AU" dirty="0"/>
              <a:t>: 46</a:t>
            </a:r>
          </a:p>
          <a:p>
            <a:r>
              <a:rPr lang="en-AU" dirty="0" err="1"/>
              <a:t>tidyverse</a:t>
            </a:r>
            <a:r>
              <a:rPr lang="en-AU" dirty="0"/>
              <a:t>: 10</a:t>
            </a:r>
          </a:p>
          <a:p>
            <a:r>
              <a:rPr lang="en-AU" dirty="0"/>
              <a:t>ggplot2: 31</a:t>
            </a:r>
          </a:p>
          <a:p>
            <a:r>
              <a:rPr lang="en-AU" dirty="0" err="1"/>
              <a:t>keras</a:t>
            </a:r>
            <a:r>
              <a:rPr lang="en-AU" dirty="0"/>
              <a:t>: 21</a:t>
            </a:r>
          </a:p>
          <a:p>
            <a:r>
              <a:rPr lang="en-AU" dirty="0"/>
              <a:t>spark: 46</a:t>
            </a:r>
          </a:p>
          <a:p>
            <a:r>
              <a:rPr lang="en-AU" dirty="0"/>
              <a:t>pandas: 38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F2B3E31-FC64-4BD8-8AC0-804B3BF1E198}"/>
              </a:ext>
            </a:extLst>
          </p:cNvPr>
          <p:cNvSpPr/>
          <p:nvPr/>
        </p:nvSpPr>
        <p:spPr>
          <a:xfrm>
            <a:off x="3225124" y="2581163"/>
            <a:ext cx="5115340" cy="369331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AU" dirty="0"/>
              <a:t>Top two contributors to each Repo</a:t>
            </a:r>
          </a:p>
          <a:p>
            <a:endParaRPr lang="en-AU" dirty="0"/>
          </a:p>
          <a:p>
            <a:r>
              <a:rPr lang="en-AU" dirty="0" err="1"/>
              <a:t>scikit</a:t>
            </a:r>
            <a:r>
              <a:rPr lang="en-AU" dirty="0"/>
              <a:t>-learn: [</a:t>
            </a:r>
            <a:r>
              <a:rPr lang="en-AU" dirty="0" err="1"/>
              <a:t>NicolasHug</a:t>
            </a:r>
            <a:r>
              <a:rPr lang="en-AU" dirty="0"/>
              <a:t>: 12,  </a:t>
            </a:r>
            <a:r>
              <a:rPr lang="en-AU" dirty="0" err="1"/>
              <a:t>thomasjpfan</a:t>
            </a:r>
            <a:r>
              <a:rPr lang="en-AU" dirty="0"/>
              <a:t>: 9]</a:t>
            </a:r>
          </a:p>
          <a:p>
            <a:r>
              <a:rPr lang="en-AU" dirty="0" err="1"/>
              <a:t>linux</a:t>
            </a:r>
            <a:r>
              <a:rPr lang="en-AU" dirty="0"/>
              <a:t>:  [</a:t>
            </a:r>
            <a:r>
              <a:rPr lang="en-AU" dirty="0" err="1"/>
              <a:t>AlexGhiti</a:t>
            </a:r>
            <a:r>
              <a:rPr lang="en-AU" dirty="0"/>
              <a:t>: 14, liu-song-6: 13]</a:t>
            </a:r>
          </a:p>
          <a:p>
            <a:r>
              <a:rPr lang="en-AU" dirty="0" err="1"/>
              <a:t>ipython</a:t>
            </a:r>
            <a:r>
              <a:rPr lang="en-AU" dirty="0"/>
              <a:t>: [</a:t>
            </a:r>
            <a:r>
              <a:rPr lang="en-AU" dirty="0" err="1"/>
              <a:t>Carreau</a:t>
            </a:r>
            <a:r>
              <a:rPr lang="en-AU" dirty="0"/>
              <a:t>: 77, </a:t>
            </a:r>
            <a:r>
              <a:rPr lang="en-AU" dirty="0" err="1"/>
              <a:t>terrdavis</a:t>
            </a:r>
            <a:r>
              <a:rPr lang="en-AU" dirty="0"/>
              <a:t>: 6]</a:t>
            </a:r>
          </a:p>
          <a:p>
            <a:r>
              <a:rPr lang="en-AU" dirty="0"/>
              <a:t>node: [</a:t>
            </a:r>
            <a:r>
              <a:rPr lang="en-AU" dirty="0" err="1"/>
              <a:t>addaleax</a:t>
            </a:r>
            <a:r>
              <a:rPr lang="en-AU" dirty="0"/>
              <a:t>: 18, </a:t>
            </a:r>
            <a:r>
              <a:rPr lang="en-AU" dirty="0" err="1"/>
              <a:t>ronag</a:t>
            </a:r>
            <a:r>
              <a:rPr lang="en-AU" dirty="0"/>
              <a:t>: 12]</a:t>
            </a:r>
          </a:p>
          <a:p>
            <a:r>
              <a:rPr lang="en-AU" dirty="0" err="1"/>
              <a:t>django</a:t>
            </a:r>
            <a:r>
              <a:rPr lang="en-AU" dirty="0"/>
              <a:t>: [</a:t>
            </a:r>
            <a:r>
              <a:rPr lang="en-AU" dirty="0" err="1"/>
              <a:t>felixxm</a:t>
            </a:r>
            <a:r>
              <a:rPr lang="en-AU" dirty="0"/>
              <a:t>: 30, </a:t>
            </a:r>
            <a:r>
              <a:rPr lang="en-AU" dirty="0" err="1"/>
              <a:t>carltongibson</a:t>
            </a:r>
            <a:r>
              <a:rPr lang="en-AU" dirty="0"/>
              <a:t>: 11]</a:t>
            </a:r>
          </a:p>
          <a:p>
            <a:r>
              <a:rPr lang="en-AU" dirty="0" err="1"/>
              <a:t>tensorflow</a:t>
            </a:r>
            <a:r>
              <a:rPr lang="en-AU" dirty="0"/>
              <a:t>: [</a:t>
            </a:r>
            <a:r>
              <a:rPr lang="en-AU" dirty="0" err="1"/>
              <a:t>tensorflower</a:t>
            </a:r>
            <a:r>
              <a:rPr lang="en-AU" dirty="0"/>
              <a:t>-gardener: 28, </a:t>
            </a:r>
            <a:r>
              <a:rPr lang="en-AU" dirty="0" err="1"/>
              <a:t>bmzhao</a:t>
            </a:r>
            <a:r>
              <a:rPr lang="en-AU" dirty="0"/>
              <a:t>, 7]</a:t>
            </a:r>
          </a:p>
          <a:p>
            <a:r>
              <a:rPr lang="en-AU" dirty="0" err="1"/>
              <a:t>tidyverse</a:t>
            </a:r>
            <a:r>
              <a:rPr lang="en-AU" dirty="0"/>
              <a:t>: [</a:t>
            </a:r>
            <a:r>
              <a:rPr lang="en-AU" dirty="0" err="1"/>
              <a:t>hadley</a:t>
            </a:r>
            <a:r>
              <a:rPr lang="en-AU" dirty="0"/>
              <a:t>: 27, </a:t>
            </a:r>
            <a:r>
              <a:rPr lang="en-AU" dirty="0" err="1"/>
              <a:t>batpigandme</a:t>
            </a:r>
            <a:r>
              <a:rPr lang="en-AU" dirty="0"/>
              <a:t>: 22]</a:t>
            </a:r>
          </a:p>
          <a:p>
            <a:r>
              <a:rPr lang="en-AU" dirty="0"/>
              <a:t>ggplot2: [</a:t>
            </a:r>
            <a:r>
              <a:rPr lang="en-AU" dirty="0" err="1"/>
              <a:t>paleolimbot</a:t>
            </a:r>
            <a:r>
              <a:rPr lang="en-AU" dirty="0"/>
              <a:t>: 29, thomasp85, 23]</a:t>
            </a:r>
          </a:p>
          <a:p>
            <a:r>
              <a:rPr lang="en-AU" dirty="0" err="1"/>
              <a:t>keras</a:t>
            </a:r>
            <a:r>
              <a:rPr lang="en-AU" dirty="0"/>
              <a:t>: [</a:t>
            </a:r>
            <a:r>
              <a:rPr lang="en-AU" dirty="0" err="1"/>
              <a:t>fchollet</a:t>
            </a:r>
            <a:r>
              <a:rPr lang="en-AU" dirty="0"/>
              <a:t>: 67, </a:t>
            </a:r>
            <a:r>
              <a:rPr lang="en-AU" dirty="0" err="1"/>
              <a:t>pavithrasv</a:t>
            </a:r>
            <a:r>
              <a:rPr lang="en-AU" dirty="0"/>
              <a:t>, 11]</a:t>
            </a:r>
          </a:p>
          <a:p>
            <a:r>
              <a:rPr lang="en-AU" dirty="0"/>
              <a:t>spark: [</a:t>
            </a:r>
            <a:r>
              <a:rPr lang="en-AU" dirty="0" err="1"/>
              <a:t>dongjoon-hyun</a:t>
            </a:r>
            <a:r>
              <a:rPr lang="en-AU" dirty="0"/>
              <a:t>: 11, </a:t>
            </a:r>
            <a:r>
              <a:rPr lang="en-AU" dirty="0" err="1"/>
              <a:t>HeartSaVioR</a:t>
            </a:r>
            <a:r>
              <a:rPr lang="en-AU" dirty="0"/>
              <a:t>, 8]</a:t>
            </a:r>
          </a:p>
          <a:p>
            <a:r>
              <a:rPr lang="en-AU" dirty="0"/>
              <a:t>pandas: [</a:t>
            </a:r>
            <a:r>
              <a:rPr lang="en-AU" dirty="0" err="1"/>
              <a:t>jbrockmendel</a:t>
            </a:r>
            <a:r>
              <a:rPr lang="en-AU" dirty="0"/>
              <a:t>: 36, </a:t>
            </a:r>
            <a:r>
              <a:rPr lang="en-AU" dirty="0" err="1"/>
              <a:t>jorisvandenbossche</a:t>
            </a:r>
            <a:r>
              <a:rPr lang="en-AU" dirty="0"/>
              <a:t>: 6]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C0E6E13-CE0D-4BEC-A7B5-0FF7CA7BDA3E}"/>
              </a:ext>
            </a:extLst>
          </p:cNvPr>
          <p:cNvSpPr/>
          <p:nvPr/>
        </p:nvSpPr>
        <p:spPr>
          <a:xfrm>
            <a:off x="8501371" y="1618069"/>
            <a:ext cx="3502925" cy="230832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AU" dirty="0"/>
              <a:t>Programmers who contribute to more than one repo</a:t>
            </a:r>
          </a:p>
          <a:p>
            <a:endParaRPr lang="en-AU" dirty="0"/>
          </a:p>
          <a:p>
            <a:r>
              <a:rPr lang="en-AU" dirty="0"/>
              <a:t>minho42: [</a:t>
            </a:r>
            <a:r>
              <a:rPr lang="en-AU" dirty="0" err="1"/>
              <a:t>ipython</a:t>
            </a:r>
            <a:r>
              <a:rPr lang="en-AU" dirty="0"/>
              <a:t>, </a:t>
            </a:r>
            <a:r>
              <a:rPr lang="en-AU" dirty="0" err="1"/>
              <a:t>django</a:t>
            </a:r>
            <a:r>
              <a:rPr lang="en-AU" dirty="0"/>
              <a:t>]</a:t>
            </a:r>
          </a:p>
          <a:p>
            <a:r>
              <a:rPr lang="en-AU" dirty="0" err="1"/>
              <a:t>hadley</a:t>
            </a:r>
            <a:r>
              <a:rPr lang="en-AU" dirty="0"/>
              <a:t>: [</a:t>
            </a:r>
            <a:r>
              <a:rPr lang="en-AU" dirty="0" err="1"/>
              <a:t>tidyverse</a:t>
            </a:r>
            <a:r>
              <a:rPr lang="en-AU" dirty="0"/>
              <a:t>, ggplot2]</a:t>
            </a:r>
          </a:p>
          <a:p>
            <a:r>
              <a:rPr lang="en-AU" dirty="0" err="1"/>
              <a:t>batpigandme</a:t>
            </a:r>
            <a:r>
              <a:rPr lang="en-AU" dirty="0"/>
              <a:t>: [</a:t>
            </a:r>
            <a:r>
              <a:rPr lang="en-AU" dirty="0" err="1"/>
              <a:t>tidyverse</a:t>
            </a:r>
            <a:r>
              <a:rPr lang="en-AU" dirty="0"/>
              <a:t>, ggplot2]</a:t>
            </a:r>
          </a:p>
          <a:p>
            <a:r>
              <a:rPr lang="en-AU" dirty="0" err="1"/>
              <a:t>karawoo</a:t>
            </a:r>
            <a:r>
              <a:rPr lang="en-AU" dirty="0"/>
              <a:t>: [</a:t>
            </a:r>
            <a:r>
              <a:rPr lang="en-AU" dirty="0" err="1"/>
              <a:t>tidyverse</a:t>
            </a:r>
            <a:r>
              <a:rPr lang="en-AU" dirty="0"/>
              <a:t>, ggplot2]</a:t>
            </a:r>
          </a:p>
          <a:p>
            <a:r>
              <a:rPr lang="en-AU" dirty="0" err="1"/>
              <a:t>topepo</a:t>
            </a:r>
            <a:r>
              <a:rPr lang="en-AU" dirty="0"/>
              <a:t>: [</a:t>
            </a:r>
            <a:r>
              <a:rPr lang="en-AU" dirty="0" err="1"/>
              <a:t>tidyverse</a:t>
            </a:r>
            <a:r>
              <a:rPr lang="en-AU" dirty="0"/>
              <a:t>, ggplot2]</a:t>
            </a:r>
          </a:p>
        </p:txBody>
      </p:sp>
    </p:spTree>
    <p:extLst>
      <p:ext uri="{BB962C8B-B14F-4D97-AF65-F5344CB8AC3E}">
        <p14:creationId xmlns:p14="http://schemas.microsoft.com/office/powerpoint/2010/main" val="3658172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D8EF9BC-C798-452C-9EA3-A704923673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195" y="118702"/>
            <a:ext cx="7126522" cy="66377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1DB40FF-47C5-475D-BA9E-B1604AA0ADCD}"/>
              </a:ext>
            </a:extLst>
          </p:cNvPr>
          <p:cNvSpPr txBox="1"/>
          <p:nvPr/>
        </p:nvSpPr>
        <p:spPr>
          <a:xfrm>
            <a:off x="7765142" y="1188836"/>
            <a:ext cx="391885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/>
              <a:t>Characteristics: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/>
              <a:t>Bipartite Network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AU" sz="2000" dirty="0"/>
              <a:t>Distinct Repo Communities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/>
              <a:t>Few Bridge Nodes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AU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AU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76E7C7-9BBF-43F4-8F7C-AB23466C052B}"/>
              </a:ext>
            </a:extLst>
          </p:cNvPr>
          <p:cNvSpPr txBox="1"/>
          <p:nvPr/>
        </p:nvSpPr>
        <p:spPr>
          <a:xfrm>
            <a:off x="7765142" y="3730173"/>
            <a:ext cx="322217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Things to note: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Red nodes act as bridge between two networks. These are people who contributed to more than one repo.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Nodes with thick edges have higher contribution rate.</a:t>
            </a:r>
          </a:p>
        </p:txBody>
      </p:sp>
    </p:spTree>
    <p:extLst>
      <p:ext uri="{BB962C8B-B14F-4D97-AF65-F5344CB8AC3E}">
        <p14:creationId xmlns:p14="http://schemas.microsoft.com/office/powerpoint/2010/main" val="3353025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453F2BD-194B-45B8-8A79-869AC6DA3507}"/>
              </a:ext>
            </a:extLst>
          </p:cNvPr>
          <p:cNvSpPr txBox="1"/>
          <p:nvPr/>
        </p:nvSpPr>
        <p:spPr>
          <a:xfrm rot="20295732">
            <a:off x="2425147" y="2782956"/>
            <a:ext cx="73417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400" dirty="0"/>
              <a:t>TOPIC &amp; SENTIMENT ANALYSIS</a:t>
            </a:r>
          </a:p>
        </p:txBody>
      </p:sp>
    </p:spTree>
    <p:extLst>
      <p:ext uri="{BB962C8B-B14F-4D97-AF65-F5344CB8AC3E}">
        <p14:creationId xmlns:p14="http://schemas.microsoft.com/office/powerpoint/2010/main" val="3063396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9ADCC58-072A-402D-9A8A-CC09B488A30D}"/>
              </a:ext>
            </a:extLst>
          </p:cNvPr>
          <p:cNvSpPr txBox="1"/>
          <p:nvPr/>
        </p:nvSpPr>
        <p:spPr>
          <a:xfrm rot="20295732">
            <a:off x="4125249" y="3044279"/>
            <a:ext cx="39415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400" dirty="0"/>
              <a:t>ANYTHING ELSE</a:t>
            </a:r>
          </a:p>
        </p:txBody>
      </p:sp>
    </p:spTree>
    <p:extLst>
      <p:ext uri="{BB962C8B-B14F-4D97-AF65-F5344CB8AC3E}">
        <p14:creationId xmlns:p14="http://schemas.microsoft.com/office/powerpoint/2010/main" val="2630018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AEE4CEF-26E9-4BCC-9D7B-1088C239C2F1}"/>
              </a:ext>
            </a:extLst>
          </p:cNvPr>
          <p:cNvSpPr txBox="1"/>
          <p:nvPr/>
        </p:nvSpPr>
        <p:spPr>
          <a:xfrm rot="20295732">
            <a:off x="4678258" y="3044279"/>
            <a:ext cx="28354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400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37775775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393</Words>
  <Application>Microsoft Office PowerPoint</Application>
  <PresentationFormat>Widescreen</PresentationFormat>
  <Paragraphs>80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Book Antiqua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Here's your outline to get started</dc:title>
  <dc:creator>Oliver Fred</dc:creator>
  <cp:lastModifiedBy>Oliver Fred</cp:lastModifiedBy>
  <cp:revision>17</cp:revision>
  <dcterms:created xsi:type="dcterms:W3CDTF">2019-10-04T09:50:11Z</dcterms:created>
  <dcterms:modified xsi:type="dcterms:W3CDTF">2019-10-04T12:01:33Z</dcterms:modified>
</cp:coreProperties>
</file>