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A0F349-EFAC-4AAF-86AA-911E892A7C17}">
  <a:tblStyle styleId="{10A0F349-EFAC-4AAF-86AA-911E892A7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mstat.org/publications/jse/v21n1/dunn/RE11_021_ALDI_Stores_Primary_battery_testing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http://www.amstat.org/publications/jse/v21n1/dunn/RE11_021_ALDI_Stores_Primary_battery_testing.pdf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601200" y="1807444"/>
            <a:ext cx="7941600" cy="7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771525"/>
            <a:ext cx="39945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5" y="771525"/>
            <a:ext cx="39945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1200" y="1807444"/>
            <a:ext cx="7941600" cy="78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771525"/>
            <a:ext cx="39945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92275" y="771525"/>
            <a:ext cx="39945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mailto:james.baglin@rmit.edu.au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mailto:james.baglin@rmit.edu.au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ar Plot.png" id="10" name="Shape 1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06330" y="134890"/>
            <a:ext cx="735354" cy="393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0" y="4701150"/>
            <a:ext cx="917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/>
        </p:nvSpPr>
        <p:spPr>
          <a:xfrm>
            <a:off x="2157900" y="4797431"/>
            <a:ext cx="48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Dr James Baglin (</a:t>
            </a:r>
            <a:r>
              <a:rPr lang="en-GB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james.baglin@rmit.edu.au</a:t>
            </a:r>
            <a:r>
              <a:rPr lang="en-GB" sz="1200"/>
              <a:t>) </a:t>
            </a:r>
            <a:endParaRPr sz="1200"/>
          </a:p>
        </p:txBody>
      </p:sp>
      <p:sp>
        <p:nvSpPr>
          <p:cNvPr id="13" name="Shape 13"/>
          <p:cNvSpPr txBox="1"/>
          <p:nvPr/>
        </p:nvSpPr>
        <p:spPr>
          <a:xfrm>
            <a:off x="143150" y="4797431"/>
            <a:ext cx="48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     ©2015</a:t>
            </a:r>
            <a:endParaRPr sz="1200"/>
          </a:p>
        </p:txBody>
      </p:sp>
      <p:pic>
        <p:nvPicPr>
          <p:cNvPr descr="RMIT Logo.fw.png"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4843714"/>
            <a:ext cx="592162" cy="205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 Medienbetrachter öffnen" id="15" name="Shape 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200" y="4843716"/>
            <a:ext cx="205780" cy="2057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633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-1"/>
            <a:ext cx="8229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ar Plot.png" id="43" name="Shape 4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06330" y="134890"/>
            <a:ext cx="735354" cy="393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hape 44"/>
          <p:cNvCxnSpPr/>
          <p:nvPr/>
        </p:nvCxnSpPr>
        <p:spPr>
          <a:xfrm>
            <a:off x="0" y="4701150"/>
            <a:ext cx="917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/>
        </p:nvSpPr>
        <p:spPr>
          <a:xfrm>
            <a:off x="2157900" y="4797431"/>
            <a:ext cx="48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Dr James Baglin (</a:t>
            </a:r>
            <a:r>
              <a:rPr lang="en-GB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james.baglin@rmit.edu.au</a:t>
            </a:r>
            <a:r>
              <a:rPr lang="en-GB" sz="1200"/>
              <a:t>) </a:t>
            </a:r>
            <a:endParaRPr sz="1200"/>
          </a:p>
        </p:txBody>
      </p:sp>
      <p:sp>
        <p:nvSpPr>
          <p:cNvPr id="46" name="Shape 46"/>
          <p:cNvSpPr txBox="1"/>
          <p:nvPr/>
        </p:nvSpPr>
        <p:spPr>
          <a:xfrm>
            <a:off x="143150" y="4797431"/>
            <a:ext cx="4828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     ©2015</a:t>
            </a:r>
            <a:endParaRPr sz="1200"/>
          </a:p>
        </p:txBody>
      </p:sp>
      <p:pic>
        <p:nvPicPr>
          <p:cNvPr descr="RMIT Logo.fw.png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0" y="4843714"/>
            <a:ext cx="592162" cy="205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 Medienbetrachter öffnen"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200" y="4843716"/>
            <a:ext cx="205780" cy="2057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a/rmit.edu.au/folderview?id=0Bwtqn_QygJ8_fmZQZVVUM2R2WjZuWEYzTTBtOFdqdnpfV3BHN3RHMG1VMlhScmhkMExJejA&amp;usp=sharing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humanbenchmark.com/tests/reactiontime" TargetMode="External"/><Relationship Id="rId4" Type="http://schemas.openxmlformats.org/officeDocument/2006/relationships/hyperlink" Target="http://goo.gl/forms/FY8vr5Fsb6" TargetMode="External"/><Relationship Id="rId5" Type="http://schemas.openxmlformats.org/officeDocument/2006/relationships/hyperlink" Target="https://drive.google.com/a/rmit.edu.au/folderview?id=0Bwtqn_QygJ8_fmZQZVVUM2R2WjZuWEYzTTBtOFdqdnpfV3BHN3RHMG1VMlhScmhkMExJejA&amp;usp=sharing" TargetMode="External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Hypothesis Testing</a:t>
            </a:r>
            <a:endParaRPr sz="3300"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Demonstration of the Two-sample and paired samples t-test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Paired-samples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Differences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Example…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finish up this example for our first class exercise...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9" name="Shape 149"/>
          <p:cNvGraphicFramePr/>
          <p:nvPr/>
        </p:nvGraphicFramePr>
        <p:xfrm>
          <a:off x="2347625" y="12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{10A0F349-EFAC-4AAF-86AA-911E892A7C17}</a:tableStyleId>
              </a:tblPr>
              <a:tblGrid>
                <a:gridCol w="1512050"/>
                <a:gridCol w="1438100"/>
                <a:gridCol w="1498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RT First 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baseline="-25000" lang="en-GB">
                          <a:solidFill>
                            <a:schemeClr val="dk1"/>
                          </a:solidFill>
                        </a:rPr>
                        <a:t>i1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RT Second 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b="1" baseline="-25000" lang="en-GB">
                          <a:solidFill>
                            <a:schemeClr val="dk1"/>
                          </a:solidFill>
                        </a:rPr>
                        <a:t>i2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 = x</a:t>
                      </a:r>
                      <a:r>
                        <a:rPr b="1" baseline="-25000" lang="en-GB"/>
                        <a:t>i2</a:t>
                      </a:r>
                      <a:r>
                        <a:rPr b="1" lang="en-GB"/>
                        <a:t> - x</a:t>
                      </a:r>
                      <a:r>
                        <a:rPr b="1" baseline="-25000" lang="en-GB"/>
                        <a:t>i1</a:t>
                      </a:r>
                      <a:endParaRPr b="1"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Average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-15.33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95" y="2991021"/>
            <a:ext cx="1018400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Investigators compare the average number of pulses (e.g. camera flashes) to deplete a 1.5 V battery to 0.8 V (very flat) using a random sample of 9 Energizer and 9 Ultracell (Aldi) batteries (Approx. 50% cheaper).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data are contained in the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Battery.csv</a:t>
            </a:r>
            <a:r>
              <a:rPr lang="en-GB" sz="1400"/>
              <a:t> dataset on the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Data Repository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estimated difference between means = 118.22 - 156.67 = -38.45 pulses (Energizer - Ultracell)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&gt; Battery_sub &lt;- subset(Battery, subset = Voltage == 0.8)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&gt; favstats(~Pulses | Brand, data = Battery_sub)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      Brand min  Q1 median  Q3 max     mean       sd n missing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1 Energizer 107 108    117 127 128 118.2222 9.148467 9       0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2 Ultracell 149 156    156 159 168 156.6667 5.700877 9       0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Two-sample </a:t>
            </a:r>
            <a:r>
              <a:rPr i="1" lang="en-GB"/>
              <a:t>t</a:t>
            </a:r>
            <a:r>
              <a:rPr lang="en-GB"/>
              <a:t>-test - Example</a:t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900" y="2074675"/>
            <a:ext cx="3066100" cy="24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Two-sample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Overview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Hypotheses for the two-sample (independent samples) </a:t>
            </a:r>
            <a:r>
              <a:rPr b="1" i="1" lang="en-GB" sz="1400"/>
              <a:t>t</a:t>
            </a:r>
            <a:r>
              <a:rPr b="1" lang="en-GB" sz="1400"/>
              <a:t>-test</a:t>
            </a:r>
            <a:r>
              <a:rPr lang="en-GB" sz="1400"/>
              <a:t>: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baseline="-25000" lang="en-GB" sz="1400"/>
              <a:t>0</a:t>
            </a:r>
            <a:r>
              <a:rPr lang="en-GB" sz="1400"/>
              <a:t>: u</a:t>
            </a:r>
            <a:r>
              <a:rPr baseline="-25000" lang="en-GB" sz="1400"/>
              <a:t>Energizer</a:t>
            </a:r>
            <a:r>
              <a:rPr lang="en-GB" sz="1400"/>
              <a:t>- u</a:t>
            </a:r>
            <a:r>
              <a:rPr baseline="-25000" lang="en-GB" sz="1400"/>
              <a:t>Ultracell</a:t>
            </a:r>
            <a:r>
              <a:rPr lang="en-GB" sz="1400"/>
              <a:t>= 0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baseline="-25000" lang="en-GB" sz="1400"/>
              <a:t>A</a:t>
            </a:r>
            <a:r>
              <a:rPr lang="en-GB" sz="1400"/>
              <a:t>: u</a:t>
            </a:r>
            <a:r>
              <a:rPr baseline="-25000" lang="en-GB" sz="1400"/>
              <a:t>Energizer</a:t>
            </a:r>
            <a:r>
              <a:rPr lang="en-GB" sz="1400"/>
              <a:t>- u</a:t>
            </a:r>
            <a:r>
              <a:rPr baseline="-25000" lang="en-GB" sz="1400"/>
              <a:t>Ultracell</a:t>
            </a:r>
            <a:r>
              <a:rPr lang="en-GB" sz="1400"/>
              <a:t>≠ 0 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Assumptions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Comparing two independent population means with unknown population variance.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Population data are normally distributed or large sample used (</a:t>
            </a:r>
            <a:r>
              <a:rPr i="1" lang="en-GB"/>
              <a:t>n</a:t>
            </a:r>
            <a:r>
              <a:rPr lang="en-GB"/>
              <a:t> &gt; 30 for both groups)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Population homogeneity of variance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Decision Rules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Reject H</a:t>
            </a:r>
            <a:r>
              <a:rPr baseline="-25000" lang="en-GB"/>
              <a:t>0</a:t>
            </a:r>
            <a:r>
              <a:rPr lang="en-GB"/>
              <a:t>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If </a:t>
            </a:r>
            <a:r>
              <a:rPr i="1" lang="en-GB" sz="1400"/>
              <a:t>p</a:t>
            </a:r>
            <a:r>
              <a:rPr lang="en-GB" sz="1400"/>
              <a:t>-value &lt; 0.05 (α significance level)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If 95% </a:t>
            </a:r>
            <a:r>
              <a:rPr i="1" lang="en-GB" sz="1400"/>
              <a:t>CI </a:t>
            </a:r>
            <a:r>
              <a:rPr lang="en-GB" sz="1400"/>
              <a:t>of the difference between means does not capture H</a:t>
            </a:r>
            <a:r>
              <a:rPr baseline="-25000" lang="en-GB" sz="1400"/>
              <a:t>0</a:t>
            </a:r>
            <a:r>
              <a:rPr lang="en-GB" sz="1400"/>
              <a:t>: u</a:t>
            </a:r>
            <a:r>
              <a:rPr baseline="-25000" lang="en-GB" sz="1400"/>
              <a:t>Energizer</a:t>
            </a:r>
            <a:r>
              <a:rPr lang="en-GB" sz="1400"/>
              <a:t>- u</a:t>
            </a:r>
            <a:r>
              <a:rPr baseline="-25000" lang="en-GB" sz="1400"/>
              <a:t>Ultracell</a:t>
            </a:r>
            <a:r>
              <a:rPr lang="en-GB" sz="1400"/>
              <a:t>= 0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Otherwise, fail to reject H</a:t>
            </a:r>
            <a:r>
              <a:rPr baseline="-25000" lang="en-GB"/>
              <a:t>0</a:t>
            </a:r>
            <a:r>
              <a:rPr lang="en-GB"/>
              <a:t>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Conclusion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will be statistically significant if we reject H</a:t>
            </a:r>
            <a:r>
              <a:rPr baseline="-25000" lang="en-GB"/>
              <a:t>0</a:t>
            </a:r>
            <a:endParaRPr baseline="-250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Otherwise, the test is not statistically significant.</a:t>
            </a:r>
            <a:endParaRPr sz="1400"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Two-sample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Assumptions - Normality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Normality is only a problem in small samples (generally samples sizes less than 30 ) due to the CLT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However, when we need to test normality the most (i.e, n &lt; 30 in one group), there is no good method.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Visual inspections might help…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But, often they don’t because there is insufficient information…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Sometime we just need to make an assumption or maybe look for alternative methods - e.g. nonparametric methods, e.g. randomisation test.</a:t>
            </a:r>
            <a:endParaRPr sz="1400"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00" y="1654800"/>
            <a:ext cx="1932800" cy="1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825" y="1654800"/>
            <a:ext cx="1932800" cy="19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193475" y="1807750"/>
            <a:ext cx="1764000" cy="1204200"/>
          </a:xfrm>
          <a:prstGeom prst="cloudCallout">
            <a:avLst>
              <a:gd fmla="val -194915" name="adj1"/>
              <a:gd fmla="val 270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 reports </a:t>
            </a: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var.equal=FALSE </a:t>
            </a:r>
            <a:r>
              <a:rPr lang="en-GB" sz="1200"/>
              <a:t>by default.  </a:t>
            </a:r>
            <a:endParaRPr sz="12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You can default to the Welch two-sample </a:t>
            </a:r>
            <a:r>
              <a:rPr i="1" lang="en-GB" sz="1200"/>
              <a:t>t</a:t>
            </a:r>
            <a:r>
              <a:rPr lang="en-GB" sz="1200"/>
              <a:t>-test in R which does not assume Homogeneity of variance. Or...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Check using the Levene’s test: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H</a:t>
            </a:r>
            <a:r>
              <a:rPr baseline="-25000" lang="en-GB" sz="1200"/>
              <a:t>0</a:t>
            </a:r>
            <a:r>
              <a:rPr lang="en-GB" sz="1200"/>
              <a:t>: The data are drawn from two populations that have EQUAL variance: σ</a:t>
            </a:r>
            <a:r>
              <a:rPr baseline="30000" lang="en-GB" sz="1200"/>
              <a:t>2</a:t>
            </a:r>
            <a:r>
              <a:rPr baseline="-25000" lang="en-GB" sz="1200"/>
              <a:t>Energizer</a:t>
            </a:r>
            <a:r>
              <a:rPr lang="en-GB" sz="1200"/>
              <a:t> = σ</a:t>
            </a:r>
            <a:r>
              <a:rPr baseline="30000" lang="en-GB" sz="1200"/>
              <a:t>2</a:t>
            </a:r>
            <a:r>
              <a:rPr baseline="-25000" lang="en-GB" sz="1200"/>
              <a:t>Ultracell</a:t>
            </a:r>
            <a:endParaRPr baseline="-25000"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H</a:t>
            </a:r>
            <a:r>
              <a:rPr baseline="-25000" lang="en-GB" sz="1200"/>
              <a:t>A</a:t>
            </a:r>
            <a:r>
              <a:rPr lang="en-GB" sz="1200"/>
              <a:t>: The data are drawn from two populations that have UNEQUAL variance: σ</a:t>
            </a:r>
            <a:r>
              <a:rPr baseline="30000" lang="en-GB" sz="1200"/>
              <a:t>2</a:t>
            </a:r>
            <a:r>
              <a:rPr baseline="-25000" lang="en-GB" sz="1200"/>
              <a:t>Energizer</a:t>
            </a:r>
            <a:r>
              <a:rPr lang="en-GB" sz="1200"/>
              <a:t> ≠ σ</a:t>
            </a:r>
            <a:r>
              <a:rPr baseline="30000" lang="en-GB" sz="1200"/>
              <a:t>2</a:t>
            </a:r>
            <a:r>
              <a:rPr baseline="-25000" lang="en-GB" sz="1200"/>
              <a:t>Ultracell</a:t>
            </a:r>
            <a:endParaRPr baseline="-25000"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Look at the </a:t>
            </a:r>
            <a:r>
              <a:rPr i="1" lang="en-GB" sz="1200"/>
              <a:t>p</a:t>
            </a:r>
            <a:r>
              <a:rPr lang="en-GB" sz="1200"/>
              <a:t>-value produced by the Levene’s test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Assume equal variance if you </a:t>
            </a:r>
            <a:r>
              <a:rPr i="1" lang="en-GB" sz="1200"/>
              <a:t>Fail to reject H</a:t>
            </a:r>
            <a:r>
              <a:rPr baseline="-25000" i="1" lang="en-GB" sz="1200"/>
              <a:t>0</a:t>
            </a:r>
            <a:r>
              <a:rPr lang="en-GB" sz="1200"/>
              <a:t>, </a:t>
            </a:r>
            <a:r>
              <a:rPr i="1" lang="en-GB" sz="1200"/>
              <a:t>p</a:t>
            </a:r>
            <a:r>
              <a:rPr lang="en-GB" sz="1200"/>
              <a:t> &gt; .05 (Assumption not violated)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Otherwise, do not assume equal variance, </a:t>
            </a:r>
            <a:r>
              <a:rPr i="1" lang="en-GB" sz="1200"/>
              <a:t>p</a:t>
            </a:r>
            <a:r>
              <a:rPr lang="en-GB" sz="1200"/>
              <a:t> &lt; .05 (Assumption violated)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Assumption violated: Use Welch two-sample t-test in R - </a:t>
            </a: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var.equal=FALSE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Assumption not violated: Use the standard two-sample t-test in R - </a:t>
            </a: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var.equal=TRUE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&gt; leveneTest(Pulses ~ Brand, data = Battery_sub)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Levene's Test for Homogeneity of Variance (center = median)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      Df F value  Pr(&gt;F)  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group  1  3.7606 0.07032 .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      16                  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2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Signif. codes:  0 ‘***’ 0.001 ‘**’ 0.01 ‘*’ 0.05 ‘.’ 0.1 ‘ ’ 1</a:t>
            </a:r>
            <a:endParaRPr sz="1200">
              <a:solidFill>
                <a:srgbClr val="009933"/>
              </a:solidFill>
            </a:endParaRP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Two-sample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Homogeneity of Variance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29050" y="3099700"/>
            <a:ext cx="2463600" cy="1562400"/>
          </a:xfrm>
          <a:prstGeom prst="cloudCallout">
            <a:avLst>
              <a:gd fmla="val -201385" name="adj1"/>
              <a:gd fmla="val -2391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p</a:t>
            </a:r>
            <a:r>
              <a:rPr lang="en-GB" sz="1200"/>
              <a:t> &gt; 0.05. The Levene’s test tells us it is safe to assume homogeneity of variance...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Two-sample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R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&gt; t.test(~Pulses | Brand, data = Battery_sub)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	Welch Two Sample t-test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data:  Pulses by Brand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t = -10.699, df = 13.399, p-value = </a:t>
            </a:r>
            <a:r>
              <a:rPr b="1"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6.13e-08</a:t>
            </a:r>
            <a:endParaRPr b="1"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alternative hypothesis: true difference in means is not equal to 0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95 percent confidence interval: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-46.18347 -30.70542</a:t>
            </a:r>
            <a:endParaRPr b="1"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sample estimates: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mean in group Energizer mean in group Ultracell 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9933"/>
                </a:solidFill>
                <a:latin typeface="Consolas"/>
                <a:ea typeface="Consolas"/>
                <a:cs typeface="Consolas"/>
                <a:sym typeface="Consolas"/>
              </a:rPr>
              <a:t>               118.2222                156.6667 </a:t>
            </a:r>
            <a:endParaRPr sz="1400">
              <a:solidFill>
                <a:srgbClr val="00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797400" y="1118400"/>
            <a:ext cx="2043900" cy="1017900"/>
          </a:xfrm>
          <a:prstGeom prst="cloudCallout">
            <a:avLst>
              <a:gd fmla="val -85043" name="adj1"/>
              <a:gd fmla="val 14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 think it is always better to NOT assume equal variance. </a:t>
            </a:r>
            <a:endParaRPr sz="1200"/>
          </a:p>
        </p:txBody>
      </p:sp>
      <p:sp>
        <p:nvSpPr>
          <p:cNvPr id="118" name="Shape 118"/>
          <p:cNvSpPr/>
          <p:nvPr/>
        </p:nvSpPr>
        <p:spPr>
          <a:xfrm>
            <a:off x="6586400" y="1325625"/>
            <a:ext cx="2463600" cy="1562400"/>
          </a:xfrm>
          <a:prstGeom prst="cloudCallout">
            <a:avLst>
              <a:gd fmla="val -126364" name="adj1"/>
              <a:gd fmla="val 2244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p-value is really small, </a:t>
            </a:r>
            <a:r>
              <a:rPr i="1" lang="en-GB" sz="1200"/>
              <a:t>p</a:t>
            </a:r>
            <a:r>
              <a:rPr lang="en-GB" sz="1200"/>
              <a:t> &lt; .001</a:t>
            </a:r>
            <a:endParaRPr sz="1200"/>
          </a:p>
        </p:txBody>
      </p:sp>
      <p:sp>
        <p:nvSpPr>
          <p:cNvPr id="119" name="Shape 119"/>
          <p:cNvSpPr/>
          <p:nvPr/>
        </p:nvSpPr>
        <p:spPr>
          <a:xfrm>
            <a:off x="5616975" y="2947600"/>
            <a:ext cx="3301500" cy="1562400"/>
          </a:xfrm>
          <a:prstGeom prst="cloudCallout">
            <a:avLst>
              <a:gd fmla="val -150572" name="adj1"/>
              <a:gd fmla="val -256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95% CI of the difference between means does not capture </a:t>
            </a:r>
            <a:r>
              <a:rPr lang="en-GB" sz="1200">
                <a:solidFill>
                  <a:schemeClr val="dk1"/>
                </a:solidFill>
              </a:rPr>
              <a:t>H</a:t>
            </a:r>
            <a:r>
              <a:rPr baseline="-25000" lang="en-GB" sz="1200">
                <a:solidFill>
                  <a:schemeClr val="dk1"/>
                </a:solidFill>
              </a:rPr>
              <a:t>0</a:t>
            </a:r>
            <a:r>
              <a:rPr lang="en-GB" sz="1200">
                <a:solidFill>
                  <a:schemeClr val="dk1"/>
                </a:solidFill>
              </a:rPr>
              <a:t>: u</a:t>
            </a:r>
            <a:r>
              <a:rPr baseline="-25000" lang="en-GB" sz="1200">
                <a:solidFill>
                  <a:schemeClr val="dk1"/>
                </a:solidFill>
              </a:rPr>
              <a:t>Energizer</a:t>
            </a:r>
            <a:r>
              <a:rPr lang="en-GB" sz="1200">
                <a:solidFill>
                  <a:schemeClr val="dk1"/>
                </a:solidFill>
              </a:rPr>
              <a:t>- u</a:t>
            </a:r>
            <a:r>
              <a:rPr baseline="-25000" lang="en-GB" sz="1200">
                <a:solidFill>
                  <a:schemeClr val="dk1"/>
                </a:solidFill>
              </a:rPr>
              <a:t>Ultracell</a:t>
            </a:r>
            <a:r>
              <a:rPr lang="en-GB" sz="1200">
                <a:solidFill>
                  <a:schemeClr val="dk1"/>
                </a:solidFill>
              </a:rPr>
              <a:t>= 0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Two-sample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Interpretation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Two-sample </a:t>
            </a:r>
            <a:r>
              <a:rPr i="1" lang="en-GB" sz="1400"/>
              <a:t>t</a:t>
            </a:r>
            <a:r>
              <a:rPr lang="en-GB" sz="1400"/>
              <a:t>-test result summary: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assumed normality, but there might be some doubt.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defaulted to not assuming equal variance, despite the Levene’s test indicating it was safe to assume.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Estimated difference between means:  118.22 - 156.67 = -38.45 pulses (Energizer - Ultracell)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95% </a:t>
            </a:r>
            <a:r>
              <a:rPr i="1" lang="en-GB" sz="1400"/>
              <a:t>CI</a:t>
            </a:r>
            <a:r>
              <a:rPr lang="en-GB" sz="1400"/>
              <a:t> of difference between means [-46.18, -30.71]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p</a:t>
            </a:r>
            <a:r>
              <a:rPr lang="en-GB" sz="1400"/>
              <a:t>-value &lt; .001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Decision: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Reject H</a:t>
            </a:r>
            <a:r>
              <a:rPr baseline="-25000" i="1" lang="en-GB" sz="1400"/>
              <a:t>0</a:t>
            </a:r>
            <a:endParaRPr i="1"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What do we conclude?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00"/>
              <a:t>The results of the study found a statistically significant mean difference between Energizer and Ultracell pulse counts, t(df = 13.40) = -10.7, p &lt; .001, difference between means = -38.45 pulses, 95% CI </a:t>
            </a:r>
            <a:r>
              <a:rPr lang="en-GB" sz="1400"/>
              <a:t>[-46.18, -30.71]</a:t>
            </a:r>
            <a:r>
              <a:rPr i="1" lang="en-GB" sz="1400"/>
              <a:t>. Ultracell batteries performed significantly better on average than the more expensive Energiser batteries.</a:t>
            </a:r>
            <a:endParaRPr i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Paired-samples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 - Example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43150" y="760275"/>
            <a:ext cx="62730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Does reaction time improve with practice?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test this claim by measuring your average reaction times twice to determine if you improve on your second try.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Measure your average RT (out of five tries) </a:t>
            </a:r>
            <a:r>
              <a:rPr b="1" lang="en-GB" sz="1600"/>
              <a:t>twice </a:t>
            </a:r>
            <a:r>
              <a:rPr lang="en-GB" sz="1600"/>
              <a:t>using the following online test -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http://www.humanbenchmark.com/tests/reactiontime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Upload your results to the Google form (no trolling!) -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http://goo.gl/forms/FY8vr5Fsb6</a:t>
            </a:r>
            <a:r>
              <a:rPr lang="en-GB" sz="1600"/>
              <a:t> (login required)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When instructed, download results from the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Data Repository</a:t>
            </a:r>
            <a:r>
              <a:rPr lang="en-GB" sz="1600"/>
              <a:t> -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Reaction Time Practice.csv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Import the data into RStudio and name the data object 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Reaction.Time.Practice</a:t>
            </a:r>
            <a:r>
              <a:rPr lang="en-GB" sz="1600"/>
              <a:t> </a:t>
            </a:r>
            <a:endParaRPr sz="16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Reaction Time | by Ryan"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6150" y="974150"/>
            <a:ext cx="2609101" cy="173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43150" y="0"/>
            <a:ext cx="88821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Paired-samples </a:t>
            </a:r>
            <a:r>
              <a:rPr i="1" lang="en-GB">
                <a:solidFill>
                  <a:schemeClr val="lt1"/>
                </a:solidFill>
              </a:rPr>
              <a:t>t</a:t>
            </a:r>
            <a:r>
              <a:rPr lang="en-GB">
                <a:solidFill>
                  <a:schemeClr val="lt1"/>
                </a:solidFill>
              </a:rPr>
              <a:t>-test- Overview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43150" y="760266"/>
            <a:ext cx="88821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Hypotheses for the paired (dependent) samples </a:t>
            </a:r>
            <a:r>
              <a:rPr b="1" i="1" lang="en-GB" sz="1400"/>
              <a:t>t</a:t>
            </a:r>
            <a:r>
              <a:rPr b="1" lang="en-GB" sz="1400"/>
              <a:t>-test</a:t>
            </a:r>
            <a:r>
              <a:rPr lang="en-GB" sz="1400"/>
              <a:t>: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baseline="-25000" lang="en-GB" sz="1400"/>
              <a:t>0</a:t>
            </a:r>
            <a:r>
              <a:rPr lang="en-GB" sz="1400"/>
              <a:t>: u</a:t>
            </a:r>
            <a:r>
              <a:rPr baseline="-25000" lang="en-GB" sz="1400"/>
              <a:t>Δ</a:t>
            </a:r>
            <a:r>
              <a:rPr lang="en-GB" sz="1400"/>
              <a:t>= 0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H</a:t>
            </a:r>
            <a:r>
              <a:rPr baseline="-25000" lang="en-GB" sz="1400"/>
              <a:t>A</a:t>
            </a:r>
            <a:r>
              <a:rPr lang="en-GB" sz="1400"/>
              <a:t>: u</a:t>
            </a:r>
            <a:r>
              <a:rPr baseline="-25000" lang="en-GB" sz="1400"/>
              <a:t>Δ</a:t>
            </a:r>
            <a:r>
              <a:rPr lang="en-GB" sz="1400"/>
              <a:t>≠ 0</a:t>
            </a:r>
            <a:endParaRPr sz="1400"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Assumptions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Comparing the population average difference or change, u</a:t>
            </a:r>
            <a:r>
              <a:rPr baseline="-25000" lang="en-GB"/>
              <a:t>Δ</a:t>
            </a:r>
            <a:r>
              <a:rPr lang="en-GB"/>
              <a:t>, between two matched measurements, d</a:t>
            </a:r>
            <a:r>
              <a:rPr baseline="-25000" lang="en-GB"/>
              <a:t>i</a:t>
            </a:r>
            <a:r>
              <a:rPr lang="en-GB"/>
              <a:t> = x</a:t>
            </a:r>
            <a:r>
              <a:rPr baseline="-25000" lang="en-GB"/>
              <a:t>i2</a:t>
            </a:r>
            <a:r>
              <a:rPr lang="en-GB"/>
              <a:t> - x</a:t>
            </a:r>
            <a:r>
              <a:rPr baseline="-25000" lang="en-GB"/>
              <a:t>i1</a:t>
            </a:r>
            <a:r>
              <a:rPr lang="en-GB"/>
              <a:t>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Δ are normally distributed or large sample used (</a:t>
            </a:r>
            <a:r>
              <a:rPr i="1" lang="en-GB"/>
              <a:t>n</a:t>
            </a:r>
            <a:r>
              <a:rPr lang="en-GB"/>
              <a:t> &gt; 30)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Decision Rules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Reject H</a:t>
            </a:r>
            <a:r>
              <a:rPr baseline="-25000" lang="en-GB"/>
              <a:t>0</a:t>
            </a:r>
            <a:r>
              <a:rPr lang="en-GB"/>
              <a:t>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If </a:t>
            </a:r>
            <a:r>
              <a:rPr i="1" lang="en-GB" sz="1400"/>
              <a:t>p</a:t>
            </a:r>
            <a:r>
              <a:rPr lang="en-GB" sz="1400"/>
              <a:t>-value &lt; 0.05 (α significance level)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If 95% </a:t>
            </a:r>
            <a:r>
              <a:rPr i="1" lang="en-GB" sz="1400"/>
              <a:t>CI </a:t>
            </a:r>
            <a:r>
              <a:rPr lang="en-GB" sz="1400"/>
              <a:t>of the mean difference does not capture H</a:t>
            </a:r>
            <a:r>
              <a:rPr baseline="-25000" lang="en-GB" sz="1400"/>
              <a:t>0</a:t>
            </a:r>
            <a:r>
              <a:rPr lang="en-GB" sz="1400"/>
              <a:t>: u</a:t>
            </a:r>
            <a:r>
              <a:rPr baseline="-25000" lang="en-GB" sz="1400"/>
              <a:t>Δ</a:t>
            </a:r>
            <a:r>
              <a:rPr lang="en-GB" sz="1400"/>
              <a:t>= 0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Otherwise, fail to reject H</a:t>
            </a:r>
            <a:r>
              <a:rPr baseline="-25000" lang="en-GB"/>
              <a:t>0</a:t>
            </a:r>
            <a:r>
              <a:rPr lang="en-GB"/>
              <a:t>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Conclusion</a:t>
            </a:r>
            <a:r>
              <a:rPr lang="en-GB" sz="1400"/>
              <a:t>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will be statistically significant if we reject H</a:t>
            </a:r>
            <a:r>
              <a:rPr baseline="-25000" lang="en-GB"/>
              <a:t>0</a:t>
            </a:r>
            <a:endParaRPr baseline="-250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Otherwise, the test is not statistically significant.</a:t>
            </a:r>
            <a:endParaRPr sz="14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