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9"/>
  </p:notesMasterIdLst>
  <p:handoutMasterIdLst>
    <p:handoutMasterId r:id="rId20"/>
  </p:handoutMasterIdLst>
  <p:sldIdLst>
    <p:sldId id="267" r:id="rId2"/>
    <p:sldId id="257" r:id="rId3"/>
    <p:sldId id="259" r:id="rId4"/>
    <p:sldId id="269" r:id="rId5"/>
    <p:sldId id="270" r:id="rId6"/>
    <p:sldId id="262" r:id="rId7"/>
    <p:sldId id="271" r:id="rId8"/>
    <p:sldId id="272" r:id="rId9"/>
    <p:sldId id="273" r:id="rId10"/>
    <p:sldId id="275" r:id="rId11"/>
    <p:sldId id="276" r:id="rId12"/>
    <p:sldId id="263" r:id="rId13"/>
    <p:sldId id="264" r:id="rId14"/>
    <p:sldId id="265" r:id="rId15"/>
    <p:sldId id="261" r:id="rId16"/>
    <p:sldId id="258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EA"/>
    <a:srgbClr val="B00026"/>
    <a:srgbClr val="CC0B16"/>
    <a:srgbClr val="D5D6D8"/>
    <a:srgbClr val="8E8E8E"/>
    <a:srgbClr val="C10A14"/>
    <a:srgbClr val="D80C18"/>
    <a:srgbClr val="C60033"/>
    <a:srgbClr val="6C0017"/>
    <a:srgbClr val="CB0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3457" autoAdjust="0"/>
  </p:normalViewPr>
  <p:slideViewPr>
    <p:cSldViewPr snapToGrid="0">
      <p:cViewPr varScale="1">
        <p:scale>
          <a:sx n="113" d="100"/>
          <a:sy n="113" d="100"/>
        </p:scale>
        <p:origin x="10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Chart 1</c:v>
                </c:pt>
              </c:strCache>
            </c:strRef>
          </c:tx>
          <c:spPr>
            <a:solidFill>
              <a:srgbClr val="B0002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4-42E0-9BE6-F4938E63B5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Chart 2</c:v>
                </c:pt>
              </c:strCache>
            </c:strRef>
          </c:tx>
          <c:spPr>
            <a:solidFill>
              <a:srgbClr val="D5D6D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34-42E0-9BE6-F4938E63B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079408"/>
        <c:axId val="7110807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Chart 3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34-42E0-9BE6-F4938E63B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6527896"/>
        <c:axId val="616525600"/>
      </c:lineChart>
      <c:catAx>
        <c:axId val="71107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1080720"/>
        <c:crosses val="autoZero"/>
        <c:auto val="1"/>
        <c:lblAlgn val="ctr"/>
        <c:lblOffset val="100"/>
        <c:noMultiLvlLbl val="0"/>
      </c:catAx>
      <c:valAx>
        <c:axId val="71108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1079408"/>
        <c:crosses val="autoZero"/>
        <c:crossBetween val="between"/>
      </c:valAx>
      <c:valAx>
        <c:axId val="6165256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6527896"/>
        <c:crosses val="max"/>
        <c:crossBetween val="between"/>
      </c:valAx>
      <c:catAx>
        <c:axId val="616527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65256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emf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98892" y="4113488"/>
            <a:ext cx="8432156" cy="1538290"/>
            <a:chOff x="98892" y="4173120"/>
            <a:chExt cx="8432156" cy="15382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98892" y="4355173"/>
              <a:ext cx="8432156" cy="446276"/>
            </a:xfrm>
            <a:prstGeom prst="rect">
              <a:avLst/>
            </a:prstGeom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300" b="1" i="0" dirty="0">
                  <a:solidFill>
                    <a:srgbClr val="C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최적제어 및</a:t>
              </a:r>
              <a:r>
                <a:rPr lang="ko-KR" altLang="en-US" sz="2300" b="1" i="0" dirty="0">
                  <a:solidFill>
                    <a:srgbClr val="C00000"/>
                  </a:solidFill>
                  <a:effectLst/>
                  <a:latin typeface="+mj-lt"/>
                </a:rPr>
                <a:t> </a:t>
              </a:r>
              <a:r>
                <a:rPr lang="en-US" altLang="ko-KR" sz="2300" b="1" i="0" dirty="0">
                  <a:solidFill>
                    <a:srgbClr val="C00000"/>
                  </a:solidFill>
                  <a:effectLst/>
                  <a:latin typeface="+mj-lt"/>
                </a:rPr>
                <a:t>Kalman Filter</a:t>
              </a:r>
              <a:r>
                <a:rPr lang="ko-KR" altLang="en-US" sz="2300" b="1" i="0" dirty="0">
                  <a:solidFill>
                    <a:srgbClr val="C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을 활용한 유도조종 알고리즘의 이해</a:t>
              </a:r>
              <a:endPara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3249367" y="5126635"/>
              <a:ext cx="2645276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경북대학교 전자공학부 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4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학년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이진우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 /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윤동준</a:t>
              </a: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33161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Optimal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51DC3-DB77-4EB9-B21B-F415A83D4EE5}"/>
              </a:ext>
            </a:extLst>
          </p:cNvPr>
          <p:cNvSpPr txBox="1"/>
          <p:nvPr/>
        </p:nvSpPr>
        <p:spPr>
          <a:xfrm>
            <a:off x="1156790" y="1272933"/>
            <a:ext cx="164179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Matlab</a:t>
            </a:r>
            <a:r>
              <a:rPr lang="en-US" altLang="ko-KR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A6D77-75CD-4187-9D5D-CA671FD4AC5A}"/>
              </a:ext>
            </a:extLst>
          </p:cNvPr>
          <p:cNvSpPr txBox="1"/>
          <p:nvPr/>
        </p:nvSpPr>
        <p:spPr>
          <a:xfrm>
            <a:off x="1247177" y="1673043"/>
            <a:ext cx="6649401" cy="6001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- 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초기 속도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( </a:t>
            </a:r>
            <a:r>
              <a:rPr lang="en-US" altLang="ko-KR" sz="1100" dirty="0" err="1">
                <a:solidFill>
                  <a:srgbClr val="3C3B39"/>
                </a:solidFill>
                <a:ea typeface="+mj-ea"/>
              </a:rPr>
              <a:t>Vm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) = 200	                        - 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비례 상수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( N ) = 3</a:t>
            </a:r>
          </a:p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- 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미사일 초기 위치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: ( 0 , 0 )                       - 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고정 </a:t>
            </a:r>
            <a:r>
              <a:rPr lang="ko-KR" altLang="en-US" sz="1100" dirty="0" err="1">
                <a:solidFill>
                  <a:srgbClr val="3C3B39"/>
                </a:solidFill>
                <a:ea typeface="+mj-ea"/>
              </a:rPr>
              <a:t>타켓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 위치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: ( 10000 , 400 )</a:t>
            </a:r>
          </a:p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- 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미분방정식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-&gt;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Runge-</a:t>
            </a:r>
            <a:r>
              <a:rPr lang="en-US" altLang="ko-KR" sz="1100" dirty="0" err="1">
                <a:solidFill>
                  <a:srgbClr val="3C3B39"/>
                </a:solidFill>
                <a:ea typeface="+mj-ea"/>
              </a:rPr>
              <a:t>kutta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method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이용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4C1D352-F3EC-4182-B766-C68E36B0DD85}"/>
              </a:ext>
            </a:extLst>
          </p:cNvPr>
          <p:cNvGrpSpPr/>
          <p:nvPr/>
        </p:nvGrpSpPr>
        <p:grpSpPr>
          <a:xfrm>
            <a:off x="1779362" y="2273207"/>
            <a:ext cx="5418092" cy="3973606"/>
            <a:chOff x="2305284" y="2124994"/>
            <a:chExt cx="4922956" cy="36897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638FFD1-C39E-4089-BD5C-EDFF0610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003" y="2124994"/>
              <a:ext cx="2399998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C5D02FA-DA4B-436F-9F08-0A53D5B0D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241" y="2138249"/>
              <a:ext cx="2399999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A0A97E7-2855-4A70-9897-B0736A06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242" y="4014737"/>
              <a:ext cx="2399998" cy="17999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B611B5-55AF-4E90-8D92-7A7186D91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284" y="4017448"/>
              <a:ext cx="2399998" cy="1797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23147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33161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Optimal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51DC3-DB77-4EB9-B21B-F415A83D4EE5}"/>
              </a:ext>
            </a:extLst>
          </p:cNvPr>
          <p:cNvSpPr txBox="1"/>
          <p:nvPr/>
        </p:nvSpPr>
        <p:spPr>
          <a:xfrm>
            <a:off x="1156790" y="1272933"/>
            <a:ext cx="249619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Matlab</a:t>
            </a:r>
            <a:r>
              <a:rPr lang="en-US" altLang="ko-KR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GUI 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62F46-94EC-45FF-942A-0AC268E25E9E}"/>
              </a:ext>
            </a:extLst>
          </p:cNvPr>
          <p:cNvSpPr txBox="1"/>
          <p:nvPr/>
        </p:nvSpPr>
        <p:spPr>
          <a:xfrm>
            <a:off x="6249277" y="3205259"/>
            <a:ext cx="1794934" cy="95410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FF0000"/>
                </a:solidFill>
                <a:ea typeface="+mj-ea"/>
              </a:rPr>
              <a:t>O  : missile</a:t>
            </a:r>
          </a:p>
          <a:p>
            <a:pPr algn="l"/>
            <a:r>
              <a:rPr lang="en-US" altLang="ko-KR" sz="2800" b="1" dirty="0">
                <a:solidFill>
                  <a:srgbClr val="000AEA"/>
                </a:solidFill>
                <a:ea typeface="+mj-ea"/>
              </a:rPr>
              <a:t>O  : Target</a:t>
            </a:r>
            <a:endParaRPr lang="ko-KR" altLang="en-US" sz="2800" b="1" dirty="0">
              <a:solidFill>
                <a:srgbClr val="000AEA"/>
              </a:solidFill>
              <a:ea typeface="+mj-ea"/>
            </a:endParaRPr>
          </a:p>
        </p:txBody>
      </p:sp>
      <p:pic>
        <p:nvPicPr>
          <p:cNvPr id="2" name="missile">
            <a:hlinkClick r:id="" action="ppaction://media"/>
            <a:extLst>
              <a:ext uri="{FF2B5EF4-FFF2-40B4-BE49-F238E27FC236}">
                <a16:creationId xmlns:a16="http://schemas.microsoft.com/office/drawing/2014/main" id="{4305C63E-82AA-48F2-88F0-C8326DFBBB8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559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1275" y="2015795"/>
            <a:ext cx="4709258" cy="35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81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2DF0C-4E7C-442A-9978-BDCCF03C65A8}"/>
              </a:ext>
            </a:extLst>
          </p:cNvPr>
          <p:cNvSpPr txBox="1"/>
          <p:nvPr/>
        </p:nvSpPr>
        <p:spPr>
          <a:xfrm>
            <a:off x="933268" y="3729042"/>
            <a:ext cx="127951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707EA5-EF16-4EAA-844D-EC0271934C7C}"/>
              </a:ext>
            </a:extLst>
          </p:cNvPr>
          <p:cNvGrpSpPr/>
          <p:nvPr/>
        </p:nvGrpSpPr>
        <p:grpSpPr>
          <a:xfrm>
            <a:off x="664707" y="3573254"/>
            <a:ext cx="220975" cy="321975"/>
            <a:chOff x="761810" y="3604194"/>
            <a:chExt cx="220975" cy="3219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69E9417-E845-486A-ADF2-241B328A631A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C143C0F-88FA-494C-95B8-668BCCF085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0789C0-FA3E-4530-ADC8-FABFA737724C}"/>
              </a:ext>
            </a:extLst>
          </p:cNvPr>
          <p:cNvSpPr txBox="1"/>
          <p:nvPr/>
        </p:nvSpPr>
        <p:spPr>
          <a:xfrm>
            <a:off x="693345" y="4080014"/>
            <a:ext cx="23905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6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E4732-D7DD-4911-AC4C-A0F111B3C9B8}"/>
              </a:ext>
            </a:extLst>
          </p:cNvPr>
          <p:cNvSpPr txBox="1"/>
          <p:nvPr/>
        </p:nvSpPr>
        <p:spPr>
          <a:xfrm>
            <a:off x="6475654" y="3719886"/>
            <a:ext cx="1146468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14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</a:t>
            </a:r>
            <a:endParaRPr lang="ko-KR" altLang="en-US" sz="14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77B4A4-E5B7-4377-BE93-51E4825898F8}"/>
              </a:ext>
            </a:extLst>
          </p:cNvPr>
          <p:cNvGrpSpPr/>
          <p:nvPr/>
        </p:nvGrpSpPr>
        <p:grpSpPr>
          <a:xfrm>
            <a:off x="6207535" y="3564098"/>
            <a:ext cx="220975" cy="321975"/>
            <a:chOff x="6153844" y="3595038"/>
            <a:chExt cx="220975" cy="32197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E1002AC-0C49-4D9B-A18B-DB845489527F}"/>
                </a:ext>
              </a:extLst>
            </p:cNvPr>
            <p:cNvCxnSpPr/>
            <p:nvPr/>
          </p:nvCxnSpPr>
          <p:spPr>
            <a:xfrm>
              <a:off x="6153844" y="3595038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EDD9EE6-ADC5-48A7-BD5F-E5DC45C0E570}"/>
                </a:ext>
              </a:extLst>
            </p:cNvPr>
            <p:cNvCxnSpPr>
              <a:cxnSpLocks/>
            </p:cNvCxnSpPr>
            <p:nvPr/>
          </p:nvCxnSpPr>
          <p:spPr>
            <a:xfrm>
              <a:off x="6153844" y="3917013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75316A-61B0-43C8-BD9A-42DA76155CB0}"/>
              </a:ext>
            </a:extLst>
          </p:cNvPr>
          <p:cNvGrpSpPr/>
          <p:nvPr/>
        </p:nvGrpSpPr>
        <p:grpSpPr>
          <a:xfrm>
            <a:off x="521444" y="1879973"/>
            <a:ext cx="8057699" cy="1684963"/>
            <a:chOff x="521444" y="1879973"/>
            <a:chExt cx="8057699" cy="168496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F33CBB-AF42-4E69-8CC0-32AE530CC6F4}"/>
                </a:ext>
              </a:extLst>
            </p:cNvPr>
            <p:cNvGrpSpPr/>
            <p:nvPr/>
          </p:nvGrpSpPr>
          <p:grpSpPr>
            <a:xfrm>
              <a:off x="521444" y="1884585"/>
              <a:ext cx="2515314" cy="1679513"/>
              <a:chOff x="618547" y="1915525"/>
              <a:chExt cx="2515314" cy="167951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853E332-1B97-4743-B79C-260D19ACD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8547" y="1918495"/>
                <a:ext cx="2515314" cy="1676543"/>
              </a:xfrm>
              <a:prstGeom prst="rect">
                <a:avLst/>
              </a:prstGeom>
            </p:spPr>
          </p:pic>
          <p:sp>
            <p:nvSpPr>
              <p:cNvPr id="10" name="직각 삼각형 9">
                <a:extLst>
                  <a:ext uri="{FF2B5EF4-FFF2-40B4-BE49-F238E27FC236}">
                    <a16:creationId xmlns:a16="http://schemas.microsoft.com/office/drawing/2014/main" id="{EC7C12C4-1568-480F-A9A0-A9953BE24B6E}"/>
                  </a:ext>
                </a:extLst>
              </p:cNvPr>
              <p:cNvSpPr/>
              <p:nvPr/>
            </p:nvSpPr>
            <p:spPr>
              <a:xfrm rot="5400000">
                <a:off x="629293" y="1912497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95B7D-0813-4BB1-A862-86DDD9700D5C}"/>
                  </a:ext>
                </a:extLst>
              </p:cNvPr>
              <p:cNvSpPr txBox="1"/>
              <p:nvPr/>
            </p:nvSpPr>
            <p:spPr>
              <a:xfrm>
                <a:off x="618547" y="1915525"/>
                <a:ext cx="288862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9B49A27-208D-4B84-9748-F2E699E2C6B3}"/>
                </a:ext>
              </a:extLst>
            </p:cNvPr>
            <p:cNvGrpSpPr/>
            <p:nvPr/>
          </p:nvGrpSpPr>
          <p:grpSpPr>
            <a:xfrm>
              <a:off x="6063830" y="1884587"/>
              <a:ext cx="2515313" cy="1679511"/>
              <a:chOff x="6010139" y="1915527"/>
              <a:chExt cx="2515313" cy="1679511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BEE0B4C1-EA45-4C2C-BAB0-EF153D014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10139" y="1918162"/>
                <a:ext cx="2515313" cy="1676876"/>
              </a:xfrm>
              <a:prstGeom prst="rect">
                <a:avLst/>
              </a:prstGeom>
            </p:spPr>
          </p:pic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30A892BA-8890-4067-B834-7D6905C2C3E5}"/>
                  </a:ext>
                </a:extLst>
              </p:cNvPr>
              <p:cNvSpPr/>
              <p:nvPr/>
            </p:nvSpPr>
            <p:spPr>
              <a:xfrm rot="5400000">
                <a:off x="6020885" y="1912499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E8DEF-855B-449E-B093-53B30925CBA9}"/>
                  </a:ext>
                </a:extLst>
              </p:cNvPr>
              <p:cNvSpPr txBox="1"/>
              <p:nvPr/>
            </p:nvSpPr>
            <p:spPr>
              <a:xfrm>
                <a:off x="6010139" y="1915527"/>
                <a:ext cx="295274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</a:t>
                </a:r>
                <a:endPara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BE937D-3FCA-4506-A208-2521AA9028F0}"/>
                </a:ext>
              </a:extLst>
            </p:cNvPr>
            <p:cNvGrpSpPr/>
            <p:nvPr/>
          </p:nvGrpSpPr>
          <p:grpSpPr>
            <a:xfrm>
              <a:off x="3292637" y="1879973"/>
              <a:ext cx="2515314" cy="1684963"/>
              <a:chOff x="3314343" y="1915526"/>
              <a:chExt cx="2515314" cy="168496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77CAC735-77C8-498A-A952-0B6C61746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14344" y="1923613"/>
                <a:ext cx="2515313" cy="1676876"/>
              </a:xfrm>
              <a:prstGeom prst="rect">
                <a:avLst/>
              </a:prstGeom>
            </p:spPr>
          </p:pic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EBAC11F7-457A-48A6-A731-99D789CB503B}"/>
                  </a:ext>
                </a:extLst>
              </p:cNvPr>
              <p:cNvSpPr/>
              <p:nvPr/>
            </p:nvSpPr>
            <p:spPr>
              <a:xfrm rot="5400000">
                <a:off x="3325089" y="1912498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FC91C9-2FBC-453F-9E63-D05B5E98CBD9}"/>
                  </a:ext>
                </a:extLst>
              </p:cNvPr>
              <p:cNvSpPr txBox="1"/>
              <p:nvPr/>
            </p:nvSpPr>
            <p:spPr>
              <a:xfrm>
                <a:off x="3314343" y="1915526"/>
                <a:ext cx="295274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8EAE18-1A88-4B20-9AC1-D179E061EDB6}"/>
              </a:ext>
            </a:extLst>
          </p:cNvPr>
          <p:cNvSpPr txBox="1"/>
          <p:nvPr/>
        </p:nvSpPr>
        <p:spPr>
          <a:xfrm>
            <a:off x="3715690" y="3729042"/>
            <a:ext cx="127951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C1CD082-1662-44E4-AE00-252F36657B16}"/>
              </a:ext>
            </a:extLst>
          </p:cNvPr>
          <p:cNvGrpSpPr/>
          <p:nvPr/>
        </p:nvGrpSpPr>
        <p:grpSpPr>
          <a:xfrm>
            <a:off x="3447129" y="3573254"/>
            <a:ext cx="220975" cy="321975"/>
            <a:chOff x="761810" y="3604194"/>
            <a:chExt cx="220975" cy="32197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4C6580-B88E-4496-AE30-3A55F9E62944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2FB867B-1905-4852-A3D9-78DFA424AA08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C647386-F187-4C90-B0BC-7AEA174CD639}"/>
              </a:ext>
            </a:extLst>
          </p:cNvPr>
          <p:cNvSpPr txBox="1"/>
          <p:nvPr/>
        </p:nvSpPr>
        <p:spPr>
          <a:xfrm>
            <a:off x="2654333" y="5223566"/>
            <a:ext cx="383534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r>
              <a:rPr lang="en-US" altLang="ko-KR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Summarize this page</a:t>
            </a:r>
            <a:endParaRPr lang="ko-KR" altLang="en-US" sz="2800" b="0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CF6D90-BA1B-429E-B6A9-8F291B1E92E7}"/>
              </a:ext>
            </a:extLst>
          </p:cNvPr>
          <p:cNvSpPr txBox="1"/>
          <p:nvPr/>
        </p:nvSpPr>
        <p:spPr>
          <a:xfrm>
            <a:off x="2303731" y="5697794"/>
            <a:ext cx="4536562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Perfect comment for upper images and information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EDC1F9-A71E-4DFF-AE1A-61092E74E33A}"/>
              </a:ext>
            </a:extLst>
          </p:cNvPr>
          <p:cNvSpPr/>
          <p:nvPr/>
        </p:nvSpPr>
        <p:spPr>
          <a:xfrm>
            <a:off x="1902285" y="5404389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D64BE1-6BB8-4D02-A6D9-B110EC1E5978}"/>
              </a:ext>
            </a:extLst>
          </p:cNvPr>
          <p:cNvSpPr/>
          <p:nvPr/>
        </p:nvSpPr>
        <p:spPr>
          <a:xfrm>
            <a:off x="7187716" y="5404389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07FD07-9059-4A61-A190-03B2B7BE0362}"/>
              </a:ext>
            </a:extLst>
          </p:cNvPr>
          <p:cNvSpPr txBox="1"/>
          <p:nvPr/>
        </p:nvSpPr>
        <p:spPr>
          <a:xfrm>
            <a:off x="3470950" y="4080014"/>
            <a:ext cx="23905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6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788D97-2BBB-4546-B720-F1B082735FCA}"/>
              </a:ext>
            </a:extLst>
          </p:cNvPr>
          <p:cNvSpPr txBox="1"/>
          <p:nvPr/>
        </p:nvSpPr>
        <p:spPr>
          <a:xfrm>
            <a:off x="6189678" y="4080014"/>
            <a:ext cx="23905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6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 about the image above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156790" y="345406"/>
            <a:ext cx="178125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칼만 필터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DF741-4065-477C-BAB0-E0CC8E7906E5}"/>
              </a:ext>
            </a:extLst>
          </p:cNvPr>
          <p:cNvSpPr txBox="1"/>
          <p:nvPr/>
        </p:nvSpPr>
        <p:spPr>
          <a:xfrm>
            <a:off x="1156790" y="1272933"/>
            <a:ext cx="1962397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비례항법유도란</a:t>
            </a:r>
            <a:r>
              <a:rPr lang="en-US" altLang="ko-KR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87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ABCC1-226D-463C-A13A-AA1F9731C224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490C1-DDA0-4FCF-9D9E-9E47A264E12B}"/>
              </a:ext>
            </a:extLst>
          </p:cNvPr>
          <p:cNvSpPr/>
          <p:nvPr/>
        </p:nvSpPr>
        <p:spPr>
          <a:xfrm>
            <a:off x="1156790" y="345406"/>
            <a:ext cx="467230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Infographic Style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0919F-8D3D-4960-8B85-AFCD8487CA87}"/>
              </a:ext>
            </a:extLst>
          </p:cNvPr>
          <p:cNvSpPr txBox="1"/>
          <p:nvPr/>
        </p:nvSpPr>
        <p:spPr>
          <a:xfrm>
            <a:off x="1156790" y="992453"/>
            <a:ext cx="27764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Your great subtitle in this line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689F6-1672-4377-B56F-07561105F5F1}"/>
              </a:ext>
            </a:extLst>
          </p:cNvPr>
          <p:cNvSpPr txBox="1"/>
          <p:nvPr/>
        </p:nvSpPr>
        <p:spPr>
          <a:xfrm>
            <a:off x="2829319" y="4836632"/>
            <a:ext cx="117506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 Title</a:t>
            </a:r>
            <a:endParaRPr lang="ko-KR" altLang="en-US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66B88-AF0B-427A-A1FC-D4CDE5A2E55D}"/>
              </a:ext>
            </a:extLst>
          </p:cNvPr>
          <p:cNvSpPr txBox="1"/>
          <p:nvPr/>
        </p:nvSpPr>
        <p:spPr>
          <a:xfrm>
            <a:off x="2653299" y="5206262"/>
            <a:ext cx="182415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information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information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48324-FC64-4307-B77F-7325FF606DD2}"/>
              </a:ext>
            </a:extLst>
          </p:cNvPr>
          <p:cNvSpPr txBox="1"/>
          <p:nvPr/>
        </p:nvSpPr>
        <p:spPr>
          <a:xfrm>
            <a:off x="4670851" y="4836632"/>
            <a:ext cx="117506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 Title</a:t>
            </a:r>
            <a:endParaRPr lang="ko-KR" altLang="en-US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9962B-3919-441A-A7C8-D8486C6CC1B8}"/>
              </a:ext>
            </a:extLst>
          </p:cNvPr>
          <p:cNvSpPr txBox="1"/>
          <p:nvPr/>
        </p:nvSpPr>
        <p:spPr>
          <a:xfrm>
            <a:off x="4494831" y="5206262"/>
            <a:ext cx="182415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information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information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CF321-7657-4C0E-BC05-A268895921BB}"/>
              </a:ext>
            </a:extLst>
          </p:cNvPr>
          <p:cNvSpPr txBox="1"/>
          <p:nvPr/>
        </p:nvSpPr>
        <p:spPr>
          <a:xfrm>
            <a:off x="6512383" y="4836632"/>
            <a:ext cx="117506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 Title</a:t>
            </a:r>
            <a:endParaRPr lang="ko-KR" altLang="en-US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7F466-B028-4A68-BE06-0189B7EE9502}"/>
              </a:ext>
            </a:extLst>
          </p:cNvPr>
          <p:cNvSpPr txBox="1"/>
          <p:nvPr/>
        </p:nvSpPr>
        <p:spPr>
          <a:xfrm>
            <a:off x="6336363" y="5206262"/>
            <a:ext cx="182415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information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information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B8579-965E-45EE-B5FB-2D54EBED7D3F}"/>
              </a:ext>
            </a:extLst>
          </p:cNvPr>
          <p:cNvSpPr txBox="1"/>
          <p:nvPr/>
        </p:nvSpPr>
        <p:spPr>
          <a:xfrm>
            <a:off x="987787" y="4836632"/>
            <a:ext cx="117506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 Title</a:t>
            </a:r>
            <a:endParaRPr lang="ko-KR" altLang="en-US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C359CA-97E3-42A5-AD07-7A5B345242C8}"/>
              </a:ext>
            </a:extLst>
          </p:cNvPr>
          <p:cNvSpPr txBox="1"/>
          <p:nvPr/>
        </p:nvSpPr>
        <p:spPr>
          <a:xfrm>
            <a:off x="811767" y="5206262"/>
            <a:ext cx="182415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information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information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446989-78B6-465D-A686-07DAA16A2167}"/>
              </a:ext>
            </a:extLst>
          </p:cNvPr>
          <p:cNvGrpSpPr/>
          <p:nvPr/>
        </p:nvGrpSpPr>
        <p:grpSpPr>
          <a:xfrm>
            <a:off x="777256" y="3429000"/>
            <a:ext cx="7589488" cy="1325880"/>
            <a:chOff x="723932" y="2926080"/>
            <a:chExt cx="7589488" cy="1325880"/>
          </a:xfrm>
        </p:grpSpPr>
        <p:sp>
          <p:nvSpPr>
            <p:cNvPr id="28" name="화살표: 갈매기형 수장 27">
              <a:extLst>
                <a:ext uri="{FF2B5EF4-FFF2-40B4-BE49-F238E27FC236}">
                  <a16:creationId xmlns:a16="http://schemas.microsoft.com/office/drawing/2014/main" id="{A3313B0A-7C81-4894-A00B-0239548F3EB3}"/>
                </a:ext>
              </a:extLst>
            </p:cNvPr>
            <p:cNvSpPr/>
            <p:nvPr/>
          </p:nvSpPr>
          <p:spPr>
            <a:xfrm>
              <a:off x="2515138" y="2926080"/>
              <a:ext cx="2215869" cy="1325880"/>
            </a:xfrm>
            <a:prstGeom prst="chevron">
              <a:avLst/>
            </a:prstGeom>
            <a:solidFill>
              <a:srgbClr val="C0C0C0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EE914211-933C-4094-B5B5-916621BF17FA}"/>
                </a:ext>
              </a:extLst>
            </p:cNvPr>
            <p:cNvSpPr/>
            <p:nvPr/>
          </p:nvSpPr>
          <p:spPr>
            <a:xfrm>
              <a:off x="4306344" y="2926080"/>
              <a:ext cx="2215869" cy="1325880"/>
            </a:xfrm>
            <a:prstGeom prst="chevron">
              <a:avLst/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화살표: 갈매기형 수장 29">
              <a:extLst>
                <a:ext uri="{FF2B5EF4-FFF2-40B4-BE49-F238E27FC236}">
                  <a16:creationId xmlns:a16="http://schemas.microsoft.com/office/drawing/2014/main" id="{CE74DC52-C3A7-4C4E-B5CA-4A530DF1A1C1}"/>
                </a:ext>
              </a:extLst>
            </p:cNvPr>
            <p:cNvSpPr/>
            <p:nvPr/>
          </p:nvSpPr>
          <p:spPr>
            <a:xfrm>
              <a:off x="6097551" y="2926080"/>
              <a:ext cx="2215869" cy="1325880"/>
            </a:xfrm>
            <a:prstGeom prst="chevron">
              <a:avLst/>
            </a:prstGeom>
            <a:solidFill>
              <a:srgbClr val="C0C0C0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184AC09E-FDBF-4926-A044-9431E39297BE}"/>
                </a:ext>
              </a:extLst>
            </p:cNvPr>
            <p:cNvSpPr/>
            <p:nvPr/>
          </p:nvSpPr>
          <p:spPr>
            <a:xfrm>
              <a:off x="723932" y="2926080"/>
              <a:ext cx="2215869" cy="1325880"/>
            </a:xfrm>
            <a:prstGeom prst="chevron">
              <a:avLst/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33C5E60C-58C5-46BD-8201-FBE1398572EA}"/>
              </a:ext>
            </a:extLst>
          </p:cNvPr>
          <p:cNvSpPr/>
          <p:nvPr/>
        </p:nvSpPr>
        <p:spPr>
          <a:xfrm>
            <a:off x="1072080" y="2045233"/>
            <a:ext cx="1165860" cy="11658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E212B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52AE06B-B783-46BB-8B6B-635447660509}"/>
              </a:ext>
            </a:extLst>
          </p:cNvPr>
          <p:cNvSpPr/>
          <p:nvPr/>
        </p:nvSpPr>
        <p:spPr>
          <a:xfrm>
            <a:off x="2913612" y="2045233"/>
            <a:ext cx="1165860" cy="11658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C0C0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A971FD-7002-4E5F-949A-174100BA0818}"/>
              </a:ext>
            </a:extLst>
          </p:cNvPr>
          <p:cNvSpPr/>
          <p:nvPr/>
        </p:nvSpPr>
        <p:spPr>
          <a:xfrm>
            <a:off x="4654518" y="2045233"/>
            <a:ext cx="1165860" cy="11658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E212B"/>
            </a:solidFill>
          </a:ln>
          <a:scene3d>
            <a:camera prst="obliqueBottomLef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888F0A8-073A-4CFB-BDF5-BCE8189013DE}"/>
              </a:ext>
            </a:extLst>
          </p:cNvPr>
          <p:cNvSpPr/>
          <p:nvPr/>
        </p:nvSpPr>
        <p:spPr>
          <a:xfrm>
            <a:off x="6496050" y="2045233"/>
            <a:ext cx="1165860" cy="11658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C0C0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7D9EFA4-E1CD-466B-AA3E-36030D0E70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62" y="2218512"/>
            <a:ext cx="805318" cy="80531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8AF7432-3E55-4EC0-98E0-934CB396318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7" y="2281437"/>
            <a:ext cx="679468" cy="6794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EB7415D-A33C-463D-ABE8-BDF08C890F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31" y="2198910"/>
            <a:ext cx="858505" cy="8585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74F1EC2-9910-40FA-8266-85A75A3CDB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88" y="2198910"/>
            <a:ext cx="802652" cy="802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4F5A3-8753-4AA7-9019-C0927179DCE4}"/>
              </a:ext>
            </a:extLst>
          </p:cNvPr>
          <p:cNvSpPr txBox="1"/>
          <p:nvPr/>
        </p:nvSpPr>
        <p:spPr>
          <a:xfrm>
            <a:off x="1577466" y="3799049"/>
            <a:ext cx="83067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2001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- 2005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55E077-5CF5-4676-AE3A-520947362BEB}"/>
              </a:ext>
            </a:extLst>
          </p:cNvPr>
          <p:cNvSpPr txBox="1"/>
          <p:nvPr/>
        </p:nvSpPr>
        <p:spPr>
          <a:xfrm>
            <a:off x="3374938" y="3799049"/>
            <a:ext cx="83067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2006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- 2010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214EF-6D72-4AC1-8D9A-FC0CB469CCA6}"/>
              </a:ext>
            </a:extLst>
          </p:cNvPr>
          <p:cNvSpPr txBox="1"/>
          <p:nvPr/>
        </p:nvSpPr>
        <p:spPr>
          <a:xfrm>
            <a:off x="5172410" y="3799049"/>
            <a:ext cx="83067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2011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- 2015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708015-2535-46C9-8B9A-78097E532A0B}"/>
              </a:ext>
            </a:extLst>
          </p:cNvPr>
          <p:cNvSpPr txBox="1"/>
          <p:nvPr/>
        </p:nvSpPr>
        <p:spPr>
          <a:xfrm>
            <a:off x="6969881" y="3799049"/>
            <a:ext cx="83067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2016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- 2020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0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B8A4347-5DB1-49A8-B8CF-2D2254C1762B}"/>
              </a:ext>
            </a:extLst>
          </p:cNvPr>
          <p:cNvGrpSpPr/>
          <p:nvPr/>
        </p:nvGrpSpPr>
        <p:grpSpPr>
          <a:xfrm>
            <a:off x="1067863" y="1891376"/>
            <a:ext cx="1891099" cy="1997709"/>
            <a:chOff x="954315" y="1701304"/>
            <a:chExt cx="2120085" cy="223960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A9835C7-1AEE-41CF-B9FE-FF9E683496BA}"/>
                </a:ext>
              </a:extLst>
            </p:cNvPr>
            <p:cNvSpPr/>
            <p:nvPr/>
          </p:nvSpPr>
          <p:spPr>
            <a:xfrm>
              <a:off x="1000548" y="1795484"/>
              <a:ext cx="2025732" cy="2025731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막힌 원호 3">
              <a:extLst>
                <a:ext uri="{FF2B5EF4-FFF2-40B4-BE49-F238E27FC236}">
                  <a16:creationId xmlns:a16="http://schemas.microsoft.com/office/drawing/2014/main" id="{C67F7286-C379-4AD7-BB67-CC1D29B2AD96}"/>
                </a:ext>
              </a:extLst>
            </p:cNvPr>
            <p:cNvSpPr/>
            <p:nvPr/>
          </p:nvSpPr>
          <p:spPr>
            <a:xfrm rot="15800136">
              <a:off x="894556" y="1761063"/>
              <a:ext cx="2239604" cy="2120085"/>
            </a:xfrm>
            <a:prstGeom prst="blockArc">
              <a:avLst>
                <a:gd name="adj1" fmla="val 16546430"/>
                <a:gd name="adj2" fmla="val 635791"/>
                <a:gd name="adj3" fmla="val 936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AD15E-175B-4575-858D-715C6D07D654}"/>
                </a:ext>
              </a:extLst>
            </p:cNvPr>
            <p:cNvSpPr txBox="1"/>
            <p:nvPr/>
          </p:nvSpPr>
          <p:spPr>
            <a:xfrm>
              <a:off x="1589258" y="2611534"/>
              <a:ext cx="848309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25%</a:t>
              </a:r>
              <a:endParaRPr lang="ko-KR" altLang="en-US" sz="24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09E250-E991-4135-9985-7154F0E7FA10}"/>
              </a:ext>
            </a:extLst>
          </p:cNvPr>
          <p:cNvGrpSpPr/>
          <p:nvPr/>
        </p:nvGrpSpPr>
        <p:grpSpPr>
          <a:xfrm>
            <a:off x="3558673" y="1891376"/>
            <a:ext cx="1891099" cy="1997709"/>
            <a:chOff x="3448865" y="1701304"/>
            <a:chExt cx="2120085" cy="22396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8A5900-D090-4EA4-A390-959083EC2EB1}"/>
                </a:ext>
              </a:extLst>
            </p:cNvPr>
            <p:cNvSpPr/>
            <p:nvPr/>
          </p:nvSpPr>
          <p:spPr>
            <a:xfrm>
              <a:off x="3496042" y="1795484"/>
              <a:ext cx="2025732" cy="2025731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" name="막힌 원호 9">
              <a:extLst>
                <a:ext uri="{FF2B5EF4-FFF2-40B4-BE49-F238E27FC236}">
                  <a16:creationId xmlns:a16="http://schemas.microsoft.com/office/drawing/2014/main" id="{011B68B7-AFB2-4166-930F-BE05329DD097}"/>
                </a:ext>
              </a:extLst>
            </p:cNvPr>
            <p:cNvSpPr/>
            <p:nvPr/>
          </p:nvSpPr>
          <p:spPr>
            <a:xfrm rot="15800136">
              <a:off x="3389106" y="1761063"/>
              <a:ext cx="2239604" cy="2120085"/>
            </a:xfrm>
            <a:prstGeom prst="blockArc">
              <a:avLst>
                <a:gd name="adj1" fmla="val 8518319"/>
                <a:gd name="adj2" fmla="val 635791"/>
                <a:gd name="adj3" fmla="val 936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565230-797B-4EFF-A6C2-9A949FADAB4F}"/>
                </a:ext>
              </a:extLst>
            </p:cNvPr>
            <p:cNvSpPr txBox="1"/>
            <p:nvPr/>
          </p:nvSpPr>
          <p:spPr>
            <a:xfrm>
              <a:off x="4080068" y="2611534"/>
              <a:ext cx="848309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60%</a:t>
              </a:r>
              <a:endParaRPr lang="ko-KR" altLang="en-US" sz="24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E34980A-7500-4928-8660-2652339B8FA3}"/>
              </a:ext>
            </a:extLst>
          </p:cNvPr>
          <p:cNvSpPr txBox="1"/>
          <p:nvPr/>
        </p:nvSpPr>
        <p:spPr>
          <a:xfrm>
            <a:off x="1399883" y="4037237"/>
            <a:ext cx="122706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Chart Title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706AF-9DEE-47E7-ADCE-2E915B83E063}"/>
              </a:ext>
            </a:extLst>
          </p:cNvPr>
          <p:cNvSpPr txBox="1"/>
          <p:nvPr/>
        </p:nvSpPr>
        <p:spPr>
          <a:xfrm>
            <a:off x="3890690" y="4037237"/>
            <a:ext cx="122706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Chart Title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BB0A00-9F42-4321-8B5E-FCCB02A7FFE4}"/>
              </a:ext>
            </a:extLst>
          </p:cNvPr>
          <p:cNvGrpSpPr/>
          <p:nvPr/>
        </p:nvGrpSpPr>
        <p:grpSpPr>
          <a:xfrm>
            <a:off x="6058907" y="1891376"/>
            <a:ext cx="1891099" cy="1997709"/>
            <a:chOff x="5944415" y="1701304"/>
            <a:chExt cx="2120085" cy="22396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E3E5766-C948-4257-A1F9-F15E04F54E4B}"/>
                </a:ext>
              </a:extLst>
            </p:cNvPr>
            <p:cNvSpPr/>
            <p:nvPr/>
          </p:nvSpPr>
          <p:spPr>
            <a:xfrm>
              <a:off x="5991592" y="1795484"/>
              <a:ext cx="2025732" cy="2025731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85173CF7-900A-460D-8C58-EE99A66AC0FC}"/>
                </a:ext>
              </a:extLst>
            </p:cNvPr>
            <p:cNvSpPr/>
            <p:nvPr/>
          </p:nvSpPr>
          <p:spPr>
            <a:xfrm rot="15800136">
              <a:off x="5884656" y="1761063"/>
              <a:ext cx="2239604" cy="2120085"/>
            </a:xfrm>
            <a:prstGeom prst="blockArc">
              <a:avLst>
                <a:gd name="adj1" fmla="val 3965617"/>
                <a:gd name="adj2" fmla="val 635791"/>
                <a:gd name="adj3" fmla="val 936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99DECB-BB6E-4EC8-8000-ACA0BA71F923}"/>
                </a:ext>
              </a:extLst>
            </p:cNvPr>
            <p:cNvSpPr txBox="1"/>
            <p:nvPr/>
          </p:nvSpPr>
          <p:spPr>
            <a:xfrm>
              <a:off x="6607442" y="2611534"/>
              <a:ext cx="848309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83%</a:t>
              </a:r>
              <a:endParaRPr lang="ko-KR" altLang="en-US" sz="24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0741305-A663-45F9-A5DC-57394C653F9A}"/>
              </a:ext>
            </a:extLst>
          </p:cNvPr>
          <p:cNvSpPr txBox="1"/>
          <p:nvPr/>
        </p:nvSpPr>
        <p:spPr>
          <a:xfrm>
            <a:off x="6390924" y="4037237"/>
            <a:ext cx="122706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Chart Title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B4C9A9-8C10-4D47-BA9D-80F9B8A110F1}"/>
              </a:ext>
            </a:extLst>
          </p:cNvPr>
          <p:cNvSpPr txBox="1"/>
          <p:nvPr/>
        </p:nvSpPr>
        <p:spPr>
          <a:xfrm>
            <a:off x="1000546" y="4346591"/>
            <a:ext cx="202573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 short explanation of the chart</a:t>
            </a:r>
            <a:endParaRPr lang="ko-KR" altLang="en-US" sz="1200" dirty="0">
              <a:solidFill>
                <a:srgbClr val="3C3B3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49D45-A90D-4550-8482-4B603215FBCE}"/>
              </a:ext>
            </a:extLst>
          </p:cNvPr>
          <p:cNvSpPr txBox="1"/>
          <p:nvPr/>
        </p:nvSpPr>
        <p:spPr>
          <a:xfrm>
            <a:off x="3491356" y="4346591"/>
            <a:ext cx="202573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 short explanation of the chart</a:t>
            </a:r>
            <a:endParaRPr lang="ko-KR" altLang="en-US" sz="1200" dirty="0">
              <a:solidFill>
                <a:srgbClr val="3C3B3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645825-27EB-477C-AACF-C3162A3A5C53}"/>
              </a:ext>
            </a:extLst>
          </p:cNvPr>
          <p:cNvSpPr txBox="1"/>
          <p:nvPr/>
        </p:nvSpPr>
        <p:spPr>
          <a:xfrm>
            <a:off x="5991590" y="4346591"/>
            <a:ext cx="202573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 short explanation of the chart</a:t>
            </a:r>
            <a:endParaRPr lang="ko-KR" altLang="en-US" sz="1200" dirty="0">
              <a:solidFill>
                <a:srgbClr val="3C3B3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07E94C-9799-4811-AAB5-8D1D5864934C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DF362-D53F-4533-B806-DAB33D070EB7}"/>
              </a:ext>
            </a:extLst>
          </p:cNvPr>
          <p:cNvSpPr/>
          <p:nvPr/>
        </p:nvSpPr>
        <p:spPr>
          <a:xfrm>
            <a:off x="1156790" y="345406"/>
            <a:ext cx="385297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Chart Style Slide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D69921-2FE7-4D98-8DFC-56E9621DFCA1}"/>
              </a:ext>
            </a:extLst>
          </p:cNvPr>
          <p:cNvSpPr txBox="1"/>
          <p:nvPr/>
        </p:nvSpPr>
        <p:spPr>
          <a:xfrm>
            <a:off x="1156790" y="992453"/>
            <a:ext cx="27764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Your great subtitle in this line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C95205-EA25-451B-992C-92D38309DD28}"/>
              </a:ext>
            </a:extLst>
          </p:cNvPr>
          <p:cNvSpPr txBox="1"/>
          <p:nvPr/>
        </p:nvSpPr>
        <p:spPr>
          <a:xfrm>
            <a:off x="2654333" y="5223566"/>
            <a:ext cx="383534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r>
              <a:rPr lang="en-US" altLang="ko-KR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Summarize this page</a:t>
            </a:r>
            <a:endParaRPr lang="ko-KR" altLang="en-US" sz="2800" b="0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649F5C-055F-49BD-AD09-C495A5DD2DEF}"/>
              </a:ext>
            </a:extLst>
          </p:cNvPr>
          <p:cNvSpPr txBox="1"/>
          <p:nvPr/>
        </p:nvSpPr>
        <p:spPr>
          <a:xfrm>
            <a:off x="2303731" y="5697794"/>
            <a:ext cx="4536562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Perfect comment for upper images and information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B21CCC-FE94-4105-82D2-C2BB36B8AEF0}"/>
              </a:ext>
            </a:extLst>
          </p:cNvPr>
          <p:cNvSpPr/>
          <p:nvPr/>
        </p:nvSpPr>
        <p:spPr>
          <a:xfrm>
            <a:off x="1902285" y="5404389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F9F647-D8FC-459E-88EC-59BB425FE8FC}"/>
              </a:ext>
            </a:extLst>
          </p:cNvPr>
          <p:cNvSpPr/>
          <p:nvPr/>
        </p:nvSpPr>
        <p:spPr>
          <a:xfrm>
            <a:off x="7187716" y="5404389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914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EDA5ED-2F4A-49C5-B4FC-3C8B592A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29983-6C80-4BB9-86B1-0A016AC162A2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5941D2-BB2D-4083-BA96-C358949E2380}"/>
              </a:ext>
            </a:extLst>
          </p:cNvPr>
          <p:cNvSpPr/>
          <p:nvPr/>
        </p:nvSpPr>
        <p:spPr>
          <a:xfrm>
            <a:off x="1156790" y="345406"/>
            <a:ext cx="385297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Chart Style Slide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C51DE-348F-4DF0-AE7E-1CE985A86FA6}"/>
              </a:ext>
            </a:extLst>
          </p:cNvPr>
          <p:cNvSpPr txBox="1"/>
          <p:nvPr/>
        </p:nvSpPr>
        <p:spPr>
          <a:xfrm>
            <a:off x="1156790" y="992453"/>
            <a:ext cx="27764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Your great subtitle in this line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53E3100B-1130-48C4-9A0A-393E11241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227834"/>
              </p:ext>
            </p:extLst>
          </p:nvPr>
        </p:nvGraphicFramePr>
        <p:xfrm>
          <a:off x="943594" y="2209124"/>
          <a:ext cx="7256811" cy="392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84854E3-D179-404E-BF04-B6342CB0FF09}"/>
              </a:ext>
            </a:extLst>
          </p:cNvPr>
          <p:cNvSpPr txBox="1"/>
          <p:nvPr/>
        </p:nvSpPr>
        <p:spPr>
          <a:xfrm>
            <a:off x="2893401" y="1761339"/>
            <a:ext cx="3357201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Title of The Chart below ]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85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5277016-7E31-4B42-A290-E0A5C5D34865}"/>
              </a:ext>
            </a:extLst>
          </p:cNvPr>
          <p:cNvSpPr txBox="1"/>
          <p:nvPr/>
        </p:nvSpPr>
        <p:spPr>
          <a:xfrm>
            <a:off x="1185851" y="4728443"/>
            <a:ext cx="1413720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strength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strength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strength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strength</a:t>
            </a:r>
            <a:endParaRPr lang="ko-KR" altLang="en-US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850B4-E4D3-430F-B806-5825C0C35782}"/>
              </a:ext>
            </a:extLst>
          </p:cNvPr>
          <p:cNvSpPr txBox="1"/>
          <p:nvPr/>
        </p:nvSpPr>
        <p:spPr>
          <a:xfrm>
            <a:off x="2929563" y="4720371"/>
            <a:ext cx="1498680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weakness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weakness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weakness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weakness</a:t>
            </a:r>
            <a:endParaRPr lang="ko-KR" altLang="en-US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BA6D82A9-252B-4689-834B-B14F2E2C4B73}"/>
              </a:ext>
            </a:extLst>
          </p:cNvPr>
          <p:cNvSpPr/>
          <p:nvPr/>
        </p:nvSpPr>
        <p:spPr>
          <a:xfrm>
            <a:off x="6187977" y="2014531"/>
            <a:ext cx="2126623" cy="2126623"/>
          </a:xfrm>
          <a:prstGeom prst="diamond">
            <a:avLst/>
          </a:prstGeom>
          <a:solidFill>
            <a:srgbClr val="B10F1B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F7ECD-E138-4B65-9C09-0D8A99893370}"/>
              </a:ext>
            </a:extLst>
          </p:cNvPr>
          <p:cNvSpPr txBox="1"/>
          <p:nvPr/>
        </p:nvSpPr>
        <p:spPr>
          <a:xfrm>
            <a:off x="6866407" y="2448022"/>
            <a:ext cx="769763" cy="132343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CB63F0BB-38DA-4944-A85D-6C8E159FCA2B}"/>
              </a:ext>
            </a:extLst>
          </p:cNvPr>
          <p:cNvSpPr/>
          <p:nvPr/>
        </p:nvSpPr>
        <p:spPr>
          <a:xfrm>
            <a:off x="4401785" y="2014531"/>
            <a:ext cx="2126623" cy="2126623"/>
          </a:xfrm>
          <a:prstGeom prst="diamond">
            <a:avLst/>
          </a:prstGeom>
          <a:solidFill>
            <a:schemeClr val="bg1"/>
          </a:solidFill>
          <a:ln w="38100">
            <a:solidFill>
              <a:srgbClr val="B10F1B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65440-D402-4446-9F39-F9490F370FA1}"/>
              </a:ext>
            </a:extLst>
          </p:cNvPr>
          <p:cNvSpPr txBox="1"/>
          <p:nvPr/>
        </p:nvSpPr>
        <p:spPr>
          <a:xfrm>
            <a:off x="5003271" y="2448022"/>
            <a:ext cx="923651" cy="132343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B10F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A9D936F5-9CFE-4187-A407-37BDAC51709E}"/>
              </a:ext>
            </a:extLst>
          </p:cNvPr>
          <p:cNvSpPr/>
          <p:nvPr/>
        </p:nvSpPr>
        <p:spPr>
          <a:xfrm>
            <a:off x="2615592" y="2014531"/>
            <a:ext cx="2126623" cy="2126623"/>
          </a:xfrm>
          <a:prstGeom prst="diamond">
            <a:avLst/>
          </a:prstGeom>
          <a:solidFill>
            <a:srgbClr val="B10F1B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BCA81-5CD3-46F9-BCCF-1C401566EB7D}"/>
              </a:ext>
            </a:extLst>
          </p:cNvPr>
          <p:cNvSpPr txBox="1"/>
          <p:nvPr/>
        </p:nvSpPr>
        <p:spPr>
          <a:xfrm>
            <a:off x="3077617" y="2448022"/>
            <a:ext cx="1202573" cy="132343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0785DDD1-370E-4EA1-A2FD-9C8A273ACB79}"/>
              </a:ext>
            </a:extLst>
          </p:cNvPr>
          <p:cNvSpPr/>
          <p:nvPr/>
        </p:nvSpPr>
        <p:spPr>
          <a:xfrm>
            <a:off x="829400" y="2014531"/>
            <a:ext cx="2126623" cy="2126623"/>
          </a:xfrm>
          <a:prstGeom prst="diamond">
            <a:avLst/>
          </a:prstGeom>
          <a:solidFill>
            <a:schemeClr val="bg1"/>
          </a:solidFill>
          <a:ln w="38100">
            <a:solidFill>
              <a:srgbClr val="B10F1B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B9E4B-6132-4F1D-9397-7A7AA1B68588}"/>
              </a:ext>
            </a:extLst>
          </p:cNvPr>
          <p:cNvSpPr txBox="1"/>
          <p:nvPr/>
        </p:nvSpPr>
        <p:spPr>
          <a:xfrm>
            <a:off x="1478976" y="2448022"/>
            <a:ext cx="827471" cy="132343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B10F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53CA6-DB77-4553-B0CE-79B979D70622}"/>
              </a:ext>
            </a:extLst>
          </p:cNvPr>
          <p:cNvSpPr txBox="1"/>
          <p:nvPr/>
        </p:nvSpPr>
        <p:spPr>
          <a:xfrm>
            <a:off x="4643846" y="4720371"/>
            <a:ext cx="1642501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opportunity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opportunity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opportunity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opportunity</a:t>
            </a:r>
            <a:endParaRPr lang="ko-KR" altLang="en-US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2A91B-AC2D-487F-BE45-678BB2FF4818}"/>
              </a:ext>
            </a:extLst>
          </p:cNvPr>
          <p:cNvSpPr txBox="1"/>
          <p:nvPr/>
        </p:nvSpPr>
        <p:spPr>
          <a:xfrm>
            <a:off x="6632593" y="4720371"/>
            <a:ext cx="1237390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threat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threat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threat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 threat</a:t>
            </a:r>
            <a:endParaRPr lang="ko-KR" altLang="en-US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F445-A2BD-4253-A68B-BAB951A629A6}"/>
              </a:ext>
            </a:extLst>
          </p:cNvPr>
          <p:cNvSpPr txBox="1"/>
          <p:nvPr/>
        </p:nvSpPr>
        <p:spPr>
          <a:xfrm>
            <a:off x="1243110" y="4311399"/>
            <a:ext cx="129920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800" b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18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trengths</a:t>
            </a:r>
            <a:endParaRPr lang="ko-KR" altLang="en-US" sz="1800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74EE16-6209-4750-ADBE-47BC341B39D8}"/>
              </a:ext>
            </a:extLst>
          </p:cNvPr>
          <p:cNvSpPr txBox="1"/>
          <p:nvPr/>
        </p:nvSpPr>
        <p:spPr>
          <a:xfrm>
            <a:off x="2890322" y="4311399"/>
            <a:ext cx="15771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800" b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</a:t>
            </a:r>
            <a:r>
              <a:rPr lang="en-US" altLang="ko-KR" sz="18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eaknesses</a:t>
            </a:r>
            <a:endParaRPr lang="ko-KR" altLang="en-US" sz="1800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22880-5027-414A-B4FE-085B4332FEC6}"/>
              </a:ext>
            </a:extLst>
          </p:cNvPr>
          <p:cNvSpPr txBox="1"/>
          <p:nvPr/>
        </p:nvSpPr>
        <p:spPr>
          <a:xfrm>
            <a:off x="4595756" y="4311399"/>
            <a:ext cx="173868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800" b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r>
              <a:rPr lang="en-US" altLang="ko-KR" sz="18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pportunities</a:t>
            </a:r>
            <a:endParaRPr lang="ko-KR" altLang="en-US" sz="1800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6F34B9-7176-49C5-822C-47D855236706}"/>
              </a:ext>
            </a:extLst>
          </p:cNvPr>
          <p:cNvSpPr txBox="1"/>
          <p:nvPr/>
        </p:nvSpPr>
        <p:spPr>
          <a:xfrm>
            <a:off x="6730729" y="4311399"/>
            <a:ext cx="104111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8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Threats</a:t>
            </a:r>
            <a:endParaRPr lang="ko-KR" altLang="en-US" sz="1800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4C7AFE-653E-4C96-AA85-39FF8FE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11A236-855E-49D8-B035-9F97FB955084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3BCEF1-1CE7-4CD3-8A36-DC945389304B}"/>
              </a:ext>
            </a:extLst>
          </p:cNvPr>
          <p:cNvSpPr/>
          <p:nvPr/>
        </p:nvSpPr>
        <p:spPr>
          <a:xfrm>
            <a:off x="1156790" y="345406"/>
            <a:ext cx="441781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SWOT Analysis Slide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33417-52EF-4777-BE1B-3FCDF3F3476A}"/>
              </a:ext>
            </a:extLst>
          </p:cNvPr>
          <p:cNvSpPr txBox="1"/>
          <p:nvPr/>
        </p:nvSpPr>
        <p:spPr>
          <a:xfrm>
            <a:off x="1156790" y="992453"/>
            <a:ext cx="27764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Your great subtitle in this line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358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341695" y="1851602"/>
            <a:ext cx="1801218" cy="769441"/>
            <a:chOff x="1187548" y="1446259"/>
            <a:chExt cx="1801218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676228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3360948" y="1755909"/>
            <a:ext cx="4316367" cy="21226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서론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최적 제어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칼만 필터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결론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15FD1D-248C-4B35-BCCA-30051C270A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77" y="6452886"/>
            <a:ext cx="675473" cy="3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2E2764-E373-4611-9689-2AC98D8F1CAB}"/>
              </a:ext>
            </a:extLst>
          </p:cNvPr>
          <p:cNvSpPr/>
          <p:nvPr/>
        </p:nvSpPr>
        <p:spPr>
          <a:xfrm>
            <a:off x="1156790" y="345406"/>
            <a:ext cx="18469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Abstract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6DC41-1552-49AE-896A-3B2B9BBC3082}"/>
              </a:ext>
            </a:extLst>
          </p:cNvPr>
          <p:cNvSpPr txBox="1"/>
          <p:nvPr/>
        </p:nvSpPr>
        <p:spPr>
          <a:xfrm>
            <a:off x="1156790" y="1272933"/>
            <a:ext cx="1582484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미사일이란</a:t>
            </a:r>
            <a:r>
              <a:rPr lang="en-US" altLang="ko-KR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E03DD-FA2E-4123-9E5E-FC6728C08988}"/>
              </a:ext>
            </a:extLst>
          </p:cNvPr>
          <p:cNvSpPr txBox="1"/>
          <p:nvPr/>
        </p:nvSpPr>
        <p:spPr>
          <a:xfrm>
            <a:off x="1156790" y="1740738"/>
            <a:ext cx="7245911" cy="179901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미사일이란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날아가 표적을  쫓는 무기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뜻으로 쓴다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무기체계에서 유도가 되면 미사일이고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유도가 안되면 로켓이다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미사일 유도 방식으론 항법유도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지령유도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호밍유도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복합유도가 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프로젝트는 항법유도 방식을 활용하였다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1026" name="Picture 2" descr="130㎜ 유도로켓 LIG넥스원이 개발한다 - 국방소식 해병닷컴 - 해병닷컴">
            <a:extLst>
              <a:ext uri="{FF2B5EF4-FFF2-40B4-BE49-F238E27FC236}">
                <a16:creationId xmlns:a16="http://schemas.microsoft.com/office/drawing/2014/main" id="{FA479494-3040-49D6-A88F-C48EB3B2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31" y="3607453"/>
            <a:ext cx="4143737" cy="254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15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2E2764-E373-4611-9689-2AC98D8F1CAB}"/>
              </a:ext>
            </a:extLst>
          </p:cNvPr>
          <p:cNvSpPr/>
          <p:nvPr/>
        </p:nvSpPr>
        <p:spPr>
          <a:xfrm>
            <a:off x="1156790" y="345406"/>
            <a:ext cx="18469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Abstract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6DC41-1552-49AE-896A-3B2B9BBC3082}"/>
              </a:ext>
            </a:extLst>
          </p:cNvPr>
          <p:cNvSpPr txBox="1"/>
          <p:nvPr/>
        </p:nvSpPr>
        <p:spPr>
          <a:xfrm>
            <a:off x="1156790" y="1272933"/>
            <a:ext cx="1962397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비례항법유도란</a:t>
            </a:r>
            <a:r>
              <a:rPr lang="en-US" altLang="ko-KR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E03DD-FA2E-4123-9E5E-FC6728C08988}"/>
              </a:ext>
            </a:extLst>
          </p:cNvPr>
          <p:cNvSpPr txBox="1"/>
          <p:nvPr/>
        </p:nvSpPr>
        <p:spPr>
          <a:xfrm>
            <a:off x="1099789" y="1633532"/>
            <a:ext cx="7245911" cy="186057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미사일과 목표물 사이의 각도가 변하는 변화율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(rate)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미리 목표물과 충돌할 코스를 계산하여 미래위치에 미사일을 유도하는 방식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미스트랄 휴대용 지대공미사일 - 유용원의 군사세계">
            <a:extLst>
              <a:ext uri="{FF2B5EF4-FFF2-40B4-BE49-F238E27FC236}">
                <a16:creationId xmlns:a16="http://schemas.microsoft.com/office/drawing/2014/main" id="{3BC42277-7141-42B2-8B27-05D97400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7" y="2892362"/>
            <a:ext cx="4617546" cy="307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946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2E2764-E373-4611-9689-2AC98D8F1CAB}"/>
              </a:ext>
            </a:extLst>
          </p:cNvPr>
          <p:cNvSpPr/>
          <p:nvPr/>
        </p:nvSpPr>
        <p:spPr>
          <a:xfrm>
            <a:off x="1156790" y="345406"/>
            <a:ext cx="18469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Abstract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6DC41-1552-49AE-896A-3B2B9BBC3082}"/>
              </a:ext>
            </a:extLst>
          </p:cNvPr>
          <p:cNvSpPr txBox="1"/>
          <p:nvPr/>
        </p:nvSpPr>
        <p:spPr>
          <a:xfrm>
            <a:off x="1156790" y="1272933"/>
            <a:ext cx="232627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비례항법유도</a:t>
            </a:r>
            <a:r>
              <a:rPr lang="ko-KR" altLang="en-US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원리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8D3C5-53CA-44D2-93AF-5093EBC8A031}"/>
              </a:ext>
            </a:extLst>
          </p:cNvPr>
          <p:cNvSpPr txBox="1"/>
          <p:nvPr/>
        </p:nvSpPr>
        <p:spPr>
          <a:xfrm>
            <a:off x="1099789" y="1633532"/>
            <a:ext cx="7245911" cy="8855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미사일 발사 후 표적을 추적하는 동안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시선각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(Light of Sight Angle, </a:t>
            </a:r>
            <a:r>
              <a:rPr lang="en-US" altLang="ko-KR" sz="1400" dirty="0">
                <a:solidFill>
                  <a:srgbClr val="3C3B39"/>
                </a:solidFill>
              </a:rPr>
              <a:t>λ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일정하게 유지시켜 주게 되면 표적을 격추시킴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32CA4C-2788-4082-85A8-1E75758F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79" y="2163604"/>
            <a:ext cx="1016910" cy="349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D626B6-B3B2-4D82-8E68-8B8DE6C38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89" y="3598548"/>
            <a:ext cx="3849510" cy="259941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8F58BCE-3E90-479A-91BA-00F684CB6287}"/>
              </a:ext>
            </a:extLst>
          </p:cNvPr>
          <p:cNvSpPr/>
          <p:nvPr/>
        </p:nvSpPr>
        <p:spPr>
          <a:xfrm>
            <a:off x="4082345" y="2250897"/>
            <a:ext cx="428978" cy="174978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5741F-BD24-4E88-BAE1-6AEE85AC00BE}"/>
              </a:ext>
            </a:extLst>
          </p:cNvPr>
          <p:cNvSpPr txBox="1"/>
          <p:nvPr/>
        </p:nvSpPr>
        <p:spPr>
          <a:xfrm>
            <a:off x="1099788" y="2482605"/>
            <a:ext cx="7245911" cy="8855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시선각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3C3B39"/>
                </a:solidFill>
              </a:rPr>
              <a:t>λ) </a:t>
            </a:r>
            <a:r>
              <a:rPr lang="ko-KR" altLang="en-US" sz="1400" dirty="0">
                <a:solidFill>
                  <a:srgbClr val="3C3B39"/>
                </a:solidFill>
              </a:rPr>
              <a:t>변화율에 따라 비례상수</a:t>
            </a:r>
            <a:r>
              <a:rPr lang="en-US" altLang="ko-KR" sz="1400" dirty="0">
                <a:solidFill>
                  <a:srgbClr val="3C3B39"/>
                </a:solidFill>
              </a:rPr>
              <a:t>(N) </a:t>
            </a:r>
            <a:r>
              <a:rPr lang="ko-KR" altLang="en-US" sz="1400" dirty="0">
                <a:solidFill>
                  <a:srgbClr val="3C3B39"/>
                </a:solidFill>
              </a:rPr>
              <a:t>비행경로각</a:t>
            </a:r>
            <a:r>
              <a:rPr lang="en-US" altLang="ko-KR" sz="1400" dirty="0">
                <a:solidFill>
                  <a:srgbClr val="3C3B39"/>
                </a:solidFill>
              </a:rPr>
              <a:t>(</a:t>
            </a:r>
            <a:r>
              <a:rPr lang="en-US" altLang="ko-KR" sz="1400" dirty="0">
                <a:solidFill>
                  <a:srgbClr val="3C3B39"/>
                </a:solidFill>
                <a:ea typeface="+mj-ea"/>
              </a:rPr>
              <a:t>γ )</a:t>
            </a:r>
            <a:r>
              <a:rPr lang="ko-KR" altLang="en-US" sz="1400" dirty="0">
                <a:solidFill>
                  <a:srgbClr val="3C3B39"/>
                </a:solidFill>
              </a:rPr>
              <a:t>을 변화시켜 시선각이 일정하게 유지 </a:t>
            </a:r>
            <a:r>
              <a:rPr lang="ko-KR" altLang="en-US" sz="1400" dirty="0" err="1">
                <a:solidFill>
                  <a:srgbClr val="3C3B39"/>
                </a:solidFill>
              </a:rPr>
              <a:t>시켜줌</a:t>
            </a:r>
            <a:r>
              <a:rPr lang="ko-KR" altLang="en-US" sz="1400" dirty="0">
                <a:solidFill>
                  <a:srgbClr val="3C3B39"/>
                </a:solidFill>
              </a:rPr>
              <a:t>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D4F9AF5-58C5-4BCE-84C2-D8FA74ED8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11" y="2986619"/>
            <a:ext cx="994048" cy="342038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ACA80F5-548E-4FE9-8E92-161564B89550}"/>
              </a:ext>
            </a:extLst>
          </p:cNvPr>
          <p:cNvSpPr/>
          <p:nvPr/>
        </p:nvSpPr>
        <p:spPr>
          <a:xfrm>
            <a:off x="1989966" y="3106737"/>
            <a:ext cx="428978" cy="174978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88109195-C3F5-49E1-B7E8-3C5219352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587061"/>
              </p:ext>
            </p:extLst>
          </p:nvPr>
        </p:nvGraphicFramePr>
        <p:xfrm>
          <a:off x="1670100" y="3515720"/>
          <a:ext cx="199878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63">
                  <a:extLst>
                    <a:ext uri="{9D8B030D-6E8A-4147-A177-3AD203B41FA5}">
                      <a16:colId xmlns:a16="http://schemas.microsoft.com/office/drawing/2014/main" val="893739027"/>
                    </a:ext>
                  </a:extLst>
                </a:gridCol>
                <a:gridCol w="666263">
                  <a:extLst>
                    <a:ext uri="{9D8B030D-6E8A-4147-A177-3AD203B41FA5}">
                      <a16:colId xmlns:a16="http://schemas.microsoft.com/office/drawing/2014/main" val="1975519277"/>
                    </a:ext>
                  </a:extLst>
                </a:gridCol>
                <a:gridCol w="666263">
                  <a:extLst>
                    <a:ext uri="{9D8B030D-6E8A-4147-A177-3AD203B41FA5}">
                      <a16:colId xmlns:a16="http://schemas.microsoft.com/office/drawing/2014/main" val="1937007473"/>
                    </a:ext>
                  </a:extLst>
                </a:gridCol>
              </a:tblGrid>
              <a:tr h="2962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 =3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80443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3C3B39"/>
                          </a:solidFill>
                        </a:rPr>
                        <a:t>시선각</a:t>
                      </a:r>
                      <a:r>
                        <a:rPr lang="ko-KR" altLang="en-US" sz="1200" dirty="0">
                          <a:solidFill>
                            <a:srgbClr val="3C3B39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3C3B39"/>
                          </a:solidFill>
                        </a:rPr>
                        <a:t>( λ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비행경로각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>
                          <a:solidFill>
                            <a:srgbClr val="3C3B39"/>
                          </a:solidFill>
                          <a:latin typeface="+mn-lt"/>
                          <a:ea typeface="+mn-ea"/>
                          <a:cs typeface="+mn-cs"/>
                        </a:rPr>
                        <a:t>γ)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76611"/>
                  </a:ext>
                </a:extLst>
              </a:tr>
              <a:tr h="29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-102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46877"/>
                  </a:ext>
                </a:extLst>
              </a:tr>
              <a:tr h="29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93585"/>
                  </a:ext>
                </a:extLst>
              </a:tr>
              <a:tr h="29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-141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78899"/>
                  </a:ext>
                </a:extLst>
              </a:tr>
              <a:tr h="29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-159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87855"/>
                  </a:ext>
                </a:extLst>
              </a:tr>
              <a:tr h="29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93162"/>
                  </a:ext>
                </a:extLst>
              </a:tr>
              <a:tr h="29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8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852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33161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Optimal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51DC3-DB77-4EB9-B21B-F415A83D4EE5}"/>
              </a:ext>
            </a:extLst>
          </p:cNvPr>
          <p:cNvSpPr txBox="1"/>
          <p:nvPr/>
        </p:nvSpPr>
        <p:spPr>
          <a:xfrm>
            <a:off x="1156790" y="1272933"/>
            <a:ext cx="1582484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최적제어란</a:t>
            </a:r>
            <a:r>
              <a:rPr lang="en-US" altLang="ko-KR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5165DB-F0D2-407C-92F1-3FDC04253153}"/>
              </a:ext>
            </a:extLst>
          </p:cNvPr>
          <p:cNvSpPr txBox="1"/>
          <p:nvPr/>
        </p:nvSpPr>
        <p:spPr>
          <a:xfrm>
            <a:off x="1099789" y="1633532"/>
            <a:ext cx="7245911" cy="198971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상태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(State)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어떠한 정책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(Policy)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취해야 손실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(Cost)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최소할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 있는지 알아내는 문제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경우에 따라서는 손실 대신 보상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(Reward)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최대화하는 문제로 사용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 과제에서는 미사일의 속도벡터에 수직인 제어 가속도 입력을 최소화하여 목표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(target)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격추 시키는 목적으로 최적제어 사용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로켓, 미사일이(가) 표시된 사진&#10;&#10;자동 생성된 설명">
            <a:extLst>
              <a:ext uri="{FF2B5EF4-FFF2-40B4-BE49-F238E27FC236}">
                <a16:creationId xmlns:a16="http://schemas.microsoft.com/office/drawing/2014/main" id="{368B88C8-9E16-49D7-80E2-69BAF9C3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95" y="3799812"/>
            <a:ext cx="2654008" cy="198971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26C9F02-A2F7-44D7-A9C7-929EC762F2AA}"/>
              </a:ext>
            </a:extLst>
          </p:cNvPr>
          <p:cNvSpPr/>
          <p:nvPr/>
        </p:nvSpPr>
        <p:spPr>
          <a:xfrm>
            <a:off x="2675467" y="4628444"/>
            <a:ext cx="220133" cy="191912"/>
          </a:xfrm>
          <a:prstGeom prst="ellipse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DE1B86-6725-44A4-A9AC-4F719048EB30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863362" y="3659276"/>
            <a:ext cx="1400005" cy="9972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EF6738-B931-4E09-BD4A-B81440F54FD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20711" y="3799812"/>
            <a:ext cx="686994" cy="8567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379AD6-5336-4519-9A06-DAB9BEF35DA5}"/>
              </a:ext>
            </a:extLst>
          </p:cNvPr>
          <p:cNvSpPr txBox="1"/>
          <p:nvPr/>
        </p:nvSpPr>
        <p:spPr>
          <a:xfrm>
            <a:off x="3657600" y="3260833"/>
            <a:ext cx="243275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3C3B39"/>
                </a:solidFill>
                <a:ea typeface="+mj-ea"/>
              </a:rPr>
              <a:t>미사일 속도 벡터</a:t>
            </a:r>
            <a:r>
              <a:rPr lang="ko-KR" altLang="en-US" sz="1200" b="1" dirty="0">
                <a:solidFill>
                  <a:srgbClr val="B00026"/>
                </a:solidFill>
                <a:ea typeface="+mj-ea"/>
              </a:rPr>
              <a:t> </a:t>
            </a:r>
            <a:r>
              <a:rPr lang="en-US" altLang="ko-KR" sz="2000" b="1" dirty="0">
                <a:solidFill>
                  <a:srgbClr val="B00026"/>
                </a:solidFill>
                <a:ea typeface="+mj-ea"/>
              </a:rPr>
              <a:t>V</a:t>
            </a:r>
            <a:endParaRPr lang="ko-KR" altLang="en-US" sz="2000" b="1" dirty="0">
              <a:solidFill>
                <a:srgbClr val="B00026"/>
              </a:solidFill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B94B93-A68D-46A4-BFC5-7EE43738C3CD}"/>
              </a:ext>
            </a:extLst>
          </p:cNvPr>
          <p:cNvSpPr txBox="1"/>
          <p:nvPr/>
        </p:nvSpPr>
        <p:spPr>
          <a:xfrm>
            <a:off x="567311" y="3799812"/>
            <a:ext cx="16290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3C3B39"/>
                </a:solidFill>
                <a:ea typeface="+mj-ea"/>
              </a:rPr>
              <a:t>가속도 입력</a:t>
            </a:r>
            <a:r>
              <a:rPr lang="ko-KR" altLang="en-US" sz="1200" b="1" dirty="0">
                <a:solidFill>
                  <a:srgbClr val="3C3B39"/>
                </a:solidFill>
                <a:ea typeface="+mj-ea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a typeface="+mj-ea"/>
              </a:rPr>
              <a:t>U</a:t>
            </a:r>
            <a:endParaRPr lang="ko-KR" altLang="en-US" sz="1600" b="1" dirty="0">
              <a:solidFill>
                <a:srgbClr val="00B0F0"/>
              </a:solidFill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F547396-F040-4D3C-944D-4BC33927E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90" y="4628444"/>
            <a:ext cx="1221061" cy="52761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3F3DE6-9D80-4F28-8B06-F966A8219403}"/>
              </a:ext>
            </a:extLst>
          </p:cNvPr>
          <p:cNvCxnSpPr>
            <a:cxnSpLocks/>
          </p:cNvCxnSpPr>
          <p:nvPr/>
        </p:nvCxnSpPr>
        <p:spPr>
          <a:xfrm flipV="1">
            <a:off x="6222840" y="4892253"/>
            <a:ext cx="623871" cy="1"/>
          </a:xfrm>
          <a:prstGeom prst="straightConnector1">
            <a:avLst/>
          </a:prstGeom>
          <a:ln w="28575">
            <a:solidFill>
              <a:srgbClr val="3C3B3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9CF83C-269C-4AC1-9310-DB592A7BA679}"/>
              </a:ext>
            </a:extLst>
          </p:cNvPr>
          <p:cNvSpPr txBox="1"/>
          <p:nvPr/>
        </p:nvSpPr>
        <p:spPr>
          <a:xfrm>
            <a:off x="7010400" y="4430588"/>
            <a:ext cx="162904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5400" b="1" dirty="0">
                <a:solidFill>
                  <a:srgbClr val="00B0F0"/>
                </a:solidFill>
                <a:ea typeface="+mj-ea"/>
              </a:rPr>
              <a:t>U*</a:t>
            </a:r>
            <a:endParaRPr lang="ko-KR" altLang="en-US" sz="5400" b="1" dirty="0">
              <a:solidFill>
                <a:srgbClr val="00B0F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0766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33161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Optimal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51DC3-DB77-4EB9-B21B-F415A83D4EE5}"/>
              </a:ext>
            </a:extLst>
          </p:cNvPr>
          <p:cNvSpPr txBox="1"/>
          <p:nvPr/>
        </p:nvSpPr>
        <p:spPr>
          <a:xfrm>
            <a:off x="1156790" y="1272933"/>
            <a:ext cx="130035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 방법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5165DB-F0D2-407C-92F1-3FDC04253153}"/>
              </a:ext>
            </a:extLst>
          </p:cNvPr>
          <p:cNvSpPr txBox="1"/>
          <p:nvPr/>
        </p:nvSpPr>
        <p:spPr>
          <a:xfrm>
            <a:off x="1099789" y="1633532"/>
            <a:ext cx="7245911" cy="134338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feedback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현재의 상태를 센서로 측정하고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되먹임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(feedback)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제어하는 방법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trial and error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방법으로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결정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많이 사용하는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PID controller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feedback controller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해당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2889B6-5E0E-4184-8A87-993F4FE920C5}"/>
              </a:ext>
            </a:extLst>
          </p:cNvPr>
          <p:cNvSpPr txBox="1"/>
          <p:nvPr/>
        </p:nvSpPr>
        <p:spPr>
          <a:xfrm>
            <a:off x="1099789" y="3083785"/>
            <a:ext cx="7245911" cy="102021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State feedback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시스템의 상태를 되먹임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(feedback)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제어하는 방법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결정할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E5E815-A7B3-4247-9E2F-215305C7B75B}"/>
              </a:ext>
            </a:extLst>
          </p:cNvPr>
          <p:cNvSpPr txBox="1"/>
          <p:nvPr/>
        </p:nvSpPr>
        <p:spPr>
          <a:xfrm>
            <a:off x="663611" y="5690564"/>
            <a:ext cx="7986111" cy="37388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모델만 정확하다면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optimal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계산할 수 있어서 게인 값을 찾는데 드는 시간을 줄일 수 있다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F94C1-5C7D-41FC-BA96-FB2034CB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86" y="4257753"/>
            <a:ext cx="2886643" cy="12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3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33161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Optimal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51DC3-DB77-4EB9-B21B-F415A83D4EE5}"/>
              </a:ext>
            </a:extLst>
          </p:cNvPr>
          <p:cNvSpPr txBox="1"/>
          <p:nvPr/>
        </p:nvSpPr>
        <p:spPr>
          <a:xfrm>
            <a:off x="1156790" y="1272933"/>
            <a:ext cx="3078087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미사일 운동방정식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6B801E-6EEE-4E88-A22E-844CAAED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90" y="1890699"/>
            <a:ext cx="3145328" cy="1771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1DB6E8-F4D2-438F-A7CA-9FDB54F4B7F1}"/>
                  </a:ext>
                </a:extLst>
              </p:cNvPr>
              <p:cNvSpPr txBox="1"/>
              <p:nvPr/>
            </p:nvSpPr>
            <p:spPr>
              <a:xfrm>
                <a:off x="4353547" y="1890699"/>
                <a:ext cx="4669683" cy="138499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r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미사일과 목표물과의 거리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pPr algn="l"/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V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속도 </a:t>
                </a:r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(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일정하다고 가정 </a:t>
                </a:r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)</a:t>
                </a:r>
              </a:p>
              <a:p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γ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비행경로각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λ :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비행체와 목표물을 연결하는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시선각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( LOS : Line of Sight )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a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속도벡터에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수직인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제어가속도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입력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sz="1400" b="0" i="0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3C3B39"/>
                        </a:solidFill>
                      </a:rPr>
                      <m:t>γ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3C3B39"/>
                        </a:solidFill>
                      </a:rPr>
                      <m:t> −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3C3B39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3C3B39"/>
                        </a:solidFill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비행경로각과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시선각의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차이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1DB6E8-F4D2-438F-A7CA-9FDB54F4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47" y="1890699"/>
                <a:ext cx="4669683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75B7F-D1BA-4A12-92A6-75B94A0708F0}"/>
                  </a:ext>
                </a:extLst>
              </p:cNvPr>
              <p:cNvSpPr txBox="1"/>
              <p:nvPr/>
            </p:nvSpPr>
            <p:spPr>
              <a:xfrm>
                <a:off x="2070213" y="4147362"/>
                <a:ext cx="1504771" cy="140904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75B7F-D1BA-4A12-92A6-75B94A07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13" y="4147362"/>
                <a:ext cx="1504771" cy="1409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8AA701-8386-48AF-AD33-19330DDA3BA6}"/>
                  </a:ext>
                </a:extLst>
              </p:cNvPr>
              <p:cNvSpPr txBox="1"/>
              <p:nvPr/>
            </p:nvSpPr>
            <p:spPr>
              <a:xfrm>
                <a:off x="4732043" y="4409902"/>
                <a:ext cx="3519565" cy="88396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sz="200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8AA701-8386-48AF-AD33-19330DDA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43" y="4409902"/>
                <a:ext cx="3519565" cy="883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오른쪽 화살표 5">
            <a:extLst>
              <a:ext uri="{FF2B5EF4-FFF2-40B4-BE49-F238E27FC236}">
                <a16:creationId xmlns:a16="http://schemas.microsoft.com/office/drawing/2014/main" id="{C73A6393-5660-4B74-BB05-CB99DFC79599}"/>
              </a:ext>
            </a:extLst>
          </p:cNvPr>
          <p:cNvSpPr/>
          <p:nvPr/>
        </p:nvSpPr>
        <p:spPr>
          <a:xfrm>
            <a:off x="3986099" y="4665074"/>
            <a:ext cx="296168" cy="357447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1327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33161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Optimal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51DC3-DB77-4EB9-B21B-F415A83D4EE5}"/>
              </a:ext>
            </a:extLst>
          </p:cNvPr>
          <p:cNvSpPr txBox="1"/>
          <p:nvPr/>
        </p:nvSpPr>
        <p:spPr>
          <a:xfrm>
            <a:off x="1156790" y="1272933"/>
            <a:ext cx="276229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정지 표적 미사일 유도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75B7F-D1BA-4A12-92A6-75B94A0708F0}"/>
                  </a:ext>
                </a:extLst>
              </p:cNvPr>
              <p:cNvSpPr txBox="1"/>
              <p:nvPr/>
            </p:nvSpPr>
            <p:spPr>
              <a:xfrm>
                <a:off x="1350097" y="2124089"/>
                <a:ext cx="1504771" cy="140904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75B7F-D1BA-4A12-92A6-75B94A07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7" y="2124089"/>
                <a:ext cx="1504771" cy="1409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오른쪽 화살표 5">
            <a:extLst>
              <a:ext uri="{FF2B5EF4-FFF2-40B4-BE49-F238E27FC236}">
                <a16:creationId xmlns:a16="http://schemas.microsoft.com/office/drawing/2014/main" id="{C73A6393-5660-4B74-BB05-CB99DFC79599}"/>
              </a:ext>
            </a:extLst>
          </p:cNvPr>
          <p:cNvSpPr/>
          <p:nvPr/>
        </p:nvSpPr>
        <p:spPr>
          <a:xfrm>
            <a:off x="3057345" y="2584726"/>
            <a:ext cx="481721" cy="357447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6DDA4E-C081-417D-8083-0BC9D03998CF}"/>
                  </a:ext>
                </a:extLst>
              </p:cNvPr>
              <p:cNvSpPr txBox="1"/>
              <p:nvPr/>
            </p:nvSpPr>
            <p:spPr>
              <a:xfrm>
                <a:off x="3832573" y="2364740"/>
                <a:ext cx="2032652" cy="82131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8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</m:oMath>
                  </m:oMathPara>
                </a14:m>
                <a:endParaRPr lang="en-US" altLang="ko-KR" sz="18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sz="18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8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ko-KR" sz="18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6DDA4E-C081-417D-8083-0BC9D0399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73" y="2364740"/>
                <a:ext cx="2032652" cy="821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0D63FBE-0DF9-4D97-95A8-6089A64CD584}"/>
              </a:ext>
            </a:extLst>
          </p:cNvPr>
          <p:cNvSpPr txBox="1"/>
          <p:nvPr/>
        </p:nvSpPr>
        <p:spPr>
          <a:xfrm>
            <a:off x="1156790" y="1767761"/>
            <a:ext cx="1934993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1.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미사일 운동방정식 선형화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</a:t>
            </a:r>
            <a:endParaRPr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A34DD-577F-40BE-AB91-EFD09CB8C129}"/>
              </a:ext>
            </a:extLst>
          </p:cNvPr>
          <p:cNvSpPr txBox="1"/>
          <p:nvPr/>
        </p:nvSpPr>
        <p:spPr>
          <a:xfrm>
            <a:off x="1190080" y="3690544"/>
            <a:ext cx="2258676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2. </a:t>
            </a:r>
            <a:r>
              <a:rPr lang="en-US" altLang="ko-KR" sz="1100" dirty="0"/>
              <a:t>Cost Function &amp; Hamiltonian </a:t>
            </a:r>
            <a:r>
              <a:rPr lang="ko-KR" altLang="en-US" sz="1100" dirty="0"/>
              <a:t>정의</a:t>
            </a:r>
            <a:endParaRPr lang="ko-KR" altLang="en-US" sz="1100" dirty="0">
              <a:solidFill>
                <a:srgbClr val="3C3B39"/>
              </a:solidFill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7E704D-AF03-49B2-A4D5-EDF36839F594}"/>
                  </a:ext>
                </a:extLst>
              </p:cNvPr>
              <p:cNvSpPr txBox="1"/>
              <p:nvPr/>
            </p:nvSpPr>
            <p:spPr>
              <a:xfrm>
                <a:off x="1350097" y="3952154"/>
                <a:ext cx="1346972" cy="51616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𝐽</m:t>
                      </m:r>
                      <m:r>
                        <a:rPr lang="en-US" altLang="ko-KR" sz="15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=0.5</m:t>
                      </m:r>
                      <m:nary>
                        <m:naryPr>
                          <m:ctrlP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15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7E704D-AF03-49B2-A4D5-EDF36839F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7" y="3952154"/>
                <a:ext cx="1346972" cy="516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E18674A-2B09-4F89-9836-BC170EE2CFC8}"/>
                  </a:ext>
                </a:extLst>
              </p:cNvPr>
              <p:cNvSpPr/>
              <p:nvPr/>
            </p:nvSpPr>
            <p:spPr>
              <a:xfrm>
                <a:off x="1210714" y="4444812"/>
                <a:ext cx="4911348" cy="954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2×(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rgbClr val="3C3B39"/>
                    </a:solidFill>
                  </a:rPr>
                  <a:t>,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ko-KR" sz="1600" i="1" dirty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>
                  <a:solidFill>
                    <a:srgbClr val="3C3B39"/>
                  </a:solidFill>
                </a:endParaRPr>
              </a:p>
              <a:p>
                <a:endParaRPr lang="en-US" altLang="ko-KR" sz="1600" dirty="0">
                  <a:solidFill>
                    <a:srgbClr val="3C3B39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ko-KR" sz="1600" i="1" dirty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solidFill>
                      <a:srgbClr val="3C3B39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</m:oMath>
                </a14:m>
                <a:r>
                  <a:rPr lang="en-US" altLang="ko-KR" sz="1600" dirty="0">
                    <a:solidFill>
                      <a:srgbClr val="3C3B3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E18674A-2B09-4F89-9836-BC170EE2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14" y="4444812"/>
                <a:ext cx="4911348" cy="954236"/>
              </a:xfrm>
              <a:prstGeom prst="rect">
                <a:avLst/>
              </a:prstGeom>
              <a:blipFill>
                <a:blip r:embed="rId5"/>
                <a:stretch>
                  <a:fillRect b="-5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B8E50AC5-8748-4794-ADDE-17805AFBD408}"/>
              </a:ext>
            </a:extLst>
          </p:cNvPr>
          <p:cNvSpPr/>
          <p:nvPr/>
        </p:nvSpPr>
        <p:spPr>
          <a:xfrm>
            <a:off x="5949767" y="4514441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78FAF8-2671-444C-929E-A9EDD71AD9C0}"/>
                  </a:ext>
                </a:extLst>
              </p:cNvPr>
              <p:cNvSpPr txBox="1"/>
              <p:nvPr/>
            </p:nvSpPr>
            <p:spPr>
              <a:xfrm>
                <a:off x="6347949" y="4413490"/>
                <a:ext cx="2156381" cy="48859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𝑎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14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sz="14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ko-KR" sz="14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altLang="ko-KR" sz="14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78FAF8-2671-444C-929E-A9EDD71A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49" y="4413490"/>
                <a:ext cx="2156381" cy="488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28E42FF2-0088-4B1F-B6D6-2F8FEABB8F3D}"/>
              </a:ext>
            </a:extLst>
          </p:cNvPr>
          <p:cNvSpPr/>
          <p:nvPr/>
        </p:nvSpPr>
        <p:spPr>
          <a:xfrm>
            <a:off x="5464265" y="3952154"/>
            <a:ext cx="272869" cy="1446893"/>
          </a:xfrm>
          <a:prstGeom prst="rightBrac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8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832</Words>
  <Application>Microsoft Office PowerPoint</Application>
  <PresentationFormat>화면 슬라이드 쇼(4:3)</PresentationFormat>
  <Paragraphs>210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나눔바른고딕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이진우</cp:lastModifiedBy>
  <cp:revision>124</cp:revision>
  <dcterms:created xsi:type="dcterms:W3CDTF">2018-05-27T11:49:32Z</dcterms:created>
  <dcterms:modified xsi:type="dcterms:W3CDTF">2021-07-25T15:18:38Z</dcterms:modified>
</cp:coreProperties>
</file>