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21"/>
  </p:notesMasterIdLst>
  <p:handoutMasterIdLst>
    <p:handoutMasterId r:id="rId22"/>
  </p:handoutMasterIdLst>
  <p:sldIdLst>
    <p:sldId id="267" r:id="rId2"/>
    <p:sldId id="324" r:id="rId3"/>
    <p:sldId id="323" r:id="rId4"/>
    <p:sldId id="282" r:id="rId5"/>
    <p:sldId id="309" r:id="rId6"/>
    <p:sldId id="321" r:id="rId7"/>
    <p:sldId id="310" r:id="rId8"/>
    <p:sldId id="330" r:id="rId9"/>
    <p:sldId id="312" r:id="rId10"/>
    <p:sldId id="315" r:id="rId11"/>
    <p:sldId id="313" r:id="rId12"/>
    <p:sldId id="318" r:id="rId13"/>
    <p:sldId id="314" r:id="rId14"/>
    <p:sldId id="319" r:id="rId15"/>
    <p:sldId id="329" r:id="rId16"/>
    <p:sldId id="262" r:id="rId17"/>
    <p:sldId id="317" r:id="rId18"/>
    <p:sldId id="326" r:id="rId19"/>
    <p:sldId id="268" r:id="rId20"/>
  </p:sldIdLst>
  <p:sldSz cx="9144000" cy="6858000" type="screen4x3"/>
  <p:notesSz cx="6858000" cy="9144000"/>
  <p:defaultTextStyle>
    <a:defPPr>
      <a:defRPr lang="ko-KR"/>
    </a:defPPr>
    <a:lvl1pPr marL="0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otherstory" initials="a" lastIdx="2" clrIdx="0">
    <p:extLst>
      <p:ext uri="{19B8F6BF-5375-455C-9EA6-DF929625EA0E}">
        <p15:presenceInfo xmlns:p15="http://schemas.microsoft.com/office/powerpoint/2012/main" userId="anotherst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B16"/>
    <a:srgbClr val="D5D6D8"/>
    <a:srgbClr val="B00026"/>
    <a:srgbClr val="8E8E8E"/>
    <a:srgbClr val="C10A14"/>
    <a:srgbClr val="D80C18"/>
    <a:srgbClr val="C60033"/>
    <a:srgbClr val="6C0017"/>
    <a:srgbClr val="CB0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57" autoAdjust="0"/>
  </p:normalViewPr>
  <p:slideViewPr>
    <p:cSldViewPr snapToGrid="0">
      <p:cViewPr varScale="1">
        <p:scale>
          <a:sx n="86" d="100"/>
          <a:sy n="86" d="100"/>
        </p:scale>
        <p:origin x="13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A5A22C1-1222-4ED7-978A-0AC049ACF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1F26EC-8859-450B-A9EB-AA2D8061C0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F7B12-431B-4C41-844D-2B0B7CAB733F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85DD4C-FD40-4162-B31B-3A18B03556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818FF-446B-403C-ACD9-D71E39776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43F2B-F20F-45E9-BF2F-6C09A532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1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22EC-D584-400B-8F0E-4958D799F6E6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D1EA-0D62-4E79-B1B0-DB8BAEEB3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9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0A5DDE0-F7BB-4509-A2FF-560F208D2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H="1" flipV="1">
            <a:off x="0" y="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87A1DC-0B8B-498C-A38C-78F461667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715000" y="3429000"/>
            <a:ext cx="3429000" cy="34290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8C01EC1-792A-433C-AD4B-A88436B328E8}"/>
              </a:ext>
            </a:extLst>
          </p:cNvPr>
          <p:cNvSpPr/>
          <p:nvPr userDrawn="1"/>
        </p:nvSpPr>
        <p:spPr>
          <a:xfrm>
            <a:off x="0" y="593387"/>
            <a:ext cx="9138744" cy="6858000"/>
          </a:xfrm>
          <a:custGeom>
            <a:avLst/>
            <a:gdLst>
              <a:gd name="connsiteX0" fmla="*/ 1955981 w 9138744"/>
              <a:gd name="connsiteY0" fmla="*/ 0 h 6858000"/>
              <a:gd name="connsiteX1" fmla="*/ 4493172 w 9138744"/>
              <a:gd name="connsiteY1" fmla="*/ 0 h 6858000"/>
              <a:gd name="connsiteX2" fmla="*/ 4645572 w 9138744"/>
              <a:gd name="connsiteY2" fmla="*/ 0 h 6858000"/>
              <a:gd name="connsiteX3" fmla="*/ 9138744 w 9138744"/>
              <a:gd name="connsiteY3" fmla="*/ 0 h 6858000"/>
              <a:gd name="connsiteX4" fmla="*/ 9138744 w 9138744"/>
              <a:gd name="connsiteY4" fmla="*/ 3025986 h 6858000"/>
              <a:gd name="connsiteX5" fmla="*/ 9138744 w 9138744"/>
              <a:gd name="connsiteY5" fmla="*/ 3494750 h 6858000"/>
              <a:gd name="connsiteX6" fmla="*/ 9128584 w 9138744"/>
              <a:gd name="connsiteY6" fmla="*/ 3505200 h 6858000"/>
              <a:gd name="connsiteX7" fmla="*/ 7182763 w 9138744"/>
              <a:gd name="connsiteY7" fmla="*/ 6858000 h 6858000"/>
              <a:gd name="connsiteX8" fmla="*/ 4645572 w 9138744"/>
              <a:gd name="connsiteY8" fmla="*/ 6858000 h 6858000"/>
              <a:gd name="connsiteX9" fmla="*/ 4493172 w 9138744"/>
              <a:gd name="connsiteY9" fmla="*/ 6858000 h 6858000"/>
              <a:gd name="connsiteX10" fmla="*/ 0 w 9138744"/>
              <a:gd name="connsiteY10" fmla="*/ 6858000 h 6858000"/>
              <a:gd name="connsiteX11" fmla="*/ 0 w 9138744"/>
              <a:gd name="connsiteY11" fmla="*/ 3832014 h 6858000"/>
              <a:gd name="connsiteX12" fmla="*/ 0 w 9138744"/>
              <a:gd name="connsiteY12" fmla="*/ 3363250 h 6858000"/>
              <a:gd name="connsiteX13" fmla="*/ 10160 w 9138744"/>
              <a:gd name="connsiteY13" fmla="*/ 3352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38744" h="6858000">
                <a:moveTo>
                  <a:pt x="1955981" y="0"/>
                </a:moveTo>
                <a:lnTo>
                  <a:pt x="4493172" y="0"/>
                </a:lnTo>
                <a:lnTo>
                  <a:pt x="4645572" y="0"/>
                </a:lnTo>
                <a:lnTo>
                  <a:pt x="9138744" y="0"/>
                </a:lnTo>
                <a:lnTo>
                  <a:pt x="9138744" y="3025986"/>
                </a:lnTo>
                <a:lnTo>
                  <a:pt x="9138744" y="3494750"/>
                </a:lnTo>
                <a:lnTo>
                  <a:pt x="9128584" y="3505200"/>
                </a:lnTo>
                <a:lnTo>
                  <a:pt x="7182763" y="6858000"/>
                </a:lnTo>
                <a:lnTo>
                  <a:pt x="4645572" y="6858000"/>
                </a:lnTo>
                <a:lnTo>
                  <a:pt x="4493172" y="6858000"/>
                </a:lnTo>
                <a:lnTo>
                  <a:pt x="0" y="6858000"/>
                </a:lnTo>
                <a:lnTo>
                  <a:pt x="0" y="3832014"/>
                </a:lnTo>
                <a:lnTo>
                  <a:pt x="0" y="3363250"/>
                </a:lnTo>
                <a:lnTo>
                  <a:pt x="10160" y="3352800"/>
                </a:lnTo>
                <a:close/>
              </a:path>
            </a:pathLst>
          </a:custGeom>
          <a:blipFill dpi="0" rotWithShape="1">
            <a:blip r:embed="rId3">
              <a:alphaModFix amt="24000"/>
            </a:blip>
            <a:srcRect/>
            <a:stretch>
              <a:fillRect l="-10000" t="-13000" r="-10000" b="-12000"/>
            </a:stretch>
          </a:blip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FB93E4-30A6-43C1-81E2-0482DF54EC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6997" y="199763"/>
            <a:ext cx="2104313" cy="2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5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65AB1C-0B3D-47C0-9703-9EF36DB9AF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572000" y="2286000"/>
            <a:ext cx="4572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AAE080-8D2A-4AD6-8DC0-F36EFD41B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25" y="6536241"/>
            <a:ext cx="1740698" cy="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08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B12545-5A08-4926-BB6A-77CC0A1E0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V="1">
            <a:off x="6600497" y="-2"/>
            <a:ext cx="2543503" cy="1492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D5A2F5-D5C8-4020-874F-1207E88BF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320" y="6533829"/>
            <a:ext cx="1503680" cy="17269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74DFE2-6635-433E-829D-EFC75844BCB8}"/>
              </a:ext>
            </a:extLst>
          </p:cNvPr>
          <p:cNvCxnSpPr>
            <a:cxnSpLocks/>
          </p:cNvCxnSpPr>
          <p:nvPr userDrawn="1"/>
        </p:nvCxnSpPr>
        <p:spPr>
          <a:xfrm>
            <a:off x="216000" y="6422990"/>
            <a:ext cx="864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D977DE41-F078-4C3F-BC4F-2BA67BC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501620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DD5A9D-D08D-461C-9A50-E2568218B5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7F1915-0ADB-4A32-9EB0-5200DA1D20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4530333" y="-2406710"/>
            <a:ext cx="13039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54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8" r:id="rId2"/>
    <p:sldLayoutId id="2147483979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  <p:sldLayoutId id="2147483976" r:id="rId22"/>
    <p:sldLayoutId id="2147483977" r:id="rId2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25213" rtl="0" eaLnBrk="1" latinLnBrk="1" hangingPunct="1">
        <a:lnSpc>
          <a:spcPct val="90000"/>
        </a:lnSpc>
        <a:spcBef>
          <a:spcPct val="0"/>
        </a:spcBef>
        <a:buNone/>
        <a:defRPr sz="2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304" indent="-106304" algn="l" defTabSz="425213" rtl="0" eaLnBrk="1" latinLnBrk="1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1pPr>
      <a:lvl2pPr marL="31891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31517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3pPr>
      <a:lvl4pPr marL="74412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956729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16933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38194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59455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80715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1pPr>
      <a:lvl2pPr marL="21260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2pPr>
      <a:lvl3pPr marL="42521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3pPr>
      <a:lvl4pPr marL="63782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850427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06303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27564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48824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700852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emf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3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uitive-robotics.tistory.com/77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38213527-FEDC-4C85-8604-0512010739ED}"/>
              </a:ext>
            </a:extLst>
          </p:cNvPr>
          <p:cNvGrpSpPr/>
          <p:nvPr/>
        </p:nvGrpSpPr>
        <p:grpSpPr>
          <a:xfrm>
            <a:off x="1072508" y="4113488"/>
            <a:ext cx="6999032" cy="1538290"/>
            <a:chOff x="1072508" y="4173120"/>
            <a:chExt cx="6999032" cy="15382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D65B6F-BECE-4803-A0AB-F2D1839F4CEE}"/>
                </a:ext>
              </a:extLst>
            </p:cNvPr>
            <p:cNvSpPr txBox="1"/>
            <p:nvPr/>
          </p:nvSpPr>
          <p:spPr>
            <a:xfrm>
              <a:off x="1072508" y="4293025"/>
              <a:ext cx="6999032" cy="584775"/>
            </a:xfrm>
            <a:prstGeom prst="rect">
              <a:avLst/>
            </a:prstGeom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err="1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최적제어</a:t>
              </a:r>
              <a:r>
                <a:rPr lang="ko-KR" altLang="en-US" sz="32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 기반 미사일 유도 제어 </a:t>
              </a:r>
              <a:r>
                <a:rPr lang="en-US" altLang="ko-KR" sz="32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Study</a:t>
              </a:r>
              <a:endParaRPr lang="ko-KR" altLang="en-US" sz="3200" b="1" dirty="0">
                <a:solidFill>
                  <a:srgbClr val="C10A14"/>
                </a:solidFill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709D84-1A22-4279-8028-003D7339AA74}"/>
                </a:ext>
              </a:extLst>
            </p:cNvPr>
            <p:cNvSpPr txBox="1"/>
            <p:nvPr/>
          </p:nvSpPr>
          <p:spPr>
            <a:xfrm>
              <a:off x="2854228" y="5126635"/>
              <a:ext cx="3435556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로봇 및 스마트시스템공학과 김진성</a:t>
              </a:r>
              <a:endParaRPr lang="en-US" altLang="ko-KR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(2020223631)</a:t>
              </a:r>
              <a:endParaRPr lang="ko-KR" altLang="en-US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352621C-97BE-486C-B91A-7CCD7412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1996660"/>
              <a:ext cx="30483" cy="438340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47798DB-5AE0-4CCF-9C1C-804F26DF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2793622"/>
              <a:ext cx="30483" cy="4383404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060" y="1354524"/>
            <a:ext cx="2484537" cy="24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4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234711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Main results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214" y="1268736"/>
            <a:ext cx="83788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비례항법유도법칙 </a:t>
            </a:r>
            <a:r>
              <a:rPr lang="ko-KR" altLang="en-US" sz="1600" b="1">
                <a:solidFill>
                  <a:srgbClr val="3C3B39"/>
                </a:solidFill>
                <a:ea typeface="+mj-ea"/>
              </a:rPr>
              <a:t>유도 </a:t>
            </a:r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Case2 </a:t>
            </a:r>
            <a:r>
              <a:rPr lang="en-US" altLang="ko-KR" sz="1600" b="1" dirty="0">
                <a:solidFill>
                  <a:srgbClr val="3C3B39"/>
                </a:solidFill>
              </a:rPr>
              <a:t>[Ref-2]</a:t>
            </a:r>
            <a:endParaRPr lang="en-US" altLang="ko-KR" sz="1400" dirty="0">
              <a:solidFill>
                <a:srgbClr val="3C3B39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44" y="1548413"/>
            <a:ext cx="3145328" cy="1771018"/>
          </a:xfrm>
          <a:prstGeom prst="rect">
            <a:avLst/>
          </a:prstGeom>
        </p:spPr>
      </p:pic>
      <p:sp>
        <p:nvSpPr>
          <p:cNvPr id="18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>
            <a:off x="3025275" y="3989609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682301" y="4610754"/>
                <a:ext cx="23839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/>
                  <a:t>선형화 </a:t>
                </a:r>
                <a:r>
                  <a:rPr lang="en-US" altLang="ko-KR" sz="1400" dirty="0"/>
                  <a:t>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ko-KR" altLang="en-US" sz="1400" dirty="0"/>
                  <a:t>를 작다고 가정 </a:t>
                </a:r>
                <a:r>
                  <a:rPr lang="en-US" altLang="ko-KR" sz="1400" dirty="0"/>
                  <a:t>)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01" y="4610754"/>
                <a:ext cx="2383934" cy="307777"/>
              </a:xfrm>
              <a:prstGeom prst="rect">
                <a:avLst/>
              </a:prstGeom>
              <a:blipFill>
                <a:blip r:embed="rId3"/>
                <a:stretch>
                  <a:fillRect l="-767" t="-3922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315666" y="3386246"/>
            <a:ext cx="3057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미사일과 목표물의 </a:t>
            </a:r>
            <a:r>
              <a:rPr lang="en-US" altLang="ko-KR" sz="1400" dirty="0"/>
              <a:t>dynamics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5666" y="5109947"/>
            <a:ext cx="3057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2. Cost Function &amp; Hamiltonian </a:t>
            </a:r>
            <a:r>
              <a:rPr lang="ko-KR" altLang="en-US" sz="1400" dirty="0"/>
              <a:t>정의</a:t>
            </a:r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8144" y="5368791"/>
                <a:ext cx="1346972" cy="51616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𝐽</m:t>
                      </m:r>
                      <m:r>
                        <a:rPr lang="en-US" altLang="ko-KR" sz="15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=0.5</m:t>
                      </m:r>
                      <m:nary>
                        <m:naryPr>
                          <m:ctrlPr>
                            <a:rPr lang="en-US" altLang="ko-KR" sz="15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5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5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5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15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44" y="5368791"/>
                <a:ext cx="1346972" cy="5161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2682301" y="5541545"/>
                <a:ext cx="2383934" cy="325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1400" dirty="0"/>
                  <a:t> : terminal Time</a:t>
                </a: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01" y="5541545"/>
                <a:ext cx="2383934" cy="325025"/>
              </a:xfrm>
              <a:prstGeom prst="rect">
                <a:avLst/>
              </a:prstGeom>
              <a:blipFill>
                <a:blip r:embed="rId5"/>
                <a:stretch>
                  <a:fillRect l="-767" t="-1887"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17063" y="3815461"/>
                <a:ext cx="2032652" cy="66883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18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acc>
                      <m:r>
                        <a:rPr lang="en-US" altLang="ko-KR" sz="18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18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func>
                        <m:funcPr>
                          <m:ctrlPr>
                            <a:rPr lang="en-US" altLang="ko-KR" sz="18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18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en-US" sz="18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8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US" altLang="ko-KR" sz="18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8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altLang="ko-KR" sz="1800" dirty="0">
                    <a:solidFill>
                      <a:srgbClr val="3C3B39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func>
                      <m:funcPr>
                        <m:ctrlPr>
                          <a:rPr lang="en-US" altLang="ko-KR" sz="18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8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ko-KR" sz="18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func>
                  </m:oMath>
                </a14:m>
                <a:endParaRPr lang="en-US" altLang="ko-KR" sz="1800" dirty="0">
                  <a:solidFill>
                    <a:srgbClr val="3C3B39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63" y="3815461"/>
                <a:ext cx="2032652" cy="6688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489337" y="3815461"/>
                <a:ext cx="2032652" cy="821315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18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acc>
                      <m:r>
                        <a:rPr lang="en-US" altLang="ko-KR" sz="18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18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</m:oMath>
                  </m:oMathPara>
                </a14:m>
                <a:endParaRPr lang="en-US" altLang="ko-KR" sz="18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en-US" altLang="ko-KR" sz="18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ko-KR" sz="18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8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altLang="ko-KR" sz="1800" dirty="0">
                  <a:solidFill>
                    <a:srgbClr val="3C3B39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337" y="3815461"/>
                <a:ext cx="2032652" cy="8213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517063" y="5916608"/>
                <a:ext cx="4911348" cy="442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60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2×(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m:rPr>
                            <m:sty m:val="p"/>
                          </m:rPr>
                          <a:rPr lang="en-US" altLang="ko-KR" sz="16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srgbClr val="3C3B39"/>
                    </a:solidFill>
                  </a:rPr>
                  <a:t>,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altLang="ko-KR" sz="1600" i="1" dirty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16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rgbClr val="3C3B39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63" y="5916608"/>
                <a:ext cx="4911348" cy="442044"/>
              </a:xfrm>
              <a:prstGeom prst="rect">
                <a:avLst/>
              </a:prstGeom>
              <a:blipFill>
                <a:blip r:embed="rId8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>
            <a:off x="5291976" y="5537138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790586" y="5350847"/>
                <a:ext cx="2156381" cy="488595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𝑎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ko-KR" sz="14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ko-KR" sz="14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acc>
                        <m:accPr>
                          <m:chr m:val="̇"/>
                          <m:ctrlPr>
                            <a:rPr lang="en-US" altLang="ko-KR" sz="14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en-US" altLang="ko-KR" sz="14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586" y="5350847"/>
                <a:ext cx="2156381" cy="4885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2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0" y="3207124"/>
            <a:ext cx="5400675" cy="2419350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234711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Main results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214" y="1268736"/>
            <a:ext cx="83788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미사일 모델 제어 알고리즘</a:t>
            </a:r>
            <a:endParaRPr lang="en-US" altLang="ko-KR" sz="1600" b="1" dirty="0">
              <a:solidFill>
                <a:srgbClr val="3C3B39"/>
              </a:solidFill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96280" y="1835897"/>
                <a:ext cx="3519565" cy="1142620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func>
                        <m:func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func>
                        <m:func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fun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acc>
                        <m:accPr>
                          <m:chr m:val="̇"/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0" y="1835897"/>
                <a:ext cx="3519565" cy="1142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 도형 3"/>
          <p:cNvSpPr/>
          <p:nvPr/>
        </p:nvSpPr>
        <p:spPr>
          <a:xfrm rot="19740613">
            <a:off x="1263534" y="3491347"/>
            <a:ext cx="781397" cy="210379"/>
          </a:xfrm>
          <a:prstGeom prst="corner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L 도형 11"/>
          <p:cNvSpPr/>
          <p:nvPr/>
        </p:nvSpPr>
        <p:spPr>
          <a:xfrm rot="19740613">
            <a:off x="4438996" y="3491347"/>
            <a:ext cx="781397" cy="210379"/>
          </a:xfrm>
          <a:prstGeom prst="corner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7421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234711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Main results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214" y="1268736"/>
            <a:ext cx="8378899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제어 알고리즘 응용 </a:t>
            </a:r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: Way Point </a:t>
            </a:r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지정</a:t>
            </a:r>
            <a:endParaRPr lang="en-US" altLang="ko-KR" sz="1600" b="1" dirty="0">
              <a:solidFill>
                <a:srgbClr val="3C3B39"/>
              </a:solidFill>
              <a:ea typeface="+mj-ea"/>
            </a:endParaRPr>
          </a:p>
          <a:p>
            <a:pPr algn="l"/>
            <a:endParaRPr lang="en-US" altLang="ko-KR" sz="1600" b="1" dirty="0">
              <a:solidFill>
                <a:srgbClr val="3C3B39"/>
              </a:solidFill>
              <a:ea typeface="+mj-ea"/>
            </a:endParaRPr>
          </a:p>
          <a:p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 ※ </a:t>
            </a:r>
            <a:r>
              <a:rPr lang="en-US" altLang="ko-KR" sz="1600" b="1" dirty="0">
                <a:solidFill>
                  <a:srgbClr val="3C3B39"/>
                </a:solidFill>
              </a:rPr>
              <a:t>Way Point </a:t>
            </a:r>
            <a:r>
              <a:rPr lang="ko-KR" altLang="en-US" sz="1600" b="1" dirty="0">
                <a:solidFill>
                  <a:srgbClr val="3C3B39"/>
                </a:solidFill>
              </a:rPr>
              <a:t>응용 </a:t>
            </a:r>
            <a:r>
              <a:rPr lang="en-US" altLang="ko-KR" sz="1600" b="1" dirty="0">
                <a:solidFill>
                  <a:srgbClr val="3C3B39"/>
                </a:solidFill>
              </a:rPr>
              <a:t>: </a:t>
            </a:r>
            <a:r>
              <a:rPr lang="ko-KR" altLang="en-US" sz="1600" b="1" dirty="0">
                <a:solidFill>
                  <a:srgbClr val="3C3B39"/>
                </a:solidFill>
              </a:rPr>
              <a:t>이동 경로 내 레이더 회피</a:t>
            </a:r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 </a:t>
            </a:r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혹은 </a:t>
            </a:r>
            <a:r>
              <a:rPr lang="ko-KR" altLang="en-US" sz="1600" b="1" dirty="0" err="1">
                <a:solidFill>
                  <a:srgbClr val="3C3B39"/>
                </a:solidFill>
                <a:ea typeface="+mj-ea"/>
              </a:rPr>
              <a:t>충돌각</a:t>
            </a:r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 지정</a:t>
            </a:r>
            <a:endParaRPr lang="en-US" altLang="ko-KR" sz="1600" b="1" dirty="0">
              <a:solidFill>
                <a:srgbClr val="3C3B39"/>
              </a:solidFill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758" t="66547" r="31238" b="10538"/>
          <a:stretch/>
        </p:blipFill>
        <p:spPr>
          <a:xfrm>
            <a:off x="2300456" y="2801471"/>
            <a:ext cx="1864220" cy="5276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745" y="3535284"/>
            <a:ext cx="995190" cy="991069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668385" y="4793961"/>
            <a:ext cx="182880" cy="182880"/>
          </a:xfrm>
          <a:prstGeom prst="ellipse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68385" y="4955178"/>
            <a:ext cx="1074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C3B39"/>
                </a:solidFill>
              </a:rPr>
              <a:t>Way Point 1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0" idx="2"/>
          </p:cNvCxnSpPr>
          <p:nvPr/>
        </p:nvCxnSpPr>
        <p:spPr>
          <a:xfrm flipV="1">
            <a:off x="1109271" y="4885401"/>
            <a:ext cx="1559114" cy="47660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30457" t="10037" r="54586" b="69084"/>
          <a:stretch/>
        </p:blipFill>
        <p:spPr>
          <a:xfrm rot="16771315">
            <a:off x="390524" y="5138015"/>
            <a:ext cx="723734" cy="723732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10" idx="0"/>
            <a:endCxn id="6" idx="2"/>
          </p:cNvCxnSpPr>
          <p:nvPr/>
        </p:nvCxnSpPr>
        <p:spPr>
          <a:xfrm flipV="1">
            <a:off x="2759825" y="3329081"/>
            <a:ext cx="472741" cy="146488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11389" y="5837344"/>
            <a:ext cx="1422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C3B39"/>
                </a:solidFill>
              </a:rPr>
              <a:t>&lt; </a:t>
            </a:r>
            <a:r>
              <a:rPr lang="ko-KR" altLang="en-US" sz="1400" b="1" dirty="0">
                <a:solidFill>
                  <a:srgbClr val="3C3B39"/>
                </a:solidFill>
              </a:rPr>
              <a:t>레이더 회피</a:t>
            </a:r>
            <a:r>
              <a:rPr lang="en-US" altLang="ko-KR" sz="1400" b="1" dirty="0">
                <a:solidFill>
                  <a:srgbClr val="3C3B39"/>
                </a:solidFill>
              </a:rPr>
              <a:t>  &gt;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170506" y="3646499"/>
            <a:ext cx="182880" cy="182880"/>
          </a:xfrm>
          <a:prstGeom prst="ellipse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19358" y="5134797"/>
            <a:ext cx="1074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C3B39"/>
                </a:solidFill>
              </a:rPr>
              <a:t>Way Point 1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8" idx="2"/>
          </p:cNvCxnSpPr>
          <p:nvPr/>
        </p:nvCxnSpPr>
        <p:spPr>
          <a:xfrm flipV="1">
            <a:off x="5756085" y="5261093"/>
            <a:ext cx="1113210" cy="29865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rcRect l="30457" t="10037" r="54586" b="69084"/>
          <a:stretch/>
        </p:blipFill>
        <p:spPr>
          <a:xfrm rot="16771315">
            <a:off x="5037338" y="5138015"/>
            <a:ext cx="723734" cy="723732"/>
          </a:xfrm>
          <a:prstGeom prst="rect">
            <a:avLst/>
          </a:prstGeom>
        </p:spPr>
      </p:pic>
      <p:cxnSp>
        <p:nvCxnSpPr>
          <p:cNvPr id="29" name="직선 화살표 연결선 28"/>
          <p:cNvCxnSpPr>
            <a:stCxn id="25" idx="2"/>
          </p:cNvCxnSpPr>
          <p:nvPr/>
        </p:nvCxnSpPr>
        <p:spPr>
          <a:xfrm flipH="1" flipV="1">
            <a:off x="7656588" y="3646500"/>
            <a:ext cx="513918" cy="91439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158203" y="5837344"/>
            <a:ext cx="1422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C3B39"/>
                </a:solidFill>
              </a:rPr>
              <a:t>&lt; </a:t>
            </a:r>
            <a:r>
              <a:rPr lang="ko-KR" altLang="en-US" sz="1400" b="1" dirty="0" err="1">
                <a:solidFill>
                  <a:srgbClr val="3C3B39"/>
                </a:solidFill>
              </a:rPr>
              <a:t>충돌각</a:t>
            </a:r>
            <a:r>
              <a:rPr lang="ko-KR" altLang="en-US" sz="1400" b="1" dirty="0">
                <a:solidFill>
                  <a:srgbClr val="3C3B39"/>
                </a:solidFill>
              </a:rPr>
              <a:t> 지정</a:t>
            </a:r>
            <a:r>
              <a:rPr lang="en-US" altLang="ko-KR" sz="1400" b="1" dirty="0">
                <a:solidFill>
                  <a:srgbClr val="3C3B39"/>
                </a:solidFill>
              </a:rPr>
              <a:t>  &gt;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rcRect l="10758" t="66547" r="31238" b="10538"/>
          <a:stretch/>
        </p:blipFill>
        <p:spPr>
          <a:xfrm>
            <a:off x="5846828" y="3118889"/>
            <a:ext cx="1864220" cy="52761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6860162" y="5169653"/>
            <a:ext cx="182880" cy="182880"/>
          </a:xfrm>
          <a:prstGeom prst="ellipse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2" name="직선 화살표 연결선 41"/>
          <p:cNvCxnSpPr>
            <a:stCxn id="41" idx="7"/>
            <a:endCxn id="25" idx="3"/>
          </p:cNvCxnSpPr>
          <p:nvPr/>
        </p:nvCxnSpPr>
        <p:spPr>
          <a:xfrm flipV="1">
            <a:off x="7016260" y="3802597"/>
            <a:ext cx="1181028" cy="1393838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913547" y="3296504"/>
            <a:ext cx="1074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C3B39"/>
                </a:solidFill>
              </a:rPr>
              <a:t>Way Point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128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4163319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Simulation – </a:t>
            </a:r>
            <a:r>
              <a:rPr lang="ko-KR" altLang="en-US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일반 제어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6214" y="1028705"/>
                <a:ext cx="8378899" cy="83099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1. </a:t>
                </a:r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제약 조건</a:t>
                </a:r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 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ko-KR" altLang="en-US" sz="1600" dirty="0"/>
                  <a:t>가 작게 설정 </a:t>
                </a:r>
                <a:r>
                  <a:rPr lang="en-US" altLang="ko-KR" sz="1600" dirty="0"/>
                  <a:t>( 10</a:t>
                </a:r>
                <a:r>
                  <a:rPr lang="ko-KR" altLang="en-US" sz="1600" dirty="0"/>
                  <a:t>도 이내 </a:t>
                </a:r>
                <a:r>
                  <a:rPr lang="en-US" altLang="ko-KR" sz="1600" dirty="0"/>
                  <a:t>)</a:t>
                </a:r>
              </a:p>
              <a:p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2. </a:t>
                </a:r>
                <a:r>
                  <a:rPr lang="ko-KR" altLang="en-US" sz="1600" b="1" dirty="0" err="1">
                    <a:solidFill>
                      <a:srgbClr val="3C3B39"/>
                    </a:solidFill>
                    <a:ea typeface="+mj-ea"/>
                  </a:rPr>
                  <a:t>초기조건</a:t>
                </a:r>
                <a:endParaRPr lang="en-US" altLang="ko-KR" sz="1600" b="1" dirty="0">
                  <a:solidFill>
                    <a:srgbClr val="3C3B39"/>
                  </a:solidFill>
                  <a:ea typeface="+mj-ea"/>
                </a:endParaRPr>
              </a:p>
              <a:p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 - </a:t>
                </a:r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미사일 속도 </a:t>
                </a:r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: 200m/s  || </a:t>
                </a:r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미사일 초기 좌표 </a:t>
                </a:r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: 0,0  || </a:t>
                </a:r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타겟 좌표 </a:t>
                </a:r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: 10000,0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4" y="1028705"/>
                <a:ext cx="837889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6214" y="6492874"/>
            <a:ext cx="83788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3C3B39"/>
                </a:solidFill>
                <a:ea typeface="+mj-ea"/>
              </a:rPr>
              <a:t>관련코드</a:t>
            </a:r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 </a:t>
            </a:r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: </a:t>
            </a:r>
            <a:r>
              <a:rPr lang="en-US" altLang="ko-KR" sz="1600" b="1" dirty="0" err="1">
                <a:solidFill>
                  <a:srgbClr val="3C3B39"/>
                </a:solidFill>
                <a:ea typeface="+mj-ea"/>
              </a:rPr>
              <a:t>General.m</a:t>
            </a:r>
            <a:endParaRPr lang="en-US" altLang="ko-KR" sz="1600" b="1" dirty="0">
              <a:solidFill>
                <a:srgbClr val="3C3B39"/>
              </a:solidFill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45988"/>
                  </p:ext>
                </p:extLst>
              </p:nvPr>
            </p:nvGraphicFramePr>
            <p:xfrm>
              <a:off x="609600" y="1889981"/>
              <a:ext cx="7943956" cy="19754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1978">
                      <a:extLst>
                        <a:ext uri="{9D8B030D-6E8A-4147-A177-3AD203B41FA5}">
                          <a16:colId xmlns:a16="http://schemas.microsoft.com/office/drawing/2014/main" val="4284839126"/>
                        </a:ext>
                      </a:extLst>
                    </a:gridCol>
                    <a:gridCol w="3971978">
                      <a:extLst>
                        <a:ext uri="{9D8B030D-6E8A-4147-A177-3AD203B41FA5}">
                          <a16:colId xmlns:a16="http://schemas.microsoft.com/office/drawing/2014/main" val="1552068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미사일 이동 경로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25213" rtl="0" eaLnBrk="1" latinLnBrk="1" hangingPunct="1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000" b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σ</m:t>
                              </m:r>
                            </m:oMath>
                          </a14:m>
                          <a:r>
                            <a:rPr lang="ko-KR" altLang="en-US" sz="10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변화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0667994"/>
                      </a:ext>
                    </a:extLst>
                  </a:tr>
                  <a:tr h="173159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7049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45988"/>
                  </p:ext>
                </p:extLst>
              </p:nvPr>
            </p:nvGraphicFramePr>
            <p:xfrm>
              <a:off x="609600" y="1889981"/>
              <a:ext cx="7943956" cy="19754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1978">
                      <a:extLst>
                        <a:ext uri="{9D8B030D-6E8A-4147-A177-3AD203B41FA5}">
                          <a16:colId xmlns:a16="http://schemas.microsoft.com/office/drawing/2014/main" val="4284839126"/>
                        </a:ext>
                      </a:extLst>
                    </a:gridCol>
                    <a:gridCol w="3971978">
                      <a:extLst>
                        <a:ext uri="{9D8B030D-6E8A-4147-A177-3AD203B41FA5}">
                          <a16:colId xmlns:a16="http://schemas.microsoft.com/office/drawing/2014/main" val="1552068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 smtClean="0"/>
                            <a:t>미사일 </a:t>
                          </a:r>
                          <a:r>
                            <a:rPr lang="ko-KR" altLang="en-US" sz="1000" dirty="0" smtClean="0"/>
                            <a:t>이동 경로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07" t="-5000" r="-613" b="-7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667994"/>
                      </a:ext>
                    </a:extLst>
                  </a:tr>
                  <a:tr h="173159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7049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40375"/>
              </p:ext>
            </p:extLst>
          </p:nvPr>
        </p:nvGraphicFramePr>
        <p:xfrm>
          <a:off x="609600" y="3924376"/>
          <a:ext cx="7943956" cy="2267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78">
                  <a:extLst>
                    <a:ext uri="{9D8B030D-6E8A-4147-A177-3AD203B41FA5}">
                      <a16:colId xmlns:a16="http://schemas.microsoft.com/office/drawing/2014/main" val="4284839126"/>
                    </a:ext>
                  </a:extLst>
                </a:gridCol>
                <a:gridCol w="3971978">
                  <a:extLst>
                    <a:ext uri="{9D8B030D-6E8A-4147-A177-3AD203B41FA5}">
                      <a16:colId xmlns:a16="http://schemas.microsoft.com/office/drawing/2014/main" val="15520686"/>
                    </a:ext>
                  </a:extLst>
                </a:gridCol>
              </a:tblGrid>
              <a:tr h="237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미사일과 표적 거리 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25213" rtl="0" eaLnBrk="1" latinLnBrk="1" hangingPunct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제어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667994"/>
                  </a:ext>
                </a:extLst>
              </a:tr>
              <a:tr h="202409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04924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46" y="4288767"/>
            <a:ext cx="2243115" cy="17807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546" y="2214004"/>
            <a:ext cx="2087609" cy="15875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316" y="4174218"/>
            <a:ext cx="2476208" cy="18953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109" y="2184667"/>
            <a:ext cx="2064762" cy="16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632275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Simulation – Way </a:t>
            </a:r>
            <a:r>
              <a:rPr lang="ko-KR" altLang="en-US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포인트 지정 제어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6214" y="1028705"/>
                <a:ext cx="8669844" cy="83099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1. </a:t>
                </a:r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제약 조건</a:t>
                </a:r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 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ko-KR" altLang="en-US" sz="1600" dirty="0"/>
                  <a:t>가 작게 설정 </a:t>
                </a:r>
                <a:r>
                  <a:rPr lang="en-US" altLang="ko-KR" sz="1600" dirty="0"/>
                  <a:t>( 10</a:t>
                </a:r>
                <a:r>
                  <a:rPr lang="ko-KR" altLang="en-US" sz="1600" dirty="0"/>
                  <a:t>도 이내 </a:t>
                </a:r>
                <a:r>
                  <a:rPr lang="en-US" altLang="ko-KR" sz="1600" dirty="0"/>
                  <a:t>)</a:t>
                </a:r>
              </a:p>
              <a:p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2. </a:t>
                </a:r>
                <a:r>
                  <a:rPr lang="ko-KR" altLang="en-US" sz="1600" b="1" dirty="0" err="1">
                    <a:solidFill>
                      <a:srgbClr val="3C3B39"/>
                    </a:solidFill>
                    <a:ea typeface="+mj-ea"/>
                  </a:rPr>
                  <a:t>초기조건</a:t>
                </a:r>
                <a:endParaRPr lang="en-US" altLang="ko-KR" sz="1600" b="1" dirty="0">
                  <a:solidFill>
                    <a:srgbClr val="3C3B39"/>
                  </a:solidFill>
                  <a:ea typeface="+mj-ea"/>
                </a:endParaRPr>
              </a:p>
              <a:p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 - </a:t>
                </a:r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미사일 속도 </a:t>
                </a:r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: 300m/s  || </a:t>
                </a:r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미사일 초기 좌표 </a:t>
                </a:r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: 0,0  || </a:t>
                </a:r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타겟 좌표 </a:t>
                </a:r>
                <a:r>
                  <a:rPr lang="en-US" altLang="ko-KR" sz="1600" b="1" dirty="0">
                    <a:solidFill>
                      <a:srgbClr val="3C3B39"/>
                    </a:solidFill>
                    <a:ea typeface="+mj-ea"/>
                  </a:rPr>
                  <a:t>: 1000,1000 || waypoint : 1100,400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4" y="1028705"/>
                <a:ext cx="866984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6214" y="6492874"/>
            <a:ext cx="83788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3C3B39"/>
                </a:solidFill>
                <a:ea typeface="+mj-ea"/>
              </a:rPr>
              <a:t>관련코드</a:t>
            </a:r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 </a:t>
            </a:r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: </a:t>
            </a:r>
            <a:r>
              <a:rPr lang="en-US" altLang="ko-KR" sz="1600" b="1" dirty="0" err="1">
                <a:solidFill>
                  <a:srgbClr val="3C3B39"/>
                </a:solidFill>
                <a:ea typeface="+mj-ea"/>
              </a:rPr>
              <a:t>waypoint.m</a:t>
            </a:r>
            <a:endParaRPr lang="en-US" altLang="ko-KR" sz="1600" b="1" dirty="0">
              <a:solidFill>
                <a:srgbClr val="3C3B39"/>
              </a:solidFill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/>
            </p:nvGraphicFramePr>
            <p:xfrm>
              <a:off x="609600" y="1889981"/>
              <a:ext cx="7943956" cy="19754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1978">
                      <a:extLst>
                        <a:ext uri="{9D8B030D-6E8A-4147-A177-3AD203B41FA5}">
                          <a16:colId xmlns:a16="http://schemas.microsoft.com/office/drawing/2014/main" val="4284839126"/>
                        </a:ext>
                      </a:extLst>
                    </a:gridCol>
                    <a:gridCol w="3971978">
                      <a:extLst>
                        <a:ext uri="{9D8B030D-6E8A-4147-A177-3AD203B41FA5}">
                          <a16:colId xmlns:a16="http://schemas.microsoft.com/office/drawing/2014/main" val="1552068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미사일 이동 경로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25213" rtl="0" eaLnBrk="1" latinLnBrk="1" hangingPunct="1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000" b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σ</m:t>
                              </m:r>
                            </m:oMath>
                          </a14:m>
                          <a:r>
                            <a:rPr lang="ko-KR" altLang="en-US" sz="10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변화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0667994"/>
                      </a:ext>
                    </a:extLst>
                  </a:tr>
                  <a:tr h="173159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7049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/>
            </p:nvGraphicFramePr>
            <p:xfrm>
              <a:off x="609600" y="1889981"/>
              <a:ext cx="7943956" cy="19754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1978">
                      <a:extLst>
                        <a:ext uri="{9D8B030D-6E8A-4147-A177-3AD203B41FA5}">
                          <a16:colId xmlns:a16="http://schemas.microsoft.com/office/drawing/2014/main" val="4284839126"/>
                        </a:ext>
                      </a:extLst>
                    </a:gridCol>
                    <a:gridCol w="3971978">
                      <a:extLst>
                        <a:ext uri="{9D8B030D-6E8A-4147-A177-3AD203B41FA5}">
                          <a16:colId xmlns:a16="http://schemas.microsoft.com/office/drawing/2014/main" val="15520686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 smtClean="0"/>
                            <a:t>미사일 </a:t>
                          </a:r>
                          <a:r>
                            <a:rPr lang="ko-KR" altLang="en-US" sz="1000" dirty="0" smtClean="0"/>
                            <a:t>이동 경로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07" t="-5000" r="-613" b="-7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667994"/>
                      </a:ext>
                    </a:extLst>
                  </a:tr>
                  <a:tr h="173159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7049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09600" y="3924376"/>
          <a:ext cx="7943956" cy="2267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78">
                  <a:extLst>
                    <a:ext uri="{9D8B030D-6E8A-4147-A177-3AD203B41FA5}">
                      <a16:colId xmlns:a16="http://schemas.microsoft.com/office/drawing/2014/main" val="4284839126"/>
                    </a:ext>
                  </a:extLst>
                </a:gridCol>
                <a:gridCol w="3971978">
                  <a:extLst>
                    <a:ext uri="{9D8B030D-6E8A-4147-A177-3AD203B41FA5}">
                      <a16:colId xmlns:a16="http://schemas.microsoft.com/office/drawing/2014/main" val="15520686"/>
                    </a:ext>
                  </a:extLst>
                </a:gridCol>
              </a:tblGrid>
              <a:tr h="237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미사일과 표적 거리 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25213" rtl="0" eaLnBrk="1" latinLnBrk="1" hangingPunct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제어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667994"/>
                  </a:ext>
                </a:extLst>
              </a:tr>
              <a:tr h="202409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04924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302" y="4247599"/>
            <a:ext cx="2396676" cy="1853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660" y="2182925"/>
            <a:ext cx="2128318" cy="16355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761" y="2219086"/>
            <a:ext cx="1979786" cy="159937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3383" y="4247599"/>
            <a:ext cx="2315982" cy="17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6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2199641" cy="5355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Discussions</a:t>
            </a:r>
            <a:endParaRPr lang="ko-KR" altLang="ko-KR" sz="3200" dirty="0">
              <a:latin typeface="Candara" panose="020E0502030303020204" pitchFamily="34" charset="0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214" y="1268736"/>
            <a:ext cx="8378899" cy="304698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C3B39"/>
                </a:solidFill>
              </a:rPr>
              <a:t>가</a:t>
            </a:r>
            <a:r>
              <a:rPr lang="en-US" altLang="ko-KR" sz="1600" b="1" dirty="0">
                <a:solidFill>
                  <a:srgbClr val="3C3B39"/>
                </a:solidFill>
              </a:rPr>
              <a:t>. </a:t>
            </a:r>
            <a:r>
              <a:rPr lang="ko-KR" altLang="en-US" sz="1600" b="1" dirty="0">
                <a:solidFill>
                  <a:srgbClr val="3C3B39"/>
                </a:solidFill>
              </a:rPr>
              <a:t>미사일 제어 방식과 제어 알고리즘이 </a:t>
            </a:r>
            <a:r>
              <a:rPr lang="en-US" altLang="ko-KR" sz="1600" b="1" dirty="0">
                <a:solidFill>
                  <a:srgbClr val="3C3B39"/>
                </a:solidFill>
              </a:rPr>
              <a:t>Optimal Control  </a:t>
            </a:r>
            <a:r>
              <a:rPr lang="ko-KR" altLang="en-US" sz="1600" b="1" dirty="0">
                <a:solidFill>
                  <a:srgbClr val="3C3B39"/>
                </a:solidFill>
              </a:rPr>
              <a:t>이론을 기반으로 정립됨을 확인함</a:t>
            </a: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C3B39"/>
                </a:solidFill>
              </a:rPr>
              <a:t>나</a:t>
            </a:r>
            <a:r>
              <a:rPr lang="en-US" altLang="ko-KR" sz="1600" b="1" dirty="0">
                <a:solidFill>
                  <a:srgbClr val="3C3B39"/>
                </a:solidFill>
              </a:rPr>
              <a:t>. </a:t>
            </a:r>
            <a:r>
              <a:rPr lang="ko-KR" altLang="en-US" sz="1600" dirty="0">
                <a:solidFill>
                  <a:srgbClr val="3C3B39"/>
                </a:solidFill>
              </a:rPr>
              <a:t>비례항법유도법칙의 제한이 </a:t>
            </a:r>
            <a:r>
              <a:rPr lang="en-US" altLang="ko-KR" sz="1600" dirty="0">
                <a:solidFill>
                  <a:srgbClr val="3C3B39"/>
                </a:solidFill>
              </a:rPr>
              <a:t>2</a:t>
            </a:r>
            <a:r>
              <a:rPr lang="ko-KR" altLang="en-US" sz="1600" dirty="0">
                <a:solidFill>
                  <a:srgbClr val="3C3B39"/>
                </a:solidFill>
              </a:rPr>
              <a:t>가지가 있음을 알 수 있었음</a:t>
            </a:r>
            <a:endParaRPr lang="en-US" altLang="ko-KR" sz="1600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C3B39"/>
                </a:solidFill>
              </a:rPr>
              <a:t>   -  </a:t>
            </a:r>
            <a:r>
              <a:rPr lang="ko-KR" altLang="en-US" sz="1600" dirty="0">
                <a:solidFill>
                  <a:srgbClr val="3C3B39"/>
                </a:solidFill>
              </a:rPr>
              <a:t>미사일 비행 시간</a:t>
            </a:r>
            <a:r>
              <a:rPr lang="en-US" altLang="ko-KR" sz="1600" dirty="0">
                <a:solidFill>
                  <a:srgbClr val="3C3B39"/>
                </a:solidFill>
              </a:rPr>
              <a:t>(</a:t>
            </a:r>
            <a:r>
              <a:rPr lang="ko-KR" altLang="en-US" sz="1600" dirty="0">
                <a:solidFill>
                  <a:srgbClr val="3C3B39"/>
                </a:solidFill>
              </a:rPr>
              <a:t>목표 도달시간 </a:t>
            </a:r>
            <a:r>
              <a:rPr lang="en-US" altLang="ko-KR" sz="1600" dirty="0">
                <a:solidFill>
                  <a:srgbClr val="3C3B39"/>
                </a:solidFill>
              </a:rPr>
              <a:t>= </a:t>
            </a:r>
            <a:r>
              <a:rPr lang="ko-KR" altLang="en-US" sz="1600" dirty="0" err="1">
                <a:solidFill>
                  <a:srgbClr val="3C3B39"/>
                </a:solidFill>
              </a:rPr>
              <a:t>충돌시간</a:t>
            </a:r>
            <a:r>
              <a:rPr lang="ko-KR" altLang="en-US" sz="1600" dirty="0">
                <a:solidFill>
                  <a:srgbClr val="3C3B39"/>
                </a:solidFill>
              </a:rPr>
              <a:t> </a:t>
            </a:r>
            <a:r>
              <a:rPr lang="en-US" altLang="ko-KR" sz="1600" dirty="0">
                <a:solidFill>
                  <a:srgbClr val="3C3B39"/>
                </a:solidFill>
              </a:rPr>
              <a:t>) </a:t>
            </a:r>
            <a:r>
              <a:rPr lang="ko-KR" altLang="en-US" sz="1600" dirty="0">
                <a:solidFill>
                  <a:srgbClr val="3C3B39"/>
                </a:solidFill>
              </a:rPr>
              <a:t>제어 불가</a:t>
            </a:r>
            <a:endParaRPr lang="en-US" altLang="ko-KR" sz="1600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C3B39"/>
                </a:solidFill>
              </a:rPr>
              <a:t>   - </a:t>
            </a:r>
            <a:r>
              <a:rPr lang="ko-KR" altLang="en-US" sz="1600" dirty="0">
                <a:solidFill>
                  <a:srgbClr val="3C3B39"/>
                </a:solidFill>
              </a:rPr>
              <a:t>미사일 충돌 각 제어 불가</a:t>
            </a:r>
            <a:endParaRPr lang="en-US" altLang="ko-KR" sz="1600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3C3B39"/>
                </a:solidFill>
              </a:rPr>
              <a:t>다</a:t>
            </a:r>
            <a:r>
              <a:rPr lang="en-US" altLang="ko-KR" sz="1600" dirty="0">
                <a:solidFill>
                  <a:srgbClr val="3C3B39"/>
                </a:solidFill>
              </a:rPr>
              <a:t>. </a:t>
            </a:r>
            <a:r>
              <a:rPr lang="ko-KR" altLang="en-US" sz="1600" dirty="0">
                <a:solidFill>
                  <a:srgbClr val="3C3B39"/>
                </a:solidFill>
              </a:rPr>
              <a:t>이를 해결하기 위한 과정들의 추가적인 학습을 진행 예정임</a:t>
            </a:r>
            <a:endParaRPr lang="en-US" altLang="ko-KR" sz="1600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C3B39"/>
                </a:solidFill>
              </a:rPr>
              <a:t>  - </a:t>
            </a:r>
            <a:r>
              <a:rPr lang="ko-KR" altLang="en-US" sz="1600" dirty="0" err="1">
                <a:solidFill>
                  <a:srgbClr val="3C3B39"/>
                </a:solidFill>
              </a:rPr>
              <a:t>리아프노프</a:t>
            </a:r>
            <a:r>
              <a:rPr lang="ko-KR" altLang="en-US" sz="1600" dirty="0">
                <a:solidFill>
                  <a:srgbClr val="3C3B39"/>
                </a:solidFill>
              </a:rPr>
              <a:t> 함수 기반 충돌 시간 제어</a:t>
            </a:r>
            <a:r>
              <a:rPr lang="en-US" altLang="ko-KR" sz="1600" dirty="0">
                <a:solidFill>
                  <a:srgbClr val="3C3B39"/>
                </a:solidFill>
              </a:rPr>
              <a:t>, BPNG(Biased Proportional Navigation Guidance) </a:t>
            </a:r>
            <a:r>
              <a:rPr lang="ko-KR" altLang="en-US" sz="1600" dirty="0">
                <a:solidFill>
                  <a:srgbClr val="3C3B39"/>
                </a:solidFill>
              </a:rPr>
              <a:t>등</a:t>
            </a:r>
            <a:endParaRPr lang="en-US" altLang="ko-KR" sz="1400" dirty="0">
              <a:solidFill>
                <a:srgbClr val="3C3B39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33" y="4974005"/>
            <a:ext cx="3562350" cy="3143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0926" y="4292502"/>
            <a:ext cx="8246226" cy="1390713"/>
          </a:xfrm>
          <a:prstGeom prst="rect">
            <a:avLst/>
          </a:prstGeom>
          <a:noFill/>
          <a:ln>
            <a:solidFill>
              <a:srgbClr val="C00000"/>
            </a:solidFill>
          </a:ln>
          <a:scene3d>
            <a:camera prst="obliqueBottomLeft"/>
            <a:lightRig rig="threePt" dir="t"/>
          </a:scene3d>
        </p:spPr>
        <p:txBody>
          <a:bodyPr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C3B39"/>
                </a:solidFill>
              </a:rPr>
              <a:t> ※ </a:t>
            </a:r>
            <a:r>
              <a:rPr lang="ko-KR" altLang="en-US" sz="1400" dirty="0" err="1">
                <a:solidFill>
                  <a:srgbClr val="3C3B39"/>
                </a:solidFill>
              </a:rPr>
              <a:t>리아프노프</a:t>
            </a:r>
            <a:r>
              <a:rPr lang="ko-KR" altLang="en-US" sz="1400" dirty="0">
                <a:solidFill>
                  <a:srgbClr val="3C3B39"/>
                </a:solidFill>
              </a:rPr>
              <a:t> 함수 </a:t>
            </a:r>
            <a:r>
              <a:rPr lang="en-US" altLang="ko-KR" sz="1400" dirty="0">
                <a:solidFill>
                  <a:srgbClr val="3C3B39"/>
                </a:solidFill>
              </a:rPr>
              <a:t>( </a:t>
            </a:r>
            <a:r>
              <a:rPr lang="ko-KR" altLang="en-US" sz="1400" dirty="0">
                <a:solidFill>
                  <a:srgbClr val="3C3B39"/>
                </a:solidFill>
              </a:rPr>
              <a:t>참고자료 </a:t>
            </a:r>
            <a:r>
              <a:rPr lang="en-US" altLang="ko-KR" sz="1400" dirty="0">
                <a:solidFill>
                  <a:srgbClr val="3C3B39"/>
                </a:solidFill>
              </a:rPr>
              <a:t>: </a:t>
            </a:r>
            <a:r>
              <a:rPr lang="en-US" altLang="ko-KR" sz="1400" dirty="0">
                <a:solidFill>
                  <a:srgbClr val="3C3B39"/>
                </a:solidFill>
                <a:hlinkClick r:id="rId3"/>
              </a:rPr>
              <a:t>https://intuitive-robotics.tistory.com/77</a:t>
            </a:r>
            <a:r>
              <a:rPr lang="en-US" altLang="ko-KR" sz="1400" dirty="0">
                <a:solidFill>
                  <a:srgbClr val="3C3B39"/>
                </a:solidFill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C3B39"/>
                </a:solidFill>
              </a:rPr>
              <a:t>   - </a:t>
            </a:r>
            <a:r>
              <a:rPr lang="ko-KR" altLang="en-US" sz="1400" dirty="0"/>
              <a:t>줄이려고 하는 값</a:t>
            </a:r>
            <a:r>
              <a:rPr lang="en-US" altLang="ko-KR" sz="1400" dirty="0"/>
              <a:t>(error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  <a:r>
              <a:rPr lang="ko-KR" altLang="en-US" sz="1400" dirty="0"/>
              <a:t>을 변수로 하는 </a:t>
            </a:r>
            <a:r>
              <a:rPr lang="en-US" altLang="ko-KR" sz="1400" dirty="0"/>
              <a:t>Loss function</a:t>
            </a:r>
            <a:r>
              <a:rPr lang="ko-KR" altLang="en-US" sz="1400" dirty="0"/>
              <a:t>을 만듦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C3B39"/>
                </a:solidFill>
              </a:rPr>
              <a:t>   - </a:t>
            </a:r>
            <a:r>
              <a:rPr lang="ko-KR" altLang="en-US" sz="1400" dirty="0"/>
              <a:t> </a:t>
            </a:r>
            <a:r>
              <a:rPr lang="en-US" altLang="ko-KR" sz="1400" dirty="0"/>
              <a:t>Loss function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미분값이</a:t>
            </a:r>
            <a:r>
              <a:rPr lang="ko-KR" altLang="en-US" sz="1400" dirty="0"/>
              <a:t> 음수</a:t>
            </a:r>
            <a:r>
              <a:rPr lang="en-US" altLang="ko-KR" sz="1400" dirty="0"/>
              <a:t>(-)</a:t>
            </a:r>
            <a:r>
              <a:rPr lang="ko-KR" altLang="en-US" sz="1400" dirty="0"/>
              <a:t>가 되도록 설계하여 항상 </a:t>
            </a:r>
            <a:r>
              <a:rPr lang="en-US" altLang="ko-KR" sz="1400" dirty="0"/>
              <a:t>Loss function</a:t>
            </a:r>
            <a:r>
              <a:rPr lang="ko-KR" altLang="en-US" sz="1400" dirty="0"/>
              <a:t>의 최소값을</a:t>
            </a:r>
            <a:r>
              <a:rPr lang="en-US" altLang="ko-KR" sz="1400" dirty="0"/>
              <a:t> </a:t>
            </a:r>
            <a:r>
              <a:rPr lang="ko-KR" altLang="en-US" sz="1400" dirty="0"/>
              <a:t>구하는</a:t>
            </a:r>
            <a:r>
              <a:rPr lang="en-US" altLang="ko-KR" sz="1400" dirty="0"/>
              <a:t> </a:t>
            </a:r>
            <a:r>
              <a:rPr lang="ko-KR" altLang="en-US" sz="1400" dirty="0"/>
              <a:t> 방법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57588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2071401" cy="5355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references</a:t>
            </a:r>
            <a:endParaRPr lang="ko-KR" altLang="ko-KR" sz="3200" dirty="0">
              <a:latin typeface="Candara" panose="020E0502030303020204" pitchFamily="34" charset="0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8F7DD-76E8-4DB4-B29F-1D6D3EC44E0E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7859" y="1114847"/>
            <a:ext cx="8127546" cy="3977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T490D921DtCID-WinCharSetFFFF-H2"/>
              </a:rPr>
              <a:t>[1] </a:t>
            </a:r>
            <a:r>
              <a:rPr lang="ko-KR" altLang="en-US" dirty="0"/>
              <a:t>김형</a:t>
            </a:r>
            <a:r>
              <a:rPr lang="en-US" altLang="ko-KR" dirty="0"/>
              <a:t> </a:t>
            </a:r>
            <a:r>
              <a:rPr lang="ko-KR" altLang="en-US" dirty="0"/>
              <a:t>근</a:t>
            </a:r>
            <a:r>
              <a:rPr lang="en-US" altLang="ko-KR" dirty="0"/>
              <a:t>, </a:t>
            </a:r>
            <a:r>
              <a:rPr lang="ko-KR" altLang="en-US" dirty="0"/>
              <a:t>김현진 </a:t>
            </a:r>
            <a:r>
              <a:rPr lang="en-US" altLang="ko-KR" dirty="0"/>
              <a:t>(2012). </a:t>
            </a:r>
            <a:r>
              <a:rPr lang="ko-KR" altLang="en-US" dirty="0" err="1"/>
              <a:t>충돌시간</a:t>
            </a:r>
            <a:r>
              <a:rPr lang="ko-KR" altLang="en-US" dirty="0"/>
              <a:t> 제어를 통한 미사일의 </a:t>
            </a:r>
            <a:r>
              <a:rPr lang="ko-KR" altLang="en-US" dirty="0" err="1"/>
              <a:t>호밍</a:t>
            </a:r>
            <a:r>
              <a:rPr lang="ko-KR" altLang="en-US" dirty="0"/>
              <a:t> </a:t>
            </a:r>
            <a:r>
              <a:rPr lang="ko-KR" altLang="en-US" dirty="0" err="1"/>
              <a:t>유도기법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한국항공우주학회 학술발표회 </a:t>
            </a:r>
            <a:r>
              <a:rPr lang="ko-KR" altLang="en-US" dirty="0" err="1"/>
              <a:t>초록집</a:t>
            </a:r>
            <a:r>
              <a:rPr lang="en-US" altLang="ko-KR" dirty="0"/>
              <a:t>, 791-796</a:t>
            </a:r>
          </a:p>
          <a:p>
            <a:endParaRPr lang="en-US" altLang="ko-KR" dirty="0"/>
          </a:p>
          <a:p>
            <a:r>
              <a:rPr lang="en-US" altLang="ko-KR" dirty="0"/>
              <a:t>[2]</a:t>
            </a:r>
            <a:r>
              <a:rPr lang="ko-KR" altLang="en-US" dirty="0"/>
              <a:t> </a:t>
            </a:r>
            <a:r>
              <a:rPr lang="ko-KR" altLang="en-US" dirty="0" err="1"/>
              <a:t>전인수</a:t>
            </a:r>
            <a:r>
              <a:rPr lang="en-US" altLang="ko-KR" dirty="0"/>
              <a:t>, </a:t>
            </a:r>
            <a:r>
              <a:rPr lang="ko-KR" altLang="en-US" dirty="0" err="1"/>
              <a:t>이진익</a:t>
            </a:r>
            <a:r>
              <a:rPr lang="ko-KR" altLang="en-US" dirty="0"/>
              <a:t> </a:t>
            </a:r>
            <a:r>
              <a:rPr lang="en-US" altLang="ko-KR" dirty="0"/>
              <a:t>(2009). </a:t>
            </a:r>
            <a:r>
              <a:rPr lang="ko-KR" altLang="en-US" dirty="0"/>
              <a:t>비선형 운동방정식에 근거한 비례항법유도의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ko-KR" altLang="en-US" dirty="0" err="1"/>
              <a:t>최적성에</a:t>
            </a:r>
            <a:r>
              <a:rPr lang="ko-KR" altLang="en-US" dirty="0"/>
              <a:t> 관한 해석</a:t>
            </a:r>
            <a:r>
              <a:rPr lang="en-US" altLang="ko-KR" dirty="0"/>
              <a:t>. </a:t>
            </a:r>
            <a:r>
              <a:rPr lang="ko-KR" altLang="en-US" dirty="0"/>
              <a:t>한국항공우주 학회지</a:t>
            </a:r>
            <a:r>
              <a:rPr lang="en-US" altLang="ko-KR" dirty="0"/>
              <a:t>, 37(4), 367-371</a:t>
            </a:r>
          </a:p>
          <a:p>
            <a:endParaRPr lang="en-US" altLang="ko-KR" dirty="0"/>
          </a:p>
          <a:p>
            <a:r>
              <a:rPr lang="en-US" altLang="ko-KR" dirty="0"/>
              <a:t>[3] </a:t>
            </a:r>
            <a:r>
              <a:rPr lang="ko-KR" altLang="en-US" dirty="0" err="1"/>
              <a:t>조항주</a:t>
            </a:r>
            <a:r>
              <a:rPr lang="ko-KR" altLang="en-US" dirty="0"/>
              <a:t> </a:t>
            </a:r>
            <a:r>
              <a:rPr lang="en-US" altLang="ko-KR" dirty="0"/>
              <a:t>(1992). PNG</a:t>
            </a:r>
            <a:r>
              <a:rPr lang="ko-KR" altLang="en-US" dirty="0"/>
              <a:t>의 </a:t>
            </a:r>
            <a:r>
              <a:rPr lang="ko-KR" altLang="en-US" dirty="0" err="1"/>
              <a:t>항법상수와</a:t>
            </a:r>
            <a:r>
              <a:rPr lang="ko-KR" altLang="en-US" dirty="0"/>
              <a:t> 이와 관련된 </a:t>
            </a:r>
            <a:r>
              <a:rPr lang="ko-KR" altLang="en-US" dirty="0" err="1"/>
              <a:t>최적제어</a:t>
            </a:r>
            <a:r>
              <a:rPr lang="ko-KR" altLang="en-US" dirty="0"/>
              <a:t> 문제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제어로봇시스템학회 국내학술대회 논문집</a:t>
            </a:r>
            <a:r>
              <a:rPr lang="en-US" altLang="ko-KR" dirty="0"/>
              <a:t>, 1(1), 578-583 </a:t>
            </a:r>
          </a:p>
          <a:p>
            <a:endParaRPr lang="en-US" altLang="ko-KR" dirty="0"/>
          </a:p>
          <a:p>
            <a:r>
              <a:rPr lang="en-US" altLang="ko-KR" dirty="0"/>
              <a:t>[4] </a:t>
            </a:r>
            <a:r>
              <a:rPr lang="ko-KR" altLang="en-US" dirty="0" err="1"/>
              <a:t>송택렬</a:t>
            </a:r>
            <a:r>
              <a:rPr lang="ko-KR" altLang="en-US" dirty="0"/>
              <a:t> </a:t>
            </a:r>
            <a:r>
              <a:rPr lang="en-US" altLang="ko-KR" dirty="0"/>
              <a:t>(1995). </a:t>
            </a:r>
            <a:r>
              <a:rPr lang="ko-KR" altLang="en-US" dirty="0" err="1"/>
              <a:t>호밍유도</a:t>
            </a:r>
            <a:r>
              <a:rPr lang="ko-KR" altLang="en-US" dirty="0"/>
              <a:t> 기술</a:t>
            </a:r>
            <a:r>
              <a:rPr lang="en-US" altLang="ko-KR" dirty="0"/>
              <a:t>. </a:t>
            </a:r>
            <a:r>
              <a:rPr lang="ko-KR" altLang="en-US" dirty="0"/>
              <a:t>한국항공우주학회지</a:t>
            </a:r>
            <a:r>
              <a:rPr lang="en-US" altLang="ko-KR" dirty="0"/>
              <a:t>, 23(6), 178-182</a:t>
            </a:r>
          </a:p>
          <a:p>
            <a:endParaRPr lang="en-US" altLang="ko-KR" dirty="0"/>
          </a:p>
          <a:p>
            <a:r>
              <a:rPr lang="en-US" altLang="ko-KR" dirty="0"/>
              <a:t>[5] </a:t>
            </a:r>
            <a:r>
              <a:rPr lang="ko-KR" altLang="en-US" dirty="0"/>
              <a:t>김승호</a:t>
            </a:r>
            <a:r>
              <a:rPr lang="en-US" altLang="ko-KR" dirty="0"/>
              <a:t>(2010), </a:t>
            </a:r>
            <a:r>
              <a:rPr lang="ko-KR" altLang="en-US" dirty="0"/>
              <a:t>비행 </a:t>
            </a:r>
            <a:r>
              <a:rPr lang="ko-KR" altLang="en-US" dirty="0" err="1"/>
              <a:t>경로각을</a:t>
            </a:r>
            <a:r>
              <a:rPr lang="ko-KR" altLang="en-US" dirty="0"/>
              <a:t> 이용한 대함 미사일의 </a:t>
            </a:r>
            <a:r>
              <a:rPr lang="ko-KR" altLang="en-US" dirty="0" err="1"/>
              <a:t>호밍</a:t>
            </a:r>
            <a:r>
              <a:rPr lang="ko-KR" altLang="en-US" dirty="0"/>
              <a:t> </a:t>
            </a:r>
            <a:r>
              <a:rPr lang="ko-KR" altLang="en-US" dirty="0" err="1"/>
              <a:t>유도법칙</a:t>
            </a:r>
            <a:r>
              <a:rPr lang="en-US" altLang="ko-KR" dirty="0"/>
              <a:t>, </a:t>
            </a:r>
            <a:r>
              <a:rPr lang="ko-KR" altLang="en-US" dirty="0" err="1"/>
              <a:t>한국항행학회논문지</a:t>
            </a:r>
            <a:br>
              <a:rPr lang="en-US" altLang="ko-KR" dirty="0"/>
            </a:br>
            <a:r>
              <a:rPr lang="en-US" altLang="ko-KR" dirty="0"/>
              <a:t>    2010, vol.14, no.5, pp. 596-603 (8 pages)</a:t>
            </a:r>
          </a:p>
          <a:p>
            <a:endParaRPr lang="en-US" altLang="ko-KR" dirty="0"/>
          </a:p>
          <a:p>
            <a:r>
              <a:rPr lang="en-US" altLang="ko-KR" dirty="0"/>
              <a:t>[6] </a:t>
            </a:r>
            <a:r>
              <a:rPr lang="ko-KR" altLang="en-US" dirty="0" err="1"/>
              <a:t>민병문</a:t>
            </a:r>
            <a:r>
              <a:rPr lang="en-US" altLang="ko-KR" dirty="0"/>
              <a:t>, </a:t>
            </a:r>
            <a:r>
              <a:rPr lang="ko-KR" altLang="en-US" dirty="0"/>
              <a:t>김태훈</a:t>
            </a:r>
            <a:r>
              <a:rPr lang="en-US" altLang="ko-KR" dirty="0"/>
              <a:t>, </a:t>
            </a:r>
            <a:r>
              <a:rPr lang="ko-KR" altLang="en-US" dirty="0" err="1"/>
              <a:t>탁민제</a:t>
            </a:r>
            <a:r>
              <a:rPr lang="ko-KR" altLang="en-US" dirty="0"/>
              <a:t> </a:t>
            </a:r>
            <a:r>
              <a:rPr lang="en-US" altLang="ko-KR" dirty="0"/>
              <a:t>(2007). </a:t>
            </a:r>
            <a:r>
              <a:rPr lang="ko-KR" altLang="en-US" dirty="0"/>
              <a:t>대함 미사일의 동시 공격을 위한 </a:t>
            </a:r>
            <a:r>
              <a:rPr lang="ko-KR" altLang="en-US" dirty="0" err="1"/>
              <a:t>호밍</a:t>
            </a:r>
            <a:r>
              <a:rPr lang="ko-KR" altLang="en-US" dirty="0"/>
              <a:t> </a:t>
            </a:r>
            <a:r>
              <a:rPr lang="ko-KR" altLang="en-US" dirty="0" err="1"/>
              <a:t>유도법칙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한국항공우주학회 학술발표회 초 </a:t>
            </a:r>
            <a:r>
              <a:rPr lang="ko-KR" altLang="en-US" dirty="0" err="1"/>
              <a:t>록집</a:t>
            </a:r>
            <a:r>
              <a:rPr lang="en-US" altLang="ko-KR" dirty="0"/>
              <a:t>, 1095-1098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766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3136371" cy="5355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Code : </a:t>
            </a:r>
            <a:r>
              <a:rPr lang="en-US" altLang="ko-KR" sz="3200" b="1" dirty="0" err="1">
                <a:solidFill>
                  <a:srgbClr val="3C3B39"/>
                </a:solidFill>
              </a:rPr>
              <a:t>General.m</a:t>
            </a:r>
            <a:endParaRPr lang="en-US" altLang="ko-KR" sz="3200" b="1" dirty="0">
              <a:solidFill>
                <a:srgbClr val="3C3B3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8F7DD-76E8-4DB4-B29F-1D6D3EC44E0E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88C45-F0CC-4FCF-8A5D-38E4646E8592}"/>
              </a:ext>
            </a:extLst>
          </p:cNvPr>
          <p:cNvSpPr/>
          <p:nvPr/>
        </p:nvSpPr>
        <p:spPr>
          <a:xfrm>
            <a:off x="752391" y="1040129"/>
            <a:ext cx="4572000" cy="202790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ko-KR" sz="16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global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UU = [];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 = [];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y = [];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U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x0 = -7000;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y0 = 7000;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x_target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y_target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x2 = [];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y2 = [];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200;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 = sqrt(( y_target - y0 )^2 + ( x_target - x0 )^2);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lamda = atan2(y_target - y0, x_target - x0);</a:t>
            </a:r>
          </a:p>
          <a:p>
            <a:r>
              <a:rPr lang="pl-PL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yaw = (10+lamda*180/pi)* (pi/180);</a:t>
            </a:r>
          </a:p>
          <a:p>
            <a:r>
              <a:rPr lang="en-US" altLang="ko-KR" sz="160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3C763D"/>
                </a:solidFill>
                <a:latin typeface="Courier New" panose="02070309020205020404" pitchFamily="49" charset="0"/>
              </a:rPr>
              <a:t>Mtheta</a:t>
            </a:r>
            <a:r>
              <a:rPr lang="en-US" altLang="ko-KR" sz="1600" dirty="0">
                <a:solidFill>
                  <a:srgbClr val="3C763D"/>
                </a:solidFill>
                <a:latin typeface="Courier New" panose="02070309020205020404" pitchFamily="49" charset="0"/>
              </a:rPr>
              <a:t> = 5* (pi/180);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yaw*180/pi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lamda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*180/pi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(yaw-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lamda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)*180/pi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X(:,1) = [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R;yaw-lamda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=500;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=0.01;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t=0:Ti:Tf;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sample_size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size(t,2);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 = 3;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=1:sample_size-1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X(:,i+1) =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rk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(X(:,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U,Ti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pl-PL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U = n*Vm*(X(2,i+1)-X(2,i)) 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X(1,i) &lt; 5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UU = [UU U ];     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x = [x x0+(R-X(1,i+1))*cos(lamda+X(2,i+1))];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y = [y y0+(R-X(1,i+1))*sin(lamda+X(2,i+1))];       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t2 = 0:Ti:Ti*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figure(2)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plot(t2,X(1,:))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figure(3)</a:t>
            </a:r>
          </a:p>
          <a:p>
            <a:r>
              <a:rPr lang="fr-F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plot(t2,(X(2,:))*180/pi)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figure(4)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plot(UU)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dx=plant(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x,u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global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dx(1,1) = -Vm*cos( x(2));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dx(2,1) = -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*sin(x(2))/x(1) + u/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dx=rk(x,u,T)</a:t>
            </a:r>
          </a:p>
          <a:p>
            <a:r>
              <a:rPr lang="de-D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k1=plant(x,u)*T;</a:t>
            </a:r>
          </a:p>
          <a:p>
            <a:r>
              <a:rPr lang="de-D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k2=plant(x+k1*0.5,u)*T;</a:t>
            </a:r>
          </a:p>
          <a:p>
            <a:r>
              <a:rPr lang="de-D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k3=plant(x+k2*0.5,u)*T;</a:t>
            </a:r>
          </a:p>
          <a:p>
            <a:r>
              <a:rPr lang="de-D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k4=plant(x+k3,u)*T;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dx=x +((k1+k4)/6+(k2+k3)/3);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475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3136371" cy="5355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Code : </a:t>
            </a:r>
            <a:r>
              <a:rPr lang="en-US" altLang="ko-KR" sz="3200" b="1" dirty="0" err="1">
                <a:solidFill>
                  <a:srgbClr val="3C3B39"/>
                </a:solidFill>
              </a:rPr>
              <a:t>General.m</a:t>
            </a:r>
            <a:endParaRPr lang="en-US" altLang="ko-KR" sz="3200" b="1" dirty="0">
              <a:solidFill>
                <a:srgbClr val="3C3B3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8F7DD-76E8-4DB4-B29F-1D6D3EC44E0E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485198"/>
            <a:ext cx="4572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/>
              <a:t>figure(3)</a:t>
            </a:r>
          </a:p>
          <a:p>
            <a:r>
              <a:rPr lang="en-US" altLang="ko-KR" sz="1100" dirty="0"/>
              <a:t>plot(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) </a:t>
            </a:r>
          </a:p>
          <a:p>
            <a:r>
              <a:rPr lang="ko-KR" altLang="en-US" sz="1100" dirty="0"/>
              <a:t> </a:t>
            </a:r>
          </a:p>
          <a:p>
            <a:r>
              <a:rPr lang="en-US" altLang="ko-KR" sz="1100" dirty="0"/>
              <a:t>figure(1)</a:t>
            </a:r>
          </a:p>
          <a:p>
            <a:r>
              <a:rPr lang="en-US" altLang="ko-KR" sz="1100" dirty="0"/>
              <a:t>plot(t2,X(1,:))</a:t>
            </a:r>
          </a:p>
          <a:p>
            <a:r>
              <a:rPr lang="ko-KR" altLang="en-US" sz="1100" dirty="0"/>
              <a:t> </a:t>
            </a:r>
          </a:p>
          <a:p>
            <a:r>
              <a:rPr lang="en-US" altLang="ko-KR" sz="1100" dirty="0"/>
              <a:t>figure(2)</a:t>
            </a:r>
          </a:p>
          <a:p>
            <a:r>
              <a:rPr lang="en-US" altLang="ko-KR" sz="1100" dirty="0"/>
              <a:t>plot(t2,(X(2,:))*180/pi)</a:t>
            </a:r>
          </a:p>
          <a:p>
            <a:r>
              <a:rPr lang="ko-KR" altLang="en-US" sz="1100" dirty="0"/>
              <a:t> </a:t>
            </a:r>
          </a:p>
          <a:p>
            <a:r>
              <a:rPr lang="en-US" altLang="ko-KR" sz="1100" dirty="0"/>
              <a:t>figure(4)</a:t>
            </a:r>
          </a:p>
          <a:p>
            <a:r>
              <a:rPr lang="en-US" altLang="ko-KR" sz="1100" dirty="0"/>
              <a:t>plot(UU)</a:t>
            </a:r>
          </a:p>
          <a:p>
            <a:r>
              <a:rPr lang="ko-KR" altLang="en-US" sz="1100" dirty="0"/>
              <a:t> </a:t>
            </a:r>
          </a:p>
          <a:p>
            <a:r>
              <a:rPr lang="en-US" altLang="ko-KR" sz="1100" dirty="0"/>
              <a:t>function dx=plant(</a:t>
            </a:r>
            <a:r>
              <a:rPr lang="en-US" altLang="ko-KR" sz="1100" dirty="0" err="1"/>
              <a:t>x,u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global </a:t>
            </a:r>
            <a:r>
              <a:rPr lang="en-US" altLang="ko-KR" sz="1100" dirty="0" err="1"/>
              <a:t>Vm</a:t>
            </a:r>
            <a:endParaRPr lang="en-US" altLang="ko-KR" sz="1100" dirty="0"/>
          </a:p>
          <a:p>
            <a:r>
              <a:rPr lang="en-US" altLang="ko-KR" sz="1100" dirty="0"/>
              <a:t>    dx(1,1) = -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*cos( x(2));</a:t>
            </a:r>
          </a:p>
          <a:p>
            <a:r>
              <a:rPr lang="en-US" altLang="ko-KR" sz="1100" dirty="0"/>
              <a:t>    dx(2,1) = -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*sin(x(2))/x(1) - u/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;</a:t>
            </a:r>
          </a:p>
          <a:p>
            <a:r>
              <a:rPr lang="ko-KR" altLang="en-US" sz="1100" dirty="0"/>
              <a:t>    </a:t>
            </a:r>
          </a:p>
          <a:p>
            <a:r>
              <a:rPr lang="en-US" altLang="ko-KR" sz="1100" dirty="0"/>
              <a:t>end</a:t>
            </a:r>
          </a:p>
          <a:p>
            <a:r>
              <a:rPr lang="ko-KR" altLang="en-US" sz="1100" dirty="0"/>
              <a:t> </a:t>
            </a:r>
          </a:p>
          <a:p>
            <a:r>
              <a:rPr lang="en-US" altLang="ko-KR" sz="1100" dirty="0"/>
              <a:t>function dx=</a:t>
            </a:r>
            <a:r>
              <a:rPr lang="en-US" altLang="ko-KR" sz="1100" dirty="0" err="1"/>
              <a:t>rk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x,u,T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k1=plant(</a:t>
            </a:r>
            <a:r>
              <a:rPr lang="en-US" altLang="ko-KR" sz="1100" dirty="0" err="1"/>
              <a:t>x,u</a:t>
            </a:r>
            <a:r>
              <a:rPr lang="en-US" altLang="ko-KR" sz="1100" dirty="0"/>
              <a:t>)*T;</a:t>
            </a:r>
          </a:p>
          <a:p>
            <a:r>
              <a:rPr lang="en-US" altLang="ko-KR" sz="1100" dirty="0"/>
              <a:t>    k2=plant(x+k1*0.5,u)*T;</a:t>
            </a:r>
          </a:p>
          <a:p>
            <a:r>
              <a:rPr lang="en-US" altLang="ko-KR" sz="1100" dirty="0"/>
              <a:t>    k3=plant(x+k2*0.5,u)*T;</a:t>
            </a:r>
          </a:p>
          <a:p>
            <a:r>
              <a:rPr lang="en-US" altLang="ko-KR" sz="1100" dirty="0"/>
              <a:t>    k4=plant(x+k3,u)*T;</a:t>
            </a:r>
          </a:p>
          <a:p>
            <a:r>
              <a:rPr lang="nn-NO" altLang="ko-KR" sz="1100" dirty="0"/>
              <a:t>    dx=x +((k1+k4)/6+(k2+k3)/3);</a:t>
            </a:r>
          </a:p>
          <a:p>
            <a:r>
              <a:rPr lang="en-US" altLang="ko-KR" sz="11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26253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89" y="1661376"/>
            <a:ext cx="2865359" cy="28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1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500085" y="345406"/>
            <a:ext cx="2452594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774405" y="1367871"/>
            <a:ext cx="4349268" cy="393338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altLang="ko-KR" sz="32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 Problem formulation</a:t>
            </a:r>
          </a:p>
          <a:p>
            <a:pPr>
              <a:lnSpc>
                <a:spcPct val="130000"/>
              </a:lnSpc>
            </a:pPr>
            <a:r>
              <a:rPr lang="en-US" altLang="ko-KR" sz="32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 Main Result</a:t>
            </a:r>
          </a:p>
          <a:p>
            <a:pPr>
              <a:lnSpc>
                <a:spcPct val="130000"/>
              </a:lnSpc>
            </a:pPr>
            <a:r>
              <a:rPr lang="en-US" altLang="ko-KR" sz="32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 Simulation</a:t>
            </a:r>
          </a:p>
          <a:p>
            <a:pPr>
              <a:lnSpc>
                <a:spcPct val="130000"/>
              </a:lnSpc>
            </a:pPr>
            <a:r>
              <a:rPr lang="en-US" altLang="ko-KR" sz="32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</a:t>
            </a: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 Reference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32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</a:t>
            </a:r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 Code List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493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1157240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</a:p>
        </p:txBody>
      </p:sp>
      <p:pic>
        <p:nvPicPr>
          <p:cNvPr id="5" name="Picture 2" descr="기자의 시각] “아이언 돔 있으니 안심이다” - 조선일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6" y="1374630"/>
            <a:ext cx="8163947" cy="458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813" y="4730471"/>
            <a:ext cx="1978603" cy="167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44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1683474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Abstract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8117" y="969475"/>
            <a:ext cx="83418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C3B39"/>
                </a:solidFill>
              </a:rPr>
              <a:t>가</a:t>
            </a:r>
            <a:r>
              <a:rPr lang="en-US" altLang="ko-KR" sz="1600" b="1" dirty="0">
                <a:solidFill>
                  <a:srgbClr val="3C3B39"/>
                </a:solidFill>
              </a:rPr>
              <a:t>. </a:t>
            </a:r>
            <a:r>
              <a:rPr lang="ko-KR" altLang="en-US" sz="1600" b="1" dirty="0">
                <a:solidFill>
                  <a:srgbClr val="3C3B39"/>
                </a:solidFill>
              </a:rPr>
              <a:t>미사일은 레이더나 적외선 등의 유도에 따라 목표물에 정확히</a:t>
            </a:r>
            <a:r>
              <a:rPr lang="en-US" altLang="ko-KR" sz="1600" b="1" dirty="0">
                <a:solidFill>
                  <a:srgbClr val="3C3B39"/>
                </a:solidFill>
              </a:rPr>
              <a:t>  </a:t>
            </a:r>
            <a:r>
              <a:rPr lang="ko-KR" altLang="en-US" sz="1600" b="1" dirty="0">
                <a:solidFill>
                  <a:srgbClr val="3C3B39"/>
                </a:solidFill>
              </a:rPr>
              <a:t>도달하여 폭발하도록 </a:t>
            </a:r>
            <a:br>
              <a:rPr lang="en-US" altLang="ko-KR" sz="1600" b="1" dirty="0">
                <a:solidFill>
                  <a:srgbClr val="3C3B39"/>
                </a:solidFill>
              </a:rPr>
            </a:br>
            <a:r>
              <a:rPr lang="en-US" altLang="ko-KR" sz="1600" b="1" dirty="0">
                <a:solidFill>
                  <a:srgbClr val="3C3B39"/>
                </a:solidFill>
              </a:rPr>
              <a:t>      </a:t>
            </a:r>
            <a:r>
              <a:rPr lang="ko-KR" altLang="en-US" sz="1600" b="1" dirty="0">
                <a:solidFill>
                  <a:srgbClr val="3C3B39"/>
                </a:solidFill>
              </a:rPr>
              <a:t>만든 폭탄이나 포탄을 의미함</a:t>
            </a: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C3B39"/>
                </a:solidFill>
              </a:rPr>
              <a:t>나</a:t>
            </a:r>
            <a:r>
              <a:rPr lang="en-US" altLang="ko-KR" sz="1600" b="1" dirty="0">
                <a:solidFill>
                  <a:srgbClr val="3C3B39"/>
                </a:solidFill>
              </a:rPr>
              <a:t>. </a:t>
            </a:r>
            <a:r>
              <a:rPr lang="ko-KR" altLang="en-US" sz="1600" b="1" dirty="0">
                <a:solidFill>
                  <a:srgbClr val="3C3B39"/>
                </a:solidFill>
              </a:rPr>
              <a:t>미사일은 발사 후</a:t>
            </a:r>
            <a:r>
              <a:rPr lang="en-US" altLang="ko-KR" sz="1600" b="1" dirty="0">
                <a:solidFill>
                  <a:srgbClr val="3C3B39"/>
                </a:solidFill>
              </a:rPr>
              <a:t> </a:t>
            </a:r>
            <a:r>
              <a:rPr lang="ko-KR" altLang="en-US" sz="1600" b="1" dirty="0">
                <a:solidFill>
                  <a:srgbClr val="3C3B39"/>
                </a:solidFill>
              </a:rPr>
              <a:t>표적방향으로 일정한 속도로 날아가며</a:t>
            </a:r>
            <a:r>
              <a:rPr lang="en-US" altLang="ko-KR" sz="1600" b="1" dirty="0">
                <a:solidFill>
                  <a:srgbClr val="3C3B39"/>
                </a:solidFill>
              </a:rPr>
              <a:t> </a:t>
            </a:r>
            <a:r>
              <a:rPr lang="ko-KR" altLang="en-US" sz="1600" b="1" dirty="0">
                <a:solidFill>
                  <a:srgbClr val="3C3B39"/>
                </a:solidFill>
              </a:rPr>
              <a:t>유도 제어 알고리즘에</a:t>
            </a:r>
            <a:r>
              <a:rPr lang="en-US" altLang="ko-KR" sz="1600" b="1" dirty="0">
                <a:solidFill>
                  <a:srgbClr val="3C3B39"/>
                </a:solidFill>
              </a:rPr>
              <a:t> </a:t>
            </a:r>
            <a:r>
              <a:rPr lang="ko-KR" altLang="en-US" sz="1600" b="1" dirty="0">
                <a:solidFill>
                  <a:srgbClr val="3C3B39"/>
                </a:solidFill>
              </a:rPr>
              <a:t>의해</a:t>
            </a:r>
            <a:br>
              <a:rPr lang="en-US" altLang="ko-KR" sz="1600" b="1" dirty="0">
                <a:solidFill>
                  <a:srgbClr val="3C3B39"/>
                </a:solidFill>
              </a:rPr>
            </a:br>
            <a:r>
              <a:rPr lang="en-US" altLang="ko-KR" sz="1600" b="1" dirty="0">
                <a:solidFill>
                  <a:srgbClr val="3C3B39"/>
                </a:solidFill>
              </a:rPr>
              <a:t>    </a:t>
            </a:r>
            <a:r>
              <a:rPr lang="ko-KR" altLang="en-US" sz="1600" b="1" dirty="0">
                <a:solidFill>
                  <a:srgbClr val="3C3B39"/>
                </a:solidFill>
              </a:rPr>
              <a:t> 원하는 목표까지 도달함</a:t>
            </a: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C3B39"/>
                </a:solidFill>
              </a:rPr>
              <a:t>다</a:t>
            </a:r>
            <a:r>
              <a:rPr lang="en-US" altLang="ko-KR" sz="1600" b="1" dirty="0">
                <a:solidFill>
                  <a:srgbClr val="3C3B39"/>
                </a:solidFill>
              </a:rPr>
              <a:t>. </a:t>
            </a:r>
            <a:r>
              <a:rPr lang="ko-KR" altLang="en-US" sz="1600" b="1" dirty="0">
                <a:solidFill>
                  <a:srgbClr val="3C3B39"/>
                </a:solidFill>
              </a:rPr>
              <a:t>미사일 유도 제어 방식에는</a:t>
            </a:r>
            <a:r>
              <a:rPr lang="en-US" altLang="ko-KR" sz="1600" b="1" dirty="0">
                <a:solidFill>
                  <a:srgbClr val="3C3B39"/>
                </a:solidFill>
              </a:rPr>
              <a:t> </a:t>
            </a:r>
            <a:r>
              <a:rPr lang="ko-KR" altLang="en-US" sz="1600" b="1" dirty="0" err="1">
                <a:solidFill>
                  <a:srgbClr val="3C3B39"/>
                </a:solidFill>
              </a:rPr>
              <a:t>관성유도</a:t>
            </a:r>
            <a:r>
              <a:rPr lang="en-US" altLang="ko-KR" sz="1600" b="1" dirty="0">
                <a:solidFill>
                  <a:srgbClr val="3C3B39"/>
                </a:solidFill>
              </a:rPr>
              <a:t>, </a:t>
            </a:r>
            <a:r>
              <a:rPr lang="ko-KR" altLang="en-US" sz="1600" b="1" dirty="0" err="1">
                <a:solidFill>
                  <a:srgbClr val="3C3B39"/>
                </a:solidFill>
              </a:rPr>
              <a:t>지령유도</a:t>
            </a:r>
            <a:r>
              <a:rPr lang="en-US" altLang="ko-KR" sz="1600" b="1" dirty="0">
                <a:solidFill>
                  <a:srgbClr val="3C3B39"/>
                </a:solidFill>
              </a:rPr>
              <a:t>, </a:t>
            </a:r>
            <a:r>
              <a:rPr lang="ko-KR" altLang="en-US" sz="1600" b="1" dirty="0" err="1">
                <a:solidFill>
                  <a:srgbClr val="3C3B39"/>
                </a:solidFill>
              </a:rPr>
              <a:t>호밍유도</a:t>
            </a:r>
            <a:r>
              <a:rPr lang="en-US" altLang="ko-KR" sz="1600" b="1" dirty="0">
                <a:solidFill>
                  <a:srgbClr val="3C3B39"/>
                </a:solidFill>
              </a:rPr>
              <a:t>, </a:t>
            </a:r>
            <a:r>
              <a:rPr lang="ko-KR" altLang="en-US" sz="1600" b="1" dirty="0" err="1">
                <a:solidFill>
                  <a:srgbClr val="3C3B39"/>
                </a:solidFill>
              </a:rPr>
              <a:t>복합유도가</a:t>
            </a:r>
            <a:r>
              <a:rPr lang="ko-KR" altLang="en-US" sz="1600" b="1" dirty="0">
                <a:solidFill>
                  <a:srgbClr val="3C3B39"/>
                </a:solidFill>
              </a:rPr>
              <a:t> 있음</a:t>
            </a: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C3B39"/>
                </a:solidFill>
              </a:rPr>
              <a:t>라</a:t>
            </a:r>
            <a:r>
              <a:rPr lang="en-US" altLang="ko-KR" sz="1600" b="1" dirty="0">
                <a:solidFill>
                  <a:srgbClr val="3C3B39"/>
                </a:solidFill>
              </a:rPr>
              <a:t>. </a:t>
            </a:r>
            <a:r>
              <a:rPr lang="ko-KR" altLang="en-US" sz="1600" b="1" dirty="0" err="1">
                <a:solidFill>
                  <a:srgbClr val="3C3B39"/>
                </a:solidFill>
              </a:rPr>
              <a:t>호밍유도는</a:t>
            </a:r>
            <a:r>
              <a:rPr lang="ko-KR" altLang="en-US" sz="1600" b="1" dirty="0">
                <a:solidFill>
                  <a:srgbClr val="3C3B39"/>
                </a:solidFill>
              </a:rPr>
              <a:t> 미사일 탐색기로 표적을 탐색하여 접근하고 추적까지 가능한 유도방식</a:t>
            </a: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C3B39"/>
                </a:solidFill>
              </a:rPr>
              <a:t>마 </a:t>
            </a:r>
            <a:r>
              <a:rPr lang="en-US" altLang="ko-KR" sz="1600" b="1" dirty="0">
                <a:solidFill>
                  <a:srgbClr val="3C3B39"/>
                </a:solidFill>
              </a:rPr>
              <a:t>. DBPIA </a:t>
            </a:r>
            <a:r>
              <a:rPr lang="ko-KR" altLang="en-US" sz="1600" b="1" dirty="0">
                <a:solidFill>
                  <a:srgbClr val="3C3B39"/>
                </a:solidFill>
              </a:rPr>
              <a:t>등 일반적으로 검색할 수 있는 논문을 바탕으로 정지된 표적을</a:t>
            </a:r>
            <a:endParaRPr lang="en-US" altLang="ko-KR" sz="1600" b="1" dirty="0">
              <a:solidFill>
                <a:srgbClr val="3C3B3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3B39"/>
                </a:solidFill>
              </a:rPr>
              <a:t>    </a:t>
            </a:r>
            <a:r>
              <a:rPr lang="ko-KR" altLang="en-US" sz="1600" b="1" dirty="0">
                <a:solidFill>
                  <a:srgbClr val="3C3B39"/>
                </a:solidFill>
              </a:rPr>
              <a:t>대상으로 한 </a:t>
            </a:r>
            <a:r>
              <a:rPr lang="en-US" altLang="ko-KR" sz="1600" b="1" dirty="0">
                <a:solidFill>
                  <a:srgbClr val="3C3B39"/>
                </a:solidFill>
              </a:rPr>
              <a:t>“</a:t>
            </a:r>
            <a:r>
              <a:rPr lang="ko-KR" altLang="en-US" sz="1600" b="1" dirty="0" err="1">
                <a:solidFill>
                  <a:srgbClr val="3C3B39"/>
                </a:solidFill>
              </a:rPr>
              <a:t>호밍유도</a:t>
            </a:r>
            <a:r>
              <a:rPr lang="en-US" altLang="ko-KR" sz="1600" b="1" dirty="0">
                <a:solidFill>
                  <a:srgbClr val="3C3B39"/>
                </a:solidFill>
              </a:rPr>
              <a:t>” </a:t>
            </a:r>
            <a:r>
              <a:rPr lang="ko-KR" altLang="en-US" sz="1600" b="1" dirty="0">
                <a:solidFill>
                  <a:srgbClr val="3C3B39"/>
                </a:solidFill>
              </a:rPr>
              <a:t>방식의 일반적인 내용을 스터디하고자 함</a:t>
            </a:r>
            <a:endParaRPr lang="en-US" altLang="ko-KR" sz="1600" b="1" dirty="0">
              <a:solidFill>
                <a:srgbClr val="3C3B39"/>
              </a:solidFill>
            </a:endParaRPr>
          </a:p>
        </p:txBody>
      </p:sp>
      <p:pic>
        <p:nvPicPr>
          <p:cNvPr id="3074" name="Picture 2" descr="RAM 블록(Block) 2 미사일이 드디어 미해군에 전달이 시작됐군요. | 봄날에 내가 있다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752" y="4794891"/>
            <a:ext cx="1812175" cy="139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169557" y="6038689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3C3B39"/>
                </a:solidFill>
              </a:rPr>
              <a:t>참고 그림 </a:t>
            </a:r>
            <a:r>
              <a:rPr lang="en-US" altLang="ko-KR" sz="1400" b="1" dirty="0">
                <a:solidFill>
                  <a:srgbClr val="3C3B39"/>
                </a:solidFill>
              </a:rPr>
              <a:t>: 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585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3889206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Problem formulation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6" y="1797888"/>
            <a:ext cx="2278666" cy="16324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332" y="1659276"/>
            <a:ext cx="3145328" cy="17710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11561" y="4989768"/>
                <a:ext cx="1504771" cy="1409040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func>
                        <m:func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unc>
                        <m:func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61" y="4989768"/>
                <a:ext cx="1504771" cy="14090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3511" y="3546385"/>
                <a:ext cx="5996711" cy="1384995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r :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미사일과 목표물과의 거리</a:t>
                </a:r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  <a:p>
                <a:pPr algn="l"/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V :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미사일의 속도 </a:t>
                </a:r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(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일정하다고 가정 </a:t>
                </a:r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)</a:t>
                </a:r>
              </a:p>
              <a:p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γ :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미사일의 </a:t>
                </a:r>
                <a:r>
                  <a:rPr lang="ko-KR" altLang="en-US" sz="1400" dirty="0" err="1">
                    <a:solidFill>
                      <a:srgbClr val="3C3B39"/>
                    </a:solidFill>
                    <a:ea typeface="+mj-ea"/>
                  </a:rPr>
                  <a:t>비행경로각</a:t>
                </a:r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  <a:p>
                <a:r>
                  <a:rPr lang="en-US" altLang="ko-KR" sz="1400" dirty="0">
                    <a:solidFill>
                      <a:srgbClr val="3C3B39"/>
                    </a:solidFill>
                  </a:rPr>
                  <a:t>λ : 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비행체와 목표물을 연결하는 </a:t>
                </a:r>
                <a:r>
                  <a:rPr lang="ko-KR" altLang="en-US" sz="1400" dirty="0" err="1">
                    <a:solidFill>
                      <a:srgbClr val="3C3B39"/>
                    </a:solidFill>
                  </a:rPr>
                  <a:t>시선각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( LOS : Line of Sight )</a:t>
                </a:r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  <a:p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a :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미사일의 </a:t>
                </a:r>
                <a:r>
                  <a:rPr lang="ko-KR" altLang="en-US" sz="1400" dirty="0" err="1">
                    <a:solidFill>
                      <a:srgbClr val="3C3B39"/>
                    </a:solidFill>
                    <a:ea typeface="+mj-ea"/>
                  </a:rPr>
                  <a:t>속도벡터에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 수직인 </a:t>
                </a:r>
                <a:r>
                  <a:rPr lang="ko-KR" altLang="en-US" sz="1400" dirty="0" err="1">
                    <a:solidFill>
                      <a:srgbClr val="3C3B39"/>
                    </a:solidFill>
                    <a:ea typeface="+mj-ea"/>
                  </a:rPr>
                  <a:t>제어가속도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 입력</a:t>
                </a:r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ko-KR" sz="1400" b="0" i="0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srgbClr val="3C3B39"/>
                        </a:solidFill>
                      </a:rPr>
                      <m:t>γ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solidFill>
                          <a:srgbClr val="3C3B39"/>
                        </a:solidFill>
                      </a:rPr>
                      <m:t> −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srgbClr val="3C3B39"/>
                        </a:solidFill>
                      </a:rPr>
                      <m:t>λ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solidFill>
                          <a:srgbClr val="3C3B39"/>
                        </a:solidFill>
                      </a:rPr>
                      <m:t> </m:t>
                    </m:r>
                  </m:oMath>
                </a14:m>
                <a:r>
                  <a:rPr lang="en-US" altLang="ko-KR" sz="1400" dirty="0">
                    <a:solidFill>
                      <a:srgbClr val="3C3B39"/>
                    </a:solidFill>
                    <a:ea typeface="+mj-ea"/>
                  </a:rPr>
                  <a:t>: 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미사일의 비행경로각과 </a:t>
                </a:r>
                <a:r>
                  <a:rPr lang="ko-KR" altLang="en-US" sz="1400" dirty="0" err="1">
                    <a:solidFill>
                      <a:srgbClr val="3C3B39"/>
                    </a:solidFill>
                    <a:ea typeface="+mj-ea"/>
                  </a:rPr>
                  <a:t>시선각의</a:t>
                </a:r>
                <a:r>
                  <a:rPr lang="ko-KR" altLang="en-US" sz="1400" dirty="0">
                    <a:solidFill>
                      <a:srgbClr val="3C3B39"/>
                    </a:solidFill>
                    <a:ea typeface="+mj-ea"/>
                  </a:rPr>
                  <a:t> 차이</a:t>
                </a:r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11" y="3546385"/>
                <a:ext cx="5996711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 5"/>
          <p:cNvSpPr/>
          <p:nvPr/>
        </p:nvSpPr>
        <p:spPr>
          <a:xfrm>
            <a:off x="2749968" y="5391363"/>
            <a:ext cx="296168" cy="357447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473332" y="5189274"/>
                <a:ext cx="3519565" cy="883960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func>
                        <m:func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ko-KR" sz="200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unc>
                        <m:func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fun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332" y="5189274"/>
                <a:ext cx="3519565" cy="883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41152" y="1241201"/>
            <a:ext cx="83788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2</a:t>
            </a:r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차원에서 정지 표적과 미사일</a:t>
            </a:r>
            <a:endParaRPr lang="en-US" altLang="ko-KR" sz="1600" b="1" dirty="0">
              <a:solidFill>
                <a:srgbClr val="3C3B39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2633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3889206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Problem formulation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6214" y="1268736"/>
                <a:ext cx="8378899" cy="1200329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600" b="1" dirty="0">
                    <a:solidFill>
                      <a:srgbClr val="3C3B39"/>
                    </a:solidFill>
                    <a:ea typeface="+mj-ea"/>
                  </a:rPr>
                  <a:t>비례항법유도법칙</a:t>
                </a:r>
                <a:endParaRPr lang="en-US" altLang="ko-KR" sz="1600" b="1" dirty="0">
                  <a:solidFill>
                    <a:srgbClr val="3C3B39"/>
                  </a:solidFill>
                  <a:ea typeface="+mj-ea"/>
                </a:endParaRPr>
              </a:p>
              <a:p>
                <a:pPr algn="l"/>
                <a:endParaRPr lang="en-US" altLang="ko-KR" sz="1400" dirty="0">
                  <a:solidFill>
                    <a:srgbClr val="3C3B39"/>
                  </a:solidFill>
                  <a:ea typeface="+mj-ea"/>
                </a:endParaRPr>
              </a:p>
              <a:p>
                <a:r>
                  <a:rPr lang="ko-KR" altLang="en-US" sz="1400" dirty="0">
                    <a:solidFill>
                      <a:srgbClr val="3C3B39"/>
                    </a:solidFill>
                  </a:rPr>
                  <a:t>가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. 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비행경로각을 </a:t>
                </a:r>
                <a:r>
                  <a:rPr lang="ko-KR" altLang="en-US" sz="1400" dirty="0" err="1">
                    <a:solidFill>
                      <a:srgbClr val="3C3B39"/>
                    </a:solidFill>
                  </a:rPr>
                  <a:t>시선각과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 동일하도록 제어 후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,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 비행체가 표적에 충돌하는 원리</a:t>
                </a:r>
                <a:endParaRPr lang="en-US" altLang="ko-KR" sz="1400" dirty="0">
                  <a:solidFill>
                    <a:srgbClr val="3C3B39"/>
                  </a:solidFill>
                </a:endParaRPr>
              </a:p>
              <a:p>
                <a:endParaRPr lang="en-US" altLang="ko-KR" sz="1400" dirty="0">
                  <a:solidFill>
                    <a:srgbClr val="3C3B39"/>
                  </a:solidFill>
                </a:endParaRPr>
              </a:p>
              <a:p>
                <a:r>
                  <a:rPr lang="ko-KR" altLang="en-US" sz="1400" dirty="0">
                    <a:solidFill>
                      <a:srgbClr val="3C3B39"/>
                    </a:solidFill>
                  </a:rPr>
                  <a:t>  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sz="1400" dirty="0">
                    <a:solidFill>
                      <a:srgbClr val="3C3B39"/>
                    </a:solidFill>
                  </a:rPr>
                  <a:t> ( 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미사일의 비행경로각과 </a:t>
                </a:r>
                <a:r>
                  <a:rPr lang="ko-KR" altLang="en-US" sz="1400" dirty="0" err="1">
                    <a:solidFill>
                      <a:srgbClr val="3C3B39"/>
                    </a:solidFill>
                  </a:rPr>
                  <a:t>시선각의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 차이 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)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를 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0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으로 수렴하도록 제어</a:t>
                </a:r>
                <a:endParaRPr lang="en-US" altLang="ko-KR" sz="14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4" y="1268736"/>
                <a:ext cx="8378899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647004" y="2776843"/>
            <a:ext cx="5817019" cy="1628902"/>
            <a:chOff x="647004" y="2776843"/>
            <a:chExt cx="5817019" cy="162890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b="20552"/>
            <a:stretch/>
          </p:blipFill>
          <p:spPr>
            <a:xfrm>
              <a:off x="647004" y="2776843"/>
              <a:ext cx="4398991" cy="162890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5869130">
              <a:off x="1452989" y="3699162"/>
              <a:ext cx="340823" cy="340822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l="10758" t="66547" r="31238" b="10538"/>
            <a:stretch/>
          </p:blipFill>
          <p:spPr>
            <a:xfrm>
              <a:off x="5142299" y="3012293"/>
              <a:ext cx="1321724" cy="374073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6472632">
              <a:off x="1736925" y="3528750"/>
              <a:ext cx="340823" cy="340822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7417257">
              <a:off x="2079866" y="3420882"/>
              <a:ext cx="340823" cy="34082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8599382">
              <a:off x="2461785" y="3428803"/>
              <a:ext cx="340823" cy="34082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8269040">
              <a:off x="2794504" y="3462211"/>
              <a:ext cx="340823" cy="34082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7882641">
              <a:off x="3130350" y="3493348"/>
              <a:ext cx="340823" cy="34082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7341271">
              <a:off x="3484619" y="3404791"/>
              <a:ext cx="340823" cy="340822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7341271">
              <a:off x="3901579" y="3315628"/>
              <a:ext cx="340823" cy="340822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7341271">
              <a:off x="4288423" y="3245566"/>
              <a:ext cx="340823" cy="340822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4"/>
            <a:srcRect l="30457" t="10037" r="54586" b="69084"/>
            <a:stretch/>
          </p:blipFill>
          <p:spPr>
            <a:xfrm rot="17341271">
              <a:off x="4688057" y="3170752"/>
              <a:ext cx="340823" cy="34082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16214" y="4678650"/>
                <a:ext cx="8378899" cy="1169551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3C3B39"/>
                    </a:solidFill>
                  </a:rPr>
                  <a:t>나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. 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미사일의 </a:t>
                </a:r>
                <a:r>
                  <a:rPr lang="ko-KR" altLang="en-US" sz="1400" dirty="0" err="1">
                    <a:solidFill>
                      <a:srgbClr val="3C3B39"/>
                    </a:solidFill>
                  </a:rPr>
                  <a:t>중기유도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 혹은 </a:t>
                </a:r>
                <a:r>
                  <a:rPr lang="ko-KR" altLang="en-US" sz="1400" dirty="0" err="1">
                    <a:solidFill>
                      <a:srgbClr val="3C3B39"/>
                    </a:solidFill>
                  </a:rPr>
                  <a:t>종말유도에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 사용되며 구조가 단순하고 구현이 용이함</a:t>
                </a:r>
                <a:endParaRPr lang="en-US" altLang="ko-KR" sz="1400" dirty="0">
                  <a:solidFill>
                    <a:srgbClr val="3C3B39"/>
                  </a:solidFill>
                </a:endParaRPr>
              </a:p>
              <a:p>
                <a:endParaRPr lang="en-US" altLang="ko-KR" sz="1400" dirty="0">
                  <a:solidFill>
                    <a:srgbClr val="3C3B39"/>
                  </a:solidFill>
                </a:endParaRPr>
              </a:p>
              <a:p>
                <a:r>
                  <a:rPr lang="en-US" altLang="ko-KR" sz="1400" dirty="0">
                    <a:solidFill>
                      <a:srgbClr val="3C3B39"/>
                    </a:solidFill>
                  </a:rPr>
                  <a:t> 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a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NV</m:t>
                    </m:r>
                    <m:acc>
                      <m:accPr>
                        <m:chr m:val="̇"/>
                        <m:ctrlPr>
                          <a:rPr lang="ko-KR" altLang="en-US" sz="14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endParaRPr lang="en-US" altLang="ko-KR" sz="1400" dirty="0">
                  <a:solidFill>
                    <a:srgbClr val="3C3B39"/>
                  </a:solidFill>
                </a:endParaRPr>
              </a:p>
              <a:p>
                <a:r>
                  <a:rPr lang="en-US" altLang="ko-KR" sz="1400" dirty="0">
                    <a:solidFill>
                      <a:srgbClr val="3C3B39"/>
                    </a:solidFill>
                  </a:rPr>
                  <a:t>  </a:t>
                </a:r>
              </a:p>
              <a:p>
                <a:r>
                  <a:rPr lang="en-US" altLang="ko-KR" sz="1400" dirty="0">
                    <a:solidFill>
                      <a:srgbClr val="3C3B39"/>
                    </a:solidFill>
                  </a:rPr>
                  <a:t> ( 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일반적으로 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N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을 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3~5</a:t>
                </a:r>
                <a:r>
                  <a:rPr lang="ko-KR" altLang="en-US" sz="1400" dirty="0">
                    <a:solidFill>
                      <a:srgbClr val="3C3B39"/>
                    </a:solidFill>
                  </a:rPr>
                  <a:t>의 값이 선택하여 사용 </a:t>
                </a:r>
                <a:r>
                  <a:rPr lang="en-US" altLang="ko-KR" sz="1400" dirty="0">
                    <a:solidFill>
                      <a:srgbClr val="3C3B3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4" y="4678650"/>
                <a:ext cx="8378899" cy="1169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129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234711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Main results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214" y="1268736"/>
            <a:ext cx="83788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비례항법유도법칙 유도 </a:t>
            </a:r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Case1 [Ref-3]</a:t>
            </a:r>
            <a:endParaRPr lang="en-US" altLang="ko-KR" sz="1400" dirty="0">
              <a:solidFill>
                <a:srgbClr val="3C3B39"/>
              </a:solidFill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44" y="1731294"/>
            <a:ext cx="3145328" cy="17710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442" y="2051341"/>
            <a:ext cx="3367460" cy="1421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8144" y="4027494"/>
                <a:ext cx="1432700" cy="615553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func>
                        <m:func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𝑠𝑖𝑛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rgbClr val="3C3B39"/>
                              </a:solidFill>
                            </a:rPr>
                            <m:t>γ</m:t>
                          </m:r>
                        </m:e>
                      </m:func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44" y="4027494"/>
                <a:ext cx="14327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881780" y="2870200"/>
                <a:ext cx="93569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780" y="2870200"/>
                <a:ext cx="93569" cy="153888"/>
              </a:xfrm>
              <a:prstGeom prst="rect">
                <a:avLst/>
              </a:prstGeom>
              <a:blipFill>
                <a:blip r:embed="rId5"/>
                <a:stretch>
                  <a:fillRect l="-40000" r="-333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5246780" y="2870200"/>
            <a:ext cx="15707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>
                <a:solidFill>
                  <a:srgbClr val="3C3B39"/>
                </a:solidFill>
              </a:rPr>
              <a:t>γ 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5213442" y="2161289"/>
            <a:ext cx="15707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>
                <a:solidFill>
                  <a:srgbClr val="3C3B39"/>
                </a:solidFill>
              </a:rPr>
              <a:t>a</a:t>
            </a:r>
            <a:endParaRPr lang="ko-KR" altLang="en-US" sz="1000" dirty="0"/>
          </a:p>
        </p:txBody>
      </p:sp>
      <p:sp>
        <p:nvSpPr>
          <p:cNvPr id="16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>
            <a:off x="3823775" y="2418199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60109" y="3300803"/>
            <a:ext cx="15707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>
                <a:solidFill>
                  <a:srgbClr val="3C3B39"/>
                </a:solidFill>
              </a:rPr>
              <a:t>V</a:t>
            </a:r>
            <a:endParaRPr lang="ko-KR" altLang="en-US" sz="1000" dirty="0"/>
          </a:p>
        </p:txBody>
      </p:sp>
      <p:sp>
        <p:nvSpPr>
          <p:cNvPr id="18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>
            <a:off x="2276845" y="4172490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181228" y="4679298"/>
                <a:ext cx="2383934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/>
                  <a:t>가정</a:t>
                </a:r>
                <a:endParaRPr lang="en-US" altLang="ko-KR" sz="1400" dirty="0"/>
              </a:p>
              <a:p>
                <a:r>
                  <a:rPr lang="en-US" altLang="ko-KR" sz="1400" dirty="0"/>
                  <a:t> 1. </a:t>
                </a:r>
                <a:r>
                  <a:rPr lang="ko-KR" altLang="en-US" sz="1400" dirty="0"/>
                  <a:t>미사일 지연 시간이 없다</a:t>
                </a:r>
                <a:r>
                  <a:rPr lang="en-US" altLang="ko-KR" sz="1400" dirty="0"/>
                  <a:t>.</a:t>
                </a:r>
              </a:p>
              <a:p>
                <a:r>
                  <a:rPr lang="en-US" altLang="ko-KR" sz="1400" dirty="0"/>
                  <a:t> 2.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3C3B39"/>
                        </a:solidFill>
                      </a:rPr>
                      <m:t>γ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는작다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228" y="4679298"/>
                <a:ext cx="2383934" cy="738664"/>
              </a:xfrm>
              <a:prstGeom prst="rect">
                <a:avLst/>
              </a:prstGeom>
              <a:blipFill>
                <a:blip r:embed="rId6"/>
                <a:stretch>
                  <a:fillRect l="-767" t="-2479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22355" y="4027494"/>
                <a:ext cx="1002839" cy="615553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355" y="4027494"/>
                <a:ext cx="1002839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315666" y="3569127"/>
            <a:ext cx="3057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미사일과 목표물의 </a:t>
            </a:r>
            <a:r>
              <a:rPr lang="en-US" altLang="ko-KR" sz="1400" dirty="0"/>
              <a:t>dynamics</a:t>
            </a:r>
          </a:p>
        </p:txBody>
      </p:sp>
      <p:sp>
        <p:nvSpPr>
          <p:cNvPr id="22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>
            <a:off x="5155542" y="4172490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55542" y="4679298"/>
            <a:ext cx="2383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 = z/V, u = a/V </a:t>
            </a:r>
            <a:r>
              <a:rPr lang="ko-KR" altLang="en-US" sz="1400" dirty="0"/>
              <a:t>로 치환</a:t>
            </a:r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57339" y="4027494"/>
                <a:ext cx="863377" cy="615553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39" y="4027494"/>
                <a:ext cx="863377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/>
          <p:cNvSpPr/>
          <p:nvPr/>
        </p:nvSpPr>
        <p:spPr>
          <a:xfrm>
            <a:off x="315666" y="5475709"/>
            <a:ext cx="3057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2. Cost Function </a:t>
            </a:r>
            <a:r>
              <a:rPr lang="ko-KR" altLang="en-US" sz="1400" dirty="0"/>
              <a:t>정의</a:t>
            </a:r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8144" y="5734553"/>
                <a:ext cx="1800557" cy="688330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𝐽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=0.5</m:t>
                      </m:r>
                      <m:nary>
                        <m:nary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44" y="5734553"/>
                <a:ext cx="1800557" cy="688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2682301" y="5907307"/>
                <a:ext cx="2383934" cy="325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1400" dirty="0"/>
                  <a:t> : terminal Time</a:t>
                </a: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01" y="5907307"/>
                <a:ext cx="2383934" cy="325025"/>
              </a:xfrm>
              <a:prstGeom prst="rect">
                <a:avLst/>
              </a:prstGeom>
              <a:blipFill>
                <a:blip r:embed="rId10"/>
                <a:stretch>
                  <a:fillRect l="-767" t="-1887"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053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234711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Main results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214" y="1268736"/>
            <a:ext cx="83788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/>
              <a:t>삼각함수 근사 극한값에 써먹기 </a:t>
            </a:r>
            <a:r>
              <a:rPr lang="en-US" altLang="ko-KR" dirty="0"/>
              <a:t>(Small-angle approximation)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A7AB9-4046-4CA7-88D4-9A771B0A965F}"/>
              </a:ext>
            </a:extLst>
          </p:cNvPr>
          <p:cNvSpPr/>
          <p:nvPr/>
        </p:nvSpPr>
        <p:spPr>
          <a:xfrm>
            <a:off x="386849" y="5915846"/>
            <a:ext cx="2990434" cy="335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https://johnleeedu.tistory.com/29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7601D-F087-477B-A3EF-A7C1195C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4" y="1835897"/>
            <a:ext cx="5140171" cy="31145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26DA1A-0068-4C95-B5E2-B26C53EBD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56" y="1835897"/>
            <a:ext cx="3703344" cy="269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92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316214" y="116799"/>
            <a:ext cx="87235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54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5D862-4E27-48B3-AF07-2359285855E4}"/>
              </a:ext>
            </a:extLst>
          </p:cNvPr>
          <p:cNvSpPr/>
          <p:nvPr/>
        </p:nvSpPr>
        <p:spPr>
          <a:xfrm>
            <a:off x="1156790" y="345406"/>
            <a:ext cx="234711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ndara" panose="020E0502030303020204" pitchFamily="34" charset="0"/>
                <a:ea typeface="굴림" panose="020B0600000101010101" pitchFamily="50" charset="-127"/>
              </a:rPr>
              <a:t>Main results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5666" y="1743564"/>
            <a:ext cx="3057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3. Hamiltonian &amp; Terminal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2992" y="2077455"/>
                <a:ext cx="2920415" cy="2202526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𝐻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1×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2×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:endParaRPr lang="en-US" altLang="ko-KR" sz="2000" dirty="0">
                  <a:solidFill>
                    <a:srgbClr val="3C3B39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ko-KR" sz="2000" i="1" dirty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dirty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>
                    <a:solidFill>
                      <a:srgbClr val="3C3B39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0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𝑓𝑟𝑒𝑒</m:t>
                    </m:r>
                  </m:oMath>
                </a14:m>
                <a:r>
                  <a:rPr lang="en-US" altLang="ko-KR" sz="2000" dirty="0">
                    <a:solidFill>
                      <a:srgbClr val="3C3B39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92" y="2077455"/>
                <a:ext cx="2920415" cy="2202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>
            <a:off x="3750665" y="2319020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25640" y="2149605"/>
                <a:ext cx="3122521" cy="76905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𝑢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)=3(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rgbClr val="3C3B39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rgbClr val="3C3B39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rgbClr val="3C3B39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40" y="2149605"/>
                <a:ext cx="3122521" cy="769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 rot="5400000">
            <a:off x="6054309" y="3171053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95544" y="3106953"/>
                <a:ext cx="1243546" cy="521361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sz="20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solidFill>
                          <a:srgbClr val="3C3B39"/>
                        </a:solidFill>
                        <a:latin typeface="Cambria Math" panose="02040503050406030204" pitchFamily="18" charset="0"/>
                      </a:rPr>
                      <m:t>)≈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3C3B39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solidFill>
                              <a:srgbClr val="3C3B3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3C3B39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544" y="3106953"/>
                <a:ext cx="1243546" cy="5213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25640" y="3658558"/>
                <a:ext cx="4972556" cy="698140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𝑢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=3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 −</m:t>
                              </m:r>
                              <m: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rgbClr val="3C3B39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acc>
                        <m:accPr>
                          <m:chr m:val="̇"/>
                          <m:ctrlP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rgbClr val="3C3B3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40" y="3658558"/>
                <a:ext cx="4972556" cy="6981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/>
          <p:cNvSpPr/>
          <p:nvPr/>
        </p:nvSpPr>
        <p:spPr>
          <a:xfrm>
            <a:off x="315666" y="4475128"/>
            <a:ext cx="3057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미사일 제어의 최적 해</a:t>
            </a:r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747826" y="4881168"/>
                <a:ext cx="1002839" cy="615553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826" y="4881168"/>
                <a:ext cx="1002839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>
            <a:off x="1658425" y="5026164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58265" y="5531629"/>
            <a:ext cx="1311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 = z/V</a:t>
            </a:r>
          </a:p>
          <a:p>
            <a:r>
              <a:rPr lang="en-US" altLang="ko-KR" sz="1400" dirty="0"/>
              <a:t>u = a/V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52879" y="4881168"/>
                <a:ext cx="863377" cy="615553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</m:e>
                      </m:acc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altLang="ko-KR" sz="2000" b="0" dirty="0">
                  <a:solidFill>
                    <a:srgbClr val="3C3B39"/>
                  </a:solidFill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9" y="4881168"/>
                <a:ext cx="863377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화살표: 오른쪽 4">
            <a:extLst>
              <a:ext uri="{FF2B5EF4-FFF2-40B4-BE49-F238E27FC236}">
                <a16:creationId xmlns:a16="http://schemas.microsoft.com/office/drawing/2014/main" id="{A9F569DD-FCF9-45F8-A833-B8CFA96F2903}"/>
              </a:ext>
            </a:extLst>
          </p:cNvPr>
          <p:cNvSpPr/>
          <p:nvPr/>
        </p:nvSpPr>
        <p:spPr>
          <a:xfrm>
            <a:off x="4089205" y="5026164"/>
            <a:ext cx="272869" cy="325559"/>
          </a:xfrm>
          <a:prstGeom prst="rightArrow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27146" y="5033568"/>
                <a:ext cx="974562" cy="30777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i="1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acc>
                        <m:accPr>
                          <m:chr m:val="̇"/>
                          <m:ctrl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solidFill>
                                <a:srgbClr val="3C3B3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46" y="5033568"/>
                <a:ext cx="97456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514516" y="2773623"/>
                <a:ext cx="666080" cy="30777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smtClean="0">
                          <a:solidFill>
                            <a:srgbClr val="3C3B39"/>
                          </a:solidFill>
                          <a:latin typeface="Cambria Math" panose="02040503050406030204" pitchFamily="18" charset="0"/>
                        </a:rPr>
                        <m:t>𝑜𝑙𝑣𝑒</m:t>
                      </m:r>
                    </m:oMath>
                  </m:oMathPara>
                </a14:m>
                <a:endParaRPr lang="en-US" altLang="ko-KR" sz="2000" dirty="0">
                  <a:solidFill>
                    <a:srgbClr val="3C3B39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516" y="2773623"/>
                <a:ext cx="66608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316214" y="1268736"/>
            <a:ext cx="83788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3C3B39"/>
                </a:solidFill>
                <a:ea typeface="+mj-ea"/>
              </a:rPr>
              <a:t>비례항법유도법칙 </a:t>
            </a:r>
            <a:r>
              <a:rPr lang="ko-KR" altLang="en-US" sz="1600" b="1">
                <a:solidFill>
                  <a:srgbClr val="3C3B39"/>
                </a:solidFill>
                <a:ea typeface="+mj-ea"/>
              </a:rPr>
              <a:t>유도 </a:t>
            </a:r>
            <a:r>
              <a:rPr lang="en-US" altLang="ko-KR" sz="1600" b="1" dirty="0">
                <a:solidFill>
                  <a:srgbClr val="3C3B39"/>
                </a:solidFill>
                <a:ea typeface="+mj-ea"/>
              </a:rPr>
              <a:t>Case1 </a:t>
            </a:r>
            <a:r>
              <a:rPr lang="en-US" altLang="ko-KR" sz="1600" b="1" dirty="0">
                <a:solidFill>
                  <a:srgbClr val="3C3B39"/>
                </a:solidFill>
              </a:rPr>
              <a:t>[Ref-3]</a:t>
            </a:r>
            <a:endParaRPr lang="en-US" altLang="ko-KR" sz="1400" dirty="0">
              <a:solidFill>
                <a:srgbClr val="3C3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97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10F1B"/>
        </a:solidFill>
        <a:ln>
          <a:noFill/>
        </a:ln>
        <a:scene3d>
          <a:camera prst="obliqueBottomLeft"/>
          <a:lightRig rig="threePt" dir="t"/>
        </a:scene3d>
      </a:spPr>
      <a:bodyPr rtlCol="0" anchor="ctr">
        <a:noAutofit/>
      </a:bodyPr>
      <a:lstStyle>
        <a:defPPr algn="ctr">
          <a:defRPr spc="-150">
            <a:solidFill>
              <a:schemeClr val="tx1">
                <a:lumMod val="75000"/>
                <a:lumOff val="25000"/>
              </a:schemeClr>
            </a:solidFill>
            <a:latin typeface="+mj-ea"/>
            <a:ea typeface="+mj-ea"/>
          </a:defRPr>
        </a:defPPr>
      </a:lstStyle>
    </a:spDef>
    <a:lnDef>
      <a:spPr>
        <a:ln w="28575">
          <a:solidFill>
            <a:srgbClr val="3C3B39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l">
          <a:defRPr sz="1100" dirty="0" smtClean="0">
            <a:solidFill>
              <a:srgbClr val="3C3B39"/>
            </a:solidFill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32B4583A-F2D6-4868-A147-15DC1A640FDA}" vid="{B08A216D-AA0A-4C47-A5EE-EB5C01FD0BB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3904</TotalTime>
  <Words>1746</Words>
  <Application>Microsoft Office PowerPoint</Application>
  <PresentationFormat>화면 슬라이드 쇼(4:3)</PresentationFormat>
  <Paragraphs>301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TT490D921DtCID-WinCharSetFFFF-H2</vt:lpstr>
      <vt:lpstr>굴림</vt:lpstr>
      <vt:lpstr>나눔스퀘어</vt:lpstr>
      <vt:lpstr>나눔스퀘어 Bold</vt:lpstr>
      <vt:lpstr>나눔스퀘어 ExtraBold</vt:lpstr>
      <vt:lpstr>맑은 고딕</vt:lpstr>
      <vt:lpstr>Arial</vt:lpstr>
      <vt:lpstr>Arial Black</vt:lpstr>
      <vt:lpstr>Calibri</vt:lpstr>
      <vt:lpstr>Cambria Math</vt:lpstr>
      <vt:lpstr>Candara</vt:lpstr>
      <vt:lpstr>Courier New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anotherstory</cp:lastModifiedBy>
  <cp:revision>304</cp:revision>
  <dcterms:created xsi:type="dcterms:W3CDTF">2018-05-27T11:49:32Z</dcterms:created>
  <dcterms:modified xsi:type="dcterms:W3CDTF">2021-07-18T13:27:18Z</dcterms:modified>
</cp:coreProperties>
</file>