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8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19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r:id="rId1"/>
  </p:sldMasterIdLst>
  <p:notesMasterIdLst>
    <p:notesMasterId r:id="rId27"/>
  </p:notes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81" r:id="rId17"/>
    <p:sldId id="283" r:id="rId18"/>
    <p:sldId id="284" r:id="rId19"/>
    <p:sldId id="282" r:id="rId20"/>
    <p:sldId id="264" r:id="rId21"/>
    <p:sldId id="265" r:id="rId22"/>
    <p:sldId id="280" r:id="rId23"/>
    <p:sldId id="278" r:id="rId24"/>
    <p:sldId id="279" r:id="rId25"/>
    <p:sldId id="266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>
    <p:present/>
    <p:sldAll/>
    <p:penClr>
      <a:prstClr val="red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00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  <p:ext uri="{FD5EFAAD-0ECE-453E-9831-46B23BE46B34}">
      <p15:chartTrackingRefBased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9573"/>
    <p:restoredTop sz="94643"/>
  </p:normalViewPr>
  <p:slideViewPr>
    <p:cSldViewPr snapToGrid="0" snapToObjects="1">
      <p:cViewPr varScale="1">
        <p:scale>
          <a:sx n="46" d="100"/>
          <a:sy n="46" d="100"/>
        </p:scale>
        <p:origin x="-160" y="-20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7360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31108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31108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31108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31108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31108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311083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31108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311083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31108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27168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Define</a:t>
            </a:r>
            <a:r>
              <a:rPr lang="da-DK" dirty="0" smtClean="0"/>
              <a:t> </a:t>
            </a:r>
            <a:r>
              <a:rPr lang="da-DK" baseline="0" dirty="0" smtClean="0"/>
              <a:t>"at </a:t>
            </a:r>
            <a:r>
              <a:rPr lang="da-DK" baseline="0" dirty="0" err="1" smtClean="0"/>
              <a:t>source</a:t>
            </a:r>
            <a:r>
              <a:rPr lang="da-DK" baseline="0" dirty="0" smtClean="0"/>
              <a:t>” as </a:t>
            </a:r>
            <a:r>
              <a:rPr lang="da-DK" baseline="0" dirty="0" err="1" smtClean="0"/>
              <a:t>boots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on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ground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local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expertise</a:t>
            </a:r>
            <a:r>
              <a:rPr lang="da-DK" baseline="0" smtClean="0"/>
              <a:t>.  </a:t>
            </a:r>
            <a:endParaRPr lang="da-DK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5779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+ </a:t>
            </a:r>
            <a:r>
              <a:rPr lang="en-US" dirty="0" err="1" smtClean="0"/>
              <a:t>Dagens</a:t>
            </a:r>
            <a:r>
              <a:rPr lang="en-US" dirty="0" smtClean="0"/>
              <a:t> </a:t>
            </a:r>
            <a:r>
              <a:rPr lang="en-US" dirty="0" err="1" smtClean="0"/>
              <a:t>Nyheter</a:t>
            </a:r>
            <a:r>
              <a:rPr lang="en-US" dirty="0" smtClean="0"/>
              <a:t>, Malta Today, The Intercept, ANCIR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-</a:t>
            </a:r>
            <a:r>
              <a:rPr lang="da-DK" baseline="0" dirty="0" err="1" smtClean="0"/>
              <a:t>add</a:t>
            </a:r>
            <a:r>
              <a:rPr lang="da-DK" baseline="0" dirty="0" smtClean="0"/>
              <a:t> a slide </a:t>
            </a:r>
            <a:r>
              <a:rPr lang="da-DK" baseline="0" dirty="0" err="1" smtClean="0"/>
              <a:t>with</a:t>
            </a:r>
            <a:r>
              <a:rPr lang="da-DK" baseline="0" dirty="0" smtClean="0"/>
              <a:t> clips from the </a:t>
            </a:r>
            <a:r>
              <a:rPr lang="da-DK" baseline="0" dirty="0" err="1" smtClean="0"/>
              <a:t>actual</a:t>
            </a:r>
            <a:r>
              <a:rPr lang="da-DK" baseline="0" dirty="0" smtClean="0"/>
              <a:t> </a:t>
            </a:r>
          </a:p>
          <a:p>
            <a:r>
              <a:rPr lang="da-DK" baseline="0" dirty="0" smtClean="0"/>
              <a:t>-show </a:t>
            </a:r>
            <a:r>
              <a:rPr lang="da-DK" baseline="0" dirty="0" err="1" smtClean="0"/>
              <a:t>other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projects</a:t>
            </a:r>
            <a:r>
              <a:rPr lang="da-DK" baseline="0" dirty="0" smtClean="0"/>
              <a:t> (as </a:t>
            </a:r>
            <a:r>
              <a:rPr lang="da-DK" baseline="0" dirty="0" err="1" smtClean="0"/>
              <a:t>screenshots</a:t>
            </a:r>
            <a:r>
              <a:rPr lang="da-DK" baseline="0" dirty="0" smtClean="0"/>
              <a:t> of websites)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28103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baseline="0" dirty="0" smtClean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31108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48195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0837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31108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31108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>
  <p:cSld name="Titel &amp; u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kst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Titeltekst</a:t>
            </a:r>
          </a:p>
        </p:txBody>
      </p:sp>
      <p:sp>
        <p:nvSpPr>
          <p:cNvPr id="12" name="Brødtekst, niveau et…"/>
          <p:cNvSpPr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13" name="Lysbillednumm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–Jon Hansen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–Jon Hansen</a:t>
            </a:r>
          </a:p>
        </p:txBody>
      </p:sp>
      <p:sp>
        <p:nvSpPr>
          <p:cNvPr id="96" name="“Skriv et citat her”."/>
          <p:cNvSpPr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“Skriv et citat her”.</a:t>
            </a:r>
          </a:p>
        </p:txBody>
      </p:sp>
      <p:sp>
        <p:nvSpPr>
          <p:cNvPr id="97" name="Lysbillednumm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Billed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5" name="Lysbillednumm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Lysbillednumm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Foto - vandr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lede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eltekst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Titeltekst</a:t>
            </a:r>
          </a:p>
        </p:txBody>
      </p:sp>
      <p:sp>
        <p:nvSpPr>
          <p:cNvPr id="22" name="Brødtekst, niveau et…"/>
          <p:cNvSpPr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23" name="Lysbillednumm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Titel - centrer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kst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31" name="Lysbillednumm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Foto - lodr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lede"/>
          <p:cNvSpPr>
            <a:spLocks noGrp="1"/>
          </p:cNvSpPr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eltekst"/>
          <p:cNvSpPr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 algn="l">
              <a:spcBef>
                <a:spcPts val="5900"/>
              </a:spcBef>
              <a:defRPr sz="5200" b="1">
                <a:solidFill>
                  <a:srgbClr val="EF623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Titeltekst</a:t>
            </a:r>
          </a:p>
        </p:txBody>
      </p:sp>
      <p:sp>
        <p:nvSpPr>
          <p:cNvPr id="40" name="Brødtekst, niveau et…"/>
          <p:cNvSpPr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41" name="Lysbillednumm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Titel - øve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k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49" name="Lysbillednumm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Titel &amp; 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ktangel"/>
          <p:cNvSpPr/>
          <p:nvPr/>
        </p:nvSpPr>
        <p:spPr>
          <a:xfrm rot="21420000">
            <a:off x="-115531" y="-730865"/>
            <a:ext cx="24630648" cy="3189217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Titeltekst"/>
          <p:cNvSpPr>
            <a:spLocks noGrp="1"/>
          </p:cNvSpPr>
          <p:nvPr>
            <p:ph type="title"/>
          </p:nvPr>
        </p:nvSpPr>
        <p:spPr>
          <a:xfrm>
            <a:off x="1689100" y="263943"/>
            <a:ext cx="21005801" cy="22860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/>
              <a:t>Titeltekst</a:t>
            </a:r>
          </a:p>
        </p:txBody>
      </p:sp>
      <p:sp>
        <p:nvSpPr>
          <p:cNvPr id="58" name="Brødtekst, niveau et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spcBef>
                <a:spcPts val="3000"/>
              </a:spcBef>
              <a:buClr>
                <a:srgbClr val="000000"/>
              </a:buClr>
              <a:buSzPct val="100000"/>
              <a:buChar char="‣"/>
              <a:defRPr sz="4500"/>
            </a:lvl2pPr>
          </a:lstStyle>
          <a:p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pic>
        <p:nvPicPr>
          <p:cNvPr id="59" name="Skærmbillede 2017-04-09 kl. 18.27.00.jpg" descr="Skærmbillede 2017-04-09 kl. 18.27.0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97601" y="9437050"/>
            <a:ext cx="4835583" cy="4613123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Lysbillednumm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Titel, punkter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Billede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8" name="Titelteks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69" name="Brødtekst, niveau et…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70" name="Lysbillednumm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Punktte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Brødtekst, niveau et…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78" name="Lysbillednumm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Foto - 3 pr. 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Billede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Billede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Billede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8" name="Lysbillednumm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kst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Titeltekst</a:t>
            </a:r>
          </a:p>
        </p:txBody>
      </p:sp>
      <p:sp>
        <p:nvSpPr>
          <p:cNvPr id="3" name="Brødtekst, niveau et…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4" name="Lysbillednummer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  <p:sldLayoutId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hyperlink" Target="https://youtu.be/K7-LhBAyxzw" TargetMode="External"/><Relationship Id="rId5" Type="http://schemas.openxmlformats.org/officeDocument/2006/relationships/image" Target="../media/image12.png"/><Relationship Id="rId1" Type="http://schemas.openxmlformats.org/officeDocument/2006/relationships/video" Target="file://localhost/Users/adygov/Downloads/DNI%20Liquid%20Investigations%20-%20Q1.mp4" TargetMode="External"/><Relationship Id="rId2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ic.network/projects/football-leaks" TargetMode="External"/><Relationship Id="rId4" Type="http://schemas.openxmlformats.org/officeDocument/2006/relationships/hyperlink" Target="https://eic.network/blog/making-a-network" TargetMode="External"/><Relationship Id="rId5" Type="http://schemas.openxmlformats.org/officeDocument/2006/relationships/hyperlink" Target="mailto:candea@eic.network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oover/" TargetMode="External"/><Relationship Id="rId4" Type="http://schemas.openxmlformats.org/officeDocument/2006/relationships/hyperlink" Target="https://intertwinkles.org/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oover.crji.org/" TargetMode="External"/><Relationship Id="rId4" Type="http://schemas.openxmlformats.org/officeDocument/2006/relationships/hyperlink" Target="https://sandstorm.io/" TargetMode="External"/><Relationship Id="rId5" Type="http://schemas.openxmlformats.org/officeDocument/2006/relationships/hyperlink" Target="https://rocket.chat/" TargetMode="External"/><Relationship Id="rId6" Type="http://schemas.openxmlformats.org/officeDocument/2006/relationships/hyperlink" Target="http://etherpad.org/" TargetMode="External"/><Relationship Id="rId7" Type="http://schemas.openxmlformats.org/officeDocument/2006/relationships/hyperlink" Target="https://github.com/mnutt/davros" TargetMode="External"/><Relationship Id="rId8" Type="http://schemas.openxmlformats.org/officeDocument/2006/relationships/hyperlink" Target="https://wekan.io/" TargetMode="External"/><Relationship Id="rId9" Type="http://schemas.openxmlformats.org/officeDocument/2006/relationships/hyperlink" Target="https://about.gitlab.com/" TargetMode="External"/><Relationship Id="rId10" Type="http://schemas.openxmlformats.org/officeDocument/2006/relationships/hyperlink" Target="https://www.dokuwiki.org/dokuwiki" TargetMode="External"/><Relationship Id="rId11" Type="http://schemas.openxmlformats.org/officeDocument/2006/relationships/hyperlink" Target="https://hypothes.is/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oover/hypothesis-misc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tefan Candea, network coordinator"/>
          <p:cNvSpPr>
            <a:spLocks noGrp="1"/>
          </p:cNvSpPr>
          <p:nvPr>
            <p:ph type="subTitle" sz="quarter" idx="1"/>
          </p:nvPr>
        </p:nvSpPr>
        <p:spPr>
          <a:xfrm>
            <a:off x="1778000" y="8349163"/>
            <a:ext cx="20828000" cy="29992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Stefan Candea, </a:t>
            </a:r>
            <a:r>
              <a:rPr b="1" dirty="0"/>
              <a:t>network</a:t>
            </a:r>
            <a:r>
              <a:rPr b="1" dirty="0" smtClean="0"/>
              <a:t> </a:t>
            </a:r>
            <a:r>
              <a:rPr lang="en-US" b="1" dirty="0" smtClean="0"/>
              <a:t>guide</a:t>
            </a:r>
          </a:p>
          <a:p>
            <a:endParaRPr lang="en-US" b="1" dirty="0" smtClean="0"/>
          </a:p>
          <a:p>
            <a:r>
              <a:rPr lang="en-US" dirty="0" smtClean="0"/>
              <a:t>[ RCIJ / Scoop / ICIJ / </a:t>
            </a:r>
            <a:r>
              <a:rPr lang="en-US" dirty="0" err="1" smtClean="0"/>
              <a:t>Occrp</a:t>
            </a:r>
            <a:r>
              <a:rPr lang="en-US" dirty="0" smtClean="0"/>
              <a:t> / The Sponge / The Black Sea / </a:t>
            </a:r>
            <a:r>
              <a:rPr lang="en-US" dirty="0" err="1" smtClean="0"/>
              <a:t>Nieman</a:t>
            </a:r>
            <a:r>
              <a:rPr lang="en-US" dirty="0" smtClean="0"/>
              <a:t> /</a:t>
            </a:r>
            <a:r>
              <a:rPr lang="en-US" dirty="0" smtClean="0"/>
              <a:t> </a:t>
            </a:r>
          </a:p>
          <a:p>
            <a:r>
              <a:rPr lang="en-US" dirty="0" smtClean="0"/>
              <a:t>PhD </a:t>
            </a:r>
            <a:r>
              <a:rPr lang="en-US" dirty="0" smtClean="0"/>
              <a:t>research ]</a:t>
            </a:r>
            <a:endParaRPr dirty="0"/>
          </a:p>
        </p:txBody>
      </p:sp>
      <p:pic>
        <p:nvPicPr>
          <p:cNvPr id="123" name="Skærmbillede 2017-04-09 kl. 18.22.22.jpg" descr="Skærmbillede 2017-04-09 kl. 18.22.2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70450" y="3022600"/>
            <a:ext cx="14643100" cy="4927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1· Pre-project"/>
          <p:cNvSpPr>
            <a:spLocks noGrp="1"/>
          </p:cNvSpPr>
          <p:nvPr>
            <p:ph type="title"/>
          </p:nvPr>
        </p:nvSpPr>
        <p:spPr>
          <a:xfrm>
            <a:off x="1689100" y="263943"/>
            <a:ext cx="21005800" cy="228600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Experimenting with </a:t>
            </a:r>
            <a:r>
              <a:rPr lang="en-US" dirty="0" err="1" smtClean="0"/>
              <a:t>Hypothes.is</a:t>
            </a:r>
            <a:endParaRPr dirty="0"/>
          </a:p>
        </p:txBody>
      </p:sp>
      <p:sp>
        <p:nvSpPr>
          <p:cNvPr id="137" name="Legacy Networking…"/>
          <p:cNvSpPr>
            <a:spLocks noGrp="1"/>
          </p:cNvSpPr>
          <p:nvPr>
            <p:ph type="body" idx="1"/>
          </p:nvPr>
        </p:nvSpPr>
        <p:spPr>
          <a:xfrm>
            <a:off x="17640958" y="2549944"/>
            <a:ext cx="6743042" cy="7417798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0" indent="0">
              <a:buSzTx/>
              <a:buNone/>
              <a:defRPr b="1">
                <a:solidFill>
                  <a:srgbClr val="EF623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b="1" dirty="0" smtClean="0">
                <a:solidFill>
                  <a:srgbClr val="EF6230"/>
                </a:solidFill>
                <a:sym typeface="Helvetica"/>
              </a:rPr>
              <a:t>Automating investigative tasks</a:t>
            </a:r>
            <a:endParaRPr b="1" dirty="0" smtClean="0">
              <a:solidFill>
                <a:srgbClr val="EF6230"/>
              </a:solidFill>
              <a:sym typeface="Helvetica"/>
            </a:endParaRPr>
          </a:p>
          <a:p>
            <a:pPr lvl="1"/>
            <a:r>
              <a:rPr lang="en-US" dirty="0" smtClean="0"/>
              <a:t>Browser </a:t>
            </a:r>
            <a:r>
              <a:rPr lang="en-US" b="1" dirty="0" smtClean="0"/>
              <a:t>extension </a:t>
            </a:r>
            <a:r>
              <a:rPr lang="en-US" dirty="0" smtClean="0"/>
              <a:t>to automatically feed Timeline, Footnotes to </a:t>
            </a:r>
            <a:r>
              <a:rPr lang="en-US" dirty="0" err="1" smtClean="0"/>
              <a:t>wiki</a:t>
            </a:r>
            <a:r>
              <a:rPr lang="en-US" dirty="0" smtClean="0"/>
              <a:t> pages; </a:t>
            </a:r>
          </a:p>
          <a:p>
            <a:pPr lvl="1"/>
            <a:r>
              <a:rPr lang="en-US" dirty="0" smtClean="0"/>
              <a:t>to open new investigative pages; </a:t>
            </a:r>
          </a:p>
          <a:p>
            <a:pPr lvl="1"/>
            <a:r>
              <a:rPr lang="en-US" dirty="0" smtClean="0"/>
              <a:t>to target search further</a:t>
            </a:r>
          </a:p>
          <a:p>
            <a:pPr lvl="1"/>
            <a:r>
              <a:rPr lang="en-US" dirty="0" smtClean="0"/>
              <a:t>Developed by Jon </a:t>
            </a:r>
            <a:r>
              <a:rPr lang="en-US" dirty="0" err="1" smtClean="0"/>
              <a:t>Udell</a:t>
            </a:r>
            <a:r>
              <a:rPr lang="en-US" dirty="0" smtClean="0"/>
              <a:t> based on our feedback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    </a:t>
            </a:r>
            <a:endParaRPr dirty="0" smtClean="0"/>
          </a:p>
          <a:p>
            <a:pPr lvl="1">
              <a:buNone/>
            </a:pPr>
            <a:endParaRPr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45" y="3238500"/>
            <a:ext cx="16574392" cy="104775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1· Pre-project"/>
          <p:cNvSpPr>
            <a:spLocks noGrp="1"/>
          </p:cNvSpPr>
          <p:nvPr>
            <p:ph type="title"/>
          </p:nvPr>
        </p:nvSpPr>
        <p:spPr>
          <a:xfrm>
            <a:off x="1689100" y="263943"/>
            <a:ext cx="21005800" cy="228600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Experimenting with </a:t>
            </a:r>
            <a:r>
              <a:rPr lang="en-US" dirty="0" err="1" smtClean="0"/>
              <a:t>Hypothes.is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95549"/>
            <a:ext cx="19546085" cy="1067512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1· Pre-project"/>
          <p:cNvSpPr>
            <a:spLocks noGrp="1"/>
          </p:cNvSpPr>
          <p:nvPr>
            <p:ph type="title"/>
          </p:nvPr>
        </p:nvSpPr>
        <p:spPr>
          <a:xfrm>
            <a:off x="1689100" y="263943"/>
            <a:ext cx="21005800" cy="228600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Experimenting with </a:t>
            </a:r>
            <a:r>
              <a:rPr lang="en-US" dirty="0" err="1" smtClean="0"/>
              <a:t>Hypothes.is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21" y="2813049"/>
            <a:ext cx="18855672" cy="1046806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1· Pre-project"/>
          <p:cNvSpPr>
            <a:spLocks noGrp="1"/>
          </p:cNvSpPr>
          <p:nvPr>
            <p:ph type="title"/>
          </p:nvPr>
        </p:nvSpPr>
        <p:spPr>
          <a:xfrm>
            <a:off x="1689100" y="263943"/>
            <a:ext cx="21005800" cy="228600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Experimenting with </a:t>
            </a:r>
            <a:r>
              <a:rPr lang="en-US" dirty="0" err="1" smtClean="0"/>
              <a:t>Hypothes.is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57" y="3003549"/>
            <a:ext cx="19242171" cy="1008428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1· Pre-project"/>
          <p:cNvSpPr>
            <a:spLocks noGrp="1"/>
          </p:cNvSpPr>
          <p:nvPr>
            <p:ph type="title"/>
          </p:nvPr>
        </p:nvSpPr>
        <p:spPr>
          <a:xfrm>
            <a:off x="1689100" y="263943"/>
            <a:ext cx="21005800" cy="228600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Experimenting with </a:t>
            </a:r>
            <a:r>
              <a:rPr lang="en-US" dirty="0" err="1" smtClean="0"/>
              <a:t>Hypothes.is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73271"/>
            <a:ext cx="15045888" cy="9714567"/>
          </a:xfrm>
          <a:prstGeom prst="rect">
            <a:avLst/>
          </a:prstGeom>
        </p:spPr>
      </p:pic>
      <p:sp>
        <p:nvSpPr>
          <p:cNvPr id="7" name="Legacy Networking…"/>
          <p:cNvSpPr>
            <a:spLocks noGrp="1"/>
          </p:cNvSpPr>
          <p:nvPr>
            <p:ph type="body" idx="1"/>
          </p:nvPr>
        </p:nvSpPr>
        <p:spPr>
          <a:xfrm>
            <a:off x="16895565" y="2549944"/>
            <a:ext cx="6743042" cy="741779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0" indent="0">
              <a:buSzTx/>
              <a:buNone/>
              <a:defRPr b="1">
                <a:solidFill>
                  <a:srgbClr val="EF623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b="1" dirty="0" smtClean="0">
                <a:solidFill>
                  <a:srgbClr val="EF6230"/>
                </a:solidFill>
                <a:sym typeface="Helvetica"/>
              </a:rPr>
              <a:t>Automating investigative tasks</a:t>
            </a:r>
            <a:endParaRPr b="1" dirty="0" smtClean="0">
              <a:solidFill>
                <a:srgbClr val="EF6230"/>
              </a:solidFill>
              <a:sym typeface="Helvetica"/>
            </a:endParaRPr>
          </a:p>
          <a:p>
            <a:pPr lvl="1"/>
            <a:r>
              <a:rPr lang="en-US" dirty="0" smtClean="0"/>
              <a:t>Browser </a:t>
            </a:r>
            <a:r>
              <a:rPr lang="en-US" b="1" dirty="0" smtClean="0"/>
              <a:t>extension </a:t>
            </a:r>
            <a:r>
              <a:rPr lang="en-US" dirty="0" smtClean="0"/>
              <a:t>to automatically feed Timeline, Footnotes to </a:t>
            </a:r>
            <a:r>
              <a:rPr lang="en-US" dirty="0" err="1" smtClean="0"/>
              <a:t>wiki</a:t>
            </a:r>
            <a:r>
              <a:rPr lang="en-US" dirty="0" smtClean="0"/>
              <a:t> pages; </a:t>
            </a:r>
          </a:p>
          <a:p>
            <a:pPr lvl="1"/>
            <a:r>
              <a:rPr lang="en-US" dirty="0" smtClean="0"/>
              <a:t>to open new investigative pages; </a:t>
            </a:r>
          </a:p>
          <a:p>
            <a:pPr lvl="1"/>
            <a:r>
              <a:rPr lang="en-US" dirty="0" smtClean="0"/>
              <a:t>to target search further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    </a:t>
            </a:r>
            <a:endParaRPr dirty="0" smtClean="0"/>
          </a:p>
          <a:p>
            <a:pPr lvl="1">
              <a:buNone/>
            </a:pPr>
            <a:endParaRPr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1· Pre-project"/>
          <p:cNvSpPr>
            <a:spLocks noGrp="1"/>
          </p:cNvSpPr>
          <p:nvPr>
            <p:ph type="title"/>
          </p:nvPr>
        </p:nvSpPr>
        <p:spPr>
          <a:xfrm>
            <a:off x="1689100" y="263943"/>
            <a:ext cx="21005800" cy="228600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Liquid Investigations</a:t>
            </a:r>
            <a:endParaRPr dirty="0"/>
          </a:p>
        </p:txBody>
      </p:sp>
      <p:sp>
        <p:nvSpPr>
          <p:cNvPr id="137" name="Legacy Networking…"/>
          <p:cNvSpPr>
            <a:spLocks noGrp="1"/>
          </p:cNvSpPr>
          <p:nvPr>
            <p:ph type="body" idx="1"/>
          </p:nvPr>
        </p:nvSpPr>
        <p:spPr>
          <a:xfrm>
            <a:off x="16343423" y="3238499"/>
            <a:ext cx="7290120" cy="659118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0" indent="0">
              <a:buSzTx/>
              <a:buNone/>
              <a:defRPr b="1">
                <a:solidFill>
                  <a:srgbClr val="EF623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b="1" dirty="0" smtClean="0">
                <a:solidFill>
                  <a:srgbClr val="EF6230"/>
                </a:solidFill>
                <a:sym typeface="Helvetica"/>
              </a:rPr>
              <a:t>Liquid Investigations:                                                                                                                        </a:t>
            </a:r>
          </a:p>
          <a:p>
            <a:pPr marL="0" indent="0">
              <a:buSzTx/>
              <a:buNone/>
              <a:defRPr b="1">
                <a:solidFill>
                  <a:srgbClr val="EF623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 smtClean="0">
                <a:solidFill>
                  <a:schemeClr val="tx1"/>
                </a:solidFill>
              </a:rPr>
              <a:t>Search &amp; Annotations in a (ARM) Box</a:t>
            </a:r>
          </a:p>
          <a:p>
            <a:pPr lvl="1">
              <a:buNone/>
            </a:pPr>
            <a:r>
              <a:rPr lang="en-US" dirty="0" smtClean="0">
                <a:hlinkClick r:id="rId4"/>
              </a:rPr>
              <a:t>https://youtu.be/K7-LhBAyxzw</a:t>
            </a:r>
            <a:r>
              <a:rPr lang="en-US" dirty="0" smtClean="0"/>
              <a:t> </a:t>
            </a:r>
          </a:p>
          <a:p>
            <a:pPr lvl="1">
              <a:buFontTx/>
              <a:buChar char="-"/>
            </a:pPr>
            <a:r>
              <a:rPr lang="en-US" dirty="0" smtClean="0"/>
              <a:t>implementation and video by RCIJ, co-founding partner of </a:t>
            </a:r>
            <a:r>
              <a:rPr lang="en-US" dirty="0" err="1" smtClean="0"/>
              <a:t>EIC.network</a:t>
            </a:r>
            <a:r>
              <a:rPr lang="en-US" dirty="0" smtClean="0"/>
              <a:t> (Alex </a:t>
            </a:r>
            <a:r>
              <a:rPr lang="en-US" dirty="0" err="1" smtClean="0"/>
              <a:t>Morega</a:t>
            </a:r>
            <a:r>
              <a:rPr lang="en-US" dirty="0" smtClean="0"/>
              <a:t> and Gabriel </a:t>
            </a:r>
            <a:r>
              <a:rPr lang="en-US" dirty="0" err="1" smtClean="0"/>
              <a:t>Vijiala</a:t>
            </a:r>
            <a:r>
              <a:rPr lang="en-US" dirty="0" smtClean="0"/>
              <a:t>)</a:t>
            </a:r>
          </a:p>
          <a:p>
            <a:pPr lvl="1">
              <a:buFontTx/>
              <a:buChar char="-"/>
            </a:pPr>
            <a:r>
              <a:rPr lang="en-US" dirty="0" smtClean="0"/>
              <a:t>Project funded by Google Innovation </a:t>
            </a:r>
            <a:r>
              <a:rPr lang="en-US" dirty="0" smtClean="0"/>
              <a:t>Fund </a:t>
            </a:r>
            <a:r>
              <a:rPr lang="en-US" dirty="0" smtClean="0"/>
              <a:t>-</a:t>
            </a:r>
            <a:r>
              <a:rPr lang="en-US" dirty="0" smtClean="0"/>
              <a:t> Digital </a:t>
            </a:r>
            <a:r>
              <a:rPr lang="en-US" dirty="0" smtClean="0"/>
              <a:t>News Initiative 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    </a:t>
            </a:r>
            <a:endParaRPr dirty="0" smtClean="0"/>
          </a:p>
          <a:p>
            <a:pPr lvl="1">
              <a:buNone/>
            </a:pPr>
            <a:endParaRPr dirty="0" smtClean="0"/>
          </a:p>
        </p:txBody>
      </p:sp>
      <p:pic>
        <p:nvPicPr>
          <p:cNvPr id="4" name="DNI Liquid Investigations - Q1.mp4">
            <a:hlinkClick r:id="" action="ppaction://media"/>
          </p:cNvPr>
          <p:cNvPicPr/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0" y="3238499"/>
            <a:ext cx="15448282" cy="868965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1· Pre-project"/>
          <p:cNvSpPr>
            <a:spLocks noGrp="1"/>
          </p:cNvSpPr>
          <p:nvPr>
            <p:ph type="title"/>
          </p:nvPr>
        </p:nvSpPr>
        <p:spPr>
          <a:xfrm>
            <a:off x="1689100" y="263943"/>
            <a:ext cx="21005800" cy="2286001"/>
          </a:xfrm>
          <a:prstGeom prst="rect">
            <a:avLst/>
          </a:prstGeom>
        </p:spPr>
        <p:txBody>
          <a:bodyPr/>
          <a:lstStyle/>
          <a:p>
            <a:r>
              <a:rPr lang="en" dirty="0" smtClean="0">
                <a:solidFill>
                  <a:srgbClr val="666666"/>
                </a:solidFill>
                <a:highlight>
                  <a:srgbClr val="EFEFEF"/>
                </a:highlight>
              </a:rPr>
              <a:t>Goal</a:t>
            </a:r>
            <a:endParaRPr dirty="0"/>
          </a:p>
        </p:txBody>
      </p:sp>
      <p:sp>
        <p:nvSpPr>
          <p:cNvPr id="10" name="Shape 126"/>
          <p:cNvSpPr txBox="1">
            <a:spLocks noGrp="1"/>
          </p:cNvSpPr>
          <p:nvPr>
            <p:ph type="body" idx="1"/>
          </p:nvPr>
        </p:nvSpPr>
        <p:spPr>
          <a:xfrm>
            <a:off x="468300" y="3727549"/>
            <a:ext cx="22694900" cy="36062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434343"/>
                </a:solidFill>
              </a:rPr>
              <a:t>B</a:t>
            </a:r>
            <a:r>
              <a:rPr lang="en" dirty="0" smtClean="0">
                <a:solidFill>
                  <a:srgbClr val="434343"/>
                </a:solidFill>
              </a:rPr>
              <a:t>uild </a:t>
            </a:r>
            <a:r>
              <a:rPr lang="en" dirty="0">
                <a:solidFill>
                  <a:srgbClr val="434343"/>
                </a:solidFill>
              </a:rPr>
              <a:t>and implement an </a:t>
            </a:r>
            <a:r>
              <a:rPr lang="en" dirty="0">
                <a:solidFill>
                  <a:srgbClr val="FF0046"/>
                </a:solidFill>
              </a:rPr>
              <a:t>open toolkit</a:t>
            </a:r>
            <a:r>
              <a:rPr lang="en" dirty="0">
                <a:solidFill>
                  <a:srgbClr val="434343"/>
                </a:solidFill>
              </a:rPr>
              <a:t> to facilitate collaborative </a:t>
            </a:r>
            <a:r>
              <a:rPr lang="en" dirty="0" smtClean="0">
                <a:solidFill>
                  <a:srgbClr val="434343"/>
                </a:solidFill>
              </a:rPr>
              <a:t>investigations</a:t>
            </a:r>
            <a:endParaRPr lang="en-US" dirty="0" smtClean="0">
              <a:solidFill>
                <a:srgbClr val="434343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 smtClean="0">
                <a:solidFill>
                  <a:srgbClr val="434343"/>
                </a:solidFill>
              </a:rPr>
              <a:t>between </a:t>
            </a:r>
            <a:r>
              <a:rPr lang="en" dirty="0">
                <a:solidFill>
                  <a:srgbClr val="434343"/>
                </a:solidFill>
              </a:rPr>
              <a:t>journalists, activists, NGO’s -  for a variety of use cases.</a:t>
            </a:r>
          </a:p>
        </p:txBody>
      </p:sp>
      <p:sp>
        <p:nvSpPr>
          <p:cNvPr id="11" name="Shape 128"/>
          <p:cNvSpPr txBox="1">
            <a:spLocks/>
          </p:cNvSpPr>
          <p:nvPr/>
        </p:nvSpPr>
        <p:spPr>
          <a:xfrm>
            <a:off x="468300" y="6579920"/>
            <a:ext cx="22887334" cy="48788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erif Pro"/>
              <a:buNone/>
              <a:tabLst/>
              <a:defRPr/>
            </a:pPr>
            <a:r>
              <a:rPr lang="en-US" dirty="0" smtClean="0">
                <a:solidFill>
                  <a:srgbClr val="434343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E</a:t>
            </a:r>
            <a:r>
              <a:rPr kumimoji="0" lang="en" b="0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Source Serif Pro"/>
                <a:ea typeface="Source Serif Pro"/>
                <a:cs typeface="Source Serif Pro"/>
                <a:sym typeface="Source Serif Pro"/>
              </a:rPr>
              <a:t>mpower journalists and other investigators to </a:t>
            </a:r>
            <a:r>
              <a:rPr kumimoji="0" lang="en" b="0" i="0" u="none" strike="noStrike" kern="0" cap="none" spc="0" normalizeH="0" baseline="0" noProof="0" dirty="0" smtClean="0">
                <a:ln>
                  <a:noFill/>
                </a:ln>
                <a:solidFill>
                  <a:srgbClr val="FF0046"/>
                </a:solidFill>
                <a:effectLst/>
                <a:uLnTx/>
                <a:uFillTx/>
                <a:latin typeface="Source Serif Pro"/>
                <a:ea typeface="Source Serif Pro"/>
                <a:cs typeface="Source Serif Pro"/>
                <a:sym typeface="Source Serif Pro"/>
              </a:rPr>
              <a:t>collaborate</a:t>
            </a:r>
            <a:r>
              <a:rPr kumimoji="0" lang="en" b="0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Source Serif Pro"/>
                <a:ea typeface="Source Serif Pro"/>
                <a:cs typeface="Source Serif Pro"/>
                <a:sym typeface="Source Serif Pro"/>
              </a:rPr>
              <a:t> more </a:t>
            </a:r>
            <a:r>
              <a:rPr kumimoji="0" lang="en" b="0" i="0" u="none" strike="noStrike" kern="0" cap="none" spc="0" normalizeH="0" baseline="0" noProof="0" dirty="0" smtClean="0">
                <a:ln>
                  <a:noFill/>
                </a:ln>
                <a:solidFill>
                  <a:srgbClr val="FF0046"/>
                </a:solidFill>
                <a:effectLst/>
                <a:uLnTx/>
                <a:uFillTx/>
                <a:latin typeface="Source Serif Pro"/>
                <a:ea typeface="Source Serif Pro"/>
                <a:cs typeface="Source Serif Pro"/>
                <a:sym typeface="Source Serif Pro"/>
              </a:rPr>
              <a:t>fluidly and securely</a:t>
            </a:r>
            <a:r>
              <a:rPr kumimoji="0" lang="en" b="0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Source Serif Pro"/>
                <a:ea typeface="Source Serif Pro"/>
                <a:cs typeface="Source Serif Pro"/>
                <a:sym typeface="Source Serif Pro"/>
              </a:rPr>
              <a:t> on public and private documents and spaces in order to increase the potential of journalism to serve its citizenry.</a:t>
            </a:r>
            <a:endParaRPr kumimoji="0" lang="en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1· Pre-project"/>
          <p:cNvSpPr>
            <a:spLocks noGrp="1"/>
          </p:cNvSpPr>
          <p:nvPr>
            <p:ph type="title"/>
          </p:nvPr>
        </p:nvSpPr>
        <p:spPr>
          <a:xfrm>
            <a:off x="1689100" y="263943"/>
            <a:ext cx="21005800" cy="228600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Liquid Investigations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441715" y="3617103"/>
            <a:ext cx="20125600" cy="694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228600">
              <a:buClr>
                <a:srgbClr val="434343"/>
              </a:buClr>
            </a:pPr>
            <a:r>
              <a:rPr lang="en" dirty="0" smtClean="0">
                <a:solidFill>
                  <a:srgbClr val="434343"/>
                </a:solidFill>
                <a:highlight>
                  <a:srgbClr val="EFEFEF"/>
                </a:highlight>
              </a:rPr>
              <a:t>Romanian Center for Investigative Journalism | </a:t>
            </a:r>
            <a:r>
              <a:rPr lang="en" dirty="0" smtClean="0">
                <a:solidFill>
                  <a:schemeClr val="accent1"/>
                </a:solidFill>
                <a:highlight>
                  <a:srgbClr val="EFEFEF"/>
                </a:highlight>
              </a:rPr>
              <a:t>Crji.org</a:t>
            </a:r>
          </a:p>
          <a:p>
            <a:pPr marL="457200" lvl="0" indent="-228600">
              <a:lnSpc>
                <a:spcPct val="115000"/>
              </a:lnSpc>
              <a:spcAft>
                <a:spcPts val="1800"/>
              </a:spcAft>
              <a:buClr>
                <a:srgbClr val="434343"/>
              </a:buClr>
            </a:pPr>
            <a:r>
              <a:rPr lang="en" dirty="0" smtClean="0">
                <a:solidFill>
                  <a:schemeClr val="accent1"/>
                </a:solidFill>
                <a:highlight>
                  <a:srgbClr val="EFEFEF"/>
                </a:highlight>
              </a:rPr>
              <a:t>Stichting Hypothes.is</a:t>
            </a:r>
            <a:r>
              <a:rPr lang="en" dirty="0" smtClean="0">
                <a:solidFill>
                  <a:srgbClr val="434343"/>
                </a:solidFill>
                <a:highlight>
                  <a:srgbClr val="EFEFEF"/>
                </a:highlight>
              </a:rPr>
              <a:t>– digital annotations technology</a:t>
            </a:r>
          </a:p>
          <a:p>
            <a:pPr marL="457200" lvl="0" indent="-228600">
              <a:lnSpc>
                <a:spcPct val="115000"/>
              </a:lnSpc>
              <a:spcAft>
                <a:spcPts val="1800"/>
              </a:spcAft>
              <a:buClr>
                <a:srgbClr val="434343"/>
              </a:buClr>
            </a:pPr>
            <a:r>
              <a:rPr lang="en" dirty="0" smtClean="0">
                <a:solidFill>
                  <a:schemeClr val="accent1"/>
                </a:solidFill>
                <a:highlight>
                  <a:srgbClr val="EFEFEF"/>
                </a:highlight>
              </a:rPr>
              <a:t>EIC.network</a:t>
            </a:r>
            <a:endParaRPr lang="en" dirty="0" smtClean="0"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marL="457200" lvl="0" indent="-228600">
              <a:buClr>
                <a:srgbClr val="434343"/>
              </a:buClr>
            </a:pPr>
            <a:r>
              <a:rPr lang="en" dirty="0" smtClean="0">
                <a:solidFill>
                  <a:schemeClr val="accent1"/>
                </a:solidFill>
                <a:highlight>
                  <a:srgbClr val="EFEFEF"/>
                </a:highlight>
              </a:rPr>
              <a:t>Journalismfund.eu </a:t>
            </a:r>
            <a:r>
              <a:rPr lang="en" dirty="0" smtClean="0">
                <a:solidFill>
                  <a:srgbClr val="434343"/>
                </a:solidFill>
                <a:highlight>
                  <a:srgbClr val="EFEFEF"/>
                </a:highlight>
              </a:rPr>
              <a:t>– promoting in-depth and cross-border research for investigative journalists</a:t>
            </a:r>
          </a:p>
          <a:p>
            <a:pPr marL="457200" lvl="0" indent="-228600">
              <a:buClr>
                <a:srgbClr val="434343"/>
              </a:buClr>
            </a:pPr>
            <a:r>
              <a:rPr lang="en" dirty="0" smtClean="0">
                <a:solidFill>
                  <a:srgbClr val="434343"/>
                </a:solidFill>
                <a:highlight>
                  <a:srgbClr val="EFEFEF"/>
                </a:highlight>
              </a:rPr>
              <a:t>Investigative journalists and security specialists: </a:t>
            </a:r>
            <a:r>
              <a:rPr lang="en" dirty="0" smtClean="0">
                <a:solidFill>
                  <a:schemeClr val="accent1"/>
                </a:solidFill>
                <a:highlight>
                  <a:srgbClr val="EFEFEF"/>
                </a:highlight>
              </a:rPr>
              <a:t>Sebastian Mondial</a:t>
            </a:r>
            <a:r>
              <a:rPr lang="en" dirty="0" smtClean="0">
                <a:solidFill>
                  <a:srgbClr val="434343"/>
                </a:solidFill>
                <a:highlight>
                  <a:srgbClr val="EFEFEF"/>
                </a:highlight>
              </a:rPr>
              <a:t>, </a:t>
            </a:r>
            <a:r>
              <a:rPr lang="en" dirty="0" smtClean="0">
                <a:solidFill>
                  <a:schemeClr val="accent1"/>
                </a:solidFill>
                <a:highlight>
                  <a:srgbClr val="EFEFEF"/>
                </a:highlight>
              </a:rPr>
              <a:t>Michael Kröemmer</a:t>
            </a:r>
            <a:r>
              <a:rPr lang="en" dirty="0" smtClean="0">
                <a:solidFill>
                  <a:srgbClr val="434343"/>
                </a:solidFill>
                <a:highlight>
                  <a:srgbClr val="EFEFEF"/>
                </a:highlight>
              </a:rPr>
              <a:t> and </a:t>
            </a:r>
            <a:r>
              <a:rPr lang="en" dirty="0" smtClean="0">
                <a:solidFill>
                  <a:schemeClr val="accent1"/>
                </a:solidFill>
                <a:highlight>
                  <a:srgbClr val="EFEFEF"/>
                </a:highlight>
              </a:rPr>
              <a:t>Pit Schultz</a:t>
            </a:r>
          </a:p>
          <a:p>
            <a:pPr marL="457200" lvl="0" indent="-228600">
              <a:buClr>
                <a:srgbClr val="434343"/>
              </a:buClr>
            </a:pPr>
            <a:r>
              <a:rPr lang="en" dirty="0" smtClean="0">
                <a:solidFill>
                  <a:srgbClr val="434343"/>
                </a:solidFill>
                <a:highlight>
                  <a:srgbClr val="EFEFEF"/>
                </a:highlight>
              </a:rPr>
              <a:t>European Research Area Chair: </a:t>
            </a:r>
            <a:r>
              <a:rPr lang="en" dirty="0" smtClean="0">
                <a:solidFill>
                  <a:schemeClr val="accent1"/>
                </a:solidFill>
                <a:highlight>
                  <a:srgbClr val="EFEFEF"/>
                </a:highlight>
              </a:rPr>
              <a:t>Christopher Csikszentmihályi</a:t>
            </a:r>
          </a:p>
          <a:p>
            <a:pPr lvl="0"/>
            <a:endParaRPr sz="6000" dirty="0">
              <a:highlight>
                <a:srgbClr val="EFEFEF"/>
              </a:highligh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1· Pre-project"/>
          <p:cNvSpPr>
            <a:spLocks noGrp="1"/>
          </p:cNvSpPr>
          <p:nvPr>
            <p:ph type="title"/>
          </p:nvPr>
        </p:nvSpPr>
        <p:spPr>
          <a:xfrm>
            <a:off x="1689100" y="263943"/>
            <a:ext cx="21005800" cy="228600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Liquid Investigations</a:t>
            </a:r>
            <a:endParaRPr dirty="0"/>
          </a:p>
        </p:txBody>
      </p:sp>
      <p:sp>
        <p:nvSpPr>
          <p:cNvPr id="3" name="Shape 144"/>
          <p:cNvSpPr txBox="1">
            <a:spLocks noGrp="1"/>
          </p:cNvSpPr>
          <p:nvPr>
            <p:ph type="body" idx="1"/>
          </p:nvPr>
        </p:nvSpPr>
        <p:spPr>
          <a:xfrm>
            <a:off x="457200" y="3672326"/>
            <a:ext cx="21573292" cy="363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434343"/>
              </a:buClr>
              <a:buNone/>
            </a:pPr>
            <a:r>
              <a:rPr lang="en" dirty="0">
                <a:solidFill>
                  <a:srgbClr val="434343"/>
                </a:solidFill>
              </a:rPr>
              <a:t>Right now, journalists don’t have effective tools to collaborate.  Too often </a:t>
            </a:r>
            <a:r>
              <a:rPr lang="en" dirty="0">
                <a:solidFill>
                  <a:srgbClr val="FF0046"/>
                </a:solidFill>
              </a:rPr>
              <a:t>systems are proprietary and siloed </a:t>
            </a:r>
            <a:r>
              <a:rPr lang="en" dirty="0">
                <a:solidFill>
                  <a:srgbClr val="434343"/>
                </a:solidFill>
              </a:rPr>
              <a:t>from each other.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endParaRPr sz="2200" dirty="0">
              <a:solidFill>
                <a:srgbClr val="434343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rgbClr val="434343"/>
              </a:buClr>
              <a:buNone/>
            </a:pPr>
            <a:r>
              <a:rPr lang="en" dirty="0">
                <a:solidFill>
                  <a:srgbClr val="434343"/>
                </a:solidFill>
              </a:rPr>
              <a:t>Creating a powerful open source set of tools can dramatically increase the potential of journalists and others to work more easily together, in a secure environment.</a:t>
            </a:r>
          </a:p>
        </p:txBody>
      </p:sp>
      <p:sp>
        <p:nvSpPr>
          <p:cNvPr id="4" name="Shape 150"/>
          <p:cNvSpPr txBox="1">
            <a:spLocks/>
          </p:cNvSpPr>
          <p:nvPr/>
        </p:nvSpPr>
        <p:spPr>
          <a:xfrm>
            <a:off x="816093" y="8062551"/>
            <a:ext cx="19475150" cy="46111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5000"/>
              <a:buFont typeface="Arial"/>
              <a:buNone/>
              <a:tabLst/>
              <a:defRPr/>
            </a:pPr>
            <a:r>
              <a:rPr kumimoji="0" lang="en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Source Serif Pro"/>
                <a:ea typeface="Source Serif Pro"/>
                <a:cs typeface="Source Serif Pro"/>
                <a:sym typeface="Source Serif Pro"/>
              </a:rPr>
              <a:t>A ‘Liquid investigations’</a:t>
            </a:r>
            <a:r>
              <a:rPr kumimoji="0" lang="en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46"/>
                </a:solidFill>
                <a:effectLst/>
                <a:uLnTx/>
                <a:uFillTx/>
                <a:latin typeface="Source Serif Pro"/>
                <a:ea typeface="Source Serif Pro"/>
                <a:cs typeface="Source Serif Pro"/>
                <a:sym typeface="Source Serif Pro"/>
              </a:rPr>
              <a:t> </a:t>
            </a:r>
            <a:r>
              <a:rPr kumimoji="0" lang="e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4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software bundle</a:t>
            </a:r>
            <a:r>
              <a:rPr kumimoji="0" lang="en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46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kumimoji="0" lang="en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Source Serif Pro"/>
                <a:ea typeface="Source Serif Pro"/>
                <a:cs typeface="Source Serif Pro"/>
                <a:sym typeface="Source Serif Pro"/>
              </a:rPr>
              <a:t>with the following functionalities: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5000"/>
              <a:buFont typeface="Arial"/>
              <a:buNone/>
              <a:tabLst/>
              <a:defRPr/>
            </a:pPr>
            <a:endParaRPr kumimoji="0" sz="4000" b="0" i="0" u="none" strike="noStrike" kern="0" cap="none" spc="0" normalizeH="0" baseline="0" noProof="0" dirty="0" smtClean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Source Serif Pro"/>
              <a:buNone/>
              <a:tabLst/>
              <a:defRPr/>
            </a:pPr>
            <a:r>
              <a:rPr kumimoji="0" lang="en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Source Serif Pro"/>
                <a:ea typeface="Source Serif Pro"/>
                <a:cs typeface="Source Serif Pro"/>
                <a:sym typeface="Source Serif Pro"/>
              </a:rPr>
              <a:t>Search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Source Serif Pro"/>
                <a:ea typeface="Source Serif Pro"/>
                <a:cs typeface="Source Serif Pro"/>
                <a:sym typeface="Source Serif Pro"/>
              </a:rPr>
              <a:t> [Hoover]</a:t>
            </a:r>
            <a:r>
              <a:rPr kumimoji="0" lang="en-US" sz="4000" b="0" i="0" u="none" strike="noStrike" kern="0" cap="none" spc="0" normalizeH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Source Serif Pro"/>
                <a:ea typeface="Source Serif Pro"/>
                <a:cs typeface="Source Serif Pro"/>
                <a:sym typeface="Source Serif Pro"/>
              </a:rPr>
              <a:t> // </a:t>
            </a:r>
            <a:r>
              <a:rPr kumimoji="0" lang="en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Source Serif Pro"/>
                <a:ea typeface="Source Serif Pro"/>
                <a:cs typeface="Source Serif Pro"/>
                <a:sym typeface="Source Serif Pro"/>
              </a:rPr>
              <a:t>Annotations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Source Serif Pro"/>
                <a:ea typeface="Source Serif Pro"/>
                <a:cs typeface="Source Serif Pro"/>
                <a:sym typeface="Source Serif Pro"/>
              </a:rPr>
              <a:t> [</a:t>
            </a:r>
            <a:r>
              <a:rPr kumimoji="0" lang="en-US" sz="4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Source Serif Pro"/>
                <a:ea typeface="Source Serif Pro"/>
                <a:cs typeface="Source Serif Pro"/>
                <a:sym typeface="Source Serif Pro"/>
              </a:rPr>
              <a:t>Hypothes.is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Source Serif Pro"/>
                <a:ea typeface="Source Serif Pro"/>
                <a:cs typeface="Source Serif Pro"/>
                <a:sym typeface="Source Serif Pro"/>
              </a:rPr>
              <a:t>]</a:t>
            </a:r>
            <a:r>
              <a:rPr lang="en-US" sz="4000" dirty="0" smtClean="0">
                <a:solidFill>
                  <a:srgbClr val="434343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 // </a:t>
            </a:r>
            <a:r>
              <a:rPr kumimoji="0" lang="en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Source Serif Pro"/>
                <a:ea typeface="Source Serif Pro"/>
                <a:cs typeface="Source Serif Pro"/>
                <a:sym typeface="Source Serif Pro"/>
              </a:rPr>
              <a:t>Chat</a:t>
            </a:r>
            <a:r>
              <a:rPr lang="en-US" sz="4000" dirty="0" smtClean="0">
                <a:solidFill>
                  <a:srgbClr val="434343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 // </a:t>
            </a:r>
            <a:r>
              <a:rPr kumimoji="0" lang="en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Source Serif Pro"/>
                <a:ea typeface="Source Serif Pro"/>
                <a:cs typeface="Source Serif Pro"/>
                <a:sym typeface="Source Serif Pro"/>
              </a:rPr>
              <a:t>Wiki</a:t>
            </a:r>
            <a:r>
              <a:rPr lang="en-US" sz="4000" dirty="0" smtClean="0">
                <a:solidFill>
                  <a:srgbClr val="434343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 // </a:t>
            </a:r>
            <a:r>
              <a:rPr kumimoji="0" lang="en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Source Serif Pro"/>
                <a:ea typeface="Source Serif Pro"/>
                <a:cs typeface="Source Serif Pro"/>
                <a:sym typeface="Source Serif Pro"/>
              </a:rPr>
              <a:t>Pad</a:t>
            </a:r>
            <a:r>
              <a:rPr kumimoji="0" lang="en-US" sz="4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Source Serif Pro"/>
                <a:ea typeface="Source Serif Pro"/>
                <a:cs typeface="Source Serif Pro"/>
                <a:sym typeface="Source Serif Pro"/>
              </a:rPr>
              <a:t>s</a:t>
            </a:r>
            <a:r>
              <a:rPr lang="en-US" sz="4000" dirty="0" smtClean="0">
                <a:solidFill>
                  <a:srgbClr val="434343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 // </a:t>
            </a:r>
            <a:r>
              <a:rPr kumimoji="0" lang="en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Source Serif Pro"/>
                <a:ea typeface="Source Serif Pro"/>
                <a:cs typeface="Source Serif Pro"/>
                <a:sym typeface="Source Serif Pro"/>
              </a:rPr>
              <a:t>File sharing</a:t>
            </a:r>
            <a:endParaRPr kumimoji="0" lang="en" sz="40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1· Pre-project"/>
          <p:cNvSpPr>
            <a:spLocks noGrp="1"/>
          </p:cNvSpPr>
          <p:nvPr>
            <p:ph type="title"/>
          </p:nvPr>
        </p:nvSpPr>
        <p:spPr>
          <a:xfrm>
            <a:off x="1689100" y="263943"/>
            <a:ext cx="21005800" cy="228600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Liquid Investigations</a:t>
            </a:r>
            <a:endParaRPr dirty="0"/>
          </a:p>
        </p:txBody>
      </p:sp>
      <p:sp>
        <p:nvSpPr>
          <p:cNvPr id="3" name="Shape 375"/>
          <p:cNvSpPr txBox="1">
            <a:spLocks noGrp="1"/>
          </p:cNvSpPr>
          <p:nvPr>
            <p:ph type="body" idx="1"/>
          </p:nvPr>
        </p:nvSpPr>
        <p:spPr>
          <a:xfrm>
            <a:off x="457199" y="4031275"/>
            <a:ext cx="21297221" cy="38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434343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rgbClr val="434343"/>
              </a:buClr>
              <a:buNone/>
            </a:pPr>
            <a:r>
              <a:rPr lang="en" dirty="0">
                <a:solidFill>
                  <a:srgbClr val="434343"/>
                </a:solidFill>
              </a:rPr>
              <a:t>We are currently evaluating multiple federation technologies for both approaches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434343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rgbClr val="434343"/>
              </a:buClr>
              <a:buNone/>
            </a:pPr>
            <a:r>
              <a:rPr lang="en" dirty="0">
                <a:solidFill>
                  <a:srgbClr val="434343"/>
                </a:solidFill>
              </a:rPr>
              <a:t>Our Holy Grail is to find a decentralized way for boxes to discover and talk to each-other, and synchronize data between them.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About EI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About EIC</a:t>
            </a:r>
          </a:p>
        </p:txBody>
      </p:sp>
      <p:sp>
        <p:nvSpPr>
          <p:cNvPr id="126" name="Our primary purpose is the joint reporting and publication of investigative journalism with a focus on European topics to understand how power structures affect European communities.…"/>
          <p:cNvSpPr>
            <a:spLocks noGrp="1"/>
          </p:cNvSpPr>
          <p:nvPr>
            <p:ph type="body" sz="half" idx="1"/>
          </p:nvPr>
        </p:nvSpPr>
        <p:spPr>
          <a:xfrm>
            <a:off x="1005540" y="4805667"/>
            <a:ext cx="19614837" cy="608586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Our primary purpose is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the joint reporting and publication of investigative journalism with a focus on European topics to understand how power structures affect European communities</a:t>
            </a:r>
            <a:r>
              <a:t>.</a:t>
            </a:r>
          </a:p>
          <a:p>
            <a:pPr marL="0" indent="0">
              <a:buSzTx/>
              <a:buNone/>
            </a:pPr>
            <a:r>
              <a:t>We partner on in-depth reporting at source.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3 · Publication"/>
          <p:cNvSpPr>
            <a:spLocks noGrp="1"/>
          </p:cNvSpPr>
          <p:nvPr>
            <p:ph type="title"/>
          </p:nvPr>
        </p:nvSpPr>
        <p:spPr>
          <a:xfrm>
            <a:off x="1689100" y="263943"/>
            <a:ext cx="21005800" cy="2286001"/>
          </a:xfrm>
          <a:prstGeom prst="rect">
            <a:avLst/>
          </a:prstGeom>
        </p:spPr>
        <p:txBody>
          <a:bodyPr/>
          <a:lstStyle/>
          <a:p>
            <a:r>
              <a:t>3 · Publication</a:t>
            </a:r>
          </a:p>
        </p:txBody>
      </p:sp>
      <p:sp>
        <p:nvSpPr>
          <p:cNvPr id="149" name="Confronting investigated entities…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17769852" cy="92075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5600"/>
              </a:spcBef>
              <a:buSzTx/>
              <a:buNone/>
              <a:defRPr b="1">
                <a:solidFill>
                  <a:srgbClr val="EF623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Confronting investigated entities </a:t>
            </a:r>
          </a:p>
          <a:p>
            <a:pPr lvl="1"/>
            <a:r>
              <a:rPr dirty="0"/>
              <a:t>Different practices create </a:t>
            </a:r>
            <a:r>
              <a:rPr dirty="0" smtClean="0"/>
              <a:t>conflict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Including internships</a:t>
            </a:r>
            <a:r>
              <a:rPr dirty="0" smtClean="0"/>
              <a:t>  </a:t>
            </a:r>
            <a:endParaRPr dirty="0"/>
          </a:p>
          <a:p>
            <a:pPr marL="0" indent="0">
              <a:buSzTx/>
              <a:buNone/>
              <a:defRPr b="1">
                <a:solidFill>
                  <a:srgbClr val="EF623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Legal issues </a:t>
            </a:r>
          </a:p>
          <a:p>
            <a:pPr lvl="1"/>
            <a:r>
              <a:rPr dirty="0"/>
              <a:t>National and across jurisdictions injunctions.  </a:t>
            </a:r>
          </a:p>
          <a:p>
            <a:pPr marL="0" indent="0">
              <a:buSzTx/>
              <a:buNone/>
              <a:defRPr b="1">
                <a:solidFill>
                  <a:srgbClr val="EF623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Embargoes and publication dates</a:t>
            </a:r>
          </a:p>
          <a:p>
            <a:pPr lvl="1"/>
            <a:r>
              <a:rPr dirty="0"/>
              <a:t>Conflict of interests create clash within network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4 · Investigative platform"/>
          <p:cNvSpPr>
            <a:spLocks noGrp="1"/>
          </p:cNvSpPr>
          <p:nvPr>
            <p:ph type="title"/>
          </p:nvPr>
        </p:nvSpPr>
        <p:spPr>
          <a:xfrm>
            <a:off x="1689100" y="263943"/>
            <a:ext cx="21005800" cy="2286001"/>
          </a:xfrm>
          <a:prstGeom prst="rect">
            <a:avLst/>
          </a:prstGeom>
        </p:spPr>
        <p:txBody>
          <a:bodyPr/>
          <a:lstStyle/>
          <a:p>
            <a:r>
              <a:t>4 · Investigative platform</a:t>
            </a:r>
          </a:p>
        </p:txBody>
      </p:sp>
      <p:sp>
        <p:nvSpPr>
          <p:cNvPr id="152" name="Socio-tech in cross-border IJ…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17769852" cy="92075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5600"/>
              </a:spcBef>
              <a:buSzTx/>
              <a:buNone/>
              <a:defRPr b="1">
                <a:solidFill>
                  <a:srgbClr val="EF623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Socio-tech in cross-border </a:t>
            </a:r>
            <a:r>
              <a:rPr dirty="0" smtClean="0"/>
              <a:t>IJ</a:t>
            </a:r>
          </a:p>
          <a:p>
            <a:pPr lvl="1"/>
            <a:r>
              <a:rPr lang="en-US" dirty="0" smtClean="0"/>
              <a:t>Starbucks model – one central model fits all </a:t>
            </a:r>
          </a:p>
          <a:p>
            <a:pPr lvl="1"/>
            <a:r>
              <a:rPr lang="en-US" dirty="0" smtClean="0"/>
              <a:t>Silicon Valley Platform: control the tools (Google) &amp; interactions (capture users and sell them to others - </a:t>
            </a:r>
            <a:r>
              <a:rPr lang="en-US" dirty="0" err="1" smtClean="0"/>
              <a:t>Airbnb</a:t>
            </a:r>
            <a:r>
              <a:rPr lang="en-US" dirty="0" smtClean="0"/>
              <a:t>, </a:t>
            </a:r>
            <a:r>
              <a:rPr lang="en-US" dirty="0" err="1" smtClean="0"/>
              <a:t>Uber</a:t>
            </a:r>
            <a:r>
              <a:rPr lang="en-US" dirty="0" smtClean="0"/>
              <a:t>, FB)</a:t>
            </a:r>
          </a:p>
          <a:p>
            <a:pPr lvl="1"/>
            <a:r>
              <a:rPr lang="en-US" dirty="0" smtClean="0"/>
              <a:t>Gig economy: hundreds of unpaid journalists working a year long vs. NGO management level 100k – 500k salary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4 · Investigative platform"/>
          <p:cNvSpPr>
            <a:spLocks noGrp="1"/>
          </p:cNvSpPr>
          <p:nvPr>
            <p:ph type="title"/>
          </p:nvPr>
        </p:nvSpPr>
        <p:spPr>
          <a:xfrm>
            <a:off x="1689100" y="263943"/>
            <a:ext cx="21005800" cy="2286001"/>
          </a:xfrm>
          <a:prstGeom prst="rect">
            <a:avLst/>
          </a:prstGeom>
        </p:spPr>
        <p:txBody>
          <a:bodyPr/>
          <a:lstStyle/>
          <a:p>
            <a:r>
              <a:t>4 · Investigative platform</a:t>
            </a:r>
          </a:p>
        </p:txBody>
      </p:sp>
      <p:sp>
        <p:nvSpPr>
          <p:cNvPr id="152" name="Socio-tech in cross-border IJ…"/>
          <p:cNvSpPr>
            <a:spLocks noGrp="1"/>
          </p:cNvSpPr>
          <p:nvPr>
            <p:ph type="body" idx="1"/>
          </p:nvPr>
        </p:nvSpPr>
        <p:spPr>
          <a:xfrm>
            <a:off x="11512174" y="2549944"/>
            <a:ext cx="9414031" cy="8798372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5600"/>
              </a:spcBef>
              <a:buSzTx/>
              <a:buNone/>
              <a:defRPr b="1">
                <a:solidFill>
                  <a:srgbClr val="EF623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 smtClean="0"/>
              <a:t>Fortune 1000 architecture is 10 times less clustered  (American corporate elite, 1982–2001)</a:t>
            </a:r>
          </a:p>
          <a:p>
            <a:pPr>
              <a:buNone/>
            </a:pPr>
            <a:r>
              <a:rPr lang="en-US" sz="5400" b="1" dirty="0" smtClean="0">
                <a:latin typeface="Cambria"/>
                <a:cs typeface="Cambria"/>
              </a:rPr>
              <a:t>USA:</a:t>
            </a:r>
            <a:r>
              <a:rPr lang="en-US" sz="5400" dirty="0" smtClean="0">
                <a:latin typeface="Cambria"/>
                <a:cs typeface="Cambria"/>
              </a:rPr>
              <a:t> 100 organizations with 1.000+ Board of Directors;</a:t>
            </a:r>
          </a:p>
          <a:p>
            <a:pPr>
              <a:buNone/>
            </a:pPr>
            <a:r>
              <a:rPr lang="en-US" sz="5400" dirty="0" smtClean="0">
                <a:latin typeface="Cambria"/>
                <a:cs typeface="Cambria"/>
              </a:rPr>
              <a:t> one person part of 15 Boards, in direct contact with over 150 Board Members;</a:t>
            </a:r>
          </a:p>
          <a:p>
            <a:pPr>
              <a:buNone/>
            </a:pPr>
            <a:r>
              <a:rPr lang="en-US" sz="5400" dirty="0" smtClean="0">
                <a:latin typeface="Cambria"/>
                <a:cs typeface="Cambria"/>
              </a:rPr>
              <a:t> less then 20% of Board Members have more then 80% of connections;</a:t>
            </a:r>
          </a:p>
          <a:p>
            <a:pPr>
              <a:buNone/>
            </a:pPr>
            <a:r>
              <a:rPr lang="en-US" sz="5400" dirty="0" smtClean="0">
                <a:latin typeface="Cambria"/>
                <a:cs typeface="Cambria"/>
              </a:rPr>
              <a:t>keeping the Network together, resistant to change and </a:t>
            </a:r>
            <a:r>
              <a:rPr lang="en-US" sz="5400" b="1" dirty="0" smtClean="0">
                <a:solidFill>
                  <a:schemeClr val="tx1"/>
                </a:solidFill>
                <a:latin typeface="Cambria"/>
                <a:cs typeface="Cambria"/>
              </a:rPr>
              <a:t>fragile to attacks.</a:t>
            </a:r>
            <a:endParaRPr lang="en-US" sz="5400" dirty="0" smtClean="0">
              <a:solidFill>
                <a:schemeClr val="tx1"/>
              </a:solidFill>
              <a:latin typeface="Cambria"/>
              <a:cs typeface="Cambria"/>
            </a:endParaRPr>
          </a:p>
          <a:p>
            <a:pPr marL="0" indent="0">
              <a:spcBef>
                <a:spcPts val="5600"/>
              </a:spcBef>
              <a:buSzTx/>
              <a:buNone/>
              <a:defRPr b="1">
                <a:solidFill>
                  <a:srgbClr val="EF623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 smtClean="0"/>
              <a:t> </a:t>
            </a:r>
          </a:p>
        </p:txBody>
      </p:sp>
      <p:pic>
        <p:nvPicPr>
          <p:cNvPr id="4" name="Picture 3" descr="Screen Shot 2015-02-25 at 10.39.04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38700"/>
            <a:ext cx="11158346" cy="590961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4 · Investigative platform"/>
          <p:cNvSpPr>
            <a:spLocks noGrp="1"/>
          </p:cNvSpPr>
          <p:nvPr>
            <p:ph type="title"/>
          </p:nvPr>
        </p:nvSpPr>
        <p:spPr>
          <a:xfrm>
            <a:off x="1689100" y="263943"/>
            <a:ext cx="21005800" cy="2286001"/>
          </a:xfrm>
          <a:prstGeom prst="rect">
            <a:avLst/>
          </a:prstGeom>
        </p:spPr>
        <p:txBody>
          <a:bodyPr/>
          <a:lstStyle/>
          <a:p>
            <a:r>
              <a:t>4 · Investigative platform</a:t>
            </a:r>
          </a:p>
        </p:txBody>
      </p:sp>
      <p:sp>
        <p:nvSpPr>
          <p:cNvPr id="152" name="Socio-tech in cross-border IJ…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17769852" cy="92075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5600"/>
              </a:spcBef>
              <a:buSzTx/>
              <a:buNone/>
              <a:defRPr b="1">
                <a:solidFill>
                  <a:srgbClr val="EF623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Socio-tech in cross-border IJ</a:t>
            </a:r>
          </a:p>
          <a:p>
            <a:pPr lvl="1"/>
            <a:r>
              <a:rPr dirty="0"/>
              <a:t>Growing network, who owns the enriched </a:t>
            </a:r>
            <a:r>
              <a:rPr dirty="0" smtClean="0"/>
              <a:t>data</a:t>
            </a:r>
            <a:r>
              <a:rPr lang="en-US" dirty="0" smtClean="0"/>
              <a:t>, who has access </a:t>
            </a:r>
            <a:r>
              <a:rPr dirty="0" smtClean="0"/>
              <a:t>?</a:t>
            </a:r>
            <a:endParaRPr lang="en-US" dirty="0" smtClean="0"/>
          </a:p>
          <a:p>
            <a:pPr lvl="1"/>
            <a:r>
              <a:rPr lang="en-US" dirty="0" smtClean="0"/>
              <a:t>W</a:t>
            </a:r>
            <a:r>
              <a:rPr dirty="0" smtClean="0"/>
              <a:t>hat </a:t>
            </a:r>
            <a:r>
              <a:rPr dirty="0"/>
              <a:t>type of data is gathered and analyzed in the collaborative </a:t>
            </a:r>
            <a:r>
              <a:rPr dirty="0" smtClean="0"/>
              <a:t>process</a:t>
            </a:r>
            <a:r>
              <a:rPr lang="en-US" dirty="0" smtClean="0"/>
              <a:t> </a:t>
            </a:r>
            <a:r>
              <a:rPr dirty="0" smtClean="0"/>
              <a:t>? </a:t>
            </a:r>
            <a:endParaRPr dirty="0"/>
          </a:p>
          <a:p>
            <a:pPr lvl="1"/>
            <a:r>
              <a:rPr dirty="0"/>
              <a:t>What are the responsibilities and obligations for journos and platform </a:t>
            </a:r>
            <a:r>
              <a:rPr dirty="0" smtClean="0"/>
              <a:t>owners</a:t>
            </a:r>
            <a:r>
              <a:rPr lang="en-US" dirty="0" smtClean="0"/>
              <a:t> </a:t>
            </a:r>
            <a:r>
              <a:rPr dirty="0" smtClean="0"/>
              <a:t>?</a:t>
            </a:r>
          </a:p>
          <a:p>
            <a:pPr lvl="1"/>
            <a:r>
              <a:rPr lang="en-US" dirty="0" smtClean="0"/>
              <a:t>C</a:t>
            </a:r>
            <a:r>
              <a:rPr dirty="0" smtClean="0"/>
              <a:t>entralization </a:t>
            </a:r>
            <a:r>
              <a:rPr dirty="0"/>
              <a:t>versus distributed journalism, or both </a:t>
            </a:r>
            <a:endParaRPr dirty="0" smtClean="0"/>
          </a:p>
          <a:p>
            <a:pPr lvl="1"/>
            <a:r>
              <a:rPr lang="en-US" dirty="0" smtClean="0"/>
              <a:t>Different threats scenarios, maintenance, updates, further dev, consequence     </a:t>
            </a:r>
            <a:endParaRPr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ocio-tech in cross-border IJ…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17769852" cy="92075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5600"/>
              </a:spcBef>
              <a:buSzTx/>
              <a:buNone/>
              <a:defRPr b="1">
                <a:solidFill>
                  <a:srgbClr val="EF623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 smtClean="0"/>
              <a:t>Directions </a:t>
            </a:r>
            <a:endParaRPr dirty="0" smtClean="0"/>
          </a:p>
          <a:p>
            <a:pPr lvl="1"/>
            <a:r>
              <a:rPr lang="en-US" dirty="0" smtClean="0"/>
              <a:t>Decentralized, distributed, working with existing credible initiatives (Journalism Fund / Data Harvest, Academia, Awards)</a:t>
            </a:r>
          </a:p>
          <a:p>
            <a:pPr lvl="1"/>
            <a:r>
              <a:rPr lang="en-US" dirty="0" smtClean="0"/>
              <a:t>Break the tools dependency (from US)</a:t>
            </a:r>
            <a:endParaRPr dirty="0" smtClean="0"/>
          </a:p>
          <a:p>
            <a:pPr lvl="1"/>
            <a:r>
              <a:rPr lang="en-US" dirty="0" smtClean="0"/>
              <a:t>Break the institutional and organizational dependency </a:t>
            </a:r>
            <a:endParaRPr dirty="0" smtClean="0"/>
          </a:p>
          <a:p>
            <a:pPr lvl="1"/>
            <a:r>
              <a:rPr lang="en-US" dirty="0" smtClean="0"/>
              <a:t>Test presence at hyper local level (Hacker Village) in conjunction with regional, national and European – boots on the ground &amp; established amplifiers</a:t>
            </a:r>
          </a:p>
          <a:p>
            <a:pPr lvl="1"/>
            <a:r>
              <a:rPr lang="en-US" dirty="0" smtClean="0"/>
              <a:t>Invest in people (fellowships, grants) </a:t>
            </a:r>
            <a:endParaRPr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4 · Investigative platform"/>
          <p:cNvSpPr>
            <a:spLocks noGrp="1"/>
          </p:cNvSpPr>
          <p:nvPr>
            <p:ph type="title"/>
          </p:nvPr>
        </p:nvSpPr>
        <p:spPr>
          <a:xfrm>
            <a:off x="1689100" y="263943"/>
            <a:ext cx="21005800" cy="2286001"/>
          </a:xfrm>
          <a:prstGeom prst="rect">
            <a:avLst/>
          </a:prstGeom>
        </p:spPr>
        <p:txBody>
          <a:bodyPr/>
          <a:lstStyle/>
          <a:p>
            <a:r>
              <a:t>4 · Investigative platform</a:t>
            </a:r>
          </a:p>
        </p:txBody>
      </p:sp>
      <p:sp>
        <p:nvSpPr>
          <p:cNvPr id="155" name="More about Football Leaks: https://eic.network/projects/football-leaks…"/>
          <p:cNvSpPr>
            <a:spLocks noGrp="1"/>
          </p:cNvSpPr>
          <p:nvPr>
            <p:ph type="body" idx="1"/>
          </p:nvPr>
        </p:nvSpPr>
        <p:spPr>
          <a:xfrm>
            <a:off x="1551388" y="4030340"/>
            <a:ext cx="17769853" cy="9207501"/>
          </a:xfrm>
          <a:prstGeom prst="rect">
            <a:avLst/>
          </a:prstGeom>
        </p:spPr>
        <p:txBody>
          <a:bodyPr anchor="t">
            <a:normAutofit fontScale="92500"/>
          </a:bodyPr>
          <a:lstStyle/>
          <a:p>
            <a:pPr marL="0" lvl="1" indent="228600">
              <a:buClrTx/>
              <a:buSzTx/>
              <a:buNone/>
              <a:defRPr i="1">
                <a:latin typeface="+mn-lt"/>
                <a:ea typeface="+mn-ea"/>
                <a:cs typeface="+mn-cs"/>
                <a:sym typeface="Helvetica"/>
              </a:defRPr>
            </a:pPr>
            <a:r>
              <a:rPr b="1" i="0" dirty="0"/>
              <a:t>More about</a:t>
            </a:r>
            <a:r>
              <a:rPr b="1" i="0" dirty="0" smtClean="0"/>
              <a:t> </a:t>
            </a:r>
            <a:r>
              <a:rPr lang="en-US" b="1" i="0" dirty="0" smtClean="0"/>
              <a:t>EIC Projects</a:t>
            </a:r>
            <a:r>
              <a:rPr b="1" i="0" dirty="0" smtClean="0"/>
              <a:t>:</a:t>
            </a:r>
            <a:r>
              <a:rPr dirty="0"/>
              <a:t/>
            </a:r>
            <a:br>
              <a:rPr dirty="0"/>
            </a:br>
            <a:r>
              <a:rPr lang="da-DK" dirty="0" smtClean="0"/>
              <a:t>	</a:t>
            </a:r>
            <a:r>
              <a:rPr dirty="0" smtClean="0">
                <a:hlinkClick r:id="rId3"/>
              </a:rPr>
              <a:t>https</a:t>
            </a:r>
            <a:r>
              <a:rPr dirty="0">
                <a:hlinkClick r:id="rId3"/>
              </a:rPr>
              <a:t>://eic.network/projects</a:t>
            </a:r>
            <a:r>
              <a:rPr dirty="0" smtClean="0">
                <a:hlinkClick r:id="rId3"/>
              </a:rPr>
              <a:t>/</a:t>
            </a:r>
            <a:endParaRPr dirty="0" smtClean="0"/>
          </a:p>
          <a:p>
            <a:pPr marL="0" lvl="1" indent="228600">
              <a:buClrTx/>
              <a:buSzTx/>
              <a:buNone/>
              <a:defRPr i="1">
                <a:latin typeface="+mn-lt"/>
                <a:ea typeface="+mn-ea"/>
                <a:cs typeface="+mn-cs"/>
                <a:sym typeface="Helvetica"/>
              </a:defRPr>
            </a:pPr>
            <a:r>
              <a:rPr b="1" i="0" dirty="0"/>
              <a:t>More about European Investigative Collaborations:</a:t>
            </a:r>
            <a:r>
              <a:rPr b="1" i="0" dirty="0" smtClean="0"/>
              <a:t/>
            </a:r>
            <a:br>
              <a:rPr b="1" i="0" dirty="0" smtClean="0"/>
            </a:br>
            <a:r>
              <a:rPr lang="da-DK" b="1" i="0" dirty="0" smtClean="0"/>
              <a:t>	</a:t>
            </a:r>
            <a:r>
              <a:rPr u="sng" dirty="0" smtClean="0">
                <a:hlinkClick r:id="rId4"/>
              </a:rPr>
              <a:t>https</a:t>
            </a:r>
            <a:r>
              <a:rPr u="sng" dirty="0">
                <a:hlinkClick r:id="rId4"/>
              </a:rPr>
              <a:t>://eic.network/blog/making-a-network</a:t>
            </a:r>
            <a:endParaRPr u="sng" dirty="0" smtClean="0">
              <a:hlinkClick r:id="rId4"/>
            </a:endParaRPr>
          </a:p>
          <a:p>
            <a:pPr marL="0" lvl="1" indent="228600">
              <a:buClrTx/>
              <a:buSzTx/>
              <a:buNone/>
              <a:defRPr b="1" i="1">
                <a:latin typeface="+mn-lt"/>
                <a:ea typeface="+mn-ea"/>
                <a:cs typeface="+mn-cs"/>
                <a:sym typeface="Helvetica"/>
              </a:defRPr>
            </a:pPr>
            <a:endParaRPr lang="en-US" dirty="0" smtClean="0"/>
          </a:p>
          <a:p>
            <a:pPr marL="0" lvl="1" indent="228600">
              <a:buClrTx/>
              <a:buSzTx/>
              <a:buNone/>
              <a:defRPr b="1" i="1">
                <a:latin typeface="+mn-lt"/>
                <a:ea typeface="+mn-ea"/>
                <a:cs typeface="+mn-cs"/>
                <a:sym typeface="Helvetica"/>
              </a:defRPr>
            </a:pPr>
            <a:endParaRPr lang="en-US" i="0" dirty="0" smtClean="0"/>
          </a:p>
          <a:p>
            <a:pPr marL="0" lvl="1" indent="228600">
              <a:buClrTx/>
              <a:buSzTx/>
              <a:buNone/>
              <a:defRPr b="1" i="1">
                <a:latin typeface="+mn-lt"/>
                <a:ea typeface="+mn-ea"/>
                <a:cs typeface="+mn-cs"/>
                <a:sym typeface="Helvetica"/>
              </a:defRPr>
            </a:pPr>
            <a:endParaRPr lang="en-US" dirty="0" smtClean="0"/>
          </a:p>
          <a:p>
            <a:pPr marL="0" lvl="1" indent="228600">
              <a:buClrTx/>
              <a:buSzTx/>
              <a:buNone/>
              <a:defRPr b="1" i="1">
                <a:latin typeface="+mn-lt"/>
                <a:ea typeface="+mn-ea"/>
                <a:cs typeface="+mn-cs"/>
                <a:sym typeface="Helvetica"/>
              </a:defRPr>
            </a:pPr>
            <a:r>
              <a:rPr i="0" dirty="0" smtClean="0"/>
              <a:t>Stefan Cande</a:t>
            </a:r>
            <a:r>
              <a:rPr lang="en-US" i="0" dirty="0" smtClean="0"/>
              <a:t>a, </a:t>
            </a:r>
            <a:r>
              <a:rPr lang="en-US" i="0" dirty="0" smtClean="0">
                <a:hlinkClick r:id="rId5"/>
              </a:rPr>
              <a:t>candea@eic.network</a:t>
            </a:r>
            <a:r>
              <a:rPr lang="en-US" i="0" dirty="0" smtClean="0"/>
              <a:t>, </a:t>
            </a:r>
            <a:r>
              <a:rPr lang="en-US" b="0" i="0" dirty="0" smtClean="0">
                <a:latin typeface="+mj-lt"/>
                <a:ea typeface="+mj-ea"/>
                <a:cs typeface="+mj-cs"/>
                <a:sym typeface="Helvetica Light"/>
              </a:rPr>
              <a:t>+40740309073               </a:t>
            </a:r>
          </a:p>
          <a:p>
            <a:pPr marL="0" lvl="1" indent="228600">
              <a:buClrTx/>
              <a:buSzTx/>
              <a:buNone/>
              <a:defRPr b="1" i="1">
                <a:latin typeface="+mn-lt"/>
                <a:ea typeface="+mn-ea"/>
                <a:cs typeface="+mn-cs"/>
                <a:sym typeface="Helvetica"/>
              </a:defRPr>
            </a:pPr>
            <a:r>
              <a:rPr lang="en-US" b="0" i="0" dirty="0" smtClean="0">
                <a:latin typeface="+mj-lt"/>
                <a:ea typeface="+mj-ea"/>
                <a:cs typeface="+mj-cs"/>
                <a:sym typeface="Helvetica Light"/>
              </a:rPr>
              <a:t>@</a:t>
            </a:r>
            <a:r>
              <a:rPr lang="en-US" b="0" i="0" dirty="0" err="1" smtClean="0">
                <a:latin typeface="+mj-lt"/>
                <a:ea typeface="+mj-ea"/>
                <a:cs typeface="+mj-cs"/>
                <a:sym typeface="Helvetica Light"/>
              </a:rPr>
              <a:t>EICnetwork</a:t>
            </a:r>
            <a:r>
              <a:rPr lang="en-US" b="0" i="0" dirty="0" smtClean="0">
                <a:latin typeface="+mj-lt"/>
                <a:ea typeface="+mj-ea"/>
                <a:cs typeface="+mj-cs"/>
                <a:sym typeface="Helvetica Light"/>
              </a:rPr>
              <a:t> </a:t>
            </a:r>
          </a:p>
          <a:p>
            <a:pPr marL="0" lvl="1" indent="228600">
              <a:buClrTx/>
              <a:buSzTx/>
              <a:buNone/>
              <a:defRPr b="1" i="1">
                <a:latin typeface="+mn-lt"/>
                <a:ea typeface="+mn-ea"/>
                <a:cs typeface="+mn-cs"/>
                <a:sym typeface="Helvetica"/>
              </a:defRPr>
            </a:pPr>
            <a:r>
              <a:rPr lang="en-US" b="0" i="0" dirty="0" smtClean="0">
                <a:latin typeface="+mj-lt"/>
                <a:ea typeface="+mj-ea"/>
                <a:cs typeface="+mj-cs"/>
                <a:sym typeface="Helvetica Light"/>
              </a:rPr>
              <a:t> </a:t>
            </a:r>
            <a:r>
              <a:rPr b="0" i="0" dirty="0" smtClean="0">
                <a:latin typeface="+mj-lt"/>
                <a:ea typeface="+mj-ea"/>
                <a:cs typeface="+mj-cs"/>
                <a:sym typeface="Helvetica Light"/>
              </a:rPr>
              <a:t> </a:t>
            </a:r>
            <a:endParaRPr b="0" i="0" dirty="0">
              <a:latin typeface="+mj-lt"/>
              <a:ea typeface="+mj-ea"/>
              <a:cs typeface="+mj-cs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About EIC"/>
          <p:cNvSpPr>
            <a:spLocks noGrp="1"/>
          </p:cNvSpPr>
          <p:nvPr>
            <p:ph type="title"/>
          </p:nvPr>
        </p:nvSpPr>
        <p:spPr>
          <a:xfrm>
            <a:off x="1689100" y="263943"/>
            <a:ext cx="21005800" cy="2286001"/>
          </a:xfrm>
          <a:prstGeom prst="rect">
            <a:avLst/>
          </a:prstGeom>
        </p:spPr>
        <p:txBody>
          <a:bodyPr/>
          <a:lstStyle/>
          <a:p>
            <a:r>
              <a:t>About EIC</a:t>
            </a:r>
          </a:p>
        </p:txBody>
      </p:sp>
      <p:pic>
        <p:nvPicPr>
          <p:cNvPr id="129" name="Skærmbillede 2017-04-09 kl. 18.34.25.jpg" descr="Skærmbillede 2017-04-09 kl. 18.34.25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54538" y="3316417"/>
            <a:ext cx="16816269" cy="99806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kærmbillede 2017-04-09 kl. 18.46.32.jpg" descr="Skærmbillede 2017-04-09 kl. 18.46.3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76292" y="-100556"/>
            <a:ext cx="8231416" cy="5011695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Reveals murky financial transactions in the world of European professional football and exposes the tax tricks employed by some of the Continent's biggest stars.…"/>
          <p:cNvSpPr>
            <a:spLocks noGrp="1"/>
          </p:cNvSpPr>
          <p:nvPr>
            <p:ph type="body" idx="4294967295"/>
          </p:nvPr>
        </p:nvSpPr>
        <p:spPr>
          <a:xfrm>
            <a:off x="1689099" y="4891036"/>
            <a:ext cx="21005801" cy="9207501"/>
          </a:xfrm>
          <a:prstGeom prst="rect">
            <a:avLst/>
          </a:prstGeom>
        </p:spPr>
        <p:txBody>
          <a:bodyPr/>
          <a:lstStyle/>
          <a:p>
            <a:pPr marL="634999" indent="-634999">
              <a:defRPr sz="4500"/>
            </a:pPr>
            <a:r>
              <a:rPr b="1" dirty="0">
                <a:latin typeface="+mn-lt"/>
                <a:ea typeface="+mn-ea"/>
                <a:cs typeface="+mn-cs"/>
                <a:sym typeface="Helvetica"/>
              </a:rPr>
              <a:t>Reveals murky financial transactions in the world of European professional football</a:t>
            </a:r>
            <a:r>
              <a:rPr dirty="0"/>
              <a:t> and exposes the tax tricks employed by some of the Continent's biggest stars.</a:t>
            </a:r>
          </a:p>
          <a:p>
            <a:pPr marL="634999" indent="-634999">
              <a:defRPr sz="4500"/>
            </a:pPr>
            <a:r>
              <a:rPr b="1" dirty="0">
                <a:latin typeface="+mn-lt"/>
                <a:ea typeface="+mn-ea"/>
                <a:cs typeface="+mn-cs"/>
                <a:sym typeface="Helvetica"/>
              </a:rPr>
              <a:t>The data includes 1.9 Terabytes of information and a total of 18.6 million documents</a:t>
            </a:r>
            <a:r>
              <a:rPr dirty="0"/>
              <a:t> including original contracts with secret subsidiary agreements, emails, Word documents, Excel spreadsheets, WhatsApp messages and photos. The data set extends into the year 2016.</a:t>
            </a:r>
          </a:p>
          <a:p>
            <a:pPr marL="634999" indent="-634999">
              <a:defRPr sz="4500"/>
            </a:pPr>
            <a:r>
              <a:rPr b="1" dirty="0">
                <a:latin typeface="+mn-lt"/>
                <a:ea typeface="+mn-ea"/>
                <a:cs typeface="+mn-cs"/>
                <a:sym typeface="Helvetica"/>
              </a:rPr>
              <a:t>Over 60 journalists in 12 countries worked for over seven months</a:t>
            </a:r>
            <a:r>
              <a:rPr dirty="0"/>
              <a:t> to reveal corruption among top officials, clubs, agents and players.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How we work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we work</a:t>
            </a:r>
          </a:p>
        </p:txBody>
      </p:sp>
      <p:sp>
        <p:nvSpPr>
          <p:cNvPr id="132" name="PRE-PROJECT Legacy Networking Tools stack ready from past projects…"/>
          <p:cNvSpPr>
            <a:spLocks noGrp="1"/>
          </p:cNvSpPr>
          <p:nvPr>
            <p:ph type="body" idx="1"/>
          </p:nvPr>
        </p:nvSpPr>
        <p:spPr>
          <a:xfrm>
            <a:off x="1723527" y="3686061"/>
            <a:ext cx="16527090" cy="9207501"/>
          </a:xfrm>
          <a:prstGeom prst="rect">
            <a:avLst/>
          </a:prstGeom>
        </p:spPr>
        <p:txBody>
          <a:bodyPr/>
          <a:lstStyle/>
          <a:p>
            <a:pPr marL="853439" indent="-853439" defTabSz="693419">
              <a:spcBef>
                <a:spcPts val="4900"/>
              </a:spcBef>
              <a:buSzPct val="100000"/>
              <a:buAutoNum type="arabicPeriod"/>
              <a:defRPr sz="4368"/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PRE-PROJECT</a:t>
            </a:r>
            <a:r>
              <a:t/>
            </a:r>
            <a:br/>
            <a:r>
              <a:t>Legacy Networking Tools stack ready from past projects</a:t>
            </a:r>
          </a:p>
          <a:p>
            <a:pPr marL="853439" indent="-853439" defTabSz="693419">
              <a:spcBef>
                <a:spcPts val="4900"/>
              </a:spcBef>
              <a:buSzPct val="100000"/>
              <a:buAutoNum type="arabicPeriod"/>
              <a:defRPr sz="4368"/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PRE-PUBLICATION </a:t>
            </a:r>
            <a:r>
              <a:t>(or pre-production)</a:t>
            </a:r>
            <a:br/>
            <a:r>
              <a:t>Refining the Idea, Network, Tools </a:t>
            </a:r>
            <a:br/>
            <a:r>
              <a:t>Idea and Network Workflow and Tools Drafting Stories</a:t>
            </a:r>
          </a:p>
          <a:p>
            <a:pPr marL="853439" indent="-853439" defTabSz="693419">
              <a:spcBef>
                <a:spcPts val="4900"/>
              </a:spcBef>
              <a:buSzPct val="100000"/>
              <a:buAutoNum type="arabicPeriod"/>
              <a:defRPr sz="4368"/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PUBLICATION</a:t>
            </a:r>
            <a:r>
              <a:t> (or production) </a:t>
            </a:r>
            <a:br/>
            <a:r>
              <a:t>Confrontation, Legal issues, Embargoes and publication dates</a:t>
            </a:r>
            <a:br/>
            <a:endParaRPr/>
          </a:p>
          <a:p>
            <a:pPr marL="853439" indent="-853439" defTabSz="693419">
              <a:spcBef>
                <a:spcPts val="4900"/>
              </a:spcBef>
              <a:buSzPct val="100000"/>
              <a:buAutoNum type="arabicPeriod"/>
              <a:defRPr sz="4368"/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INVESTIGATIVE PLATFORM</a:t>
            </a:r>
            <a:r>
              <a:t/>
            </a:r>
            <a:br/>
            <a:r>
              <a:t>Socio-tech in cross-border IJ</a:t>
            </a:r>
          </a:p>
        </p:txBody>
      </p:sp>
      <p:sp>
        <p:nvSpPr>
          <p:cNvPr id="133" name="Pil"/>
          <p:cNvSpPr/>
          <p:nvPr/>
        </p:nvSpPr>
        <p:spPr>
          <a:xfrm rot="5400000">
            <a:off x="4450082" y="5149003"/>
            <a:ext cx="527093" cy="1048371"/>
          </a:xfrm>
          <a:prstGeom prst="rightArrow">
            <a:avLst>
              <a:gd name="adj1" fmla="val 32000"/>
              <a:gd name="adj2" fmla="val 72283"/>
            </a:avLst>
          </a:prstGeom>
          <a:solidFill>
            <a:srgbClr val="EF633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4" name="Pil"/>
          <p:cNvSpPr/>
          <p:nvPr/>
        </p:nvSpPr>
        <p:spPr>
          <a:xfrm rot="5400000">
            <a:off x="4450082" y="7765626"/>
            <a:ext cx="527093" cy="1048372"/>
          </a:xfrm>
          <a:prstGeom prst="rightArrow">
            <a:avLst>
              <a:gd name="adj1" fmla="val 32000"/>
              <a:gd name="adj2" fmla="val 72283"/>
            </a:avLst>
          </a:prstGeom>
          <a:solidFill>
            <a:srgbClr val="EF633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1· Pre-project"/>
          <p:cNvSpPr>
            <a:spLocks noGrp="1"/>
          </p:cNvSpPr>
          <p:nvPr>
            <p:ph type="title"/>
          </p:nvPr>
        </p:nvSpPr>
        <p:spPr>
          <a:xfrm>
            <a:off x="1689100" y="263943"/>
            <a:ext cx="21005800" cy="2286001"/>
          </a:xfrm>
          <a:prstGeom prst="rect">
            <a:avLst/>
          </a:prstGeom>
        </p:spPr>
        <p:txBody>
          <a:bodyPr/>
          <a:lstStyle/>
          <a:p>
            <a:r>
              <a:t>1· Pre-project</a:t>
            </a:r>
          </a:p>
        </p:txBody>
      </p:sp>
      <p:sp>
        <p:nvSpPr>
          <p:cNvPr id="137" name="Legacy Networking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>
                <a:solidFill>
                  <a:srgbClr val="EF623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Legacy Networking</a:t>
            </a:r>
          </a:p>
          <a:p>
            <a:pPr lvl="1"/>
            <a:r>
              <a:rPr dirty="0"/>
              <a:t>12 media and</a:t>
            </a:r>
            <a:r>
              <a:rPr dirty="0" smtClean="0"/>
              <a:t> </a:t>
            </a:r>
            <a:r>
              <a:rPr lang="en-US" dirty="0" smtClean="0"/>
              <a:t>between 4</a:t>
            </a:r>
            <a:r>
              <a:rPr dirty="0" smtClean="0"/>
              <a:t>0 </a:t>
            </a:r>
            <a:r>
              <a:rPr lang="en-US" dirty="0" smtClean="0"/>
              <a:t>to 100 </a:t>
            </a:r>
            <a:r>
              <a:rPr dirty="0" smtClean="0"/>
              <a:t>journalists </a:t>
            </a:r>
            <a:r>
              <a:rPr dirty="0"/>
              <a:t>reporting in</a:t>
            </a:r>
            <a:r>
              <a:rPr dirty="0" smtClean="0"/>
              <a:t> </a:t>
            </a:r>
            <a:r>
              <a:rPr lang="en-US" dirty="0" smtClean="0"/>
              <a:t>+</a:t>
            </a:r>
            <a:r>
              <a:rPr dirty="0" smtClean="0"/>
              <a:t>13 </a:t>
            </a:r>
            <a:r>
              <a:rPr dirty="0"/>
              <a:t>languages,</a:t>
            </a:r>
          </a:p>
          <a:p>
            <a:pPr lvl="1"/>
            <a:r>
              <a:rPr dirty="0"/>
              <a:t>including info-designers and a dozen technologists</a:t>
            </a:r>
          </a:p>
          <a:p>
            <a:pPr marL="0" indent="0">
              <a:buSzTx/>
              <a:buNone/>
              <a:defRPr b="1">
                <a:solidFill>
                  <a:srgbClr val="EF623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Tools stack ready from past projects</a:t>
            </a:r>
          </a:p>
          <a:p>
            <a:pPr lvl="1"/>
            <a:r>
              <a:rPr b="1" dirty="0">
                <a:latin typeface="+mn-lt"/>
                <a:ea typeface="+mn-ea"/>
                <a:cs typeface="+mn-cs"/>
                <a:sym typeface="Helvetica"/>
              </a:rPr>
              <a:t>Hoover </a:t>
            </a:r>
            <a:r>
              <a:rPr dirty="0"/>
              <a:t>(https://hoover.crji.org/ + </a:t>
            </a:r>
            <a:r>
              <a:rPr u="sng" dirty="0">
                <a:hlinkClick r:id="rId3"/>
              </a:rPr>
              <a:t>https://github.com/hoover/</a:t>
            </a:r>
            <a:r>
              <a:rPr dirty="0"/>
              <a:t>): </a:t>
            </a:r>
            <a:br>
              <a:rPr dirty="0"/>
            </a:br>
            <a:r>
              <a:rPr dirty="0"/>
              <a:t>index &amp; Search:</a:t>
            </a:r>
            <a:endParaRPr dirty="0" smtClean="0"/>
          </a:p>
          <a:p>
            <a:pPr lvl="1"/>
            <a:r>
              <a:rPr lang="en-US" b="1" dirty="0" smtClean="0">
                <a:latin typeface="+mn-lt"/>
                <a:ea typeface="+mn-ea"/>
                <a:cs typeface="+mn-cs"/>
                <a:sym typeface="Helvetica"/>
              </a:rPr>
              <a:t>Pads in </a:t>
            </a:r>
            <a:r>
              <a:rPr b="1" dirty="0" smtClean="0">
                <a:latin typeface="+mn-lt"/>
                <a:ea typeface="+mn-ea"/>
                <a:cs typeface="+mn-cs"/>
                <a:sym typeface="Helvetica"/>
              </a:rPr>
              <a:t>Intertwinkles</a:t>
            </a:r>
            <a:r>
              <a:rPr dirty="0" smtClean="0"/>
              <a:t> </a:t>
            </a:r>
            <a:r>
              <a:rPr dirty="0"/>
              <a:t>(</a:t>
            </a:r>
            <a:r>
              <a:rPr u="sng" dirty="0">
                <a:hlinkClick r:id="rId4"/>
              </a:rPr>
              <a:t>https://intertwinkles.org/</a:t>
            </a:r>
            <a:r>
              <a:rPr dirty="0"/>
              <a:t>): Communication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2 · Pre-publication"/>
          <p:cNvSpPr>
            <a:spLocks noGrp="1"/>
          </p:cNvSpPr>
          <p:nvPr>
            <p:ph type="title"/>
          </p:nvPr>
        </p:nvSpPr>
        <p:spPr>
          <a:xfrm>
            <a:off x="1689100" y="263943"/>
            <a:ext cx="21005800" cy="2286001"/>
          </a:xfrm>
          <a:prstGeom prst="rect">
            <a:avLst/>
          </a:prstGeom>
        </p:spPr>
        <p:txBody>
          <a:bodyPr/>
          <a:lstStyle/>
          <a:p>
            <a:r>
              <a:t>2 · Pre-publication</a:t>
            </a:r>
          </a:p>
        </p:txBody>
      </p:sp>
      <p:sp>
        <p:nvSpPr>
          <p:cNvPr id="140" name="Refining the Idea, Network, Tools / Idea and Network: Der Spiegel and Rafael Buschmann…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17769852" cy="9207500"/>
          </a:xfrm>
          <a:prstGeom prst="rect">
            <a:avLst/>
          </a:prstGeom>
        </p:spPr>
        <p:txBody>
          <a:bodyPr/>
          <a:lstStyle/>
          <a:p>
            <a:pPr marL="0" indent="0" defTabSz="701675">
              <a:spcBef>
                <a:spcPts val="5000"/>
              </a:spcBef>
              <a:buSzTx/>
              <a:buNone/>
              <a:defRPr sz="4420"/>
            </a:pPr>
            <a:r>
              <a:rPr dirty="0"/>
              <a:t>Refining the Idea, Network, Tools / Idea and </a:t>
            </a:r>
            <a:r>
              <a:rPr dirty="0" smtClean="0"/>
              <a:t>Network</a:t>
            </a:r>
          </a:p>
          <a:p>
            <a:pPr marL="0" indent="0" defTabSz="701675">
              <a:spcBef>
                <a:spcPts val="5000"/>
              </a:spcBef>
              <a:buSzTx/>
              <a:buNone/>
              <a:defRPr sz="4420" b="1">
                <a:solidFill>
                  <a:srgbClr val="EF623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Workflow  </a:t>
            </a:r>
          </a:p>
          <a:p>
            <a:pPr marL="1079500" lvl="1" indent="-539750" defTabSz="701675">
              <a:spcBef>
                <a:spcPts val="2500"/>
              </a:spcBef>
              <a:defRPr sz="3825"/>
            </a:pPr>
            <a:r>
              <a:rPr dirty="0"/>
              <a:t>Search and  post findings</a:t>
            </a:r>
          </a:p>
          <a:p>
            <a:pPr marL="1079500" lvl="1" indent="-539750" defTabSz="701675">
              <a:spcBef>
                <a:spcPts val="2500"/>
              </a:spcBef>
              <a:defRPr sz="3825"/>
            </a:pPr>
            <a:r>
              <a:rPr dirty="0"/>
              <a:t>Alert others in dedicated rooms, </a:t>
            </a:r>
          </a:p>
          <a:p>
            <a:pPr marL="1079500" lvl="1" indent="-539750" defTabSz="701675">
              <a:spcBef>
                <a:spcPts val="2500"/>
              </a:spcBef>
              <a:defRPr sz="3825"/>
            </a:pPr>
            <a:r>
              <a:rPr dirty="0"/>
              <a:t>Create wikis</a:t>
            </a:r>
          </a:p>
          <a:p>
            <a:pPr marL="1079500" lvl="1" indent="-539750" defTabSz="701675">
              <a:spcBef>
                <a:spcPts val="2500"/>
              </a:spcBef>
              <a:defRPr sz="3825"/>
            </a:pPr>
            <a:r>
              <a:rPr dirty="0"/>
              <a:t>Meet once a week online +  every 3 months face-to-face</a:t>
            </a:r>
          </a:p>
          <a:p>
            <a:pPr marL="0" indent="0" defTabSz="701675">
              <a:spcBef>
                <a:spcPts val="5000"/>
              </a:spcBef>
              <a:buSzTx/>
              <a:buNone/>
              <a:defRPr sz="4420" b="1">
                <a:solidFill>
                  <a:srgbClr val="EF623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i="1" dirty="0"/>
              <a:t>Closer to publication:</a:t>
            </a:r>
          </a:p>
          <a:p>
            <a:pPr marL="1079500" lvl="1" indent="-539750" defTabSz="701675">
              <a:spcBef>
                <a:spcPts val="2500"/>
              </a:spcBef>
              <a:defRPr sz="3825"/>
            </a:pPr>
            <a:r>
              <a:rPr dirty="0"/>
              <a:t>Share bullet points in English + drafts in local language </a:t>
            </a:r>
            <a:br>
              <a:rPr dirty="0"/>
            </a:b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2 · Software tools"/>
          <p:cNvSpPr>
            <a:spLocks noGrp="1"/>
          </p:cNvSpPr>
          <p:nvPr>
            <p:ph type="title"/>
          </p:nvPr>
        </p:nvSpPr>
        <p:spPr>
          <a:xfrm>
            <a:off x="1689100" y="263943"/>
            <a:ext cx="21005800" cy="2286001"/>
          </a:xfrm>
          <a:prstGeom prst="rect">
            <a:avLst/>
          </a:prstGeom>
        </p:spPr>
        <p:txBody>
          <a:bodyPr/>
          <a:lstStyle/>
          <a:p>
            <a:r>
              <a:t>2 · Software tools </a:t>
            </a:r>
          </a:p>
        </p:txBody>
      </p:sp>
      <p:sp>
        <p:nvSpPr>
          <p:cNvPr id="143" name="Platform…"/>
          <p:cNvSpPr>
            <a:spLocks noGrp="1"/>
          </p:cNvSpPr>
          <p:nvPr>
            <p:ph type="body" idx="1"/>
          </p:nvPr>
        </p:nvSpPr>
        <p:spPr>
          <a:xfrm>
            <a:off x="1551388" y="3720489"/>
            <a:ext cx="17769853" cy="920750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 defTabSz="709930">
              <a:spcBef>
                <a:spcPts val="5000"/>
              </a:spcBef>
              <a:buSzTx/>
              <a:buNone/>
              <a:defRPr sz="4472"/>
            </a:pPr>
            <a:r>
              <a:rPr b="1" dirty="0" smtClean="0"/>
              <a:t>Platform</a:t>
            </a:r>
            <a:r>
              <a:rPr lang="en-US" b="1" dirty="0" err="1" smtClean="0"/>
              <a:t>s</a:t>
            </a:r>
            <a:endParaRPr b="1" dirty="0" smtClean="0"/>
          </a:p>
          <a:p>
            <a:pPr marL="1092200" lvl="1" indent="-546100" defTabSz="709930">
              <a:spcBef>
                <a:spcPts val="2500"/>
              </a:spcBef>
              <a:defRPr sz="3870"/>
            </a:pPr>
            <a:r>
              <a:rPr lang="en-US" b="1" dirty="0" smtClean="0">
                <a:latin typeface="+mn-lt"/>
                <a:ea typeface="+mn-ea"/>
                <a:cs typeface="+mn-cs"/>
                <a:sym typeface="Helvetica"/>
              </a:rPr>
              <a:t>Hoover</a:t>
            </a:r>
            <a:r>
              <a:rPr b="1" dirty="0" smtClean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 smtClean="0">
                <a:latin typeface="+mn-lt"/>
                <a:ea typeface="+mn-ea"/>
                <a:cs typeface="+mn-cs"/>
                <a:sym typeface="Helvetica"/>
              </a:rPr>
              <a:t>(</a:t>
            </a:r>
            <a:r>
              <a:rPr u="sng" dirty="0" smtClean="0">
                <a:hlinkClick r:id="rId3"/>
              </a:rPr>
              <a:t>https://hoover.crji.org/</a:t>
            </a:r>
            <a:r>
              <a:rPr dirty="0" smtClean="0"/>
              <a:t>)</a:t>
            </a:r>
            <a:r>
              <a:rPr lang="en-US" dirty="0" smtClean="0"/>
              <a:t> </a:t>
            </a:r>
            <a:r>
              <a:rPr dirty="0" smtClean="0"/>
              <a:t>:</a:t>
            </a:r>
            <a:r>
              <a:rPr lang="en-US" dirty="0" smtClean="0"/>
              <a:t> platform that runs search engine </a:t>
            </a:r>
          </a:p>
          <a:p>
            <a:pPr marL="1092200" lvl="1" indent="-546100" defTabSz="709930">
              <a:spcBef>
                <a:spcPts val="2500"/>
              </a:spcBef>
              <a:defRPr sz="3870"/>
            </a:pPr>
            <a:r>
              <a:rPr sz="3870" b="1" dirty="0" smtClean="0">
                <a:sym typeface="Helvetica"/>
              </a:rPr>
              <a:t>Sandstorm </a:t>
            </a:r>
            <a:r>
              <a:rPr sz="3870" dirty="0" smtClean="0">
                <a:sym typeface="Helvetica"/>
              </a:rPr>
              <a:t>(</a:t>
            </a:r>
            <a:r>
              <a:rPr u="sng" dirty="0" smtClean="0">
                <a:hlinkClick r:id="rId4"/>
              </a:rPr>
              <a:t>https://sandstorm.io/</a:t>
            </a:r>
            <a:r>
              <a:rPr dirty="0" smtClean="0"/>
              <a:t>):</a:t>
            </a:r>
            <a:r>
              <a:rPr lang="en-US" dirty="0" smtClean="0"/>
              <a:t> platform that runs the communication apps</a:t>
            </a:r>
            <a:r>
              <a:rPr dirty="0" smtClean="0"/>
              <a:t> </a:t>
            </a:r>
            <a:endParaRPr lang="en-US" dirty="0" smtClean="0"/>
          </a:p>
          <a:p>
            <a:pPr marL="1092200" lvl="1" indent="-546100" defTabSz="709930">
              <a:spcBef>
                <a:spcPts val="2500"/>
              </a:spcBef>
              <a:buNone/>
              <a:defRPr sz="3870"/>
            </a:pPr>
            <a:r>
              <a:rPr b="1" dirty="0" smtClean="0"/>
              <a:t>Apps</a:t>
            </a:r>
            <a:endParaRPr b="1" dirty="0"/>
          </a:p>
          <a:p>
            <a:pPr marL="1092200" lvl="1" indent="-546100" defTabSz="709930">
              <a:spcBef>
                <a:spcPts val="2500"/>
              </a:spcBef>
              <a:defRPr sz="3870"/>
            </a:pPr>
            <a:r>
              <a:rPr b="1" dirty="0">
                <a:latin typeface="+mn-lt"/>
                <a:ea typeface="+mn-ea"/>
                <a:cs typeface="+mn-cs"/>
                <a:sym typeface="Helvetica"/>
              </a:rPr>
              <a:t>Rocket</a:t>
            </a:r>
            <a:r>
              <a:rPr dirty="0"/>
              <a:t> (</a:t>
            </a:r>
            <a:r>
              <a:rPr u="sng" dirty="0">
                <a:hlinkClick r:id="rId5"/>
              </a:rPr>
              <a:t>https://rocket.chat/</a:t>
            </a:r>
            <a:r>
              <a:rPr dirty="0"/>
              <a:t>): daily communication (similar to Slack) </a:t>
            </a:r>
          </a:p>
          <a:p>
            <a:pPr marL="1092200" lvl="1" indent="-546100" defTabSz="709930">
              <a:spcBef>
                <a:spcPts val="2500"/>
              </a:spcBef>
              <a:defRPr sz="3870"/>
            </a:pPr>
            <a:r>
              <a:rPr b="1" dirty="0">
                <a:latin typeface="+mn-lt"/>
                <a:ea typeface="+mn-ea"/>
                <a:cs typeface="+mn-cs"/>
                <a:sym typeface="Helvetica"/>
              </a:rPr>
              <a:t>Etherpad</a:t>
            </a:r>
            <a:r>
              <a:rPr dirty="0"/>
              <a:t> (</a:t>
            </a:r>
            <a:r>
              <a:rPr u="sng" dirty="0">
                <a:hlinkClick r:id="rId6"/>
              </a:rPr>
              <a:t>http://etherpad.org/</a:t>
            </a:r>
            <a:r>
              <a:rPr dirty="0"/>
              <a:t>)</a:t>
            </a:r>
            <a:r>
              <a:rPr dirty="0" smtClean="0"/>
              <a:t>:</a:t>
            </a:r>
            <a:r>
              <a:rPr lang="en-US" dirty="0" smtClean="0"/>
              <a:t> collaborative editing, meeting notes</a:t>
            </a:r>
            <a:endParaRPr dirty="0" smtClean="0"/>
          </a:p>
          <a:p>
            <a:pPr marL="1092200" lvl="1" indent="-546100" defTabSz="709930">
              <a:spcBef>
                <a:spcPts val="2500"/>
              </a:spcBef>
              <a:defRPr sz="3870"/>
            </a:pPr>
            <a:r>
              <a:rPr b="1" dirty="0">
                <a:latin typeface="+mn-lt"/>
                <a:ea typeface="+mn-ea"/>
                <a:cs typeface="+mn-cs"/>
                <a:sym typeface="Helvetica"/>
              </a:rPr>
              <a:t>Davros </a:t>
            </a:r>
            <a:r>
              <a:rPr dirty="0"/>
              <a:t>(</a:t>
            </a:r>
            <a:r>
              <a:rPr u="sng" dirty="0">
                <a:hlinkClick r:id="rId7"/>
              </a:rPr>
              <a:t>https://github.com/mnutt/</a:t>
            </a:r>
            <a:r>
              <a:rPr u="sng" dirty="0" smtClean="0">
                <a:hlinkClick r:id="rId7"/>
              </a:rPr>
              <a:t>davros</a:t>
            </a:r>
            <a:r>
              <a:rPr dirty="0" smtClean="0"/>
              <a:t>)</a:t>
            </a:r>
            <a:r>
              <a:rPr lang="en-US" dirty="0" smtClean="0"/>
              <a:t>: file sharing </a:t>
            </a:r>
            <a:endParaRPr u="sng" dirty="0" smtClean="0">
              <a:hlinkClick r:id="rId7"/>
            </a:endParaRPr>
          </a:p>
          <a:p>
            <a:pPr marL="1092200" lvl="1" indent="-546100" defTabSz="709930">
              <a:spcBef>
                <a:spcPts val="2500"/>
              </a:spcBef>
              <a:defRPr sz="3870"/>
            </a:pPr>
            <a:r>
              <a:rPr b="1" dirty="0">
                <a:latin typeface="+mn-lt"/>
                <a:ea typeface="+mn-ea"/>
                <a:cs typeface="+mn-cs"/>
                <a:sym typeface="Helvetica"/>
              </a:rPr>
              <a:t>Wekan</a:t>
            </a:r>
            <a:r>
              <a:rPr dirty="0"/>
              <a:t> (</a:t>
            </a:r>
            <a:r>
              <a:rPr u="sng" dirty="0">
                <a:hlinkClick r:id="rId8"/>
              </a:rPr>
              <a:t>https://wekan.io/</a:t>
            </a:r>
            <a:r>
              <a:rPr dirty="0" smtClean="0"/>
              <a:t>)</a:t>
            </a:r>
            <a:r>
              <a:rPr lang="en-US" dirty="0" smtClean="0"/>
              <a:t>: project management</a:t>
            </a:r>
            <a:endParaRPr dirty="0" smtClean="0"/>
          </a:p>
          <a:p>
            <a:pPr marL="1092200" lvl="1" indent="-546100" defTabSz="709930">
              <a:spcBef>
                <a:spcPts val="2500"/>
              </a:spcBef>
              <a:defRPr sz="3870"/>
            </a:pPr>
            <a:r>
              <a:rPr b="1" dirty="0">
                <a:latin typeface="+mn-lt"/>
                <a:ea typeface="+mn-ea"/>
                <a:cs typeface="+mn-cs"/>
                <a:sym typeface="Helvetica"/>
              </a:rPr>
              <a:t>Gitlab</a:t>
            </a:r>
            <a:r>
              <a:rPr dirty="0"/>
              <a:t> (</a:t>
            </a:r>
            <a:r>
              <a:rPr u="sng" dirty="0">
                <a:hlinkClick r:id="rId9"/>
              </a:rPr>
              <a:t>https://about.gitlab.com/</a:t>
            </a:r>
            <a:r>
              <a:rPr dirty="0" smtClean="0"/>
              <a:t>)</a:t>
            </a:r>
            <a:r>
              <a:rPr lang="en-US" dirty="0" smtClean="0"/>
              <a:t>: filing “findings” [aka issues]</a:t>
            </a:r>
            <a:endParaRPr dirty="0" smtClean="0"/>
          </a:p>
          <a:p>
            <a:pPr marL="1092200" lvl="1" indent="-546100" defTabSz="709930">
              <a:spcBef>
                <a:spcPts val="2500"/>
              </a:spcBef>
              <a:defRPr sz="3870"/>
            </a:pPr>
            <a:r>
              <a:rPr b="1" dirty="0">
                <a:latin typeface="+mn-lt"/>
                <a:ea typeface="+mn-ea"/>
                <a:cs typeface="+mn-cs"/>
                <a:sym typeface="Helvetica"/>
              </a:rPr>
              <a:t>Dokuwiki </a:t>
            </a:r>
            <a:r>
              <a:rPr dirty="0"/>
              <a:t>(</a:t>
            </a:r>
            <a:r>
              <a:rPr u="sng" dirty="0">
                <a:hlinkClick r:id="rId10"/>
              </a:rPr>
              <a:t>https://www.dokuwiki.org/dokuwiki</a:t>
            </a:r>
            <a:r>
              <a:rPr dirty="0"/>
              <a:t>):</a:t>
            </a:r>
            <a:r>
              <a:rPr dirty="0" smtClean="0"/>
              <a:t> </a:t>
            </a:r>
            <a:r>
              <a:rPr lang="en-US" dirty="0" smtClean="0"/>
              <a:t>knowledge base</a:t>
            </a:r>
          </a:p>
          <a:p>
            <a:pPr marL="1092200" lvl="1" indent="-546100" defTabSz="709930">
              <a:spcBef>
                <a:spcPts val="2500"/>
              </a:spcBef>
              <a:buNone/>
              <a:defRPr sz="3870"/>
            </a:pPr>
            <a:r>
              <a:rPr lang="en-US" b="1" dirty="0" smtClean="0"/>
              <a:t>Bridge: </a:t>
            </a:r>
            <a:r>
              <a:rPr lang="en-US" b="1" dirty="0" smtClean="0">
                <a:hlinkClick r:id="rId11"/>
              </a:rPr>
              <a:t>https://hypothes.is/</a:t>
            </a:r>
            <a:r>
              <a:rPr lang="en-US" b="1" dirty="0" smtClean="0"/>
              <a:t> 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1· Pre-project"/>
          <p:cNvSpPr>
            <a:spLocks noGrp="1"/>
          </p:cNvSpPr>
          <p:nvPr>
            <p:ph type="title"/>
          </p:nvPr>
        </p:nvSpPr>
        <p:spPr>
          <a:xfrm>
            <a:off x="1689100" y="263943"/>
            <a:ext cx="21005800" cy="228600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Experimenting with </a:t>
            </a:r>
            <a:r>
              <a:rPr lang="en-US" dirty="0" err="1" smtClean="0"/>
              <a:t>Hypothes.is</a:t>
            </a:r>
            <a:endParaRPr dirty="0"/>
          </a:p>
        </p:txBody>
      </p:sp>
      <p:sp>
        <p:nvSpPr>
          <p:cNvPr id="137" name="Legacy Networking…"/>
          <p:cNvSpPr>
            <a:spLocks noGrp="1"/>
          </p:cNvSpPr>
          <p:nvPr>
            <p:ph type="body" idx="1"/>
          </p:nvPr>
        </p:nvSpPr>
        <p:spPr>
          <a:xfrm>
            <a:off x="13969210" y="5743187"/>
            <a:ext cx="10796226" cy="4859619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0" indent="0">
              <a:buSzTx/>
              <a:buNone/>
              <a:defRPr b="1">
                <a:solidFill>
                  <a:srgbClr val="EF623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 smtClean="0"/>
              <a:t>Bridging between platforms</a:t>
            </a:r>
            <a:endParaRPr dirty="0" smtClean="0"/>
          </a:p>
          <a:p>
            <a:pPr lvl="1"/>
            <a:r>
              <a:rPr lang="en-US" b="1" dirty="0" err="1" smtClean="0">
                <a:latin typeface="+mn-lt"/>
                <a:ea typeface="+mn-ea"/>
                <a:cs typeface="+mn-cs"/>
                <a:sym typeface="Helvetica"/>
              </a:rPr>
              <a:t>Columbo</a:t>
            </a:r>
            <a:r>
              <a:rPr lang="en-US" b="1" dirty="0" smtClean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 smtClean="0"/>
              <a:t>(</a:t>
            </a:r>
            <a:r>
              <a:rPr dirty="0" smtClean="0">
                <a:hlinkClick r:id="rId3"/>
              </a:rPr>
              <a:t>https://github.com/hoover/hypothesis-misc</a:t>
            </a:r>
            <a:r>
              <a:rPr dirty="0" smtClean="0"/>
              <a:t>)</a:t>
            </a:r>
            <a:r>
              <a:rPr dirty="0"/>
              <a:t>: </a:t>
            </a:r>
            <a:r>
              <a:rPr dirty="0" smtClean="0"/>
              <a:t/>
            </a:r>
            <a:br>
              <a:rPr dirty="0" smtClean="0"/>
            </a:br>
            <a:r>
              <a:rPr lang="en-US" dirty="0" smtClean="0"/>
              <a:t>A </a:t>
            </a:r>
            <a:r>
              <a:rPr lang="en-US" dirty="0" err="1" smtClean="0"/>
              <a:t>bot</a:t>
            </a:r>
            <a:r>
              <a:rPr lang="en-US" dirty="0" smtClean="0"/>
              <a:t> feeding a dedicated chat channel with latest annotations on the search platform  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    </a:t>
            </a:r>
            <a:endParaRPr dirty="0" smtClean="0"/>
          </a:p>
          <a:p>
            <a:pPr lvl="1">
              <a:buNone/>
            </a:pPr>
            <a:endParaRPr dirty="0" smtClean="0"/>
          </a:p>
        </p:txBody>
      </p:sp>
      <p:sp>
        <p:nvSpPr>
          <p:cNvPr id="4" name="Legacy Networking…"/>
          <p:cNvSpPr txBox="1">
            <a:spLocks/>
          </p:cNvSpPr>
          <p:nvPr/>
        </p:nvSpPr>
        <p:spPr>
          <a:xfrm>
            <a:off x="13969209" y="3238499"/>
            <a:ext cx="9581512" cy="3830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lIns="50800" tIns="50800" rIns="50800" bIns="50800" anchor="ctr">
            <a:normAutofit fontScale="77500" lnSpcReduction="20000"/>
          </a:bodyPr>
          <a:lstStyle/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EF623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kumimoji="0" lang="en-US" sz="5200" b="1" i="0" u="none" strike="noStrike" kern="0" cap="none" spc="0" normalizeH="0" baseline="0" noProof="0" dirty="0" smtClean="0">
                <a:ln>
                  <a:noFill/>
                </a:ln>
                <a:solidFill>
                  <a:srgbClr val="EF623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"/>
              </a:rPr>
              <a:t>Engage directly on source documents </a:t>
            </a:r>
            <a:endParaRPr kumimoji="0" sz="5200" b="1" i="0" u="none" strike="noStrike" kern="0" cap="none" spc="0" normalizeH="0" baseline="0" noProof="0" dirty="0" smtClean="0">
              <a:ln>
                <a:noFill/>
              </a:ln>
              <a:solidFill>
                <a:srgbClr val="EF6230"/>
              </a:solidFill>
              <a:effectLst/>
              <a:uLnTx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1270000" marR="0" lvl="1" indent="-635000" algn="l" defTabSz="8255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‣"/>
              <a:tabLst/>
              <a:defRPr/>
            </a:pPr>
            <a:r>
              <a:rPr kumimoji="0" lang="en-US" sz="4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Helvetica Light"/>
              </a:rPr>
              <a:t>Marking findings, translation or other context directly on the search platform </a:t>
            </a:r>
            <a:endParaRPr kumimoji="0" sz="4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Helvetica Light"/>
            </a:endParaRPr>
          </a:p>
          <a:p>
            <a:pPr marL="1270000" marR="0" lvl="1" indent="-635000" algn="l" defTabSz="8255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endParaRPr kumimoji="0" lang="en-US" sz="4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Helvetica Light"/>
            </a:endParaRPr>
          </a:p>
          <a:p>
            <a:pPr marL="1270000" marR="0" lvl="1" indent="-635000" algn="l" defTabSz="8255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4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Helvetica Light"/>
              </a:rPr>
              <a:t>    </a:t>
            </a:r>
            <a:endParaRPr kumimoji="0" sz="4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Helvetica Light"/>
            </a:endParaRPr>
          </a:p>
          <a:p>
            <a:pPr marL="1270000" marR="0" lvl="1" indent="-635000" algn="l" defTabSz="8255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endParaRPr kumimoji="0" sz="4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Helvetica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95" y="3238498"/>
            <a:ext cx="13636714" cy="872065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1314</Words>
  <Application>Microsoft Macintosh PowerPoint</Application>
  <PresentationFormat>Custom</PresentationFormat>
  <Paragraphs>147</Paragraphs>
  <Slides>25</Slides>
  <Notes>19</Notes>
  <HiddenSlides>0</HiddenSlides>
  <MMClips>1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White</vt:lpstr>
      <vt:lpstr>Slide 1</vt:lpstr>
      <vt:lpstr>About EIC</vt:lpstr>
      <vt:lpstr>About EIC</vt:lpstr>
      <vt:lpstr>Slide 4</vt:lpstr>
      <vt:lpstr>How we work</vt:lpstr>
      <vt:lpstr>1· Pre-project</vt:lpstr>
      <vt:lpstr>2 · Pre-publication</vt:lpstr>
      <vt:lpstr>2 · Software tools </vt:lpstr>
      <vt:lpstr>Experimenting with Hypothes.is</vt:lpstr>
      <vt:lpstr>Experimenting with Hypothes.is</vt:lpstr>
      <vt:lpstr>Experimenting with Hypothes.is</vt:lpstr>
      <vt:lpstr>Experimenting with Hypothes.is</vt:lpstr>
      <vt:lpstr>Experimenting with Hypothes.is</vt:lpstr>
      <vt:lpstr>Experimenting with Hypothes.is</vt:lpstr>
      <vt:lpstr>Liquid Investigations</vt:lpstr>
      <vt:lpstr>Goal</vt:lpstr>
      <vt:lpstr>Liquid Investigations</vt:lpstr>
      <vt:lpstr>Liquid Investigations</vt:lpstr>
      <vt:lpstr>Liquid Investigations</vt:lpstr>
      <vt:lpstr>3 · Publication</vt:lpstr>
      <vt:lpstr>4 · Investigative platform</vt:lpstr>
      <vt:lpstr>4 · Investigative platform</vt:lpstr>
      <vt:lpstr>4 · Investigative platform</vt:lpstr>
      <vt:lpstr>Slide 24</vt:lpstr>
      <vt:lpstr>4 · Investigative platform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cp:lastModifiedBy>ady nastase</cp:lastModifiedBy>
  <cp:revision>29</cp:revision>
  <dcterms:created xsi:type="dcterms:W3CDTF">2017-05-20T08:03:04Z</dcterms:created>
  <dcterms:modified xsi:type="dcterms:W3CDTF">2017-05-20T08:45:24Z</dcterms:modified>
</cp:coreProperties>
</file>