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6"/>
  </p:notesMasterIdLst>
  <p:sldIdLst>
    <p:sldId id="256" r:id="rId2"/>
    <p:sldId id="257" r:id="rId3"/>
    <p:sldId id="259" r:id="rId4"/>
    <p:sldId id="258" r:id="rId5"/>
    <p:sldId id="262" r:id="rId6"/>
    <p:sldId id="263" r:id="rId7"/>
    <p:sldId id="264" r:id="rId8"/>
    <p:sldId id="265" r:id="rId9"/>
    <p:sldId id="266" r:id="rId10"/>
    <p:sldId id="267" r:id="rId11"/>
    <p:sldId id="268" r:id="rId12"/>
    <p:sldId id="26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p:scale>
          <a:sx n="105" d="100"/>
          <a:sy n="105" d="100"/>
        </p:scale>
        <p:origin x="176"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613CF-C0BF-48D5-BD99-B5602B31838D}"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52549342-0BED-4071-A7ED-E6BF28302CFE}">
      <dgm:prSet/>
      <dgm:spPr/>
      <dgm:t>
        <a:bodyPr/>
        <a:lstStyle/>
        <a:p>
          <a:pPr>
            <a:lnSpc>
              <a:spcPct val="100000"/>
            </a:lnSpc>
          </a:pPr>
          <a:r>
            <a:rPr lang="en-US" baseline="0"/>
            <a:t>Unavailability of Purify on AIX </a:t>
          </a:r>
          <a:endParaRPr lang="en-US"/>
        </a:p>
      </dgm:t>
    </dgm:pt>
    <dgm:pt modelId="{7EB0D62B-51A6-4D1F-91E8-FF33980DB762}" type="parTrans" cxnId="{B80B2ABB-363E-46A8-8A57-4E422C079B06}">
      <dgm:prSet/>
      <dgm:spPr/>
      <dgm:t>
        <a:bodyPr/>
        <a:lstStyle/>
        <a:p>
          <a:endParaRPr lang="en-US"/>
        </a:p>
      </dgm:t>
    </dgm:pt>
    <dgm:pt modelId="{3A24DB7A-1713-4F13-AA09-3BBC4D9E220A}" type="sibTrans" cxnId="{B80B2ABB-363E-46A8-8A57-4E422C079B06}">
      <dgm:prSet/>
      <dgm:spPr/>
      <dgm:t>
        <a:bodyPr/>
        <a:lstStyle/>
        <a:p>
          <a:endParaRPr lang="en-US"/>
        </a:p>
      </dgm:t>
    </dgm:pt>
    <dgm:pt modelId="{0F759C7D-1F78-437B-94E5-4CF0AC0DA7ED}">
      <dgm:prSet/>
      <dgm:spPr/>
      <dgm:t>
        <a:bodyPr/>
        <a:lstStyle/>
        <a:p>
          <a:pPr>
            <a:lnSpc>
              <a:spcPct val="100000"/>
            </a:lnSpc>
          </a:pPr>
          <a:r>
            <a:rPr lang="en-US" baseline="0" dirty="0">
              <a:latin typeface="+mn-lt"/>
            </a:rPr>
            <a:t>High cost involved in licensing, product sold to unicorn</a:t>
          </a:r>
          <a:endParaRPr lang="en-US" dirty="0">
            <a:latin typeface="+mn-lt"/>
          </a:endParaRPr>
        </a:p>
      </dgm:t>
    </dgm:pt>
    <dgm:pt modelId="{36EE31D2-4793-4C09-8FF6-6DFAA611B707}" type="parTrans" cxnId="{99F314BF-7FAF-43E9-8CDF-7491EE6A222D}">
      <dgm:prSet/>
      <dgm:spPr/>
      <dgm:t>
        <a:bodyPr/>
        <a:lstStyle/>
        <a:p>
          <a:endParaRPr lang="en-US"/>
        </a:p>
      </dgm:t>
    </dgm:pt>
    <dgm:pt modelId="{8D38CB88-8D99-41A2-8C08-EBFE1A5E1605}" type="sibTrans" cxnId="{99F314BF-7FAF-43E9-8CDF-7491EE6A222D}">
      <dgm:prSet/>
      <dgm:spPr/>
      <dgm:t>
        <a:bodyPr/>
        <a:lstStyle/>
        <a:p>
          <a:endParaRPr lang="en-US"/>
        </a:p>
      </dgm:t>
    </dgm:pt>
    <dgm:pt modelId="{79881E3A-9EDF-4B16-93DE-88D074A081E1}">
      <dgm:prSet/>
      <dgm:spPr/>
      <dgm:t>
        <a:bodyPr/>
        <a:lstStyle/>
        <a:p>
          <a:pPr>
            <a:lnSpc>
              <a:spcPct val="100000"/>
            </a:lnSpc>
          </a:pPr>
          <a:r>
            <a:rPr lang="en-US" baseline="0" dirty="0">
              <a:latin typeface="+mn-lt"/>
            </a:rPr>
            <a:t>known users of Purify – HACMP, RSCT, VIOS teams</a:t>
          </a:r>
          <a:endParaRPr lang="en-US" dirty="0">
            <a:latin typeface="+mn-lt"/>
          </a:endParaRPr>
        </a:p>
      </dgm:t>
    </dgm:pt>
    <dgm:pt modelId="{0F887EA7-C1C8-48B2-B5FF-6BCF1C1CF9FA}" type="parTrans" cxnId="{776333E2-FAD5-4B18-B534-3A2FD59D65AA}">
      <dgm:prSet/>
      <dgm:spPr/>
      <dgm:t>
        <a:bodyPr/>
        <a:lstStyle/>
        <a:p>
          <a:endParaRPr lang="en-US"/>
        </a:p>
      </dgm:t>
    </dgm:pt>
    <dgm:pt modelId="{E4D5CC0D-3FDE-4C42-9BEB-58F981BAFC42}" type="sibTrans" cxnId="{776333E2-FAD5-4B18-B534-3A2FD59D65AA}">
      <dgm:prSet/>
      <dgm:spPr/>
      <dgm:t>
        <a:bodyPr/>
        <a:lstStyle/>
        <a:p>
          <a:endParaRPr lang="en-US"/>
        </a:p>
      </dgm:t>
    </dgm:pt>
    <dgm:pt modelId="{10BAED50-8351-496A-9BB2-35B0E98A0C62}">
      <dgm:prSet/>
      <dgm:spPr/>
      <dgm:t>
        <a:bodyPr/>
        <a:lstStyle/>
        <a:p>
          <a:pPr>
            <a:lnSpc>
              <a:spcPct val="100000"/>
            </a:lnSpc>
          </a:pPr>
          <a:r>
            <a:rPr lang="en-US" baseline="0" dirty="0" err="1"/>
            <a:t>Valgrind</a:t>
          </a:r>
          <a:r>
            <a:rPr lang="en-US" baseline="0" dirty="0"/>
            <a:t> not supported on AIX</a:t>
          </a:r>
          <a:endParaRPr lang="en-US" dirty="0"/>
        </a:p>
      </dgm:t>
    </dgm:pt>
    <dgm:pt modelId="{8C6724D9-8CC4-4267-8827-B6FA18E6D556}" type="parTrans" cxnId="{56E57642-B515-461B-AF47-6582386AB353}">
      <dgm:prSet/>
      <dgm:spPr/>
      <dgm:t>
        <a:bodyPr/>
        <a:lstStyle/>
        <a:p>
          <a:endParaRPr lang="en-US"/>
        </a:p>
      </dgm:t>
    </dgm:pt>
    <dgm:pt modelId="{97276FE8-0DFD-4C7C-A3F7-73FA4B576C90}" type="sibTrans" cxnId="{56E57642-B515-461B-AF47-6582386AB353}">
      <dgm:prSet/>
      <dgm:spPr/>
      <dgm:t>
        <a:bodyPr/>
        <a:lstStyle/>
        <a:p>
          <a:endParaRPr lang="en-US"/>
        </a:p>
      </dgm:t>
    </dgm:pt>
    <dgm:pt modelId="{4478B48C-54B4-4B24-B4B9-DB10AE2EAD2F}">
      <dgm:prSet/>
      <dgm:spPr/>
      <dgm:t>
        <a:bodyPr/>
        <a:lstStyle/>
        <a:p>
          <a:pPr>
            <a:lnSpc>
              <a:spcPct val="100000"/>
            </a:lnSpc>
          </a:pPr>
          <a:r>
            <a:rPr lang="en-US" baseline="0" dirty="0"/>
            <a:t>Only memory debugger available on AIX is malloc debug tool</a:t>
          </a:r>
          <a:endParaRPr lang="en-US" dirty="0"/>
        </a:p>
      </dgm:t>
    </dgm:pt>
    <dgm:pt modelId="{FF5555FD-3611-4075-BD9F-2745B5B98924}" type="parTrans" cxnId="{A9E89473-7FDD-439B-B085-92C7E6ECB79C}">
      <dgm:prSet/>
      <dgm:spPr/>
      <dgm:t>
        <a:bodyPr/>
        <a:lstStyle/>
        <a:p>
          <a:endParaRPr lang="en-US"/>
        </a:p>
      </dgm:t>
    </dgm:pt>
    <dgm:pt modelId="{67804C9F-1947-4741-B29F-D72A59E355F4}" type="sibTrans" cxnId="{A9E89473-7FDD-439B-B085-92C7E6ECB79C}">
      <dgm:prSet/>
      <dgm:spPr/>
      <dgm:t>
        <a:bodyPr/>
        <a:lstStyle/>
        <a:p>
          <a:endParaRPr lang="en-US"/>
        </a:p>
      </dgm:t>
    </dgm:pt>
    <dgm:pt modelId="{E464077E-1BA9-4140-8C30-4DAB339C60CC}">
      <dgm:prSet/>
      <dgm:spPr/>
      <dgm:t>
        <a:bodyPr/>
        <a:lstStyle/>
        <a:p>
          <a:pPr>
            <a:lnSpc>
              <a:spcPct val="100000"/>
            </a:lnSpc>
          </a:pPr>
          <a:r>
            <a:rPr lang="en-GB" dirty="0"/>
            <a:t> Its only supported on Linux platforms</a:t>
          </a:r>
        </a:p>
      </dgm:t>
    </dgm:pt>
    <dgm:pt modelId="{F83D4CD5-DFF3-294C-BC02-DAD62BD0CDDF}" type="parTrans" cxnId="{EE0FE7B1-21F2-C14F-BA48-BC3200797BC4}">
      <dgm:prSet/>
      <dgm:spPr/>
      <dgm:t>
        <a:bodyPr/>
        <a:lstStyle/>
        <a:p>
          <a:endParaRPr lang="en-GB"/>
        </a:p>
      </dgm:t>
    </dgm:pt>
    <dgm:pt modelId="{1545BB5A-6A18-EA48-BFCC-DD9035E3B755}" type="sibTrans" cxnId="{EE0FE7B1-21F2-C14F-BA48-BC3200797BC4}">
      <dgm:prSet/>
      <dgm:spPr/>
      <dgm:t>
        <a:bodyPr/>
        <a:lstStyle/>
        <a:p>
          <a:endParaRPr lang="en-GB"/>
        </a:p>
      </dgm:t>
    </dgm:pt>
    <dgm:pt modelId="{FF2F98D7-B3E7-CE4D-A11A-16CBDE151459}">
      <dgm:prSet/>
      <dgm:spPr/>
      <dgm:t>
        <a:bodyPr/>
        <a:lstStyle/>
        <a:p>
          <a:pPr>
            <a:lnSpc>
              <a:spcPct val="100000"/>
            </a:lnSpc>
          </a:pPr>
          <a:r>
            <a:rPr lang="en-GB" dirty="0"/>
            <a:t>This makes the customer/developer rely on MALLOC DEBUG tool</a:t>
          </a:r>
        </a:p>
      </dgm:t>
    </dgm:pt>
    <dgm:pt modelId="{768F896F-AB1F-414E-8B0E-8C39870A3EA5}" type="parTrans" cxnId="{1B507F1A-4092-B547-A24F-0A63E7E68E0A}">
      <dgm:prSet/>
      <dgm:spPr/>
      <dgm:t>
        <a:bodyPr/>
        <a:lstStyle/>
        <a:p>
          <a:endParaRPr lang="en-GB"/>
        </a:p>
      </dgm:t>
    </dgm:pt>
    <dgm:pt modelId="{2970DBE7-2481-D14C-B8B8-AA747D0D9681}" type="sibTrans" cxnId="{1B507F1A-4092-B547-A24F-0A63E7E68E0A}">
      <dgm:prSet/>
      <dgm:spPr/>
      <dgm:t>
        <a:bodyPr/>
        <a:lstStyle/>
        <a:p>
          <a:endParaRPr lang="en-GB"/>
        </a:p>
      </dgm:t>
    </dgm:pt>
    <dgm:pt modelId="{2C3F2BA4-D41F-7445-A966-20000DABDD88}" type="pres">
      <dgm:prSet presAssocID="{FEF613CF-C0BF-48D5-BD99-B5602B31838D}" presName="Name0" presStyleCnt="0">
        <dgm:presLayoutVars>
          <dgm:dir/>
          <dgm:animLvl val="lvl"/>
          <dgm:resizeHandles val="exact"/>
        </dgm:presLayoutVars>
      </dgm:prSet>
      <dgm:spPr/>
    </dgm:pt>
    <dgm:pt modelId="{2554E2A3-4CF5-8C42-9967-F5552BC50905}" type="pres">
      <dgm:prSet presAssocID="{52549342-0BED-4071-A7ED-E6BF28302CFE}" presName="linNode" presStyleCnt="0"/>
      <dgm:spPr/>
    </dgm:pt>
    <dgm:pt modelId="{C659243A-545C-964D-89A6-C6722A04BE4D}" type="pres">
      <dgm:prSet presAssocID="{52549342-0BED-4071-A7ED-E6BF28302CFE}" presName="parentText" presStyleLbl="node1" presStyleIdx="0" presStyleCnt="3">
        <dgm:presLayoutVars>
          <dgm:chMax val="1"/>
          <dgm:bulletEnabled val="1"/>
        </dgm:presLayoutVars>
      </dgm:prSet>
      <dgm:spPr/>
    </dgm:pt>
    <dgm:pt modelId="{1E9D4F4E-685E-9F4D-B3A7-9986F8B19EEB}" type="pres">
      <dgm:prSet presAssocID="{52549342-0BED-4071-A7ED-E6BF28302CFE}" presName="descendantText" presStyleLbl="alignAccFollowNode1" presStyleIdx="0" presStyleCnt="3">
        <dgm:presLayoutVars>
          <dgm:bulletEnabled val="1"/>
        </dgm:presLayoutVars>
      </dgm:prSet>
      <dgm:spPr/>
    </dgm:pt>
    <dgm:pt modelId="{5358825C-F222-4342-9346-79FA6546038F}" type="pres">
      <dgm:prSet presAssocID="{3A24DB7A-1713-4F13-AA09-3BBC4D9E220A}" presName="sp" presStyleCnt="0"/>
      <dgm:spPr/>
    </dgm:pt>
    <dgm:pt modelId="{0B0E0150-B29D-A047-A9E8-7E3A13E041FA}" type="pres">
      <dgm:prSet presAssocID="{10BAED50-8351-496A-9BB2-35B0E98A0C62}" presName="linNode" presStyleCnt="0"/>
      <dgm:spPr/>
    </dgm:pt>
    <dgm:pt modelId="{A60AA552-AED1-8C46-8BF6-F52E7A9484D6}" type="pres">
      <dgm:prSet presAssocID="{10BAED50-8351-496A-9BB2-35B0E98A0C62}" presName="parentText" presStyleLbl="node1" presStyleIdx="1" presStyleCnt="3">
        <dgm:presLayoutVars>
          <dgm:chMax val="1"/>
          <dgm:bulletEnabled val="1"/>
        </dgm:presLayoutVars>
      </dgm:prSet>
      <dgm:spPr/>
    </dgm:pt>
    <dgm:pt modelId="{9E55C04F-DCC9-E841-8390-EC9899F57AB4}" type="pres">
      <dgm:prSet presAssocID="{10BAED50-8351-496A-9BB2-35B0E98A0C62}" presName="descendantText" presStyleLbl="alignAccFollowNode1" presStyleIdx="1" presStyleCnt="3">
        <dgm:presLayoutVars>
          <dgm:bulletEnabled val="1"/>
        </dgm:presLayoutVars>
      </dgm:prSet>
      <dgm:spPr/>
    </dgm:pt>
    <dgm:pt modelId="{5C0DC861-128F-FE42-8103-98FC95DB8A82}" type="pres">
      <dgm:prSet presAssocID="{97276FE8-0DFD-4C7C-A3F7-73FA4B576C90}" presName="sp" presStyleCnt="0"/>
      <dgm:spPr/>
    </dgm:pt>
    <dgm:pt modelId="{07ABC6CF-D502-F747-A181-4AB314F35669}" type="pres">
      <dgm:prSet presAssocID="{4478B48C-54B4-4B24-B4B9-DB10AE2EAD2F}" presName="linNode" presStyleCnt="0"/>
      <dgm:spPr/>
    </dgm:pt>
    <dgm:pt modelId="{1224E56E-5A0B-A941-9520-F7A63B7780AD}" type="pres">
      <dgm:prSet presAssocID="{4478B48C-54B4-4B24-B4B9-DB10AE2EAD2F}" presName="parentText" presStyleLbl="node1" presStyleIdx="2" presStyleCnt="3">
        <dgm:presLayoutVars>
          <dgm:chMax val="1"/>
          <dgm:bulletEnabled val="1"/>
        </dgm:presLayoutVars>
      </dgm:prSet>
      <dgm:spPr/>
    </dgm:pt>
    <dgm:pt modelId="{A9E67822-FD02-6449-8B4B-FAE25A460FA1}" type="pres">
      <dgm:prSet presAssocID="{4478B48C-54B4-4B24-B4B9-DB10AE2EAD2F}" presName="descendantText" presStyleLbl="alignAccFollowNode1" presStyleIdx="2" presStyleCnt="3">
        <dgm:presLayoutVars>
          <dgm:bulletEnabled val="1"/>
        </dgm:presLayoutVars>
      </dgm:prSet>
      <dgm:spPr/>
    </dgm:pt>
  </dgm:ptLst>
  <dgm:cxnLst>
    <dgm:cxn modelId="{1B507F1A-4092-B547-A24F-0A63E7E68E0A}" srcId="{4478B48C-54B4-4B24-B4B9-DB10AE2EAD2F}" destId="{FF2F98D7-B3E7-CE4D-A11A-16CBDE151459}" srcOrd="0" destOrd="0" parTransId="{768F896F-AB1F-414E-8B0E-8C39870A3EA5}" sibTransId="{2970DBE7-2481-D14C-B8B8-AA747D0D9681}"/>
    <dgm:cxn modelId="{6976673D-9E9E-FC47-A858-5BF550D12CE5}" type="presOf" srcId="{FF2F98D7-B3E7-CE4D-A11A-16CBDE151459}" destId="{A9E67822-FD02-6449-8B4B-FAE25A460FA1}" srcOrd="0" destOrd="0" presId="urn:microsoft.com/office/officeart/2005/8/layout/vList5"/>
    <dgm:cxn modelId="{56E57642-B515-461B-AF47-6582386AB353}" srcId="{FEF613CF-C0BF-48D5-BD99-B5602B31838D}" destId="{10BAED50-8351-496A-9BB2-35B0E98A0C62}" srcOrd="1" destOrd="0" parTransId="{8C6724D9-8CC4-4267-8827-B6FA18E6D556}" sibTransId="{97276FE8-0DFD-4C7C-A3F7-73FA4B576C90}"/>
    <dgm:cxn modelId="{CB0C9445-962C-594B-B76A-A64A4B3F8F7E}" type="presOf" srcId="{4478B48C-54B4-4B24-B4B9-DB10AE2EAD2F}" destId="{1224E56E-5A0B-A941-9520-F7A63B7780AD}" srcOrd="0" destOrd="0" presId="urn:microsoft.com/office/officeart/2005/8/layout/vList5"/>
    <dgm:cxn modelId="{EA8DCC72-39E8-DF4D-8D9B-5281F44C2436}" type="presOf" srcId="{79881E3A-9EDF-4B16-93DE-88D074A081E1}" destId="{1E9D4F4E-685E-9F4D-B3A7-9986F8B19EEB}" srcOrd="0" destOrd="1" presId="urn:microsoft.com/office/officeart/2005/8/layout/vList5"/>
    <dgm:cxn modelId="{A9E89473-7FDD-439B-B085-92C7E6ECB79C}" srcId="{FEF613CF-C0BF-48D5-BD99-B5602B31838D}" destId="{4478B48C-54B4-4B24-B4B9-DB10AE2EAD2F}" srcOrd="2" destOrd="0" parTransId="{FF5555FD-3611-4075-BD9F-2745B5B98924}" sibTransId="{67804C9F-1947-4741-B29F-D72A59E355F4}"/>
    <dgm:cxn modelId="{F68C0D75-4837-7B4C-95C4-A1DA9CEF7C09}" type="presOf" srcId="{52549342-0BED-4071-A7ED-E6BF28302CFE}" destId="{C659243A-545C-964D-89A6-C6722A04BE4D}" srcOrd="0" destOrd="0" presId="urn:microsoft.com/office/officeart/2005/8/layout/vList5"/>
    <dgm:cxn modelId="{0ABFDD89-26F3-D041-B508-A2E77B5C5013}" type="presOf" srcId="{10BAED50-8351-496A-9BB2-35B0E98A0C62}" destId="{A60AA552-AED1-8C46-8BF6-F52E7A9484D6}" srcOrd="0" destOrd="0" presId="urn:microsoft.com/office/officeart/2005/8/layout/vList5"/>
    <dgm:cxn modelId="{EE0FE7B1-21F2-C14F-BA48-BC3200797BC4}" srcId="{10BAED50-8351-496A-9BB2-35B0E98A0C62}" destId="{E464077E-1BA9-4140-8C30-4DAB339C60CC}" srcOrd="0" destOrd="0" parTransId="{F83D4CD5-DFF3-294C-BC02-DAD62BD0CDDF}" sibTransId="{1545BB5A-6A18-EA48-BFCC-DD9035E3B755}"/>
    <dgm:cxn modelId="{B80B2ABB-363E-46A8-8A57-4E422C079B06}" srcId="{FEF613CF-C0BF-48D5-BD99-B5602B31838D}" destId="{52549342-0BED-4071-A7ED-E6BF28302CFE}" srcOrd="0" destOrd="0" parTransId="{7EB0D62B-51A6-4D1F-91E8-FF33980DB762}" sibTransId="{3A24DB7A-1713-4F13-AA09-3BBC4D9E220A}"/>
    <dgm:cxn modelId="{99F314BF-7FAF-43E9-8CDF-7491EE6A222D}" srcId="{52549342-0BED-4071-A7ED-E6BF28302CFE}" destId="{0F759C7D-1F78-437B-94E5-4CF0AC0DA7ED}" srcOrd="0" destOrd="0" parTransId="{36EE31D2-4793-4C09-8FF6-6DFAA611B707}" sibTransId="{8D38CB88-8D99-41A2-8C08-EBFE1A5E1605}"/>
    <dgm:cxn modelId="{B9F4ACC4-54EA-024C-82C1-343C2A8CEA04}" type="presOf" srcId="{E464077E-1BA9-4140-8C30-4DAB339C60CC}" destId="{9E55C04F-DCC9-E841-8390-EC9899F57AB4}" srcOrd="0" destOrd="0" presId="urn:microsoft.com/office/officeart/2005/8/layout/vList5"/>
    <dgm:cxn modelId="{73DD7EC9-2F3F-C84C-9DE2-CFC133666F13}" type="presOf" srcId="{FEF613CF-C0BF-48D5-BD99-B5602B31838D}" destId="{2C3F2BA4-D41F-7445-A966-20000DABDD88}" srcOrd="0" destOrd="0" presId="urn:microsoft.com/office/officeart/2005/8/layout/vList5"/>
    <dgm:cxn modelId="{6B2A10DA-CD7B-EB4F-87B5-3702FEA7A1B3}" type="presOf" srcId="{0F759C7D-1F78-437B-94E5-4CF0AC0DA7ED}" destId="{1E9D4F4E-685E-9F4D-B3A7-9986F8B19EEB}" srcOrd="0" destOrd="0" presId="urn:microsoft.com/office/officeart/2005/8/layout/vList5"/>
    <dgm:cxn modelId="{776333E2-FAD5-4B18-B534-3A2FD59D65AA}" srcId="{52549342-0BED-4071-A7ED-E6BF28302CFE}" destId="{79881E3A-9EDF-4B16-93DE-88D074A081E1}" srcOrd="1" destOrd="0" parTransId="{0F887EA7-C1C8-48B2-B5FF-6BCF1C1CF9FA}" sibTransId="{E4D5CC0D-3FDE-4C42-9BEB-58F981BAFC42}"/>
    <dgm:cxn modelId="{03C71D44-947A-DB4F-8FB7-B3688DC84E58}" type="presParOf" srcId="{2C3F2BA4-D41F-7445-A966-20000DABDD88}" destId="{2554E2A3-4CF5-8C42-9967-F5552BC50905}" srcOrd="0" destOrd="0" presId="urn:microsoft.com/office/officeart/2005/8/layout/vList5"/>
    <dgm:cxn modelId="{52058DEB-2D40-E542-9BD2-98AA217F207F}" type="presParOf" srcId="{2554E2A3-4CF5-8C42-9967-F5552BC50905}" destId="{C659243A-545C-964D-89A6-C6722A04BE4D}" srcOrd="0" destOrd="0" presId="urn:microsoft.com/office/officeart/2005/8/layout/vList5"/>
    <dgm:cxn modelId="{66CFB4DB-1A81-7441-95EB-1ECBC98BC6F1}" type="presParOf" srcId="{2554E2A3-4CF5-8C42-9967-F5552BC50905}" destId="{1E9D4F4E-685E-9F4D-B3A7-9986F8B19EEB}" srcOrd="1" destOrd="0" presId="urn:microsoft.com/office/officeart/2005/8/layout/vList5"/>
    <dgm:cxn modelId="{5FCAE8E3-9073-9249-80C1-E30A3182DF75}" type="presParOf" srcId="{2C3F2BA4-D41F-7445-A966-20000DABDD88}" destId="{5358825C-F222-4342-9346-79FA6546038F}" srcOrd="1" destOrd="0" presId="urn:microsoft.com/office/officeart/2005/8/layout/vList5"/>
    <dgm:cxn modelId="{B30409F3-30CD-3248-954A-D413A2F27C1B}" type="presParOf" srcId="{2C3F2BA4-D41F-7445-A966-20000DABDD88}" destId="{0B0E0150-B29D-A047-A9E8-7E3A13E041FA}" srcOrd="2" destOrd="0" presId="urn:microsoft.com/office/officeart/2005/8/layout/vList5"/>
    <dgm:cxn modelId="{FB6C4825-1092-4940-9A65-CA0B8E6A762C}" type="presParOf" srcId="{0B0E0150-B29D-A047-A9E8-7E3A13E041FA}" destId="{A60AA552-AED1-8C46-8BF6-F52E7A9484D6}" srcOrd="0" destOrd="0" presId="urn:microsoft.com/office/officeart/2005/8/layout/vList5"/>
    <dgm:cxn modelId="{125EE1E8-9811-D541-B109-B9429581FF7C}" type="presParOf" srcId="{0B0E0150-B29D-A047-A9E8-7E3A13E041FA}" destId="{9E55C04F-DCC9-E841-8390-EC9899F57AB4}" srcOrd="1" destOrd="0" presId="urn:microsoft.com/office/officeart/2005/8/layout/vList5"/>
    <dgm:cxn modelId="{691A918C-80FC-DC40-B08B-7F834437893B}" type="presParOf" srcId="{2C3F2BA4-D41F-7445-A966-20000DABDD88}" destId="{5C0DC861-128F-FE42-8103-98FC95DB8A82}" srcOrd="3" destOrd="0" presId="urn:microsoft.com/office/officeart/2005/8/layout/vList5"/>
    <dgm:cxn modelId="{6A805BD1-AB74-4240-91F5-BA4561E7FF05}" type="presParOf" srcId="{2C3F2BA4-D41F-7445-A966-20000DABDD88}" destId="{07ABC6CF-D502-F747-A181-4AB314F35669}" srcOrd="4" destOrd="0" presId="urn:microsoft.com/office/officeart/2005/8/layout/vList5"/>
    <dgm:cxn modelId="{1A1613F9-69A3-924D-938A-BC7C211BF2DB}" type="presParOf" srcId="{07ABC6CF-D502-F747-A181-4AB314F35669}" destId="{1224E56E-5A0B-A941-9520-F7A63B7780AD}" srcOrd="0" destOrd="0" presId="urn:microsoft.com/office/officeart/2005/8/layout/vList5"/>
    <dgm:cxn modelId="{085C9E23-F1C0-F245-ACEF-F761989E6F47}" type="presParOf" srcId="{07ABC6CF-D502-F747-A181-4AB314F35669}" destId="{A9E67822-FD02-6449-8B4B-FAE25A460FA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164836-570F-4CA5-8A46-F1302A6701F8}"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247784D-4D5A-4BEE-903D-4377CBAEB38B}">
      <dgm:prSet/>
      <dgm:spPr/>
      <dgm:t>
        <a:bodyPr/>
        <a:lstStyle/>
        <a:p>
          <a:r>
            <a:rPr lang="en-US" baseline="0" dirty="0"/>
            <a:t>1. Study of the other memory debugger tools</a:t>
          </a:r>
          <a:endParaRPr lang="en-US" dirty="0"/>
        </a:p>
      </dgm:t>
    </dgm:pt>
    <dgm:pt modelId="{65CACD68-CE7F-4EC5-84D4-2223496932F3}" type="parTrans" cxnId="{67572400-68E5-491A-8C8A-C555DF850E7E}">
      <dgm:prSet/>
      <dgm:spPr/>
      <dgm:t>
        <a:bodyPr/>
        <a:lstStyle/>
        <a:p>
          <a:endParaRPr lang="en-US"/>
        </a:p>
      </dgm:t>
    </dgm:pt>
    <dgm:pt modelId="{2DD5EC5E-9E4A-4AE6-85C5-3E8D2852DE01}" type="sibTrans" cxnId="{67572400-68E5-491A-8C8A-C555DF850E7E}">
      <dgm:prSet/>
      <dgm:spPr/>
      <dgm:t>
        <a:bodyPr/>
        <a:lstStyle/>
        <a:p>
          <a:endParaRPr lang="en-US"/>
        </a:p>
      </dgm:t>
    </dgm:pt>
    <dgm:pt modelId="{389FD105-CFD7-4091-81C8-2DB40DA4DEC6}">
      <dgm:prSet/>
      <dgm:spPr/>
      <dgm:t>
        <a:bodyPr/>
        <a:lstStyle/>
        <a:p>
          <a:r>
            <a:rPr lang="en-US" baseline="0" dirty="0"/>
            <a:t>2. Comparison between PURIFY vs </a:t>
          </a:r>
          <a:r>
            <a:rPr lang="en-US" baseline="0" dirty="0" err="1"/>
            <a:t>valgrind</a:t>
          </a:r>
          <a:r>
            <a:rPr lang="en-US" baseline="0" dirty="0"/>
            <a:t> vs MALLOC DEBUG</a:t>
          </a:r>
          <a:endParaRPr lang="en-US" dirty="0"/>
        </a:p>
      </dgm:t>
    </dgm:pt>
    <dgm:pt modelId="{3C5F3491-BC61-448F-AB46-9572C9E9E126}" type="parTrans" cxnId="{3A52871C-07FD-4D18-8CDE-83E22C4417AF}">
      <dgm:prSet/>
      <dgm:spPr/>
      <dgm:t>
        <a:bodyPr/>
        <a:lstStyle/>
        <a:p>
          <a:endParaRPr lang="en-US"/>
        </a:p>
      </dgm:t>
    </dgm:pt>
    <dgm:pt modelId="{25175673-47B7-4B9B-BE40-64E2A34072E2}" type="sibTrans" cxnId="{3A52871C-07FD-4D18-8CDE-83E22C4417AF}">
      <dgm:prSet/>
      <dgm:spPr/>
      <dgm:t>
        <a:bodyPr/>
        <a:lstStyle/>
        <a:p>
          <a:endParaRPr lang="en-US"/>
        </a:p>
      </dgm:t>
    </dgm:pt>
    <dgm:pt modelId="{B990DDC3-231B-48BB-AB72-83672A2C377D}">
      <dgm:prSet/>
      <dgm:spPr/>
      <dgm:t>
        <a:bodyPr/>
        <a:lstStyle/>
        <a:p>
          <a:r>
            <a:rPr lang="en-US" baseline="0" dirty="0"/>
            <a:t>3. Extending the ‘</a:t>
          </a:r>
          <a:r>
            <a:rPr lang="en-US" baseline="0" dirty="0" err="1"/>
            <a:t>functionset</a:t>
          </a:r>
          <a:r>
            <a:rPr lang="en-US" baseline="0" dirty="0"/>
            <a:t>’ feature of MALLOC DEBUG to report allocations</a:t>
          </a:r>
          <a:endParaRPr lang="en-US" dirty="0"/>
        </a:p>
      </dgm:t>
    </dgm:pt>
    <dgm:pt modelId="{7363CDB8-1FB9-4361-88BB-3A1E0C9300CA}" type="parTrans" cxnId="{7D8378B7-EA95-4B39-A384-F1897AA7805F}">
      <dgm:prSet/>
      <dgm:spPr/>
      <dgm:t>
        <a:bodyPr/>
        <a:lstStyle/>
        <a:p>
          <a:endParaRPr lang="en-US"/>
        </a:p>
      </dgm:t>
    </dgm:pt>
    <dgm:pt modelId="{F507C2DC-A1C3-45D6-8310-A277E3FF8BE7}" type="sibTrans" cxnId="{7D8378B7-EA95-4B39-A384-F1897AA7805F}">
      <dgm:prSet/>
      <dgm:spPr/>
      <dgm:t>
        <a:bodyPr/>
        <a:lstStyle/>
        <a:p>
          <a:endParaRPr lang="en-US"/>
        </a:p>
      </dgm:t>
    </dgm:pt>
    <dgm:pt modelId="{80B9AE49-655F-47CC-98BB-267E4B6DFF74}">
      <dgm:prSet/>
      <dgm:spPr/>
      <dgm:t>
        <a:bodyPr/>
        <a:lstStyle/>
        <a:p>
          <a:r>
            <a:rPr lang="en-US" baseline="0" dirty="0"/>
            <a:t>4. Implementation of </a:t>
          </a:r>
          <a:r>
            <a:rPr lang="en-US" baseline="0" dirty="0" err="1"/>
            <a:t>get_malloc_log_live</a:t>
          </a:r>
          <a:r>
            <a:rPr lang="en-US" baseline="0" dirty="0"/>
            <a:t>() routine</a:t>
          </a:r>
          <a:endParaRPr lang="en-US" dirty="0"/>
        </a:p>
      </dgm:t>
    </dgm:pt>
    <dgm:pt modelId="{1274FC9F-9C52-4EFF-9DD7-EDB1198B8392}" type="parTrans" cxnId="{DF0195AA-F250-4D70-A3B2-56C7071621C5}">
      <dgm:prSet/>
      <dgm:spPr/>
      <dgm:t>
        <a:bodyPr/>
        <a:lstStyle/>
        <a:p>
          <a:endParaRPr lang="en-US"/>
        </a:p>
      </dgm:t>
    </dgm:pt>
    <dgm:pt modelId="{E625B392-E907-48B2-8C2A-7E54C063AAD5}" type="sibTrans" cxnId="{DF0195AA-F250-4D70-A3B2-56C7071621C5}">
      <dgm:prSet/>
      <dgm:spPr/>
      <dgm:t>
        <a:bodyPr/>
        <a:lstStyle/>
        <a:p>
          <a:endParaRPr lang="en-US"/>
        </a:p>
      </dgm:t>
    </dgm:pt>
    <dgm:pt modelId="{084EACB9-6A87-4F76-8FFF-4E6ADE17AC95}">
      <dgm:prSet/>
      <dgm:spPr/>
      <dgm:t>
        <a:bodyPr/>
        <a:lstStyle/>
        <a:p>
          <a:r>
            <a:rPr lang="en-US" baseline="0" dirty="0"/>
            <a:t>5. Fixing known issues with ‘</a:t>
          </a:r>
          <a:r>
            <a:rPr lang="en-US" baseline="0" dirty="0" err="1"/>
            <a:t>validate_ptrs</a:t>
          </a:r>
          <a:r>
            <a:rPr lang="en-US" baseline="0" dirty="0"/>
            <a:t>’ feature of MALLOC DEBUG</a:t>
          </a:r>
          <a:endParaRPr lang="en-US" dirty="0"/>
        </a:p>
      </dgm:t>
    </dgm:pt>
    <dgm:pt modelId="{11A493E1-1E70-4C12-89E6-EFBC416ADDDB}" type="parTrans" cxnId="{BBE6C6C2-9393-451A-9DE4-2E65BA6BE1C4}">
      <dgm:prSet/>
      <dgm:spPr/>
      <dgm:t>
        <a:bodyPr/>
        <a:lstStyle/>
        <a:p>
          <a:endParaRPr lang="en-US"/>
        </a:p>
      </dgm:t>
    </dgm:pt>
    <dgm:pt modelId="{0601EBD8-F989-4ACF-BBFA-C255AAC115C4}" type="sibTrans" cxnId="{BBE6C6C2-9393-451A-9DE4-2E65BA6BE1C4}">
      <dgm:prSet/>
      <dgm:spPr/>
      <dgm:t>
        <a:bodyPr/>
        <a:lstStyle/>
        <a:p>
          <a:endParaRPr lang="en-US"/>
        </a:p>
      </dgm:t>
    </dgm:pt>
    <dgm:pt modelId="{6128AD71-33A6-8947-823C-ED5D9B518A1A}" type="pres">
      <dgm:prSet presAssocID="{6A164836-570F-4CA5-8A46-F1302A6701F8}" presName="vert0" presStyleCnt="0">
        <dgm:presLayoutVars>
          <dgm:dir/>
          <dgm:animOne val="branch"/>
          <dgm:animLvl val="lvl"/>
        </dgm:presLayoutVars>
      </dgm:prSet>
      <dgm:spPr/>
    </dgm:pt>
    <dgm:pt modelId="{90B70839-36EF-7D44-8B05-D38E9716B3C4}" type="pres">
      <dgm:prSet presAssocID="{A247784D-4D5A-4BEE-903D-4377CBAEB38B}" presName="thickLine" presStyleLbl="alignNode1" presStyleIdx="0" presStyleCnt="5"/>
      <dgm:spPr/>
    </dgm:pt>
    <dgm:pt modelId="{47D96298-9DB8-D54F-AFF1-D9B7448DA672}" type="pres">
      <dgm:prSet presAssocID="{A247784D-4D5A-4BEE-903D-4377CBAEB38B}" presName="horz1" presStyleCnt="0"/>
      <dgm:spPr/>
    </dgm:pt>
    <dgm:pt modelId="{D520077E-CCA0-F249-A549-F064287D5616}" type="pres">
      <dgm:prSet presAssocID="{A247784D-4D5A-4BEE-903D-4377CBAEB38B}" presName="tx1" presStyleLbl="revTx" presStyleIdx="0" presStyleCnt="5"/>
      <dgm:spPr/>
    </dgm:pt>
    <dgm:pt modelId="{9BB47C32-1DAD-1144-B27C-5EFF4972CDCD}" type="pres">
      <dgm:prSet presAssocID="{A247784D-4D5A-4BEE-903D-4377CBAEB38B}" presName="vert1" presStyleCnt="0"/>
      <dgm:spPr/>
    </dgm:pt>
    <dgm:pt modelId="{A671ADA1-E308-0247-A4B4-D0ABED9F1832}" type="pres">
      <dgm:prSet presAssocID="{389FD105-CFD7-4091-81C8-2DB40DA4DEC6}" presName="thickLine" presStyleLbl="alignNode1" presStyleIdx="1" presStyleCnt="5"/>
      <dgm:spPr/>
    </dgm:pt>
    <dgm:pt modelId="{696F39A1-C53E-8747-98DF-651D2849258E}" type="pres">
      <dgm:prSet presAssocID="{389FD105-CFD7-4091-81C8-2DB40DA4DEC6}" presName="horz1" presStyleCnt="0"/>
      <dgm:spPr/>
    </dgm:pt>
    <dgm:pt modelId="{C614C29E-2210-2A43-B855-0114F0569F77}" type="pres">
      <dgm:prSet presAssocID="{389FD105-CFD7-4091-81C8-2DB40DA4DEC6}" presName="tx1" presStyleLbl="revTx" presStyleIdx="1" presStyleCnt="5"/>
      <dgm:spPr/>
    </dgm:pt>
    <dgm:pt modelId="{CD7AE5F7-B47C-8A41-B306-5CA12C113273}" type="pres">
      <dgm:prSet presAssocID="{389FD105-CFD7-4091-81C8-2DB40DA4DEC6}" presName="vert1" presStyleCnt="0"/>
      <dgm:spPr/>
    </dgm:pt>
    <dgm:pt modelId="{30CEC475-FD99-2249-93A6-AD547D1D67E0}" type="pres">
      <dgm:prSet presAssocID="{B990DDC3-231B-48BB-AB72-83672A2C377D}" presName="thickLine" presStyleLbl="alignNode1" presStyleIdx="2" presStyleCnt="5"/>
      <dgm:spPr/>
    </dgm:pt>
    <dgm:pt modelId="{CB8403F2-9130-2541-AF09-E18A1551F9BA}" type="pres">
      <dgm:prSet presAssocID="{B990DDC3-231B-48BB-AB72-83672A2C377D}" presName="horz1" presStyleCnt="0"/>
      <dgm:spPr/>
    </dgm:pt>
    <dgm:pt modelId="{BF1B1EA5-ECF4-EA45-A251-365F5BC74545}" type="pres">
      <dgm:prSet presAssocID="{B990DDC3-231B-48BB-AB72-83672A2C377D}" presName="tx1" presStyleLbl="revTx" presStyleIdx="2" presStyleCnt="5"/>
      <dgm:spPr/>
    </dgm:pt>
    <dgm:pt modelId="{26D80B79-7F2F-2A4E-B66F-B01DAA3972B8}" type="pres">
      <dgm:prSet presAssocID="{B990DDC3-231B-48BB-AB72-83672A2C377D}" presName="vert1" presStyleCnt="0"/>
      <dgm:spPr/>
    </dgm:pt>
    <dgm:pt modelId="{44763213-C89E-DA49-92D9-8B7345E26A1B}" type="pres">
      <dgm:prSet presAssocID="{80B9AE49-655F-47CC-98BB-267E4B6DFF74}" presName="thickLine" presStyleLbl="alignNode1" presStyleIdx="3" presStyleCnt="5"/>
      <dgm:spPr/>
    </dgm:pt>
    <dgm:pt modelId="{FFC36831-8C21-424F-A232-A164E6D84412}" type="pres">
      <dgm:prSet presAssocID="{80B9AE49-655F-47CC-98BB-267E4B6DFF74}" presName="horz1" presStyleCnt="0"/>
      <dgm:spPr/>
    </dgm:pt>
    <dgm:pt modelId="{A00D1512-3A7C-0F4E-8758-D4DE369D9D69}" type="pres">
      <dgm:prSet presAssocID="{80B9AE49-655F-47CC-98BB-267E4B6DFF74}" presName="tx1" presStyleLbl="revTx" presStyleIdx="3" presStyleCnt="5"/>
      <dgm:spPr/>
    </dgm:pt>
    <dgm:pt modelId="{1C54DB65-543C-1D4D-9C59-158E6E89E2AD}" type="pres">
      <dgm:prSet presAssocID="{80B9AE49-655F-47CC-98BB-267E4B6DFF74}" presName="vert1" presStyleCnt="0"/>
      <dgm:spPr/>
    </dgm:pt>
    <dgm:pt modelId="{AC4ABE61-5B7C-4645-BB8D-43CBEA606935}" type="pres">
      <dgm:prSet presAssocID="{084EACB9-6A87-4F76-8FFF-4E6ADE17AC95}" presName="thickLine" presStyleLbl="alignNode1" presStyleIdx="4" presStyleCnt="5"/>
      <dgm:spPr/>
    </dgm:pt>
    <dgm:pt modelId="{5A298306-ADC3-4D4A-B8BD-8C868A74F1D8}" type="pres">
      <dgm:prSet presAssocID="{084EACB9-6A87-4F76-8FFF-4E6ADE17AC95}" presName="horz1" presStyleCnt="0"/>
      <dgm:spPr/>
    </dgm:pt>
    <dgm:pt modelId="{89DBF760-727E-544E-9F31-DD45B3C06389}" type="pres">
      <dgm:prSet presAssocID="{084EACB9-6A87-4F76-8FFF-4E6ADE17AC95}" presName="tx1" presStyleLbl="revTx" presStyleIdx="4" presStyleCnt="5"/>
      <dgm:spPr/>
    </dgm:pt>
    <dgm:pt modelId="{47B1BBF7-D3EE-CE4E-9AD5-FB2E0EB0BD58}" type="pres">
      <dgm:prSet presAssocID="{084EACB9-6A87-4F76-8FFF-4E6ADE17AC95}" presName="vert1" presStyleCnt="0"/>
      <dgm:spPr/>
    </dgm:pt>
  </dgm:ptLst>
  <dgm:cxnLst>
    <dgm:cxn modelId="{67572400-68E5-491A-8C8A-C555DF850E7E}" srcId="{6A164836-570F-4CA5-8A46-F1302A6701F8}" destId="{A247784D-4D5A-4BEE-903D-4377CBAEB38B}" srcOrd="0" destOrd="0" parTransId="{65CACD68-CE7F-4EC5-84D4-2223496932F3}" sibTransId="{2DD5EC5E-9E4A-4AE6-85C5-3E8D2852DE01}"/>
    <dgm:cxn modelId="{FE6EAF0F-2F9C-4B4A-BCC8-F3CE3B6FF3B3}" type="presOf" srcId="{80B9AE49-655F-47CC-98BB-267E4B6DFF74}" destId="{A00D1512-3A7C-0F4E-8758-D4DE369D9D69}" srcOrd="0" destOrd="0" presId="urn:microsoft.com/office/officeart/2008/layout/LinedList"/>
    <dgm:cxn modelId="{3A52871C-07FD-4D18-8CDE-83E22C4417AF}" srcId="{6A164836-570F-4CA5-8A46-F1302A6701F8}" destId="{389FD105-CFD7-4091-81C8-2DB40DA4DEC6}" srcOrd="1" destOrd="0" parTransId="{3C5F3491-BC61-448F-AB46-9572C9E9E126}" sibTransId="{25175673-47B7-4B9B-BE40-64E2A34072E2}"/>
    <dgm:cxn modelId="{F7B6F83A-01E4-734F-80D2-395B9806A229}" type="presOf" srcId="{B990DDC3-231B-48BB-AB72-83672A2C377D}" destId="{BF1B1EA5-ECF4-EA45-A251-365F5BC74545}" srcOrd="0" destOrd="0" presId="urn:microsoft.com/office/officeart/2008/layout/LinedList"/>
    <dgm:cxn modelId="{22B5AB49-9809-FF4C-BA68-A67193E8668F}" type="presOf" srcId="{6A164836-570F-4CA5-8A46-F1302A6701F8}" destId="{6128AD71-33A6-8947-823C-ED5D9B518A1A}" srcOrd="0" destOrd="0" presId="urn:microsoft.com/office/officeart/2008/layout/LinedList"/>
    <dgm:cxn modelId="{8938404A-6736-2E4E-BB51-E9F51D59C9F1}" type="presOf" srcId="{084EACB9-6A87-4F76-8FFF-4E6ADE17AC95}" destId="{89DBF760-727E-544E-9F31-DD45B3C06389}" srcOrd="0" destOrd="0" presId="urn:microsoft.com/office/officeart/2008/layout/LinedList"/>
    <dgm:cxn modelId="{DF0195AA-F250-4D70-A3B2-56C7071621C5}" srcId="{6A164836-570F-4CA5-8A46-F1302A6701F8}" destId="{80B9AE49-655F-47CC-98BB-267E4B6DFF74}" srcOrd="3" destOrd="0" parTransId="{1274FC9F-9C52-4EFF-9DD7-EDB1198B8392}" sibTransId="{E625B392-E907-48B2-8C2A-7E54C063AAD5}"/>
    <dgm:cxn modelId="{BAEC61AC-D8B1-A64F-B0C0-E7BDB4935E8E}" type="presOf" srcId="{389FD105-CFD7-4091-81C8-2DB40DA4DEC6}" destId="{C614C29E-2210-2A43-B855-0114F0569F77}" srcOrd="0" destOrd="0" presId="urn:microsoft.com/office/officeart/2008/layout/LinedList"/>
    <dgm:cxn modelId="{3886D6AD-6D20-7440-B608-5E8FE4EA7511}" type="presOf" srcId="{A247784D-4D5A-4BEE-903D-4377CBAEB38B}" destId="{D520077E-CCA0-F249-A549-F064287D5616}" srcOrd="0" destOrd="0" presId="urn:microsoft.com/office/officeart/2008/layout/LinedList"/>
    <dgm:cxn modelId="{7D8378B7-EA95-4B39-A384-F1897AA7805F}" srcId="{6A164836-570F-4CA5-8A46-F1302A6701F8}" destId="{B990DDC3-231B-48BB-AB72-83672A2C377D}" srcOrd="2" destOrd="0" parTransId="{7363CDB8-1FB9-4361-88BB-3A1E0C9300CA}" sibTransId="{F507C2DC-A1C3-45D6-8310-A277E3FF8BE7}"/>
    <dgm:cxn modelId="{BBE6C6C2-9393-451A-9DE4-2E65BA6BE1C4}" srcId="{6A164836-570F-4CA5-8A46-F1302A6701F8}" destId="{084EACB9-6A87-4F76-8FFF-4E6ADE17AC95}" srcOrd="4" destOrd="0" parTransId="{11A493E1-1E70-4C12-89E6-EFBC416ADDDB}" sibTransId="{0601EBD8-F989-4ACF-BBFA-C255AAC115C4}"/>
    <dgm:cxn modelId="{58E346C7-D219-B647-A752-0972FED993EE}" type="presParOf" srcId="{6128AD71-33A6-8947-823C-ED5D9B518A1A}" destId="{90B70839-36EF-7D44-8B05-D38E9716B3C4}" srcOrd="0" destOrd="0" presId="urn:microsoft.com/office/officeart/2008/layout/LinedList"/>
    <dgm:cxn modelId="{0D81365A-38CB-714A-9693-FFA4BDA7DAC8}" type="presParOf" srcId="{6128AD71-33A6-8947-823C-ED5D9B518A1A}" destId="{47D96298-9DB8-D54F-AFF1-D9B7448DA672}" srcOrd="1" destOrd="0" presId="urn:microsoft.com/office/officeart/2008/layout/LinedList"/>
    <dgm:cxn modelId="{EF7527C9-ACC7-FD43-8E08-423EF3F087EB}" type="presParOf" srcId="{47D96298-9DB8-D54F-AFF1-D9B7448DA672}" destId="{D520077E-CCA0-F249-A549-F064287D5616}" srcOrd="0" destOrd="0" presId="urn:microsoft.com/office/officeart/2008/layout/LinedList"/>
    <dgm:cxn modelId="{D20F9A8F-9E85-1647-B354-ED658A8A7D47}" type="presParOf" srcId="{47D96298-9DB8-D54F-AFF1-D9B7448DA672}" destId="{9BB47C32-1DAD-1144-B27C-5EFF4972CDCD}" srcOrd="1" destOrd="0" presId="urn:microsoft.com/office/officeart/2008/layout/LinedList"/>
    <dgm:cxn modelId="{77D49E9A-9418-3B46-B3EF-7C106D394080}" type="presParOf" srcId="{6128AD71-33A6-8947-823C-ED5D9B518A1A}" destId="{A671ADA1-E308-0247-A4B4-D0ABED9F1832}" srcOrd="2" destOrd="0" presId="urn:microsoft.com/office/officeart/2008/layout/LinedList"/>
    <dgm:cxn modelId="{BF5F8614-4CBE-CC49-A41E-6CB728C1F3FA}" type="presParOf" srcId="{6128AD71-33A6-8947-823C-ED5D9B518A1A}" destId="{696F39A1-C53E-8747-98DF-651D2849258E}" srcOrd="3" destOrd="0" presId="urn:microsoft.com/office/officeart/2008/layout/LinedList"/>
    <dgm:cxn modelId="{F323C729-831F-934D-9CE5-0034BD08F7B9}" type="presParOf" srcId="{696F39A1-C53E-8747-98DF-651D2849258E}" destId="{C614C29E-2210-2A43-B855-0114F0569F77}" srcOrd="0" destOrd="0" presId="urn:microsoft.com/office/officeart/2008/layout/LinedList"/>
    <dgm:cxn modelId="{A33D25FF-DD47-C446-A4BF-222C9CA2B5A5}" type="presParOf" srcId="{696F39A1-C53E-8747-98DF-651D2849258E}" destId="{CD7AE5F7-B47C-8A41-B306-5CA12C113273}" srcOrd="1" destOrd="0" presId="urn:microsoft.com/office/officeart/2008/layout/LinedList"/>
    <dgm:cxn modelId="{0B9EE971-FCA9-F04E-81AD-06137A6951F2}" type="presParOf" srcId="{6128AD71-33A6-8947-823C-ED5D9B518A1A}" destId="{30CEC475-FD99-2249-93A6-AD547D1D67E0}" srcOrd="4" destOrd="0" presId="urn:microsoft.com/office/officeart/2008/layout/LinedList"/>
    <dgm:cxn modelId="{A621D803-B5EB-B743-9249-62F2B840C1F9}" type="presParOf" srcId="{6128AD71-33A6-8947-823C-ED5D9B518A1A}" destId="{CB8403F2-9130-2541-AF09-E18A1551F9BA}" srcOrd="5" destOrd="0" presId="urn:microsoft.com/office/officeart/2008/layout/LinedList"/>
    <dgm:cxn modelId="{0B02B353-77C7-7642-A5CC-9BD05D28A847}" type="presParOf" srcId="{CB8403F2-9130-2541-AF09-E18A1551F9BA}" destId="{BF1B1EA5-ECF4-EA45-A251-365F5BC74545}" srcOrd="0" destOrd="0" presId="urn:microsoft.com/office/officeart/2008/layout/LinedList"/>
    <dgm:cxn modelId="{49E33905-D6AA-754C-8DC8-631FDBDBAB83}" type="presParOf" srcId="{CB8403F2-9130-2541-AF09-E18A1551F9BA}" destId="{26D80B79-7F2F-2A4E-B66F-B01DAA3972B8}" srcOrd="1" destOrd="0" presId="urn:microsoft.com/office/officeart/2008/layout/LinedList"/>
    <dgm:cxn modelId="{625FCFDE-BC2F-5F4A-8E19-0D37FDA081F7}" type="presParOf" srcId="{6128AD71-33A6-8947-823C-ED5D9B518A1A}" destId="{44763213-C89E-DA49-92D9-8B7345E26A1B}" srcOrd="6" destOrd="0" presId="urn:microsoft.com/office/officeart/2008/layout/LinedList"/>
    <dgm:cxn modelId="{47A0D6E0-9255-5D40-B0E2-B84083CF1689}" type="presParOf" srcId="{6128AD71-33A6-8947-823C-ED5D9B518A1A}" destId="{FFC36831-8C21-424F-A232-A164E6D84412}" srcOrd="7" destOrd="0" presId="urn:microsoft.com/office/officeart/2008/layout/LinedList"/>
    <dgm:cxn modelId="{05F59488-1F0B-0545-80D4-3F9D2B6463B0}" type="presParOf" srcId="{FFC36831-8C21-424F-A232-A164E6D84412}" destId="{A00D1512-3A7C-0F4E-8758-D4DE369D9D69}" srcOrd="0" destOrd="0" presId="urn:microsoft.com/office/officeart/2008/layout/LinedList"/>
    <dgm:cxn modelId="{668CE398-8AA3-E749-80B1-A478A5E0AAE8}" type="presParOf" srcId="{FFC36831-8C21-424F-A232-A164E6D84412}" destId="{1C54DB65-543C-1D4D-9C59-158E6E89E2AD}" srcOrd="1" destOrd="0" presId="urn:microsoft.com/office/officeart/2008/layout/LinedList"/>
    <dgm:cxn modelId="{FCB17155-27FF-8C4E-A3FE-030FF105E30A}" type="presParOf" srcId="{6128AD71-33A6-8947-823C-ED5D9B518A1A}" destId="{AC4ABE61-5B7C-4645-BB8D-43CBEA606935}" srcOrd="8" destOrd="0" presId="urn:microsoft.com/office/officeart/2008/layout/LinedList"/>
    <dgm:cxn modelId="{0AF39E21-CE15-DA4C-B8F4-A4046B845BC0}" type="presParOf" srcId="{6128AD71-33A6-8947-823C-ED5D9B518A1A}" destId="{5A298306-ADC3-4D4A-B8BD-8C868A74F1D8}" srcOrd="9" destOrd="0" presId="urn:microsoft.com/office/officeart/2008/layout/LinedList"/>
    <dgm:cxn modelId="{1351CBD5-FE99-E34C-8F05-8A8B5A8A399C}" type="presParOf" srcId="{5A298306-ADC3-4D4A-B8BD-8C868A74F1D8}" destId="{89DBF760-727E-544E-9F31-DD45B3C06389}" srcOrd="0" destOrd="0" presId="urn:microsoft.com/office/officeart/2008/layout/LinedList"/>
    <dgm:cxn modelId="{255F700C-A9FB-D140-9CDD-9D050B413332}" type="presParOf" srcId="{5A298306-ADC3-4D4A-B8BD-8C868A74F1D8}" destId="{47B1BBF7-D3EE-CE4E-9AD5-FB2E0EB0BD5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164836-570F-4CA5-8A46-F1302A6701F8}"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A247784D-4D5A-4BEE-903D-4377CBAEB38B}">
      <dgm:prSet/>
      <dgm:spPr/>
      <dgm:t>
        <a:bodyPr/>
        <a:lstStyle/>
        <a:p>
          <a:r>
            <a:rPr lang="en-US" baseline="0" dirty="0"/>
            <a:t>1. A detailed study of the above tools is to understand why other tools are more efficient and what is missing in MALLOC DEBUG</a:t>
          </a:r>
          <a:endParaRPr lang="en-US" dirty="0"/>
        </a:p>
      </dgm:t>
    </dgm:pt>
    <dgm:pt modelId="{65CACD68-CE7F-4EC5-84D4-2223496932F3}" type="parTrans" cxnId="{67572400-68E5-491A-8C8A-C555DF850E7E}">
      <dgm:prSet/>
      <dgm:spPr/>
      <dgm:t>
        <a:bodyPr/>
        <a:lstStyle/>
        <a:p>
          <a:endParaRPr lang="en-US"/>
        </a:p>
      </dgm:t>
    </dgm:pt>
    <dgm:pt modelId="{2DD5EC5E-9E4A-4AE6-85C5-3E8D2852DE01}" type="sibTrans" cxnId="{67572400-68E5-491A-8C8A-C555DF850E7E}">
      <dgm:prSet/>
      <dgm:spPr/>
      <dgm:t>
        <a:bodyPr/>
        <a:lstStyle/>
        <a:p>
          <a:endParaRPr lang="en-US"/>
        </a:p>
      </dgm:t>
    </dgm:pt>
    <dgm:pt modelId="{389FD105-CFD7-4091-81C8-2DB40DA4DEC6}">
      <dgm:prSet/>
      <dgm:spPr/>
      <dgm:t>
        <a:bodyPr/>
        <a:lstStyle/>
        <a:p>
          <a:r>
            <a:rPr lang="en-US" baseline="0" dirty="0"/>
            <a:t>2. Comparison chart is made and uploaded in the box folder:</a:t>
          </a:r>
        </a:p>
        <a:p>
          <a:r>
            <a:rPr lang="en-GB" baseline="0" dirty="0"/>
            <a:t>https://</a:t>
          </a:r>
          <a:r>
            <a:rPr lang="en-GB" baseline="0" dirty="0" err="1"/>
            <a:t>ibm.ent.box.com</a:t>
          </a:r>
          <a:r>
            <a:rPr lang="en-GB" baseline="0" dirty="0"/>
            <a:t>/folder/126815227431</a:t>
          </a:r>
          <a:endParaRPr lang="en-US" dirty="0"/>
        </a:p>
      </dgm:t>
    </dgm:pt>
    <dgm:pt modelId="{3C5F3491-BC61-448F-AB46-9572C9E9E126}" type="parTrans" cxnId="{3A52871C-07FD-4D18-8CDE-83E22C4417AF}">
      <dgm:prSet/>
      <dgm:spPr/>
      <dgm:t>
        <a:bodyPr/>
        <a:lstStyle/>
        <a:p>
          <a:endParaRPr lang="en-US"/>
        </a:p>
      </dgm:t>
    </dgm:pt>
    <dgm:pt modelId="{25175673-47B7-4B9B-BE40-64E2A34072E2}" type="sibTrans" cxnId="{3A52871C-07FD-4D18-8CDE-83E22C4417AF}">
      <dgm:prSet/>
      <dgm:spPr/>
      <dgm:t>
        <a:bodyPr/>
        <a:lstStyle/>
        <a:p>
          <a:endParaRPr lang="en-US"/>
        </a:p>
      </dgm:t>
    </dgm:pt>
    <dgm:pt modelId="{8C5A5C2C-A686-6E48-92B7-B601D54030CA}" type="pres">
      <dgm:prSet presAssocID="{6A164836-570F-4CA5-8A46-F1302A6701F8}" presName="vert0" presStyleCnt="0">
        <dgm:presLayoutVars>
          <dgm:dir/>
          <dgm:animOne val="branch"/>
          <dgm:animLvl val="lvl"/>
        </dgm:presLayoutVars>
      </dgm:prSet>
      <dgm:spPr/>
    </dgm:pt>
    <dgm:pt modelId="{CC758EE1-7998-F647-9C3D-B9BBD98971BF}" type="pres">
      <dgm:prSet presAssocID="{A247784D-4D5A-4BEE-903D-4377CBAEB38B}" presName="thickLine" presStyleLbl="alignNode1" presStyleIdx="0" presStyleCnt="2"/>
      <dgm:spPr/>
    </dgm:pt>
    <dgm:pt modelId="{19068014-6B16-CA4C-BC06-9938113C6864}" type="pres">
      <dgm:prSet presAssocID="{A247784D-4D5A-4BEE-903D-4377CBAEB38B}" presName="horz1" presStyleCnt="0"/>
      <dgm:spPr/>
    </dgm:pt>
    <dgm:pt modelId="{69F342B0-EACE-2B4A-BF67-20954658C31E}" type="pres">
      <dgm:prSet presAssocID="{A247784D-4D5A-4BEE-903D-4377CBAEB38B}" presName="tx1" presStyleLbl="revTx" presStyleIdx="0" presStyleCnt="2"/>
      <dgm:spPr/>
    </dgm:pt>
    <dgm:pt modelId="{95AA21A1-37A3-5C42-9B90-7AB5DDD9A8A2}" type="pres">
      <dgm:prSet presAssocID="{A247784D-4D5A-4BEE-903D-4377CBAEB38B}" presName="vert1" presStyleCnt="0"/>
      <dgm:spPr/>
    </dgm:pt>
    <dgm:pt modelId="{E2FD7962-CA90-9748-8654-7529ACF94C30}" type="pres">
      <dgm:prSet presAssocID="{389FD105-CFD7-4091-81C8-2DB40DA4DEC6}" presName="thickLine" presStyleLbl="alignNode1" presStyleIdx="1" presStyleCnt="2"/>
      <dgm:spPr/>
    </dgm:pt>
    <dgm:pt modelId="{46CA0A39-07C2-FB45-9571-B7EE1936DD5A}" type="pres">
      <dgm:prSet presAssocID="{389FD105-CFD7-4091-81C8-2DB40DA4DEC6}" presName="horz1" presStyleCnt="0"/>
      <dgm:spPr/>
    </dgm:pt>
    <dgm:pt modelId="{C66C12BA-132F-9E43-8E85-6E0FFA9CFFC4}" type="pres">
      <dgm:prSet presAssocID="{389FD105-CFD7-4091-81C8-2DB40DA4DEC6}" presName="tx1" presStyleLbl="revTx" presStyleIdx="1" presStyleCnt="2"/>
      <dgm:spPr/>
    </dgm:pt>
    <dgm:pt modelId="{0B7DA39D-B2BB-B04D-B4B5-76B0207E791E}" type="pres">
      <dgm:prSet presAssocID="{389FD105-CFD7-4091-81C8-2DB40DA4DEC6}" presName="vert1" presStyleCnt="0"/>
      <dgm:spPr/>
    </dgm:pt>
  </dgm:ptLst>
  <dgm:cxnLst>
    <dgm:cxn modelId="{67572400-68E5-491A-8C8A-C555DF850E7E}" srcId="{6A164836-570F-4CA5-8A46-F1302A6701F8}" destId="{A247784D-4D5A-4BEE-903D-4377CBAEB38B}" srcOrd="0" destOrd="0" parTransId="{65CACD68-CE7F-4EC5-84D4-2223496932F3}" sibTransId="{2DD5EC5E-9E4A-4AE6-85C5-3E8D2852DE01}"/>
    <dgm:cxn modelId="{3A52871C-07FD-4D18-8CDE-83E22C4417AF}" srcId="{6A164836-570F-4CA5-8A46-F1302A6701F8}" destId="{389FD105-CFD7-4091-81C8-2DB40DA4DEC6}" srcOrd="1" destOrd="0" parTransId="{3C5F3491-BC61-448F-AB46-9572C9E9E126}" sibTransId="{25175673-47B7-4B9B-BE40-64E2A34072E2}"/>
    <dgm:cxn modelId="{F8CFB968-C58F-D04B-BD50-EA3ED1479F11}" type="presOf" srcId="{6A164836-570F-4CA5-8A46-F1302A6701F8}" destId="{8C5A5C2C-A686-6E48-92B7-B601D54030CA}" srcOrd="0" destOrd="0" presId="urn:microsoft.com/office/officeart/2008/layout/LinedList"/>
    <dgm:cxn modelId="{19B02DA6-53F8-3045-8B70-F78276FCD74B}" type="presOf" srcId="{A247784D-4D5A-4BEE-903D-4377CBAEB38B}" destId="{69F342B0-EACE-2B4A-BF67-20954658C31E}" srcOrd="0" destOrd="0" presId="urn:microsoft.com/office/officeart/2008/layout/LinedList"/>
    <dgm:cxn modelId="{CBB271EA-6930-6E48-850E-7C46BCF62F68}" type="presOf" srcId="{389FD105-CFD7-4091-81C8-2DB40DA4DEC6}" destId="{C66C12BA-132F-9E43-8E85-6E0FFA9CFFC4}" srcOrd="0" destOrd="0" presId="urn:microsoft.com/office/officeart/2008/layout/LinedList"/>
    <dgm:cxn modelId="{3A31857E-EC17-CF4E-A8F4-F43EB4175019}" type="presParOf" srcId="{8C5A5C2C-A686-6E48-92B7-B601D54030CA}" destId="{CC758EE1-7998-F647-9C3D-B9BBD98971BF}" srcOrd="0" destOrd="0" presId="urn:microsoft.com/office/officeart/2008/layout/LinedList"/>
    <dgm:cxn modelId="{3A8581BB-D842-044C-A2A5-679EFC1F2B86}" type="presParOf" srcId="{8C5A5C2C-A686-6E48-92B7-B601D54030CA}" destId="{19068014-6B16-CA4C-BC06-9938113C6864}" srcOrd="1" destOrd="0" presId="urn:microsoft.com/office/officeart/2008/layout/LinedList"/>
    <dgm:cxn modelId="{D16935B1-A3E3-1A46-92C4-B02586078371}" type="presParOf" srcId="{19068014-6B16-CA4C-BC06-9938113C6864}" destId="{69F342B0-EACE-2B4A-BF67-20954658C31E}" srcOrd="0" destOrd="0" presId="urn:microsoft.com/office/officeart/2008/layout/LinedList"/>
    <dgm:cxn modelId="{0A171FCB-0DCA-5D49-B267-8FAC8F8C3B77}" type="presParOf" srcId="{19068014-6B16-CA4C-BC06-9938113C6864}" destId="{95AA21A1-37A3-5C42-9B90-7AB5DDD9A8A2}" srcOrd="1" destOrd="0" presId="urn:microsoft.com/office/officeart/2008/layout/LinedList"/>
    <dgm:cxn modelId="{247A0B9F-F544-DA42-A748-7FD471D08852}" type="presParOf" srcId="{8C5A5C2C-A686-6E48-92B7-B601D54030CA}" destId="{E2FD7962-CA90-9748-8654-7529ACF94C30}" srcOrd="2" destOrd="0" presId="urn:microsoft.com/office/officeart/2008/layout/LinedList"/>
    <dgm:cxn modelId="{CF9378E0-CF60-D142-A2A9-BFD5AB2D3586}" type="presParOf" srcId="{8C5A5C2C-A686-6E48-92B7-B601D54030CA}" destId="{46CA0A39-07C2-FB45-9571-B7EE1936DD5A}" srcOrd="3" destOrd="0" presId="urn:microsoft.com/office/officeart/2008/layout/LinedList"/>
    <dgm:cxn modelId="{146748A4-9D61-F64F-9B8C-FE6BBE41E22D}" type="presParOf" srcId="{46CA0A39-07C2-FB45-9571-B7EE1936DD5A}" destId="{C66C12BA-132F-9E43-8E85-6E0FFA9CFFC4}" srcOrd="0" destOrd="0" presId="urn:microsoft.com/office/officeart/2008/layout/LinedList"/>
    <dgm:cxn modelId="{B44538A1-817D-D445-AEFF-44F87E564881}" type="presParOf" srcId="{46CA0A39-07C2-FB45-9571-B7EE1936DD5A}" destId="{0B7DA39D-B2BB-B04D-B4B5-76B0207E79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164836-570F-4CA5-8A46-F1302A6701F8}"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A247784D-4D5A-4BEE-903D-4377CBAEB38B}">
      <dgm:prSet/>
      <dgm:spPr/>
      <dgm:t>
        <a:bodyPr/>
        <a:lstStyle/>
        <a:p>
          <a:r>
            <a:rPr lang="en-US" baseline="0" dirty="0"/>
            <a:t>1. For larger applications, ‘</a:t>
          </a:r>
          <a:r>
            <a:rPr lang="en-US" baseline="0" dirty="0" err="1"/>
            <a:t>functionset</a:t>
          </a:r>
          <a:r>
            <a:rPr lang="en-US" baseline="0" dirty="0"/>
            <a:t>’ feature of MALLOC DEBUG tool helps the developer to debug the portion of the program.</a:t>
          </a:r>
        </a:p>
        <a:p>
          <a:r>
            <a:rPr lang="en-US" baseline="0" dirty="0"/>
            <a:t>Ex: If user wants to fix the memory issues related to his own code, rather the libraries used, He can use this option to specify the interested functions list for the malloc debug tool to track only issues related to those functions.</a:t>
          </a:r>
          <a:endParaRPr lang="en-US" dirty="0"/>
        </a:p>
      </dgm:t>
    </dgm:pt>
    <dgm:pt modelId="{65CACD68-CE7F-4EC5-84D4-2223496932F3}" type="parTrans" cxnId="{67572400-68E5-491A-8C8A-C555DF850E7E}">
      <dgm:prSet/>
      <dgm:spPr/>
      <dgm:t>
        <a:bodyPr/>
        <a:lstStyle/>
        <a:p>
          <a:endParaRPr lang="en-US"/>
        </a:p>
      </dgm:t>
    </dgm:pt>
    <dgm:pt modelId="{2DD5EC5E-9E4A-4AE6-85C5-3E8D2852DE01}" type="sibTrans" cxnId="{67572400-68E5-491A-8C8A-C555DF850E7E}">
      <dgm:prSet/>
      <dgm:spPr/>
      <dgm:t>
        <a:bodyPr/>
        <a:lstStyle/>
        <a:p>
          <a:endParaRPr lang="en-US"/>
        </a:p>
      </dgm:t>
    </dgm:pt>
    <dgm:pt modelId="{389FD105-CFD7-4091-81C8-2DB40DA4DEC6}">
      <dgm:prSet/>
      <dgm:spPr/>
      <dgm:t>
        <a:bodyPr/>
        <a:lstStyle/>
        <a:p>
          <a:r>
            <a:rPr lang="en-US" baseline="0" dirty="0"/>
            <a:t>2. Currently this feature in AIX is only implemented for memory buffer overflows. But it doesn’t work for the memory leaks.</a:t>
          </a:r>
        </a:p>
        <a:p>
          <a:r>
            <a:rPr lang="en-US" baseline="0" dirty="0"/>
            <a:t>Ex. If user wants to understand the leaks in his own implemented functions, current implementation doesn’t support it. </a:t>
          </a:r>
        </a:p>
        <a:p>
          <a:r>
            <a:rPr lang="en-US" baseline="0" dirty="0"/>
            <a:t>3. With this hackathon, </a:t>
          </a:r>
          <a:r>
            <a:rPr lang="en-US" baseline="0" dirty="0" err="1"/>
            <a:t>functionset</a:t>
          </a:r>
          <a:r>
            <a:rPr lang="en-US" baseline="0" dirty="0"/>
            <a:t> feature is </a:t>
          </a:r>
          <a:r>
            <a:rPr lang="en-US" baseline="0" dirty="0" err="1"/>
            <a:t>extened</a:t>
          </a:r>
          <a:r>
            <a:rPr lang="en-US" baseline="0" dirty="0"/>
            <a:t> to memory leaks. </a:t>
          </a:r>
          <a:endParaRPr lang="en-US" dirty="0"/>
        </a:p>
      </dgm:t>
    </dgm:pt>
    <dgm:pt modelId="{3C5F3491-BC61-448F-AB46-9572C9E9E126}" type="parTrans" cxnId="{3A52871C-07FD-4D18-8CDE-83E22C4417AF}">
      <dgm:prSet/>
      <dgm:spPr/>
      <dgm:t>
        <a:bodyPr/>
        <a:lstStyle/>
        <a:p>
          <a:endParaRPr lang="en-US"/>
        </a:p>
      </dgm:t>
    </dgm:pt>
    <dgm:pt modelId="{25175673-47B7-4B9B-BE40-64E2A34072E2}" type="sibTrans" cxnId="{3A52871C-07FD-4D18-8CDE-83E22C4417AF}">
      <dgm:prSet/>
      <dgm:spPr/>
      <dgm:t>
        <a:bodyPr/>
        <a:lstStyle/>
        <a:p>
          <a:endParaRPr lang="en-US"/>
        </a:p>
      </dgm:t>
    </dgm:pt>
    <dgm:pt modelId="{8C5A5C2C-A686-6E48-92B7-B601D54030CA}" type="pres">
      <dgm:prSet presAssocID="{6A164836-570F-4CA5-8A46-F1302A6701F8}" presName="vert0" presStyleCnt="0">
        <dgm:presLayoutVars>
          <dgm:dir/>
          <dgm:animOne val="branch"/>
          <dgm:animLvl val="lvl"/>
        </dgm:presLayoutVars>
      </dgm:prSet>
      <dgm:spPr/>
    </dgm:pt>
    <dgm:pt modelId="{CC758EE1-7998-F647-9C3D-B9BBD98971BF}" type="pres">
      <dgm:prSet presAssocID="{A247784D-4D5A-4BEE-903D-4377CBAEB38B}" presName="thickLine" presStyleLbl="alignNode1" presStyleIdx="0" presStyleCnt="2"/>
      <dgm:spPr/>
    </dgm:pt>
    <dgm:pt modelId="{19068014-6B16-CA4C-BC06-9938113C6864}" type="pres">
      <dgm:prSet presAssocID="{A247784D-4D5A-4BEE-903D-4377CBAEB38B}" presName="horz1" presStyleCnt="0"/>
      <dgm:spPr/>
    </dgm:pt>
    <dgm:pt modelId="{69F342B0-EACE-2B4A-BF67-20954658C31E}" type="pres">
      <dgm:prSet presAssocID="{A247784D-4D5A-4BEE-903D-4377CBAEB38B}" presName="tx1" presStyleLbl="revTx" presStyleIdx="0" presStyleCnt="2"/>
      <dgm:spPr/>
    </dgm:pt>
    <dgm:pt modelId="{95AA21A1-37A3-5C42-9B90-7AB5DDD9A8A2}" type="pres">
      <dgm:prSet presAssocID="{A247784D-4D5A-4BEE-903D-4377CBAEB38B}" presName="vert1" presStyleCnt="0"/>
      <dgm:spPr/>
    </dgm:pt>
    <dgm:pt modelId="{E2FD7962-CA90-9748-8654-7529ACF94C30}" type="pres">
      <dgm:prSet presAssocID="{389FD105-CFD7-4091-81C8-2DB40DA4DEC6}" presName="thickLine" presStyleLbl="alignNode1" presStyleIdx="1" presStyleCnt="2"/>
      <dgm:spPr/>
    </dgm:pt>
    <dgm:pt modelId="{46CA0A39-07C2-FB45-9571-B7EE1936DD5A}" type="pres">
      <dgm:prSet presAssocID="{389FD105-CFD7-4091-81C8-2DB40DA4DEC6}" presName="horz1" presStyleCnt="0"/>
      <dgm:spPr/>
    </dgm:pt>
    <dgm:pt modelId="{C66C12BA-132F-9E43-8E85-6E0FFA9CFFC4}" type="pres">
      <dgm:prSet presAssocID="{389FD105-CFD7-4091-81C8-2DB40DA4DEC6}" presName="tx1" presStyleLbl="revTx" presStyleIdx="1" presStyleCnt="2"/>
      <dgm:spPr/>
    </dgm:pt>
    <dgm:pt modelId="{0B7DA39D-B2BB-B04D-B4B5-76B0207E791E}" type="pres">
      <dgm:prSet presAssocID="{389FD105-CFD7-4091-81C8-2DB40DA4DEC6}" presName="vert1" presStyleCnt="0"/>
      <dgm:spPr/>
    </dgm:pt>
  </dgm:ptLst>
  <dgm:cxnLst>
    <dgm:cxn modelId="{67572400-68E5-491A-8C8A-C555DF850E7E}" srcId="{6A164836-570F-4CA5-8A46-F1302A6701F8}" destId="{A247784D-4D5A-4BEE-903D-4377CBAEB38B}" srcOrd="0" destOrd="0" parTransId="{65CACD68-CE7F-4EC5-84D4-2223496932F3}" sibTransId="{2DD5EC5E-9E4A-4AE6-85C5-3E8D2852DE01}"/>
    <dgm:cxn modelId="{3A52871C-07FD-4D18-8CDE-83E22C4417AF}" srcId="{6A164836-570F-4CA5-8A46-F1302A6701F8}" destId="{389FD105-CFD7-4091-81C8-2DB40DA4DEC6}" srcOrd="1" destOrd="0" parTransId="{3C5F3491-BC61-448F-AB46-9572C9E9E126}" sibTransId="{25175673-47B7-4B9B-BE40-64E2A34072E2}"/>
    <dgm:cxn modelId="{F8CFB968-C58F-D04B-BD50-EA3ED1479F11}" type="presOf" srcId="{6A164836-570F-4CA5-8A46-F1302A6701F8}" destId="{8C5A5C2C-A686-6E48-92B7-B601D54030CA}" srcOrd="0" destOrd="0" presId="urn:microsoft.com/office/officeart/2008/layout/LinedList"/>
    <dgm:cxn modelId="{19B02DA6-53F8-3045-8B70-F78276FCD74B}" type="presOf" srcId="{A247784D-4D5A-4BEE-903D-4377CBAEB38B}" destId="{69F342B0-EACE-2B4A-BF67-20954658C31E}" srcOrd="0" destOrd="0" presId="urn:microsoft.com/office/officeart/2008/layout/LinedList"/>
    <dgm:cxn modelId="{CBB271EA-6930-6E48-850E-7C46BCF62F68}" type="presOf" srcId="{389FD105-CFD7-4091-81C8-2DB40DA4DEC6}" destId="{C66C12BA-132F-9E43-8E85-6E0FFA9CFFC4}" srcOrd="0" destOrd="0" presId="urn:microsoft.com/office/officeart/2008/layout/LinedList"/>
    <dgm:cxn modelId="{3A31857E-EC17-CF4E-A8F4-F43EB4175019}" type="presParOf" srcId="{8C5A5C2C-A686-6E48-92B7-B601D54030CA}" destId="{CC758EE1-7998-F647-9C3D-B9BBD98971BF}" srcOrd="0" destOrd="0" presId="urn:microsoft.com/office/officeart/2008/layout/LinedList"/>
    <dgm:cxn modelId="{3A8581BB-D842-044C-A2A5-679EFC1F2B86}" type="presParOf" srcId="{8C5A5C2C-A686-6E48-92B7-B601D54030CA}" destId="{19068014-6B16-CA4C-BC06-9938113C6864}" srcOrd="1" destOrd="0" presId="urn:microsoft.com/office/officeart/2008/layout/LinedList"/>
    <dgm:cxn modelId="{D16935B1-A3E3-1A46-92C4-B02586078371}" type="presParOf" srcId="{19068014-6B16-CA4C-BC06-9938113C6864}" destId="{69F342B0-EACE-2B4A-BF67-20954658C31E}" srcOrd="0" destOrd="0" presId="urn:microsoft.com/office/officeart/2008/layout/LinedList"/>
    <dgm:cxn modelId="{0A171FCB-0DCA-5D49-B267-8FAC8F8C3B77}" type="presParOf" srcId="{19068014-6B16-CA4C-BC06-9938113C6864}" destId="{95AA21A1-37A3-5C42-9B90-7AB5DDD9A8A2}" srcOrd="1" destOrd="0" presId="urn:microsoft.com/office/officeart/2008/layout/LinedList"/>
    <dgm:cxn modelId="{247A0B9F-F544-DA42-A748-7FD471D08852}" type="presParOf" srcId="{8C5A5C2C-A686-6E48-92B7-B601D54030CA}" destId="{E2FD7962-CA90-9748-8654-7529ACF94C30}" srcOrd="2" destOrd="0" presId="urn:microsoft.com/office/officeart/2008/layout/LinedList"/>
    <dgm:cxn modelId="{CF9378E0-CF60-D142-A2A9-BFD5AB2D3586}" type="presParOf" srcId="{8C5A5C2C-A686-6E48-92B7-B601D54030CA}" destId="{46CA0A39-07C2-FB45-9571-B7EE1936DD5A}" srcOrd="3" destOrd="0" presId="urn:microsoft.com/office/officeart/2008/layout/LinedList"/>
    <dgm:cxn modelId="{146748A4-9D61-F64F-9B8C-FE6BBE41E22D}" type="presParOf" srcId="{46CA0A39-07C2-FB45-9571-B7EE1936DD5A}" destId="{C66C12BA-132F-9E43-8E85-6E0FFA9CFFC4}" srcOrd="0" destOrd="0" presId="urn:microsoft.com/office/officeart/2008/layout/LinedList"/>
    <dgm:cxn modelId="{B44538A1-817D-D445-AEFF-44F87E564881}" type="presParOf" srcId="{46CA0A39-07C2-FB45-9571-B7EE1936DD5A}" destId="{0B7DA39D-B2BB-B04D-B4B5-76B0207E79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164836-570F-4CA5-8A46-F1302A6701F8}"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A247784D-4D5A-4BEE-903D-4377CBAEB38B}">
      <dgm:prSet/>
      <dgm:spPr/>
      <dgm:t>
        <a:bodyPr/>
        <a:lstStyle/>
        <a:p>
          <a:r>
            <a:rPr lang="en-US" baseline="0" dirty="0"/>
            <a:t>1. This </a:t>
          </a:r>
          <a:r>
            <a:rPr lang="en-US" baseline="0" dirty="0" err="1"/>
            <a:t>api</a:t>
          </a:r>
          <a:r>
            <a:rPr lang="en-US" baseline="0" dirty="0"/>
            <a:t> is to provide the current active allocations made by the application. This </a:t>
          </a:r>
          <a:r>
            <a:rPr lang="en-US" baseline="0" dirty="0" err="1"/>
            <a:t>api</a:t>
          </a:r>
          <a:r>
            <a:rPr lang="en-US" baseline="0" dirty="0"/>
            <a:t> is documented in the </a:t>
          </a:r>
          <a:r>
            <a:rPr lang="en-US" baseline="0" dirty="0" err="1"/>
            <a:t>knowledgecentre</a:t>
          </a:r>
          <a:r>
            <a:rPr lang="en-US" baseline="0" dirty="0"/>
            <a:t> but was never implemented in AIX. </a:t>
          </a:r>
        </a:p>
        <a:p>
          <a:r>
            <a:rPr lang="en-GB" baseline="0" dirty="0"/>
            <a:t>https://</a:t>
          </a:r>
          <a:r>
            <a:rPr lang="en-GB" baseline="0" dirty="0" err="1"/>
            <a:t>www.ibm.com</a:t>
          </a:r>
          <a:r>
            <a:rPr lang="en-GB" baseline="0" dirty="0"/>
            <a:t>/support/</a:t>
          </a:r>
          <a:r>
            <a:rPr lang="en-GB" baseline="0" dirty="0" err="1"/>
            <a:t>knowledgecenter</a:t>
          </a:r>
          <a:r>
            <a:rPr lang="en-GB" baseline="0" dirty="0"/>
            <a:t>/</a:t>
          </a:r>
          <a:r>
            <a:rPr lang="en-GB" baseline="0" dirty="0" err="1"/>
            <a:t>en</a:t>
          </a:r>
          <a:r>
            <a:rPr lang="en-GB" baseline="0" dirty="0"/>
            <a:t>/ssw_aix_72/</a:t>
          </a:r>
          <a:r>
            <a:rPr lang="en-GB" baseline="0" dirty="0" err="1"/>
            <a:t>g_bostechref</a:t>
          </a:r>
          <a:r>
            <a:rPr lang="en-GB" baseline="0" dirty="0"/>
            <a:t>/</a:t>
          </a:r>
          <a:r>
            <a:rPr lang="en-GB" baseline="0" dirty="0" err="1"/>
            <a:t>get_malloc_log_live.html</a:t>
          </a:r>
          <a:endParaRPr lang="en-GB" baseline="0" dirty="0"/>
        </a:p>
        <a:p>
          <a:endParaRPr lang="en-US" baseline="0" dirty="0"/>
        </a:p>
        <a:p>
          <a:r>
            <a:rPr lang="en-US" baseline="0" dirty="0"/>
            <a:t>2. With this hackathon, we have implemented this </a:t>
          </a:r>
          <a:r>
            <a:rPr lang="en-US" baseline="0" dirty="0" err="1"/>
            <a:t>api</a:t>
          </a:r>
          <a:r>
            <a:rPr lang="en-US" baseline="0" dirty="0"/>
            <a:t> as per the documentation.</a:t>
          </a:r>
        </a:p>
        <a:p>
          <a:endParaRPr lang="en-US" dirty="0"/>
        </a:p>
      </dgm:t>
    </dgm:pt>
    <dgm:pt modelId="{65CACD68-CE7F-4EC5-84D4-2223496932F3}" type="parTrans" cxnId="{67572400-68E5-491A-8C8A-C555DF850E7E}">
      <dgm:prSet/>
      <dgm:spPr/>
      <dgm:t>
        <a:bodyPr/>
        <a:lstStyle/>
        <a:p>
          <a:endParaRPr lang="en-US"/>
        </a:p>
      </dgm:t>
    </dgm:pt>
    <dgm:pt modelId="{2DD5EC5E-9E4A-4AE6-85C5-3E8D2852DE01}" type="sibTrans" cxnId="{67572400-68E5-491A-8C8A-C555DF850E7E}">
      <dgm:prSet/>
      <dgm:spPr/>
      <dgm:t>
        <a:bodyPr/>
        <a:lstStyle/>
        <a:p>
          <a:endParaRPr lang="en-US"/>
        </a:p>
      </dgm:t>
    </dgm:pt>
    <dgm:pt modelId="{389FD105-CFD7-4091-81C8-2DB40DA4DEC6}">
      <dgm:prSet/>
      <dgm:spPr/>
      <dgm:t>
        <a:bodyPr/>
        <a:lstStyle/>
        <a:p>
          <a:r>
            <a:rPr lang="en-US" baseline="0" dirty="0"/>
            <a:t>3. This helps the user to understand how the memory usage is at a specific point of time or to figure out</a:t>
          </a:r>
        </a:p>
        <a:p>
          <a:r>
            <a:rPr lang="en-US" baseline="0" dirty="0"/>
            <a:t>Unexpected heap growths  or to understand the heap patterns.</a:t>
          </a:r>
          <a:endParaRPr lang="en-US" dirty="0"/>
        </a:p>
      </dgm:t>
    </dgm:pt>
    <dgm:pt modelId="{3C5F3491-BC61-448F-AB46-9572C9E9E126}" type="parTrans" cxnId="{3A52871C-07FD-4D18-8CDE-83E22C4417AF}">
      <dgm:prSet/>
      <dgm:spPr/>
      <dgm:t>
        <a:bodyPr/>
        <a:lstStyle/>
        <a:p>
          <a:endParaRPr lang="en-US"/>
        </a:p>
      </dgm:t>
    </dgm:pt>
    <dgm:pt modelId="{25175673-47B7-4B9B-BE40-64E2A34072E2}" type="sibTrans" cxnId="{3A52871C-07FD-4D18-8CDE-83E22C4417AF}">
      <dgm:prSet/>
      <dgm:spPr/>
      <dgm:t>
        <a:bodyPr/>
        <a:lstStyle/>
        <a:p>
          <a:endParaRPr lang="en-US"/>
        </a:p>
      </dgm:t>
    </dgm:pt>
    <dgm:pt modelId="{8C5A5C2C-A686-6E48-92B7-B601D54030CA}" type="pres">
      <dgm:prSet presAssocID="{6A164836-570F-4CA5-8A46-F1302A6701F8}" presName="vert0" presStyleCnt="0">
        <dgm:presLayoutVars>
          <dgm:dir/>
          <dgm:animOne val="branch"/>
          <dgm:animLvl val="lvl"/>
        </dgm:presLayoutVars>
      </dgm:prSet>
      <dgm:spPr/>
    </dgm:pt>
    <dgm:pt modelId="{CC758EE1-7998-F647-9C3D-B9BBD98971BF}" type="pres">
      <dgm:prSet presAssocID="{A247784D-4D5A-4BEE-903D-4377CBAEB38B}" presName="thickLine" presStyleLbl="alignNode1" presStyleIdx="0" presStyleCnt="2"/>
      <dgm:spPr/>
    </dgm:pt>
    <dgm:pt modelId="{19068014-6B16-CA4C-BC06-9938113C6864}" type="pres">
      <dgm:prSet presAssocID="{A247784D-4D5A-4BEE-903D-4377CBAEB38B}" presName="horz1" presStyleCnt="0"/>
      <dgm:spPr/>
    </dgm:pt>
    <dgm:pt modelId="{69F342B0-EACE-2B4A-BF67-20954658C31E}" type="pres">
      <dgm:prSet presAssocID="{A247784D-4D5A-4BEE-903D-4377CBAEB38B}" presName="tx1" presStyleLbl="revTx" presStyleIdx="0" presStyleCnt="2" custScaleY="200000"/>
      <dgm:spPr/>
    </dgm:pt>
    <dgm:pt modelId="{95AA21A1-37A3-5C42-9B90-7AB5DDD9A8A2}" type="pres">
      <dgm:prSet presAssocID="{A247784D-4D5A-4BEE-903D-4377CBAEB38B}" presName="vert1" presStyleCnt="0"/>
      <dgm:spPr/>
    </dgm:pt>
    <dgm:pt modelId="{E2FD7962-CA90-9748-8654-7529ACF94C30}" type="pres">
      <dgm:prSet presAssocID="{389FD105-CFD7-4091-81C8-2DB40DA4DEC6}" presName="thickLine" presStyleLbl="alignNode1" presStyleIdx="1" presStyleCnt="2"/>
      <dgm:spPr/>
    </dgm:pt>
    <dgm:pt modelId="{46CA0A39-07C2-FB45-9571-B7EE1936DD5A}" type="pres">
      <dgm:prSet presAssocID="{389FD105-CFD7-4091-81C8-2DB40DA4DEC6}" presName="horz1" presStyleCnt="0"/>
      <dgm:spPr/>
    </dgm:pt>
    <dgm:pt modelId="{C66C12BA-132F-9E43-8E85-6E0FFA9CFFC4}" type="pres">
      <dgm:prSet presAssocID="{389FD105-CFD7-4091-81C8-2DB40DA4DEC6}" presName="tx1" presStyleLbl="revTx" presStyleIdx="1" presStyleCnt="2"/>
      <dgm:spPr/>
    </dgm:pt>
    <dgm:pt modelId="{0B7DA39D-B2BB-B04D-B4B5-76B0207E791E}" type="pres">
      <dgm:prSet presAssocID="{389FD105-CFD7-4091-81C8-2DB40DA4DEC6}" presName="vert1" presStyleCnt="0"/>
      <dgm:spPr/>
    </dgm:pt>
  </dgm:ptLst>
  <dgm:cxnLst>
    <dgm:cxn modelId="{67572400-68E5-491A-8C8A-C555DF850E7E}" srcId="{6A164836-570F-4CA5-8A46-F1302A6701F8}" destId="{A247784D-4D5A-4BEE-903D-4377CBAEB38B}" srcOrd="0" destOrd="0" parTransId="{65CACD68-CE7F-4EC5-84D4-2223496932F3}" sibTransId="{2DD5EC5E-9E4A-4AE6-85C5-3E8D2852DE01}"/>
    <dgm:cxn modelId="{3A52871C-07FD-4D18-8CDE-83E22C4417AF}" srcId="{6A164836-570F-4CA5-8A46-F1302A6701F8}" destId="{389FD105-CFD7-4091-81C8-2DB40DA4DEC6}" srcOrd="1" destOrd="0" parTransId="{3C5F3491-BC61-448F-AB46-9572C9E9E126}" sibTransId="{25175673-47B7-4B9B-BE40-64E2A34072E2}"/>
    <dgm:cxn modelId="{F8CFB968-C58F-D04B-BD50-EA3ED1479F11}" type="presOf" srcId="{6A164836-570F-4CA5-8A46-F1302A6701F8}" destId="{8C5A5C2C-A686-6E48-92B7-B601D54030CA}" srcOrd="0" destOrd="0" presId="urn:microsoft.com/office/officeart/2008/layout/LinedList"/>
    <dgm:cxn modelId="{19B02DA6-53F8-3045-8B70-F78276FCD74B}" type="presOf" srcId="{A247784D-4D5A-4BEE-903D-4377CBAEB38B}" destId="{69F342B0-EACE-2B4A-BF67-20954658C31E}" srcOrd="0" destOrd="0" presId="urn:microsoft.com/office/officeart/2008/layout/LinedList"/>
    <dgm:cxn modelId="{CBB271EA-6930-6E48-850E-7C46BCF62F68}" type="presOf" srcId="{389FD105-CFD7-4091-81C8-2DB40DA4DEC6}" destId="{C66C12BA-132F-9E43-8E85-6E0FFA9CFFC4}" srcOrd="0" destOrd="0" presId="urn:microsoft.com/office/officeart/2008/layout/LinedList"/>
    <dgm:cxn modelId="{3A31857E-EC17-CF4E-A8F4-F43EB4175019}" type="presParOf" srcId="{8C5A5C2C-A686-6E48-92B7-B601D54030CA}" destId="{CC758EE1-7998-F647-9C3D-B9BBD98971BF}" srcOrd="0" destOrd="0" presId="urn:microsoft.com/office/officeart/2008/layout/LinedList"/>
    <dgm:cxn modelId="{3A8581BB-D842-044C-A2A5-679EFC1F2B86}" type="presParOf" srcId="{8C5A5C2C-A686-6E48-92B7-B601D54030CA}" destId="{19068014-6B16-CA4C-BC06-9938113C6864}" srcOrd="1" destOrd="0" presId="urn:microsoft.com/office/officeart/2008/layout/LinedList"/>
    <dgm:cxn modelId="{D16935B1-A3E3-1A46-92C4-B02586078371}" type="presParOf" srcId="{19068014-6B16-CA4C-BC06-9938113C6864}" destId="{69F342B0-EACE-2B4A-BF67-20954658C31E}" srcOrd="0" destOrd="0" presId="urn:microsoft.com/office/officeart/2008/layout/LinedList"/>
    <dgm:cxn modelId="{0A171FCB-0DCA-5D49-B267-8FAC8F8C3B77}" type="presParOf" srcId="{19068014-6B16-CA4C-BC06-9938113C6864}" destId="{95AA21A1-37A3-5C42-9B90-7AB5DDD9A8A2}" srcOrd="1" destOrd="0" presId="urn:microsoft.com/office/officeart/2008/layout/LinedList"/>
    <dgm:cxn modelId="{247A0B9F-F544-DA42-A748-7FD471D08852}" type="presParOf" srcId="{8C5A5C2C-A686-6E48-92B7-B601D54030CA}" destId="{E2FD7962-CA90-9748-8654-7529ACF94C30}" srcOrd="2" destOrd="0" presId="urn:microsoft.com/office/officeart/2008/layout/LinedList"/>
    <dgm:cxn modelId="{CF9378E0-CF60-D142-A2A9-BFD5AB2D3586}" type="presParOf" srcId="{8C5A5C2C-A686-6E48-92B7-B601D54030CA}" destId="{46CA0A39-07C2-FB45-9571-B7EE1936DD5A}" srcOrd="3" destOrd="0" presId="urn:microsoft.com/office/officeart/2008/layout/LinedList"/>
    <dgm:cxn modelId="{146748A4-9D61-F64F-9B8C-FE6BBE41E22D}" type="presParOf" srcId="{46CA0A39-07C2-FB45-9571-B7EE1936DD5A}" destId="{C66C12BA-132F-9E43-8E85-6E0FFA9CFFC4}" srcOrd="0" destOrd="0" presId="urn:microsoft.com/office/officeart/2008/layout/LinedList"/>
    <dgm:cxn modelId="{B44538A1-817D-D445-AEFF-44F87E564881}" type="presParOf" srcId="{46CA0A39-07C2-FB45-9571-B7EE1936DD5A}" destId="{0B7DA39D-B2BB-B04D-B4B5-76B0207E79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49DCAB-AAF8-4BB6-B256-EA33865955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51C4660-4965-457F-AFC1-15F00D458E6A}">
      <dgm:prSet/>
      <dgm:spPr/>
      <dgm:t>
        <a:bodyPr/>
        <a:lstStyle/>
        <a:p>
          <a:r>
            <a:rPr lang="en-US"/>
            <a:t>Based on the hackathon study, we suggest the implementation of the below features as a future LI/ENHANCEMENT to malloc debug which helps the  customer in absence of purify tool</a:t>
          </a:r>
        </a:p>
      </dgm:t>
    </dgm:pt>
    <dgm:pt modelId="{0572250A-8F95-4AC9-B63E-22DF496A547D}" type="parTrans" cxnId="{EF3FCA78-F1ED-49C5-9321-6E8EC414EA32}">
      <dgm:prSet/>
      <dgm:spPr/>
      <dgm:t>
        <a:bodyPr/>
        <a:lstStyle/>
        <a:p>
          <a:endParaRPr lang="en-US"/>
        </a:p>
      </dgm:t>
    </dgm:pt>
    <dgm:pt modelId="{B350F9F9-CD52-43BB-991D-8A256441852E}" type="sibTrans" cxnId="{EF3FCA78-F1ED-49C5-9321-6E8EC414EA32}">
      <dgm:prSet/>
      <dgm:spPr/>
      <dgm:t>
        <a:bodyPr/>
        <a:lstStyle/>
        <a:p>
          <a:endParaRPr lang="en-US"/>
        </a:p>
      </dgm:t>
    </dgm:pt>
    <dgm:pt modelId="{BE7BE013-43D5-41B1-B1C1-0D566595AB3D}">
      <dgm:prSet/>
      <dgm:spPr/>
      <dgm:t>
        <a:bodyPr/>
        <a:lstStyle/>
        <a:p>
          <a:r>
            <a:rPr lang="en-US" dirty="0"/>
            <a:t>1. Detecting the </a:t>
          </a:r>
          <a:r>
            <a:rPr lang="en-US" dirty="0" err="1"/>
            <a:t>unintialized</a:t>
          </a:r>
          <a:r>
            <a:rPr lang="en-US" dirty="0"/>
            <a:t> memory access/Reads. This option is provided by purify and </a:t>
          </a:r>
          <a:r>
            <a:rPr lang="en-US" dirty="0" err="1"/>
            <a:t>valgring</a:t>
          </a:r>
          <a:r>
            <a:rPr lang="en-US" dirty="0"/>
            <a:t> tools. And this is important because we have gone through CMVC defects opened based on the purify testing, and found good </a:t>
          </a:r>
          <a:r>
            <a:rPr lang="en-US" dirty="0" err="1"/>
            <a:t>no.of</a:t>
          </a:r>
          <a:r>
            <a:rPr lang="en-US" dirty="0"/>
            <a:t> defects defects  on UMRS in HACMP/RSCT testing.</a:t>
          </a:r>
        </a:p>
      </dgm:t>
    </dgm:pt>
    <dgm:pt modelId="{4B5F5E8C-8C1D-433E-A17D-9F37B8B7F50F}" type="parTrans" cxnId="{34F243CC-2679-48CA-8769-D59760430BDD}">
      <dgm:prSet/>
      <dgm:spPr/>
      <dgm:t>
        <a:bodyPr/>
        <a:lstStyle/>
        <a:p>
          <a:endParaRPr lang="en-US"/>
        </a:p>
      </dgm:t>
    </dgm:pt>
    <dgm:pt modelId="{B8A6FA24-FAFF-4DD9-A87E-204AFAFD9BC4}" type="sibTrans" cxnId="{34F243CC-2679-48CA-8769-D59760430BDD}">
      <dgm:prSet/>
      <dgm:spPr/>
      <dgm:t>
        <a:bodyPr/>
        <a:lstStyle/>
        <a:p>
          <a:endParaRPr lang="en-US"/>
        </a:p>
      </dgm:t>
    </dgm:pt>
    <dgm:pt modelId="{B3C2FD8F-F393-4493-9A54-CE8927D32736}">
      <dgm:prSet/>
      <dgm:spPr/>
      <dgm:t>
        <a:bodyPr/>
        <a:lstStyle/>
        <a:p>
          <a:r>
            <a:rPr lang="en-US"/>
            <a:t>2. Line no. information and file name information has to be provided with the memory leaks which helps the user to easily figure out the leak with larger applications. This is not supported by current malloc debug tool</a:t>
          </a:r>
        </a:p>
      </dgm:t>
    </dgm:pt>
    <dgm:pt modelId="{4EAC8F83-681D-4936-9970-4D8660FF5160}" type="parTrans" cxnId="{345AB82E-F926-4846-B24D-68749DFEA822}">
      <dgm:prSet/>
      <dgm:spPr/>
      <dgm:t>
        <a:bodyPr/>
        <a:lstStyle/>
        <a:p>
          <a:endParaRPr lang="en-US"/>
        </a:p>
      </dgm:t>
    </dgm:pt>
    <dgm:pt modelId="{D346577A-0CE9-419B-8D11-A7B745E4E56F}" type="sibTrans" cxnId="{345AB82E-F926-4846-B24D-68749DFEA822}">
      <dgm:prSet/>
      <dgm:spPr/>
      <dgm:t>
        <a:bodyPr/>
        <a:lstStyle/>
        <a:p>
          <a:endParaRPr lang="en-US"/>
        </a:p>
      </dgm:t>
    </dgm:pt>
    <dgm:pt modelId="{EA52A398-2556-3445-80AA-AC674E31337D}" type="pres">
      <dgm:prSet presAssocID="{8249DCAB-AAF8-4BB6-B256-EA3386595582}" presName="linear" presStyleCnt="0">
        <dgm:presLayoutVars>
          <dgm:animLvl val="lvl"/>
          <dgm:resizeHandles val="exact"/>
        </dgm:presLayoutVars>
      </dgm:prSet>
      <dgm:spPr/>
    </dgm:pt>
    <dgm:pt modelId="{146E242D-3088-8E4B-A092-5CE65A86B161}" type="pres">
      <dgm:prSet presAssocID="{051C4660-4965-457F-AFC1-15F00D458E6A}" presName="parentText" presStyleLbl="node1" presStyleIdx="0" presStyleCnt="3">
        <dgm:presLayoutVars>
          <dgm:chMax val="0"/>
          <dgm:bulletEnabled val="1"/>
        </dgm:presLayoutVars>
      </dgm:prSet>
      <dgm:spPr/>
    </dgm:pt>
    <dgm:pt modelId="{E74CD70E-8377-754E-8658-3C17DFA02A96}" type="pres">
      <dgm:prSet presAssocID="{B350F9F9-CD52-43BB-991D-8A256441852E}" presName="spacer" presStyleCnt="0"/>
      <dgm:spPr/>
    </dgm:pt>
    <dgm:pt modelId="{3792499C-94D9-0541-8EEB-D1F6EABB0371}" type="pres">
      <dgm:prSet presAssocID="{BE7BE013-43D5-41B1-B1C1-0D566595AB3D}" presName="parentText" presStyleLbl="node1" presStyleIdx="1" presStyleCnt="3">
        <dgm:presLayoutVars>
          <dgm:chMax val="0"/>
          <dgm:bulletEnabled val="1"/>
        </dgm:presLayoutVars>
      </dgm:prSet>
      <dgm:spPr/>
    </dgm:pt>
    <dgm:pt modelId="{58D21603-6C38-3B4D-AC3F-44A93D557BF6}" type="pres">
      <dgm:prSet presAssocID="{B8A6FA24-FAFF-4DD9-A87E-204AFAFD9BC4}" presName="spacer" presStyleCnt="0"/>
      <dgm:spPr/>
    </dgm:pt>
    <dgm:pt modelId="{90439C03-93E4-CC4A-A9D3-8102DF0CD507}" type="pres">
      <dgm:prSet presAssocID="{B3C2FD8F-F393-4493-9A54-CE8927D32736}" presName="parentText" presStyleLbl="node1" presStyleIdx="2" presStyleCnt="3">
        <dgm:presLayoutVars>
          <dgm:chMax val="0"/>
          <dgm:bulletEnabled val="1"/>
        </dgm:presLayoutVars>
      </dgm:prSet>
      <dgm:spPr/>
    </dgm:pt>
  </dgm:ptLst>
  <dgm:cxnLst>
    <dgm:cxn modelId="{33BC450A-AD33-1645-9EC9-4F14162C74B1}" type="presOf" srcId="{8249DCAB-AAF8-4BB6-B256-EA3386595582}" destId="{EA52A398-2556-3445-80AA-AC674E31337D}" srcOrd="0" destOrd="0" presId="urn:microsoft.com/office/officeart/2005/8/layout/vList2"/>
    <dgm:cxn modelId="{345AB82E-F926-4846-B24D-68749DFEA822}" srcId="{8249DCAB-AAF8-4BB6-B256-EA3386595582}" destId="{B3C2FD8F-F393-4493-9A54-CE8927D32736}" srcOrd="2" destOrd="0" parTransId="{4EAC8F83-681D-4936-9970-4D8660FF5160}" sibTransId="{D346577A-0CE9-419B-8D11-A7B745E4E56F}"/>
    <dgm:cxn modelId="{8E4CC13B-E6E2-4C48-96AA-BD7D82373293}" type="presOf" srcId="{B3C2FD8F-F393-4493-9A54-CE8927D32736}" destId="{90439C03-93E4-CC4A-A9D3-8102DF0CD507}" srcOrd="0" destOrd="0" presId="urn:microsoft.com/office/officeart/2005/8/layout/vList2"/>
    <dgm:cxn modelId="{2B7D754D-B3F3-9046-A9A9-FDE6500AFC5A}" type="presOf" srcId="{051C4660-4965-457F-AFC1-15F00D458E6A}" destId="{146E242D-3088-8E4B-A092-5CE65A86B161}" srcOrd="0" destOrd="0" presId="urn:microsoft.com/office/officeart/2005/8/layout/vList2"/>
    <dgm:cxn modelId="{EF3FCA78-F1ED-49C5-9321-6E8EC414EA32}" srcId="{8249DCAB-AAF8-4BB6-B256-EA3386595582}" destId="{051C4660-4965-457F-AFC1-15F00D458E6A}" srcOrd="0" destOrd="0" parTransId="{0572250A-8F95-4AC9-B63E-22DF496A547D}" sibTransId="{B350F9F9-CD52-43BB-991D-8A256441852E}"/>
    <dgm:cxn modelId="{34F243CC-2679-48CA-8769-D59760430BDD}" srcId="{8249DCAB-AAF8-4BB6-B256-EA3386595582}" destId="{BE7BE013-43D5-41B1-B1C1-0D566595AB3D}" srcOrd="1" destOrd="0" parTransId="{4B5F5E8C-8C1D-433E-A17D-9F37B8B7F50F}" sibTransId="{B8A6FA24-FAFF-4DD9-A87E-204AFAFD9BC4}"/>
    <dgm:cxn modelId="{04A565F6-DD76-334E-860F-BE9DAAC74ECD}" type="presOf" srcId="{BE7BE013-43D5-41B1-B1C1-0D566595AB3D}" destId="{3792499C-94D9-0541-8EEB-D1F6EABB0371}" srcOrd="0" destOrd="0" presId="urn:microsoft.com/office/officeart/2005/8/layout/vList2"/>
    <dgm:cxn modelId="{890A7704-D238-BA45-906C-8EA9C213B15C}" type="presParOf" srcId="{EA52A398-2556-3445-80AA-AC674E31337D}" destId="{146E242D-3088-8E4B-A092-5CE65A86B161}" srcOrd="0" destOrd="0" presId="urn:microsoft.com/office/officeart/2005/8/layout/vList2"/>
    <dgm:cxn modelId="{9043D0F2-416F-3D45-B1CC-3B25A680A397}" type="presParOf" srcId="{EA52A398-2556-3445-80AA-AC674E31337D}" destId="{E74CD70E-8377-754E-8658-3C17DFA02A96}" srcOrd="1" destOrd="0" presId="urn:microsoft.com/office/officeart/2005/8/layout/vList2"/>
    <dgm:cxn modelId="{A6E3A005-D9C8-A64F-BEBD-53E92E3B6E2B}" type="presParOf" srcId="{EA52A398-2556-3445-80AA-AC674E31337D}" destId="{3792499C-94D9-0541-8EEB-D1F6EABB0371}" srcOrd="2" destOrd="0" presId="urn:microsoft.com/office/officeart/2005/8/layout/vList2"/>
    <dgm:cxn modelId="{ACB3A4EA-C803-DE4D-BB3C-80C7DEC2326D}" type="presParOf" srcId="{EA52A398-2556-3445-80AA-AC674E31337D}" destId="{58D21603-6C38-3B4D-AC3F-44A93D557BF6}" srcOrd="3" destOrd="0" presId="urn:microsoft.com/office/officeart/2005/8/layout/vList2"/>
    <dgm:cxn modelId="{2384A71E-BBCF-7A4C-B5C5-8E63A5AF6F46}" type="presParOf" srcId="{EA52A398-2556-3445-80AA-AC674E31337D}" destId="{90439C03-93E4-CC4A-A9D3-8102DF0CD50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D4F4E-685E-9F4D-B3A7-9986F8B19EEB}">
      <dsp:nvSpPr>
        <dsp:cNvPr id="0" name=""/>
        <dsp:cNvSpPr/>
      </dsp:nvSpPr>
      <dsp:spPr>
        <a:xfrm rot="5400000">
          <a:off x="3950833" y="-1394103"/>
          <a:ext cx="1187722" cy="4277360"/>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100000"/>
            </a:lnSpc>
            <a:spcBef>
              <a:spcPct val="0"/>
            </a:spcBef>
            <a:spcAft>
              <a:spcPct val="15000"/>
            </a:spcAft>
            <a:buChar char="•"/>
          </a:pPr>
          <a:r>
            <a:rPr lang="en-US" sz="1700" kern="1200" baseline="0" dirty="0">
              <a:latin typeface="+mn-lt"/>
            </a:rPr>
            <a:t>High cost involved in licensing, product sold to unicorn</a:t>
          </a:r>
          <a:endParaRPr lang="en-US" sz="1700" kern="1200" dirty="0">
            <a:latin typeface="+mn-lt"/>
          </a:endParaRPr>
        </a:p>
        <a:p>
          <a:pPr marL="171450" lvl="1" indent="-171450" algn="l" defTabSz="755650">
            <a:lnSpc>
              <a:spcPct val="100000"/>
            </a:lnSpc>
            <a:spcBef>
              <a:spcPct val="0"/>
            </a:spcBef>
            <a:spcAft>
              <a:spcPct val="15000"/>
            </a:spcAft>
            <a:buChar char="•"/>
          </a:pPr>
          <a:r>
            <a:rPr lang="en-US" sz="1700" kern="1200" baseline="0" dirty="0">
              <a:latin typeface="+mn-lt"/>
            </a:rPr>
            <a:t>known users of Purify – HACMP, RSCT, VIOS teams</a:t>
          </a:r>
          <a:endParaRPr lang="en-US" sz="1700" kern="1200" dirty="0">
            <a:latin typeface="+mn-lt"/>
          </a:endParaRPr>
        </a:p>
      </dsp:txBody>
      <dsp:txXfrm rot="-5400000">
        <a:off x="2406014" y="208696"/>
        <a:ext cx="4219380" cy="1071762"/>
      </dsp:txXfrm>
    </dsp:sp>
    <dsp:sp modelId="{C659243A-545C-964D-89A6-C6722A04BE4D}">
      <dsp:nvSpPr>
        <dsp:cNvPr id="0" name=""/>
        <dsp:cNvSpPr/>
      </dsp:nvSpPr>
      <dsp:spPr>
        <a:xfrm>
          <a:off x="0" y="2249"/>
          <a:ext cx="2406015" cy="1484653"/>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pPr>
          <a:r>
            <a:rPr lang="en-US" sz="2200" kern="1200" baseline="0"/>
            <a:t>Unavailability of Purify on AIX </a:t>
          </a:r>
          <a:endParaRPr lang="en-US" sz="2200" kern="1200"/>
        </a:p>
      </dsp:txBody>
      <dsp:txXfrm>
        <a:off x="72475" y="74724"/>
        <a:ext cx="2261065" cy="1339703"/>
      </dsp:txXfrm>
    </dsp:sp>
    <dsp:sp modelId="{9E55C04F-DCC9-E841-8390-EC9899F57AB4}">
      <dsp:nvSpPr>
        <dsp:cNvPr id="0" name=""/>
        <dsp:cNvSpPr/>
      </dsp:nvSpPr>
      <dsp:spPr>
        <a:xfrm rot="5400000">
          <a:off x="3950833" y="164782"/>
          <a:ext cx="1187722" cy="4277360"/>
        </a:xfrm>
        <a:prstGeom prst="round2SameRect">
          <a:avLst/>
        </a:prstGeom>
        <a:solidFill>
          <a:schemeClr val="accent2">
            <a:tint val="40000"/>
            <a:alpha val="90000"/>
            <a:hueOff val="-1536510"/>
            <a:satOff val="-10116"/>
            <a:lumOff val="-823"/>
            <a:alphaOff val="0"/>
          </a:schemeClr>
        </a:solidFill>
        <a:ln w="9525" cap="flat" cmpd="sng" algn="ctr">
          <a:solidFill>
            <a:schemeClr val="accent2">
              <a:tint val="40000"/>
              <a:alpha val="90000"/>
              <a:hueOff val="-1536510"/>
              <a:satOff val="-10116"/>
              <a:lumOff val="-8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100000"/>
            </a:lnSpc>
            <a:spcBef>
              <a:spcPct val="0"/>
            </a:spcBef>
            <a:spcAft>
              <a:spcPct val="15000"/>
            </a:spcAft>
            <a:buChar char="•"/>
          </a:pPr>
          <a:r>
            <a:rPr lang="en-GB" sz="1700" kern="1200" dirty="0"/>
            <a:t> Its only supported on Linux platforms</a:t>
          </a:r>
        </a:p>
      </dsp:txBody>
      <dsp:txXfrm rot="-5400000">
        <a:off x="2406014" y="1767581"/>
        <a:ext cx="4219380" cy="1071762"/>
      </dsp:txXfrm>
    </dsp:sp>
    <dsp:sp modelId="{A60AA552-AED1-8C46-8BF6-F52E7A9484D6}">
      <dsp:nvSpPr>
        <dsp:cNvPr id="0" name=""/>
        <dsp:cNvSpPr/>
      </dsp:nvSpPr>
      <dsp:spPr>
        <a:xfrm>
          <a:off x="0" y="1561135"/>
          <a:ext cx="2406015" cy="1484653"/>
        </a:xfrm>
        <a:prstGeom prst="roundRect">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pPr>
          <a:r>
            <a:rPr lang="en-US" sz="2200" kern="1200" baseline="0" dirty="0" err="1"/>
            <a:t>Valgrind</a:t>
          </a:r>
          <a:r>
            <a:rPr lang="en-US" sz="2200" kern="1200" baseline="0" dirty="0"/>
            <a:t> not supported on AIX</a:t>
          </a:r>
          <a:endParaRPr lang="en-US" sz="2200" kern="1200" dirty="0"/>
        </a:p>
      </dsp:txBody>
      <dsp:txXfrm>
        <a:off x="72475" y="1633610"/>
        <a:ext cx="2261065" cy="1339703"/>
      </dsp:txXfrm>
    </dsp:sp>
    <dsp:sp modelId="{A9E67822-FD02-6449-8B4B-FAE25A460FA1}">
      <dsp:nvSpPr>
        <dsp:cNvPr id="0" name=""/>
        <dsp:cNvSpPr/>
      </dsp:nvSpPr>
      <dsp:spPr>
        <a:xfrm rot="5400000">
          <a:off x="3950833" y="1723668"/>
          <a:ext cx="1187722" cy="4277360"/>
        </a:xfrm>
        <a:prstGeom prst="round2SameRect">
          <a:avLst/>
        </a:prstGeom>
        <a:solidFill>
          <a:schemeClr val="accent2">
            <a:tint val="40000"/>
            <a:alpha val="90000"/>
            <a:hueOff val="-3073021"/>
            <a:satOff val="-20232"/>
            <a:lumOff val="-1646"/>
            <a:alphaOff val="0"/>
          </a:schemeClr>
        </a:solidFill>
        <a:ln w="9525" cap="flat" cmpd="sng" algn="ctr">
          <a:solidFill>
            <a:schemeClr val="accent2">
              <a:tint val="40000"/>
              <a:alpha val="90000"/>
              <a:hueOff val="-3073021"/>
              <a:satOff val="-20232"/>
              <a:lumOff val="-164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100000"/>
            </a:lnSpc>
            <a:spcBef>
              <a:spcPct val="0"/>
            </a:spcBef>
            <a:spcAft>
              <a:spcPct val="15000"/>
            </a:spcAft>
            <a:buChar char="•"/>
          </a:pPr>
          <a:r>
            <a:rPr lang="en-GB" sz="1700" kern="1200" dirty="0"/>
            <a:t>This makes the customer/developer rely on MALLOC DEBUG tool</a:t>
          </a:r>
        </a:p>
      </dsp:txBody>
      <dsp:txXfrm rot="-5400000">
        <a:off x="2406014" y="3326467"/>
        <a:ext cx="4219380" cy="1071762"/>
      </dsp:txXfrm>
    </dsp:sp>
    <dsp:sp modelId="{1224E56E-5A0B-A941-9520-F7A63B7780AD}">
      <dsp:nvSpPr>
        <dsp:cNvPr id="0" name=""/>
        <dsp:cNvSpPr/>
      </dsp:nvSpPr>
      <dsp:spPr>
        <a:xfrm>
          <a:off x="0" y="3120021"/>
          <a:ext cx="2406015" cy="1484653"/>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pPr>
          <a:r>
            <a:rPr lang="en-US" sz="2200" kern="1200" baseline="0" dirty="0"/>
            <a:t>Only memory debugger available on AIX is malloc debug tool</a:t>
          </a:r>
          <a:endParaRPr lang="en-US" sz="2200" kern="1200" dirty="0"/>
        </a:p>
      </dsp:txBody>
      <dsp:txXfrm>
        <a:off x="72475" y="3192496"/>
        <a:ext cx="2261065" cy="1339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70839-36EF-7D44-8B05-D38E9716B3C4}">
      <dsp:nvSpPr>
        <dsp:cNvPr id="0" name=""/>
        <dsp:cNvSpPr/>
      </dsp:nvSpPr>
      <dsp:spPr>
        <a:xfrm>
          <a:off x="0" y="562"/>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D520077E-CCA0-F249-A549-F064287D5616}">
      <dsp:nvSpPr>
        <dsp:cNvPr id="0" name=""/>
        <dsp:cNvSpPr/>
      </dsp:nvSpPr>
      <dsp:spPr>
        <a:xfrm>
          <a:off x="0" y="56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1. Study of the other memory debugger tools</a:t>
          </a:r>
          <a:endParaRPr lang="en-US" sz="2800" kern="1200" dirty="0"/>
        </a:p>
      </dsp:txBody>
      <dsp:txXfrm>
        <a:off x="0" y="562"/>
        <a:ext cx="6683374" cy="921160"/>
      </dsp:txXfrm>
    </dsp:sp>
    <dsp:sp modelId="{A671ADA1-E308-0247-A4B4-D0ABED9F1832}">
      <dsp:nvSpPr>
        <dsp:cNvPr id="0" name=""/>
        <dsp:cNvSpPr/>
      </dsp:nvSpPr>
      <dsp:spPr>
        <a:xfrm>
          <a:off x="0" y="921722"/>
          <a:ext cx="6683374" cy="0"/>
        </a:xfrm>
        <a:prstGeom prst="line">
          <a:avLst/>
        </a:prstGeom>
        <a:gradFill rotWithShape="0">
          <a:gsLst>
            <a:gs pos="0">
              <a:schemeClr val="accent2">
                <a:hueOff val="-590236"/>
                <a:satOff val="-5383"/>
                <a:lumOff val="-980"/>
                <a:alphaOff val="0"/>
                <a:tint val="94000"/>
                <a:satMod val="100000"/>
                <a:lumMod val="108000"/>
              </a:schemeClr>
            </a:gs>
            <a:gs pos="50000">
              <a:schemeClr val="accent2">
                <a:hueOff val="-590236"/>
                <a:satOff val="-5383"/>
                <a:lumOff val="-980"/>
                <a:alphaOff val="0"/>
                <a:tint val="98000"/>
                <a:shade val="100000"/>
                <a:satMod val="100000"/>
                <a:lumMod val="100000"/>
              </a:schemeClr>
            </a:gs>
            <a:gs pos="100000">
              <a:schemeClr val="accent2">
                <a:hueOff val="-590236"/>
                <a:satOff val="-5383"/>
                <a:lumOff val="-980"/>
                <a:alphaOff val="0"/>
                <a:shade val="72000"/>
                <a:satMod val="120000"/>
                <a:lumMod val="100000"/>
              </a:schemeClr>
            </a:gs>
          </a:gsLst>
          <a:lin ang="5400000" scaled="0"/>
        </a:gradFill>
        <a:ln w="9525" cap="flat" cmpd="sng" algn="ctr">
          <a:solidFill>
            <a:schemeClr val="accent2">
              <a:hueOff val="-590236"/>
              <a:satOff val="-5383"/>
              <a:lumOff val="-98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C614C29E-2210-2A43-B855-0114F0569F77}">
      <dsp:nvSpPr>
        <dsp:cNvPr id="0" name=""/>
        <dsp:cNvSpPr/>
      </dsp:nvSpPr>
      <dsp:spPr>
        <a:xfrm>
          <a:off x="0" y="92172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2. Comparison between PURIFY vs </a:t>
          </a:r>
          <a:r>
            <a:rPr lang="en-US" sz="2800" kern="1200" baseline="0" dirty="0" err="1"/>
            <a:t>valgrind</a:t>
          </a:r>
          <a:r>
            <a:rPr lang="en-US" sz="2800" kern="1200" baseline="0" dirty="0"/>
            <a:t> vs MALLOC DEBUG</a:t>
          </a:r>
          <a:endParaRPr lang="en-US" sz="2800" kern="1200" dirty="0"/>
        </a:p>
      </dsp:txBody>
      <dsp:txXfrm>
        <a:off x="0" y="921722"/>
        <a:ext cx="6683374" cy="921160"/>
      </dsp:txXfrm>
    </dsp:sp>
    <dsp:sp modelId="{30CEC475-FD99-2249-93A6-AD547D1D67E0}">
      <dsp:nvSpPr>
        <dsp:cNvPr id="0" name=""/>
        <dsp:cNvSpPr/>
      </dsp:nvSpPr>
      <dsp:spPr>
        <a:xfrm>
          <a:off x="0" y="1842882"/>
          <a:ext cx="6683374" cy="0"/>
        </a:xfrm>
        <a:prstGeom prst="line">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w="9525" cap="flat" cmpd="sng" algn="ctr">
          <a:solidFill>
            <a:schemeClr val="accent2">
              <a:hueOff val="-1180472"/>
              <a:satOff val="-10766"/>
              <a:lumOff val="-1961"/>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F1B1EA5-ECF4-EA45-A251-365F5BC74545}">
      <dsp:nvSpPr>
        <dsp:cNvPr id="0" name=""/>
        <dsp:cNvSpPr/>
      </dsp:nvSpPr>
      <dsp:spPr>
        <a:xfrm>
          <a:off x="0" y="184288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3. Extending the ‘</a:t>
          </a:r>
          <a:r>
            <a:rPr lang="en-US" sz="2800" kern="1200" baseline="0" dirty="0" err="1"/>
            <a:t>functionset</a:t>
          </a:r>
          <a:r>
            <a:rPr lang="en-US" sz="2800" kern="1200" baseline="0" dirty="0"/>
            <a:t>’ feature of MALLOC DEBUG to report allocations</a:t>
          </a:r>
          <a:endParaRPr lang="en-US" sz="2800" kern="1200" dirty="0"/>
        </a:p>
      </dsp:txBody>
      <dsp:txXfrm>
        <a:off x="0" y="1842882"/>
        <a:ext cx="6683374" cy="921160"/>
      </dsp:txXfrm>
    </dsp:sp>
    <dsp:sp modelId="{44763213-C89E-DA49-92D9-8B7345E26A1B}">
      <dsp:nvSpPr>
        <dsp:cNvPr id="0" name=""/>
        <dsp:cNvSpPr/>
      </dsp:nvSpPr>
      <dsp:spPr>
        <a:xfrm>
          <a:off x="0" y="2764042"/>
          <a:ext cx="6683374" cy="0"/>
        </a:xfrm>
        <a:prstGeom prst="line">
          <a:avLst/>
        </a:prstGeom>
        <a:gradFill rotWithShape="0">
          <a:gsLst>
            <a:gs pos="0">
              <a:schemeClr val="accent2">
                <a:hueOff val="-1770708"/>
                <a:satOff val="-16148"/>
                <a:lumOff val="-2941"/>
                <a:alphaOff val="0"/>
                <a:tint val="94000"/>
                <a:satMod val="100000"/>
                <a:lumMod val="108000"/>
              </a:schemeClr>
            </a:gs>
            <a:gs pos="50000">
              <a:schemeClr val="accent2">
                <a:hueOff val="-1770708"/>
                <a:satOff val="-16148"/>
                <a:lumOff val="-2941"/>
                <a:alphaOff val="0"/>
                <a:tint val="98000"/>
                <a:shade val="100000"/>
                <a:satMod val="100000"/>
                <a:lumMod val="100000"/>
              </a:schemeClr>
            </a:gs>
            <a:gs pos="100000">
              <a:schemeClr val="accent2">
                <a:hueOff val="-1770708"/>
                <a:satOff val="-16148"/>
                <a:lumOff val="-2941"/>
                <a:alphaOff val="0"/>
                <a:shade val="72000"/>
                <a:satMod val="120000"/>
                <a:lumMod val="100000"/>
              </a:schemeClr>
            </a:gs>
          </a:gsLst>
          <a:lin ang="5400000" scaled="0"/>
        </a:gradFill>
        <a:ln w="9525" cap="flat" cmpd="sng" algn="ctr">
          <a:solidFill>
            <a:schemeClr val="accent2">
              <a:hueOff val="-1770708"/>
              <a:satOff val="-16148"/>
              <a:lumOff val="-2941"/>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A00D1512-3A7C-0F4E-8758-D4DE369D9D69}">
      <dsp:nvSpPr>
        <dsp:cNvPr id="0" name=""/>
        <dsp:cNvSpPr/>
      </dsp:nvSpPr>
      <dsp:spPr>
        <a:xfrm>
          <a:off x="0" y="276404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4. Implementation of </a:t>
          </a:r>
          <a:r>
            <a:rPr lang="en-US" sz="2800" kern="1200" baseline="0" dirty="0" err="1"/>
            <a:t>get_malloc_log_live</a:t>
          </a:r>
          <a:r>
            <a:rPr lang="en-US" sz="2800" kern="1200" baseline="0" dirty="0"/>
            <a:t>() routine</a:t>
          </a:r>
          <a:endParaRPr lang="en-US" sz="2800" kern="1200" dirty="0"/>
        </a:p>
      </dsp:txBody>
      <dsp:txXfrm>
        <a:off x="0" y="2764042"/>
        <a:ext cx="6683374" cy="921160"/>
      </dsp:txXfrm>
    </dsp:sp>
    <dsp:sp modelId="{AC4ABE61-5B7C-4645-BB8D-43CBEA606935}">
      <dsp:nvSpPr>
        <dsp:cNvPr id="0" name=""/>
        <dsp:cNvSpPr/>
      </dsp:nvSpPr>
      <dsp:spPr>
        <a:xfrm>
          <a:off x="0" y="3685202"/>
          <a:ext cx="6683374" cy="0"/>
        </a:xfrm>
        <a:prstGeom prst="line">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w="9525" cap="flat" cmpd="sng" algn="ctr">
          <a:solidFill>
            <a:schemeClr val="accent2">
              <a:hueOff val="-2360944"/>
              <a:satOff val="-21531"/>
              <a:lumOff val="-392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89DBF760-727E-544E-9F31-DD45B3C06389}">
      <dsp:nvSpPr>
        <dsp:cNvPr id="0" name=""/>
        <dsp:cNvSpPr/>
      </dsp:nvSpPr>
      <dsp:spPr>
        <a:xfrm>
          <a:off x="0" y="368520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5. Fixing known issues with ‘</a:t>
          </a:r>
          <a:r>
            <a:rPr lang="en-US" sz="2800" kern="1200" baseline="0" dirty="0" err="1"/>
            <a:t>validate_ptrs</a:t>
          </a:r>
          <a:r>
            <a:rPr lang="en-US" sz="2800" kern="1200" baseline="0" dirty="0"/>
            <a:t>’ feature of MALLOC DEBUG</a:t>
          </a:r>
          <a:endParaRPr lang="en-US" sz="2800" kern="1200" dirty="0"/>
        </a:p>
      </dsp:txBody>
      <dsp:txXfrm>
        <a:off x="0" y="3685202"/>
        <a:ext cx="6683374" cy="921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58EE1-7998-F647-9C3D-B9BBD98971BF}">
      <dsp:nvSpPr>
        <dsp:cNvPr id="0" name=""/>
        <dsp:cNvSpPr/>
      </dsp:nvSpPr>
      <dsp:spPr>
        <a:xfrm>
          <a:off x="0" y="0"/>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342B0-EACE-2B4A-BF67-20954658C31E}">
      <dsp:nvSpPr>
        <dsp:cNvPr id="0" name=""/>
        <dsp:cNvSpPr/>
      </dsp:nvSpPr>
      <dsp:spPr>
        <a:xfrm>
          <a:off x="0" y="0"/>
          <a:ext cx="10363200" cy="151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1. A detailed study of the above tools is to understand why other tools are more efficient and what is missing in MALLOC DEBUG</a:t>
          </a:r>
          <a:endParaRPr lang="en-US" sz="3200" kern="1200" dirty="0"/>
        </a:p>
      </dsp:txBody>
      <dsp:txXfrm>
        <a:off x="0" y="0"/>
        <a:ext cx="10363200" cy="1514533"/>
      </dsp:txXfrm>
    </dsp:sp>
    <dsp:sp modelId="{E2FD7962-CA90-9748-8654-7529ACF94C30}">
      <dsp:nvSpPr>
        <dsp:cNvPr id="0" name=""/>
        <dsp:cNvSpPr/>
      </dsp:nvSpPr>
      <dsp:spPr>
        <a:xfrm>
          <a:off x="0" y="1514533"/>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6C12BA-132F-9E43-8E85-6E0FFA9CFFC4}">
      <dsp:nvSpPr>
        <dsp:cNvPr id="0" name=""/>
        <dsp:cNvSpPr/>
      </dsp:nvSpPr>
      <dsp:spPr>
        <a:xfrm>
          <a:off x="0" y="1514533"/>
          <a:ext cx="10363200" cy="151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2. Comparison chart is made and uploaded in the box folder:</a:t>
          </a:r>
        </a:p>
        <a:p>
          <a:pPr marL="0" lvl="0" indent="0" algn="l" defTabSz="1422400">
            <a:lnSpc>
              <a:spcPct val="90000"/>
            </a:lnSpc>
            <a:spcBef>
              <a:spcPct val="0"/>
            </a:spcBef>
            <a:spcAft>
              <a:spcPct val="35000"/>
            </a:spcAft>
            <a:buNone/>
          </a:pPr>
          <a:r>
            <a:rPr lang="en-GB" sz="3200" kern="1200" baseline="0" dirty="0"/>
            <a:t>https://</a:t>
          </a:r>
          <a:r>
            <a:rPr lang="en-GB" sz="3200" kern="1200" baseline="0" dirty="0" err="1"/>
            <a:t>ibm.ent.box.com</a:t>
          </a:r>
          <a:r>
            <a:rPr lang="en-GB" sz="3200" kern="1200" baseline="0" dirty="0"/>
            <a:t>/folder/126815227431</a:t>
          </a:r>
          <a:endParaRPr lang="en-US" sz="3200" kern="1200" dirty="0"/>
        </a:p>
      </dsp:txBody>
      <dsp:txXfrm>
        <a:off x="0" y="1514533"/>
        <a:ext cx="10363200" cy="1514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58EE1-7998-F647-9C3D-B9BBD98971BF}">
      <dsp:nvSpPr>
        <dsp:cNvPr id="0" name=""/>
        <dsp:cNvSpPr/>
      </dsp:nvSpPr>
      <dsp:spPr>
        <a:xfrm>
          <a:off x="0" y="0"/>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342B0-EACE-2B4A-BF67-20954658C31E}">
      <dsp:nvSpPr>
        <dsp:cNvPr id="0" name=""/>
        <dsp:cNvSpPr/>
      </dsp:nvSpPr>
      <dsp:spPr>
        <a:xfrm>
          <a:off x="0" y="0"/>
          <a:ext cx="10363200" cy="151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1. For larger applications, ‘</a:t>
          </a:r>
          <a:r>
            <a:rPr lang="en-US" sz="1900" kern="1200" baseline="0" dirty="0" err="1"/>
            <a:t>functionset</a:t>
          </a:r>
          <a:r>
            <a:rPr lang="en-US" sz="1900" kern="1200" baseline="0" dirty="0"/>
            <a:t>’ feature of MALLOC DEBUG tool helps the developer to debug the portion of the program.</a:t>
          </a:r>
        </a:p>
        <a:p>
          <a:pPr marL="0" lvl="0" indent="0" algn="l" defTabSz="844550">
            <a:lnSpc>
              <a:spcPct val="90000"/>
            </a:lnSpc>
            <a:spcBef>
              <a:spcPct val="0"/>
            </a:spcBef>
            <a:spcAft>
              <a:spcPct val="35000"/>
            </a:spcAft>
            <a:buNone/>
          </a:pPr>
          <a:r>
            <a:rPr lang="en-US" sz="1900" kern="1200" baseline="0" dirty="0"/>
            <a:t>Ex: If user wants to fix the memory issues related to his own code, rather the libraries used, He can use this option to specify the interested functions list for the malloc debug tool to track only issues related to those functions.</a:t>
          </a:r>
          <a:endParaRPr lang="en-US" sz="1900" kern="1200" dirty="0"/>
        </a:p>
      </dsp:txBody>
      <dsp:txXfrm>
        <a:off x="0" y="0"/>
        <a:ext cx="10363200" cy="1514533"/>
      </dsp:txXfrm>
    </dsp:sp>
    <dsp:sp modelId="{E2FD7962-CA90-9748-8654-7529ACF94C30}">
      <dsp:nvSpPr>
        <dsp:cNvPr id="0" name=""/>
        <dsp:cNvSpPr/>
      </dsp:nvSpPr>
      <dsp:spPr>
        <a:xfrm>
          <a:off x="0" y="1514533"/>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6C12BA-132F-9E43-8E85-6E0FFA9CFFC4}">
      <dsp:nvSpPr>
        <dsp:cNvPr id="0" name=""/>
        <dsp:cNvSpPr/>
      </dsp:nvSpPr>
      <dsp:spPr>
        <a:xfrm>
          <a:off x="0" y="1514533"/>
          <a:ext cx="10363200" cy="151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2. Currently this feature in AIX is only implemented for memory buffer overflows. But it doesn’t work for the memory leaks.</a:t>
          </a:r>
        </a:p>
        <a:p>
          <a:pPr marL="0" lvl="0" indent="0" algn="l" defTabSz="844550">
            <a:lnSpc>
              <a:spcPct val="90000"/>
            </a:lnSpc>
            <a:spcBef>
              <a:spcPct val="0"/>
            </a:spcBef>
            <a:spcAft>
              <a:spcPct val="35000"/>
            </a:spcAft>
            <a:buNone/>
          </a:pPr>
          <a:r>
            <a:rPr lang="en-US" sz="1900" kern="1200" baseline="0" dirty="0"/>
            <a:t>Ex. If user wants to understand the leaks in his own implemented functions, current implementation doesn’t support it. </a:t>
          </a:r>
        </a:p>
        <a:p>
          <a:pPr marL="0" lvl="0" indent="0" algn="l" defTabSz="844550">
            <a:lnSpc>
              <a:spcPct val="90000"/>
            </a:lnSpc>
            <a:spcBef>
              <a:spcPct val="0"/>
            </a:spcBef>
            <a:spcAft>
              <a:spcPct val="35000"/>
            </a:spcAft>
            <a:buNone/>
          </a:pPr>
          <a:r>
            <a:rPr lang="en-US" sz="1900" kern="1200" baseline="0" dirty="0"/>
            <a:t>3. With this hackathon, </a:t>
          </a:r>
          <a:r>
            <a:rPr lang="en-US" sz="1900" kern="1200" baseline="0" dirty="0" err="1"/>
            <a:t>functionset</a:t>
          </a:r>
          <a:r>
            <a:rPr lang="en-US" sz="1900" kern="1200" baseline="0" dirty="0"/>
            <a:t> feature is </a:t>
          </a:r>
          <a:r>
            <a:rPr lang="en-US" sz="1900" kern="1200" baseline="0" dirty="0" err="1"/>
            <a:t>extened</a:t>
          </a:r>
          <a:r>
            <a:rPr lang="en-US" sz="1900" kern="1200" baseline="0" dirty="0"/>
            <a:t> to memory leaks. </a:t>
          </a:r>
          <a:endParaRPr lang="en-US" sz="1900" kern="1200" dirty="0"/>
        </a:p>
      </dsp:txBody>
      <dsp:txXfrm>
        <a:off x="0" y="1514533"/>
        <a:ext cx="10363200" cy="1514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58EE1-7998-F647-9C3D-B9BBD98971BF}">
      <dsp:nvSpPr>
        <dsp:cNvPr id="0" name=""/>
        <dsp:cNvSpPr/>
      </dsp:nvSpPr>
      <dsp:spPr>
        <a:xfrm>
          <a:off x="0" y="1479"/>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342B0-EACE-2B4A-BF67-20954658C31E}">
      <dsp:nvSpPr>
        <dsp:cNvPr id="0" name=""/>
        <dsp:cNvSpPr/>
      </dsp:nvSpPr>
      <dsp:spPr>
        <a:xfrm>
          <a:off x="0" y="1479"/>
          <a:ext cx="10353079" cy="2017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1. This </a:t>
          </a:r>
          <a:r>
            <a:rPr lang="en-US" sz="1900" kern="1200" baseline="0" dirty="0" err="1"/>
            <a:t>api</a:t>
          </a:r>
          <a:r>
            <a:rPr lang="en-US" sz="1900" kern="1200" baseline="0" dirty="0"/>
            <a:t> is to provide the current active allocations made by the application. This </a:t>
          </a:r>
          <a:r>
            <a:rPr lang="en-US" sz="1900" kern="1200" baseline="0" dirty="0" err="1"/>
            <a:t>api</a:t>
          </a:r>
          <a:r>
            <a:rPr lang="en-US" sz="1900" kern="1200" baseline="0" dirty="0"/>
            <a:t> is documented in the </a:t>
          </a:r>
          <a:r>
            <a:rPr lang="en-US" sz="1900" kern="1200" baseline="0" dirty="0" err="1"/>
            <a:t>knowledgecentre</a:t>
          </a:r>
          <a:r>
            <a:rPr lang="en-US" sz="1900" kern="1200" baseline="0" dirty="0"/>
            <a:t> but was never implemented in AIX. </a:t>
          </a:r>
        </a:p>
        <a:p>
          <a:pPr marL="0" lvl="0" indent="0" algn="l" defTabSz="844550">
            <a:lnSpc>
              <a:spcPct val="90000"/>
            </a:lnSpc>
            <a:spcBef>
              <a:spcPct val="0"/>
            </a:spcBef>
            <a:spcAft>
              <a:spcPct val="35000"/>
            </a:spcAft>
            <a:buNone/>
          </a:pPr>
          <a:r>
            <a:rPr lang="en-GB" sz="1900" kern="1200" baseline="0" dirty="0"/>
            <a:t>https://</a:t>
          </a:r>
          <a:r>
            <a:rPr lang="en-GB" sz="1900" kern="1200" baseline="0" dirty="0" err="1"/>
            <a:t>www.ibm.com</a:t>
          </a:r>
          <a:r>
            <a:rPr lang="en-GB" sz="1900" kern="1200" baseline="0" dirty="0"/>
            <a:t>/support/</a:t>
          </a:r>
          <a:r>
            <a:rPr lang="en-GB" sz="1900" kern="1200" baseline="0" dirty="0" err="1"/>
            <a:t>knowledgecenter</a:t>
          </a:r>
          <a:r>
            <a:rPr lang="en-GB" sz="1900" kern="1200" baseline="0" dirty="0"/>
            <a:t>/</a:t>
          </a:r>
          <a:r>
            <a:rPr lang="en-GB" sz="1900" kern="1200" baseline="0" dirty="0" err="1"/>
            <a:t>en</a:t>
          </a:r>
          <a:r>
            <a:rPr lang="en-GB" sz="1900" kern="1200" baseline="0" dirty="0"/>
            <a:t>/ssw_aix_72/</a:t>
          </a:r>
          <a:r>
            <a:rPr lang="en-GB" sz="1900" kern="1200" baseline="0" dirty="0" err="1"/>
            <a:t>g_bostechref</a:t>
          </a:r>
          <a:r>
            <a:rPr lang="en-GB" sz="1900" kern="1200" baseline="0" dirty="0"/>
            <a:t>/</a:t>
          </a:r>
          <a:r>
            <a:rPr lang="en-GB" sz="1900" kern="1200" baseline="0" dirty="0" err="1"/>
            <a:t>get_malloc_log_live.html</a:t>
          </a:r>
          <a:endParaRPr lang="en-GB" sz="1900" kern="1200" baseline="0" dirty="0"/>
        </a:p>
        <a:p>
          <a:pPr marL="0" lvl="0" indent="0" algn="l" defTabSz="844550">
            <a:lnSpc>
              <a:spcPct val="90000"/>
            </a:lnSpc>
            <a:spcBef>
              <a:spcPct val="0"/>
            </a:spcBef>
            <a:spcAft>
              <a:spcPct val="35000"/>
            </a:spcAft>
            <a:buNone/>
          </a:pPr>
          <a:endParaRPr lang="en-US" sz="1900" kern="1200" baseline="0" dirty="0"/>
        </a:p>
        <a:p>
          <a:pPr marL="0" lvl="0" indent="0" algn="l" defTabSz="844550">
            <a:lnSpc>
              <a:spcPct val="90000"/>
            </a:lnSpc>
            <a:spcBef>
              <a:spcPct val="0"/>
            </a:spcBef>
            <a:spcAft>
              <a:spcPct val="35000"/>
            </a:spcAft>
            <a:buNone/>
          </a:pPr>
          <a:r>
            <a:rPr lang="en-US" sz="1900" kern="1200" baseline="0" dirty="0"/>
            <a:t>2. With this hackathon, we have implemented this </a:t>
          </a:r>
          <a:r>
            <a:rPr lang="en-US" sz="1900" kern="1200" baseline="0" dirty="0" err="1"/>
            <a:t>api</a:t>
          </a:r>
          <a:r>
            <a:rPr lang="en-US" sz="1900" kern="1200" baseline="0" dirty="0"/>
            <a:t> as per the documentation.</a:t>
          </a:r>
        </a:p>
        <a:p>
          <a:pPr marL="0" lvl="0" indent="0" algn="l" defTabSz="844550">
            <a:lnSpc>
              <a:spcPct val="90000"/>
            </a:lnSpc>
            <a:spcBef>
              <a:spcPct val="0"/>
            </a:spcBef>
            <a:spcAft>
              <a:spcPct val="35000"/>
            </a:spcAft>
            <a:buNone/>
          </a:pPr>
          <a:endParaRPr lang="en-US" sz="1900" kern="1200" dirty="0"/>
        </a:p>
      </dsp:txBody>
      <dsp:txXfrm>
        <a:off x="0" y="1479"/>
        <a:ext cx="10353079" cy="2017405"/>
      </dsp:txXfrm>
    </dsp:sp>
    <dsp:sp modelId="{E2FD7962-CA90-9748-8654-7529ACF94C30}">
      <dsp:nvSpPr>
        <dsp:cNvPr id="0" name=""/>
        <dsp:cNvSpPr/>
      </dsp:nvSpPr>
      <dsp:spPr>
        <a:xfrm>
          <a:off x="0" y="2018884"/>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6C12BA-132F-9E43-8E85-6E0FFA9CFFC4}">
      <dsp:nvSpPr>
        <dsp:cNvPr id="0" name=""/>
        <dsp:cNvSpPr/>
      </dsp:nvSpPr>
      <dsp:spPr>
        <a:xfrm>
          <a:off x="0" y="2018884"/>
          <a:ext cx="10363200" cy="1008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3. This helps the user to understand how the memory usage is at a specific point of time or to figure out</a:t>
          </a:r>
        </a:p>
        <a:p>
          <a:pPr marL="0" lvl="0" indent="0" algn="l" defTabSz="844550">
            <a:lnSpc>
              <a:spcPct val="90000"/>
            </a:lnSpc>
            <a:spcBef>
              <a:spcPct val="0"/>
            </a:spcBef>
            <a:spcAft>
              <a:spcPct val="35000"/>
            </a:spcAft>
            <a:buNone/>
          </a:pPr>
          <a:r>
            <a:rPr lang="en-US" sz="1900" kern="1200" baseline="0" dirty="0"/>
            <a:t>Unexpected heap growths  or to understand the heap patterns.</a:t>
          </a:r>
          <a:endParaRPr lang="en-US" sz="1900" kern="1200" dirty="0"/>
        </a:p>
      </dsp:txBody>
      <dsp:txXfrm>
        <a:off x="0" y="2018884"/>
        <a:ext cx="10363200" cy="1008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E242D-3088-8E4B-A092-5CE65A86B161}">
      <dsp:nvSpPr>
        <dsp:cNvPr id="0" name=""/>
        <dsp:cNvSpPr/>
      </dsp:nvSpPr>
      <dsp:spPr>
        <a:xfrm>
          <a:off x="0" y="8375"/>
          <a:ext cx="6683374" cy="1493578"/>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Based on the hackathon study, we suggest the implementation of the below features as a future LI/ENHANCEMENT to malloc debug which helps the  customer in absence of purify tool</a:t>
          </a:r>
        </a:p>
      </dsp:txBody>
      <dsp:txXfrm>
        <a:off x="72910" y="81285"/>
        <a:ext cx="6537554" cy="1347758"/>
      </dsp:txXfrm>
    </dsp:sp>
    <dsp:sp modelId="{3792499C-94D9-0541-8EEB-D1F6EABB0371}">
      <dsp:nvSpPr>
        <dsp:cNvPr id="0" name=""/>
        <dsp:cNvSpPr/>
      </dsp:nvSpPr>
      <dsp:spPr>
        <a:xfrm>
          <a:off x="0" y="1556673"/>
          <a:ext cx="6683374" cy="1493578"/>
        </a:xfrm>
        <a:prstGeom prst="roundRect">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1. Detecting the </a:t>
          </a:r>
          <a:r>
            <a:rPr lang="en-US" sz="1900" kern="1200" dirty="0" err="1"/>
            <a:t>unintialized</a:t>
          </a:r>
          <a:r>
            <a:rPr lang="en-US" sz="1900" kern="1200" dirty="0"/>
            <a:t> memory access/Reads. This option is provided by purify and </a:t>
          </a:r>
          <a:r>
            <a:rPr lang="en-US" sz="1900" kern="1200" dirty="0" err="1"/>
            <a:t>valgring</a:t>
          </a:r>
          <a:r>
            <a:rPr lang="en-US" sz="1900" kern="1200" dirty="0"/>
            <a:t> tools. And this is important because we have gone through CMVC defects opened based on the purify testing, and found good </a:t>
          </a:r>
          <a:r>
            <a:rPr lang="en-US" sz="1900" kern="1200" dirty="0" err="1"/>
            <a:t>no.of</a:t>
          </a:r>
          <a:r>
            <a:rPr lang="en-US" sz="1900" kern="1200" dirty="0"/>
            <a:t> defects defects  on UMRS in HACMP/RSCT testing.</a:t>
          </a:r>
        </a:p>
      </dsp:txBody>
      <dsp:txXfrm>
        <a:off x="72910" y="1629583"/>
        <a:ext cx="6537554" cy="1347758"/>
      </dsp:txXfrm>
    </dsp:sp>
    <dsp:sp modelId="{90439C03-93E4-CC4A-A9D3-8102DF0CD507}">
      <dsp:nvSpPr>
        <dsp:cNvPr id="0" name=""/>
        <dsp:cNvSpPr/>
      </dsp:nvSpPr>
      <dsp:spPr>
        <a:xfrm>
          <a:off x="0" y="3104971"/>
          <a:ext cx="6683374" cy="1493578"/>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2. Line no. information and file name information has to be provided with the memory leaks which helps the user to easily figure out the leak with larger applications. This is not supported by current malloc debug tool</a:t>
          </a:r>
        </a:p>
      </dsp:txBody>
      <dsp:txXfrm>
        <a:off x="72910" y="3177881"/>
        <a:ext cx="6537554" cy="13477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3C68F-097D-E143-B880-DC5C2C8BE2BC}"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C0AFB-AB68-9A42-AE45-FBA1A558EC02}" type="slidenum">
              <a:rPr lang="en-US" smtClean="0"/>
              <a:t>‹#›</a:t>
            </a:fld>
            <a:endParaRPr lang="en-US"/>
          </a:p>
        </p:txBody>
      </p:sp>
    </p:spTree>
    <p:extLst>
      <p:ext uri="{BB962C8B-B14F-4D97-AF65-F5344CB8AC3E}">
        <p14:creationId xmlns:p14="http://schemas.microsoft.com/office/powerpoint/2010/main" val="47592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C0AFB-AB68-9A42-AE45-FBA1A558EC02}" type="slidenum">
              <a:rPr lang="en-US" smtClean="0"/>
              <a:t>7</a:t>
            </a:fld>
            <a:endParaRPr lang="en-US"/>
          </a:p>
        </p:txBody>
      </p:sp>
    </p:spTree>
    <p:extLst>
      <p:ext uri="{BB962C8B-B14F-4D97-AF65-F5344CB8AC3E}">
        <p14:creationId xmlns:p14="http://schemas.microsoft.com/office/powerpoint/2010/main" val="72382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C0AFB-AB68-9A42-AE45-FBA1A558EC02}" type="slidenum">
              <a:rPr lang="en-US" smtClean="0"/>
              <a:t>8</a:t>
            </a:fld>
            <a:endParaRPr lang="en-US"/>
          </a:p>
        </p:txBody>
      </p:sp>
    </p:spTree>
    <p:extLst>
      <p:ext uri="{BB962C8B-B14F-4D97-AF65-F5344CB8AC3E}">
        <p14:creationId xmlns:p14="http://schemas.microsoft.com/office/powerpoint/2010/main" val="119640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C0AFB-AB68-9A42-AE45-FBA1A558EC02}" type="slidenum">
              <a:rPr lang="en-US" smtClean="0"/>
              <a:t>10</a:t>
            </a:fld>
            <a:endParaRPr lang="en-US"/>
          </a:p>
        </p:txBody>
      </p:sp>
    </p:spTree>
    <p:extLst>
      <p:ext uri="{BB962C8B-B14F-4D97-AF65-F5344CB8AC3E}">
        <p14:creationId xmlns:p14="http://schemas.microsoft.com/office/powerpoint/2010/main" val="642789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C0AFB-AB68-9A42-AE45-FBA1A558EC02}" type="slidenum">
              <a:rPr lang="en-US" smtClean="0"/>
              <a:t>12</a:t>
            </a:fld>
            <a:endParaRPr lang="en-US"/>
          </a:p>
        </p:txBody>
      </p:sp>
    </p:spTree>
    <p:extLst>
      <p:ext uri="{BB962C8B-B14F-4D97-AF65-F5344CB8AC3E}">
        <p14:creationId xmlns:p14="http://schemas.microsoft.com/office/powerpoint/2010/main" val="1417545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99390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55605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117131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1592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3987315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33D5D8-A294-544E-85FB-95AE568F80B7}" type="datetimeFigureOut">
              <a:rPr lang="en-US" smtClean="0"/>
              <a:t>11/30/20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864220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33D5D8-A294-544E-85FB-95AE568F80B7}" type="datetimeFigureOut">
              <a:rPr lang="en-US" smtClean="0"/>
              <a:t>11/30/20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3672590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2720853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2468823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6979-1E5B-8948-886B-29D8688E53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6CB575E-7DE8-9A4D-AE65-AEB3B283FB1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F4DEA9-0273-F145-9F42-5B6A330273C7}"/>
              </a:ext>
            </a:extLst>
          </p:cNvPr>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a:extLst>
              <a:ext uri="{FF2B5EF4-FFF2-40B4-BE49-F238E27FC236}">
                <a16:creationId xmlns:a16="http://schemas.microsoft.com/office/drawing/2014/main" id="{E33210FA-43F4-1748-B5A1-E3995CC6C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B0278-65C4-474D-B6B7-FE17D76FF6C0}"/>
              </a:ext>
            </a:extLst>
          </p:cNvPr>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305810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11569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107866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95576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E33D5D8-A294-544E-85FB-95AE568F80B7}" type="datetimeFigureOut">
              <a:rPr lang="en-US" smtClean="0"/>
              <a:t>11/30/20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343302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E33D5D8-A294-544E-85FB-95AE568F80B7}" type="datetimeFigureOut">
              <a:rPr lang="en-US" smtClean="0"/>
              <a:t>11/30/20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149691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E33D5D8-A294-544E-85FB-95AE568F80B7}" type="datetimeFigureOut">
              <a:rPr lang="en-US" smtClean="0"/>
              <a:t>11/30/20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48361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274329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203306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E33D5D8-A294-544E-85FB-95AE568F80B7}" type="datetimeFigureOut">
              <a:rPr lang="en-US" smtClean="0"/>
              <a:t>11/30/20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DABA3F5-0FFB-BF4F-A1A4-6BF6DE15B178}" type="slidenum">
              <a:rPr lang="en-US" smtClean="0"/>
              <a:t>‹#›</a:t>
            </a:fld>
            <a:endParaRPr lang="en-US"/>
          </a:p>
        </p:txBody>
      </p:sp>
    </p:spTree>
    <p:extLst>
      <p:ext uri="{BB962C8B-B14F-4D97-AF65-F5344CB8AC3E}">
        <p14:creationId xmlns:p14="http://schemas.microsoft.com/office/powerpoint/2010/main" val="324829509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3" Type="http://schemas.openxmlformats.org/officeDocument/2006/relationships/hyperlink" Target="https://www.ibm.com/support/knowledgecenter/ssw_aix_71/generalprogramming/debug_malloc.html" TargetMode="External"/><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hyperlink" Target="https://valgrind.org/docs/manual/mc-manual.html#mc-manual.overview"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 name="Rectangle 11">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le 1">
            <a:extLst>
              <a:ext uri="{FF2B5EF4-FFF2-40B4-BE49-F238E27FC236}">
                <a16:creationId xmlns:a16="http://schemas.microsoft.com/office/drawing/2014/main" id="{0A587605-2B67-0546-98D1-A84534D9CD82}"/>
              </a:ext>
            </a:extLst>
          </p:cNvPr>
          <p:cNvSpPr>
            <a:spLocks noGrp="1"/>
          </p:cNvSpPr>
          <p:nvPr>
            <p:ph type="ctrTitle"/>
          </p:nvPr>
        </p:nvSpPr>
        <p:spPr>
          <a:xfrm>
            <a:off x="913775" y="618517"/>
            <a:ext cx="7859564" cy="1596177"/>
          </a:xfrm>
        </p:spPr>
        <p:txBody>
          <a:bodyPr vert="horz" lIns="91440" tIns="45720" rIns="91440" bIns="45720" rtlCol="0" anchor="ctr">
            <a:normAutofit/>
          </a:bodyPr>
          <a:lstStyle/>
          <a:p>
            <a:r>
              <a:rPr lang="en-US" sz="3400"/>
              <a:t>Modernization of </a:t>
            </a:r>
            <a:br>
              <a:rPr lang="en-US" sz="3400"/>
            </a:br>
            <a:r>
              <a:rPr lang="en-US" sz="3400"/>
              <a:t>AIX MALLOC DEBUG TOOL</a:t>
            </a:r>
            <a:br>
              <a:rPr lang="en-US" sz="3400"/>
            </a:br>
            <a:endParaRPr lang="en-US" sz="3400"/>
          </a:p>
        </p:txBody>
      </p:sp>
      <p:pic>
        <p:nvPicPr>
          <p:cNvPr id="11" name="Picture 15">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3" name="Picture 17">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Subtitle 2">
            <a:extLst>
              <a:ext uri="{FF2B5EF4-FFF2-40B4-BE49-F238E27FC236}">
                <a16:creationId xmlns:a16="http://schemas.microsoft.com/office/drawing/2014/main" id="{021C2998-B1EF-A540-A73F-811255DBF9DB}"/>
              </a:ext>
            </a:extLst>
          </p:cNvPr>
          <p:cNvSpPr>
            <a:spLocks noGrp="1"/>
          </p:cNvSpPr>
          <p:nvPr>
            <p:ph type="subTitle" idx="1"/>
          </p:nvPr>
        </p:nvSpPr>
        <p:spPr>
          <a:xfrm>
            <a:off x="913773" y="2367092"/>
            <a:ext cx="7859565" cy="3424107"/>
          </a:xfrm>
        </p:spPr>
        <p:txBody>
          <a:bodyPr vert="horz" lIns="91440" tIns="45720" rIns="91440" bIns="45720" rtlCol="0">
            <a:normAutofit/>
          </a:bodyPr>
          <a:lstStyle/>
          <a:p>
            <a:pPr marL="4000500" lvl="8" indent="-228600" algn="l">
              <a:buFont typeface="Arial" panose="020B0604020202020204" pitchFamily="34" charset="0"/>
              <a:buChar char="•"/>
            </a:pPr>
            <a:r>
              <a:rPr lang="en-US" sz="1800"/>
              <a:t>Sowmya Gangishetty</a:t>
            </a:r>
          </a:p>
          <a:p>
            <a:pPr marL="4000500" lvl="8" indent="-228600" algn="l">
              <a:buFont typeface="Arial" panose="020B0604020202020204" pitchFamily="34" charset="0"/>
              <a:buChar char="•"/>
            </a:pPr>
            <a:r>
              <a:rPr lang="en-US" sz="1800"/>
              <a:t>Suman Yadav</a:t>
            </a:r>
          </a:p>
          <a:p>
            <a:pPr marL="4000500" lvl="8" indent="-228600" algn="l">
              <a:buFont typeface="Arial" panose="020B0604020202020204" pitchFamily="34" charset="0"/>
              <a:buChar char="•"/>
            </a:pPr>
            <a:r>
              <a:rPr lang="en-US" sz="1800"/>
              <a:t>Syed Afser</a:t>
            </a:r>
          </a:p>
          <a:p>
            <a:pPr marL="4000500" lvl="8" indent="-228600" algn="l">
              <a:buFont typeface="Arial" panose="020B0604020202020204" pitchFamily="34" charset="0"/>
              <a:buChar char="•"/>
            </a:pPr>
            <a:r>
              <a:rPr lang="en-US" sz="1800"/>
              <a:t>Venkateshwar Yerravalli</a:t>
            </a:r>
          </a:p>
        </p:txBody>
      </p:sp>
      <p:pic>
        <p:nvPicPr>
          <p:cNvPr id="15" name="Picture 19">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22" name="Picture 21">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914532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6" y="280417"/>
            <a:ext cx="10339440" cy="453389"/>
          </a:xfrm>
        </p:spPr>
        <p:txBody>
          <a:bodyPr vert="horz" lIns="91440" tIns="45720" rIns="91440" bIns="45720" rtlCol="0">
            <a:normAutofit/>
          </a:bodyPr>
          <a:lstStyle/>
          <a:p>
            <a:r>
              <a:rPr lang="en-US" sz="2400" dirty="0"/>
              <a:t>‘Results of </a:t>
            </a:r>
            <a:r>
              <a:rPr lang="en-US" sz="2400" dirty="0" err="1"/>
              <a:t>get_malloc_LOG_live</a:t>
            </a:r>
            <a:endParaRPr lang="en-US" sz="2400" dirty="0"/>
          </a:p>
        </p:txBody>
      </p:sp>
      <p:sp>
        <p:nvSpPr>
          <p:cNvPr id="7" name="TextBox 6">
            <a:extLst>
              <a:ext uri="{FF2B5EF4-FFF2-40B4-BE49-F238E27FC236}">
                <a16:creationId xmlns:a16="http://schemas.microsoft.com/office/drawing/2014/main" id="{5D7C67DF-861A-AB4E-AC8B-BE15C77D7A0E}"/>
              </a:ext>
            </a:extLst>
          </p:cNvPr>
          <p:cNvSpPr txBox="1"/>
          <p:nvPr/>
        </p:nvSpPr>
        <p:spPr>
          <a:xfrm>
            <a:off x="1060704" y="6327648"/>
            <a:ext cx="9741408" cy="369332"/>
          </a:xfrm>
          <a:prstGeom prst="rect">
            <a:avLst/>
          </a:prstGeom>
          <a:noFill/>
        </p:spPr>
        <p:txBody>
          <a:bodyPr wrap="square" rtlCol="0">
            <a:spAutoFit/>
          </a:bodyPr>
          <a:lstStyle/>
          <a:p>
            <a:r>
              <a:rPr lang="en-US" b="1" dirty="0"/>
              <a:t>Note:</a:t>
            </a:r>
            <a:r>
              <a:rPr lang="en-US" dirty="0"/>
              <a:t> User gets a array of allocation records. </a:t>
            </a:r>
          </a:p>
        </p:txBody>
      </p:sp>
      <p:pic>
        <p:nvPicPr>
          <p:cNvPr id="5" name="Picture 4" descr="A screenshot of a computer&#10;&#10;Description automatically generated">
            <a:extLst>
              <a:ext uri="{FF2B5EF4-FFF2-40B4-BE49-F238E27FC236}">
                <a16:creationId xmlns:a16="http://schemas.microsoft.com/office/drawing/2014/main" id="{0F63A40F-3A35-8742-BF7E-08401A59120C}"/>
              </a:ext>
            </a:extLst>
          </p:cNvPr>
          <p:cNvPicPr>
            <a:picLocks noChangeAspect="1"/>
          </p:cNvPicPr>
          <p:nvPr/>
        </p:nvPicPr>
        <p:blipFill>
          <a:blip r:embed="rId3"/>
          <a:stretch>
            <a:fillRect/>
          </a:stretch>
        </p:blipFill>
        <p:spPr>
          <a:xfrm>
            <a:off x="1146048" y="644652"/>
            <a:ext cx="9741408" cy="5479542"/>
          </a:xfrm>
          <a:prstGeom prst="rect">
            <a:avLst/>
          </a:prstGeom>
        </p:spPr>
      </p:pic>
    </p:spTree>
    <p:extLst>
      <p:ext uri="{BB962C8B-B14F-4D97-AF65-F5344CB8AC3E}">
        <p14:creationId xmlns:p14="http://schemas.microsoft.com/office/powerpoint/2010/main" val="350821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641074" y="1588878"/>
            <a:ext cx="2844002" cy="3680244"/>
          </a:xfrm>
        </p:spPr>
        <p:txBody>
          <a:bodyPr>
            <a:normAutofit/>
          </a:bodyPr>
          <a:lstStyle/>
          <a:p>
            <a:pPr algn="l"/>
            <a:r>
              <a:rPr lang="en-US" sz="3100">
                <a:solidFill>
                  <a:srgbClr val="FFFFFF"/>
                </a:solidFill>
              </a:rPr>
              <a:t>‘Validate_PTRs’</a:t>
            </a:r>
          </a:p>
        </p:txBody>
      </p:sp>
      <p:pic>
        <p:nvPicPr>
          <p:cNvPr id="44" name="Picture 4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6" name="Content Placeholder 5">
            <a:extLst>
              <a:ext uri="{FF2B5EF4-FFF2-40B4-BE49-F238E27FC236}">
                <a16:creationId xmlns:a16="http://schemas.microsoft.com/office/drawing/2014/main" id="{7C213654-AEA3-414B-9F60-DD323D8E1966}"/>
              </a:ext>
            </a:extLst>
          </p:cNvPr>
          <p:cNvSpPr>
            <a:spLocks noGrp="1"/>
          </p:cNvSpPr>
          <p:nvPr>
            <p:ph idx="1"/>
          </p:nvPr>
        </p:nvSpPr>
        <p:spPr>
          <a:xfrm>
            <a:off x="4634794" y="1049695"/>
            <a:ext cx="6642806" cy="4758611"/>
          </a:xfrm>
        </p:spPr>
        <p:txBody>
          <a:bodyPr anchor="ctr">
            <a:normAutofit/>
          </a:bodyPr>
          <a:lstStyle/>
          <a:p>
            <a:r>
              <a:rPr lang="en-IN" dirty="0"/>
              <a:t> ‘</a:t>
            </a:r>
            <a:r>
              <a:rPr lang="en-IN" dirty="0" err="1"/>
              <a:t>validate_ptrs</a:t>
            </a:r>
            <a:r>
              <a:rPr lang="en-IN" dirty="0"/>
              <a:t>’ is an existing option of malloc debug tool which is used to figure out If any invalid pointers are passed to free, </a:t>
            </a:r>
            <a:r>
              <a:rPr lang="en-IN" dirty="0" err="1"/>
              <a:t>realloc</a:t>
            </a:r>
            <a:r>
              <a:rPr lang="en-IN" dirty="0"/>
              <a:t> calls.</a:t>
            </a:r>
          </a:p>
          <a:p>
            <a:r>
              <a:rPr lang="en-IN" dirty="0"/>
              <a:t> But it doesn’t work as expected as there were known bugs like it doesn’t cover all scenarios of Corruption like prefix, </a:t>
            </a:r>
            <a:r>
              <a:rPr lang="en-IN" dirty="0" err="1"/>
              <a:t>heapno</a:t>
            </a:r>
            <a:r>
              <a:rPr lang="en-IN" dirty="0"/>
              <a:t> for </a:t>
            </a:r>
            <a:r>
              <a:rPr lang="en-IN" dirty="0" err="1"/>
              <a:t>reallocs</a:t>
            </a:r>
            <a:r>
              <a:rPr lang="en-IN" dirty="0"/>
              <a:t>.</a:t>
            </a:r>
          </a:p>
          <a:p>
            <a:r>
              <a:rPr lang="en-IN" dirty="0"/>
              <a:t>With this hackathon those known bugs were fixed. And now it detects any invalid pointers passed to </a:t>
            </a:r>
            <a:r>
              <a:rPr lang="en-IN" dirty="0" err="1"/>
              <a:t>realloc</a:t>
            </a:r>
            <a:r>
              <a:rPr lang="en-IN" dirty="0"/>
              <a:t>/free calls</a:t>
            </a:r>
          </a:p>
          <a:p>
            <a:endParaRPr lang="en-US" dirty="0"/>
          </a:p>
        </p:txBody>
      </p:sp>
      <p:pic>
        <p:nvPicPr>
          <p:cNvPr id="46" name="Picture 4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5339488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6" y="280417"/>
            <a:ext cx="10339440" cy="453389"/>
          </a:xfrm>
        </p:spPr>
        <p:txBody>
          <a:bodyPr vert="horz" lIns="91440" tIns="45720" rIns="91440" bIns="45720" rtlCol="0">
            <a:normAutofit/>
          </a:bodyPr>
          <a:lstStyle/>
          <a:p>
            <a:r>
              <a:rPr lang="en-US" sz="2400" dirty="0"/>
              <a:t>‘Results of </a:t>
            </a:r>
            <a:r>
              <a:rPr lang="en-US" sz="2400" dirty="0" err="1"/>
              <a:t>validate_ptrs</a:t>
            </a:r>
            <a:endParaRPr lang="en-US" sz="2400" dirty="0"/>
          </a:p>
        </p:txBody>
      </p:sp>
      <p:sp>
        <p:nvSpPr>
          <p:cNvPr id="7" name="TextBox 6">
            <a:extLst>
              <a:ext uri="{FF2B5EF4-FFF2-40B4-BE49-F238E27FC236}">
                <a16:creationId xmlns:a16="http://schemas.microsoft.com/office/drawing/2014/main" id="{5D7C67DF-861A-AB4E-AC8B-BE15C77D7A0E}"/>
              </a:ext>
            </a:extLst>
          </p:cNvPr>
          <p:cNvSpPr txBox="1"/>
          <p:nvPr/>
        </p:nvSpPr>
        <p:spPr>
          <a:xfrm>
            <a:off x="1060704" y="6327648"/>
            <a:ext cx="9741408" cy="369332"/>
          </a:xfrm>
          <a:prstGeom prst="rect">
            <a:avLst/>
          </a:prstGeom>
          <a:noFill/>
        </p:spPr>
        <p:txBody>
          <a:bodyPr wrap="square" rtlCol="0">
            <a:spAutoFit/>
          </a:bodyPr>
          <a:lstStyle/>
          <a:p>
            <a:r>
              <a:rPr lang="en-US" b="1" dirty="0"/>
              <a:t>Note:</a:t>
            </a:r>
            <a:r>
              <a:rPr lang="en-US" dirty="0"/>
              <a:t> Prints information about invalid pointers. </a:t>
            </a:r>
          </a:p>
        </p:txBody>
      </p:sp>
      <p:pic>
        <p:nvPicPr>
          <p:cNvPr id="4" name="Picture 3" descr="A screenshot of a computer&#10;&#10;Description automatically generated">
            <a:extLst>
              <a:ext uri="{FF2B5EF4-FFF2-40B4-BE49-F238E27FC236}">
                <a16:creationId xmlns:a16="http://schemas.microsoft.com/office/drawing/2014/main" id="{930F64B0-F0D7-AA41-9470-E99AAF558ED8}"/>
              </a:ext>
            </a:extLst>
          </p:cNvPr>
          <p:cNvPicPr>
            <a:picLocks noChangeAspect="1"/>
          </p:cNvPicPr>
          <p:nvPr/>
        </p:nvPicPr>
        <p:blipFill>
          <a:blip r:embed="rId3"/>
          <a:stretch>
            <a:fillRect/>
          </a:stretch>
        </p:blipFill>
        <p:spPr>
          <a:xfrm>
            <a:off x="377952" y="665226"/>
            <a:ext cx="11643360" cy="5719572"/>
          </a:xfrm>
          <a:prstGeom prst="rect">
            <a:avLst/>
          </a:prstGeom>
        </p:spPr>
      </p:pic>
    </p:spTree>
    <p:extLst>
      <p:ext uri="{BB962C8B-B14F-4D97-AF65-F5344CB8AC3E}">
        <p14:creationId xmlns:p14="http://schemas.microsoft.com/office/powerpoint/2010/main" val="47048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9DED0-1952-3140-9D7C-8C50FE5C168B}"/>
              </a:ext>
            </a:extLst>
          </p:cNvPr>
          <p:cNvSpPr>
            <a:spLocks noGrp="1"/>
          </p:cNvSpPr>
          <p:nvPr>
            <p:ph type="title"/>
          </p:nvPr>
        </p:nvSpPr>
        <p:spPr>
          <a:xfrm>
            <a:off x="641074" y="1314450"/>
            <a:ext cx="2844002" cy="3680244"/>
          </a:xfrm>
        </p:spPr>
        <p:txBody>
          <a:bodyPr>
            <a:normAutofit/>
          </a:bodyPr>
          <a:lstStyle/>
          <a:p>
            <a:pPr algn="l"/>
            <a:r>
              <a:rPr lang="en-US" sz="2400"/>
              <a:t>Recommendations for MALLOC DEBUG</a:t>
            </a:r>
          </a:p>
        </p:txBody>
      </p:sp>
      <p:pic>
        <p:nvPicPr>
          <p:cNvPr id="32" name="Picture 31">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34" name="Picture 33">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42" name="Content Placeholder 2">
            <a:extLst>
              <a:ext uri="{FF2B5EF4-FFF2-40B4-BE49-F238E27FC236}">
                <a16:creationId xmlns:a16="http://schemas.microsoft.com/office/drawing/2014/main" id="{ADB2A683-76FF-4B4D-BA39-BAAC332C1734}"/>
              </a:ext>
            </a:extLst>
          </p:cNvPr>
          <p:cNvGraphicFramePr>
            <a:graphicFrameLocks noGrp="1"/>
          </p:cNvGraphicFramePr>
          <p:nvPr>
            <p:ph idx="1"/>
            <p:extLst>
              <p:ext uri="{D42A27DB-BD31-4B8C-83A1-F6EECF244321}">
                <p14:modId xmlns:p14="http://schemas.microsoft.com/office/powerpoint/2010/main" val="645594034"/>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646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30A876A0-B2CB-764B-8729-7BBD6C97B085}"/>
              </a:ext>
            </a:extLst>
          </p:cNvPr>
          <p:cNvSpPr>
            <a:spLocks noGrp="1"/>
          </p:cNvSpPr>
          <p:nvPr>
            <p:ph type="title"/>
          </p:nvPr>
        </p:nvSpPr>
        <p:spPr>
          <a:xfrm>
            <a:off x="959896" y="960814"/>
            <a:ext cx="2732249" cy="4912936"/>
          </a:xfrm>
        </p:spPr>
        <p:txBody>
          <a:bodyPr anchor="b">
            <a:normAutofit/>
          </a:bodyPr>
          <a:lstStyle/>
          <a:p>
            <a:pPr algn="r"/>
            <a:r>
              <a:rPr lang="en-US" sz="4000">
                <a:solidFill>
                  <a:schemeClr val="bg1"/>
                </a:solidFill>
              </a:rPr>
              <a:t>Refernces</a:t>
            </a:r>
          </a:p>
        </p:txBody>
      </p:sp>
      <p:sp>
        <p:nvSpPr>
          <p:cNvPr id="15" name="Content Placeholder 2">
            <a:extLst>
              <a:ext uri="{FF2B5EF4-FFF2-40B4-BE49-F238E27FC236}">
                <a16:creationId xmlns:a16="http://schemas.microsoft.com/office/drawing/2014/main" id="{44CA9438-9254-8E42-99D3-4BFD30A84762}"/>
              </a:ext>
            </a:extLst>
          </p:cNvPr>
          <p:cNvSpPr>
            <a:spLocks noGrp="1"/>
          </p:cNvSpPr>
          <p:nvPr>
            <p:ph idx="1"/>
          </p:nvPr>
        </p:nvSpPr>
        <p:spPr>
          <a:xfrm>
            <a:off x="4979078" y="960814"/>
            <a:ext cx="6247722" cy="4830385"/>
          </a:xfrm>
        </p:spPr>
        <p:txBody>
          <a:bodyPr anchor="ctr">
            <a:normAutofit/>
          </a:bodyPr>
          <a:lstStyle/>
          <a:p>
            <a:r>
              <a:rPr lang="en-US" sz="1800">
                <a:hlinkClick r:id="rId3"/>
              </a:rPr>
              <a:t>https://www.ibm.com/support/knowledgecenter/ssw_aix_71/generalprogramming/debug_malloc.html</a:t>
            </a:r>
            <a:endParaRPr lang="en-US" sz="1800"/>
          </a:p>
          <a:p>
            <a:r>
              <a:rPr lang="en-US" sz="1800">
                <a:hlinkClick r:id="rId4"/>
              </a:rPr>
              <a:t>https://valgrind.org/docs/manual/mc-manual.html#mc-manual.overview</a:t>
            </a:r>
            <a:endParaRPr lang="en-US" sz="1800"/>
          </a:p>
          <a:p>
            <a:r>
              <a:rPr lang="en-US" sz="1800"/>
              <a:t>Purify User GUIDE</a:t>
            </a:r>
          </a:p>
        </p:txBody>
      </p:sp>
    </p:spTree>
    <p:extLst>
      <p:ext uri="{BB962C8B-B14F-4D97-AF65-F5344CB8AC3E}">
        <p14:creationId xmlns:p14="http://schemas.microsoft.com/office/powerpoint/2010/main" val="72035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829B8-8DD7-2849-9BD6-8389CE60B747}"/>
              </a:ext>
            </a:extLst>
          </p:cNvPr>
          <p:cNvSpPr>
            <a:spLocks noGrp="1"/>
          </p:cNvSpPr>
          <p:nvPr>
            <p:ph type="title"/>
          </p:nvPr>
        </p:nvSpPr>
        <p:spPr>
          <a:xfrm>
            <a:off x="641074" y="1314450"/>
            <a:ext cx="2844002" cy="3680244"/>
          </a:xfrm>
        </p:spPr>
        <p:txBody>
          <a:bodyPr>
            <a:normAutofit/>
          </a:bodyPr>
          <a:lstStyle/>
          <a:p>
            <a:pPr algn="l"/>
            <a:r>
              <a:rPr lang="en-US" sz="2400"/>
              <a:t>Why Modernization?</a:t>
            </a:r>
          </a:p>
        </p:txBody>
      </p:sp>
      <p:pic>
        <p:nvPicPr>
          <p:cNvPr id="30" name="Picture 29">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32" name="Picture 31">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21" name="Content Placeholder 2">
            <a:extLst>
              <a:ext uri="{FF2B5EF4-FFF2-40B4-BE49-F238E27FC236}">
                <a16:creationId xmlns:a16="http://schemas.microsoft.com/office/drawing/2014/main" id="{BD7F9E06-2575-4451-B22B-A4BE39B66D5F}"/>
              </a:ext>
            </a:extLst>
          </p:cNvPr>
          <p:cNvGraphicFramePr>
            <a:graphicFrameLocks noGrp="1"/>
          </p:cNvGraphicFramePr>
          <p:nvPr>
            <p:ph idx="1"/>
            <p:extLst>
              <p:ext uri="{D42A27DB-BD31-4B8C-83A1-F6EECF244321}">
                <p14:modId xmlns:p14="http://schemas.microsoft.com/office/powerpoint/2010/main" val="577339012"/>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57365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641074" y="1314450"/>
            <a:ext cx="2844002" cy="3680244"/>
          </a:xfrm>
        </p:spPr>
        <p:txBody>
          <a:bodyPr>
            <a:normAutofit/>
          </a:bodyPr>
          <a:lstStyle/>
          <a:p>
            <a:pPr algn="l"/>
            <a:r>
              <a:rPr lang="en-US" sz="3700"/>
              <a:t>What is covered in hackathon</a:t>
            </a:r>
          </a:p>
        </p:txBody>
      </p:sp>
      <p:pic>
        <p:nvPicPr>
          <p:cNvPr id="36" name="Picture 35">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38" name="Picture 37">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7" name="Content Placeholder 2">
            <a:extLst>
              <a:ext uri="{FF2B5EF4-FFF2-40B4-BE49-F238E27FC236}">
                <a16:creationId xmlns:a16="http://schemas.microsoft.com/office/drawing/2014/main" id="{A83AF661-56C5-4C9B-B265-4A0978942040}"/>
              </a:ext>
            </a:extLst>
          </p:cNvPr>
          <p:cNvGraphicFramePr>
            <a:graphicFrameLocks noGrp="1"/>
          </p:cNvGraphicFramePr>
          <p:nvPr>
            <p:ph idx="1"/>
            <p:extLst>
              <p:ext uri="{D42A27DB-BD31-4B8C-83A1-F6EECF244321}">
                <p14:modId xmlns:p14="http://schemas.microsoft.com/office/powerpoint/2010/main" val="189736421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349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564276B8-1A41-49DE-90A7-F070B4B6A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5F7C92F8-CFE7-4D8A-AB04-2C4288002E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957CD5CB-E727-4276-ADCF-AF9E5E638D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B6147BA-6D33-DC48-9341-F5811C0FBB90}"/>
              </a:ext>
            </a:extLst>
          </p:cNvPr>
          <p:cNvSpPr>
            <a:spLocks noGrp="1"/>
          </p:cNvSpPr>
          <p:nvPr>
            <p:ph type="title"/>
          </p:nvPr>
        </p:nvSpPr>
        <p:spPr>
          <a:xfrm>
            <a:off x="913776" y="640831"/>
            <a:ext cx="6564205" cy="1573863"/>
          </a:xfrm>
        </p:spPr>
        <p:txBody>
          <a:bodyPr>
            <a:normAutofit/>
          </a:bodyPr>
          <a:lstStyle/>
          <a:p>
            <a:r>
              <a:rPr lang="en-US"/>
              <a:t>Memory DEBUGGER tools</a:t>
            </a:r>
          </a:p>
        </p:txBody>
      </p:sp>
      <p:sp>
        <p:nvSpPr>
          <p:cNvPr id="60" name="Content Placeholder 2">
            <a:extLst>
              <a:ext uri="{FF2B5EF4-FFF2-40B4-BE49-F238E27FC236}">
                <a16:creationId xmlns:a16="http://schemas.microsoft.com/office/drawing/2014/main" id="{76BD3936-77E0-CF45-9CB2-04341217064B}"/>
              </a:ext>
            </a:extLst>
          </p:cNvPr>
          <p:cNvSpPr>
            <a:spLocks noGrp="1"/>
          </p:cNvSpPr>
          <p:nvPr>
            <p:ph idx="1"/>
          </p:nvPr>
        </p:nvSpPr>
        <p:spPr>
          <a:xfrm>
            <a:off x="913774" y="2367092"/>
            <a:ext cx="9961490" cy="3881309"/>
          </a:xfrm>
        </p:spPr>
        <p:txBody>
          <a:bodyPr>
            <a:normAutofit/>
          </a:bodyPr>
          <a:lstStyle/>
          <a:p>
            <a:r>
              <a:rPr lang="en-US" dirty="0">
                <a:ea typeface="Ayuthaya" pitchFamily="2" charset="-34"/>
                <a:cs typeface="Aparajita" panose="020B0604020202020204" pitchFamily="34" charset="0"/>
              </a:rPr>
              <a:t>Memory RELATED issues like leaks/buffer overflows are the common in the programming world.</a:t>
            </a:r>
          </a:p>
          <a:p>
            <a:r>
              <a:rPr lang="en-US" dirty="0" err="1">
                <a:ea typeface="Ayuthaya" pitchFamily="2" charset="-34"/>
                <a:cs typeface="Aparajita" panose="020B0604020202020204" pitchFamily="34" charset="0"/>
              </a:rPr>
              <a:t>Efficinet</a:t>
            </a:r>
            <a:r>
              <a:rPr lang="en-US" dirty="0">
                <a:ea typeface="Ayuthaya" pitchFamily="2" charset="-34"/>
                <a:cs typeface="Aparajita" panose="020B0604020202020204" pitchFamily="34" charset="0"/>
              </a:rPr>
              <a:t> MEMORY debugger helps the developer to find them and fix </a:t>
            </a:r>
          </a:p>
          <a:p>
            <a:pPr marL="0" indent="0">
              <a:buNone/>
            </a:pPr>
            <a:r>
              <a:rPr lang="en-US" dirty="0">
                <a:ea typeface="Ayuthaya" pitchFamily="2" charset="-34"/>
                <a:cs typeface="Aparajita" panose="020B0604020202020204" pitchFamily="34" charset="0"/>
              </a:rPr>
              <a:t>    them in the early stages.</a:t>
            </a:r>
          </a:p>
          <a:p>
            <a:r>
              <a:rPr lang="en-US" dirty="0">
                <a:ea typeface="Ayuthaya" pitchFamily="2" charset="-34"/>
                <a:cs typeface="Aparajita" panose="020B0604020202020204" pitchFamily="34" charset="0"/>
              </a:rPr>
              <a:t>Popular memory debugger tools in </a:t>
            </a:r>
            <a:r>
              <a:rPr lang="en-US" dirty="0" err="1">
                <a:ea typeface="Ayuthaya" pitchFamily="2" charset="-34"/>
                <a:cs typeface="Aparajita" panose="020B0604020202020204" pitchFamily="34" charset="0"/>
              </a:rPr>
              <a:t>unix</a:t>
            </a:r>
            <a:r>
              <a:rPr lang="en-US" dirty="0">
                <a:ea typeface="Ayuthaya" pitchFamily="2" charset="-34"/>
                <a:cs typeface="Aparajita" panose="020B0604020202020204" pitchFamily="34" charset="0"/>
              </a:rPr>
              <a:t>/</a:t>
            </a:r>
            <a:r>
              <a:rPr lang="en-US" dirty="0" err="1">
                <a:ea typeface="Ayuthaya" pitchFamily="2" charset="-34"/>
                <a:cs typeface="Aparajita" panose="020B0604020202020204" pitchFamily="34" charset="0"/>
              </a:rPr>
              <a:t>linux</a:t>
            </a:r>
            <a:r>
              <a:rPr lang="en-US" dirty="0">
                <a:ea typeface="Ayuthaya" pitchFamily="2" charset="-34"/>
                <a:cs typeface="Aparajita" panose="020B0604020202020204" pitchFamily="34" charset="0"/>
              </a:rPr>
              <a:t> area like purify, </a:t>
            </a:r>
            <a:r>
              <a:rPr lang="en-US" dirty="0" err="1">
                <a:ea typeface="Ayuthaya" pitchFamily="2" charset="-34"/>
                <a:cs typeface="Aparajita" panose="020B0604020202020204" pitchFamily="34" charset="0"/>
              </a:rPr>
              <a:t>valgrind</a:t>
            </a:r>
            <a:r>
              <a:rPr lang="en-US" dirty="0">
                <a:ea typeface="Ayuthaya" pitchFamily="2" charset="-34"/>
                <a:cs typeface="Aparajita" panose="020B0604020202020204" pitchFamily="34" charset="0"/>
              </a:rPr>
              <a:t> </a:t>
            </a:r>
          </a:p>
          <a:p>
            <a:pPr marL="0" indent="0">
              <a:buNone/>
            </a:pPr>
            <a:r>
              <a:rPr lang="en-US" dirty="0">
                <a:ea typeface="Ayuthaya" pitchFamily="2" charset="-34"/>
                <a:cs typeface="Aparajita" panose="020B0604020202020204" pitchFamily="34" charset="0"/>
              </a:rPr>
              <a:t>   are taken for study in this hackathon.</a:t>
            </a:r>
          </a:p>
        </p:txBody>
      </p:sp>
    </p:spTree>
    <p:extLst>
      <p:ext uri="{BB962C8B-B14F-4D97-AF65-F5344CB8AC3E}">
        <p14:creationId xmlns:p14="http://schemas.microsoft.com/office/powerpoint/2010/main" val="155037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5" y="618517"/>
            <a:ext cx="10364451" cy="1596177"/>
          </a:xfrm>
        </p:spPr>
        <p:txBody>
          <a:bodyPr>
            <a:normAutofit/>
          </a:bodyPr>
          <a:lstStyle/>
          <a:p>
            <a:r>
              <a:rPr lang="en-US" dirty="0"/>
              <a:t>Purify </a:t>
            </a:r>
            <a:br>
              <a:rPr lang="en-US" dirty="0"/>
            </a:br>
            <a:r>
              <a:rPr lang="en-US" dirty="0"/>
              <a:t>    vs </a:t>
            </a:r>
            <a:r>
              <a:rPr lang="en-US" dirty="0" err="1"/>
              <a:t>valgrind</a:t>
            </a:r>
            <a:r>
              <a:rPr lang="en-US" dirty="0"/>
              <a:t> vs </a:t>
            </a:r>
            <a:br>
              <a:rPr lang="en-US" dirty="0"/>
            </a:br>
            <a:r>
              <a:rPr lang="en-US" dirty="0"/>
              <a:t>malloc debug</a:t>
            </a:r>
          </a:p>
        </p:txBody>
      </p:sp>
      <p:graphicFrame>
        <p:nvGraphicFramePr>
          <p:cNvPr id="17" name="Content Placeholder 2">
            <a:extLst>
              <a:ext uri="{FF2B5EF4-FFF2-40B4-BE49-F238E27FC236}">
                <a16:creationId xmlns:a16="http://schemas.microsoft.com/office/drawing/2014/main" id="{A83AF661-56C5-4C9B-B265-4A0978942040}"/>
              </a:ext>
            </a:extLst>
          </p:cNvPr>
          <p:cNvGraphicFramePr>
            <a:graphicFrameLocks noGrp="1"/>
          </p:cNvGraphicFramePr>
          <p:nvPr>
            <p:ph idx="1"/>
            <p:extLst>
              <p:ext uri="{D42A27DB-BD31-4B8C-83A1-F6EECF244321}">
                <p14:modId xmlns:p14="http://schemas.microsoft.com/office/powerpoint/2010/main" val="3074054458"/>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406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5" y="618517"/>
            <a:ext cx="10364451" cy="1596177"/>
          </a:xfrm>
        </p:spPr>
        <p:txBody>
          <a:bodyPr>
            <a:normAutofit/>
          </a:bodyPr>
          <a:lstStyle/>
          <a:p>
            <a:r>
              <a:rPr lang="en-US" dirty="0"/>
              <a:t>‘</a:t>
            </a:r>
            <a:r>
              <a:rPr lang="en-US" dirty="0" err="1"/>
              <a:t>Functionset</a:t>
            </a:r>
            <a:r>
              <a:rPr lang="en-US" dirty="0"/>
              <a:t>’ Feature</a:t>
            </a:r>
          </a:p>
        </p:txBody>
      </p:sp>
      <p:graphicFrame>
        <p:nvGraphicFramePr>
          <p:cNvPr id="17" name="Content Placeholder 2">
            <a:extLst>
              <a:ext uri="{FF2B5EF4-FFF2-40B4-BE49-F238E27FC236}">
                <a16:creationId xmlns:a16="http://schemas.microsoft.com/office/drawing/2014/main" id="{A83AF661-56C5-4C9B-B265-4A0978942040}"/>
              </a:ext>
            </a:extLst>
          </p:cNvPr>
          <p:cNvGraphicFramePr>
            <a:graphicFrameLocks noGrp="1"/>
          </p:cNvGraphicFramePr>
          <p:nvPr>
            <p:ph idx="1"/>
            <p:extLst>
              <p:ext uri="{D42A27DB-BD31-4B8C-83A1-F6EECF244321}">
                <p14:modId xmlns:p14="http://schemas.microsoft.com/office/powerpoint/2010/main" val="1922507955"/>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966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54" name="Rectangle 45">
            <a:extLst>
              <a:ext uri="{FF2B5EF4-FFF2-40B4-BE49-F238E27FC236}">
                <a16:creationId xmlns:a16="http://schemas.microsoft.com/office/drawing/2014/main" id="{564276B8-1A41-49DE-90A7-F070B4B6A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5F7C92F8-CFE7-4D8A-AB04-2C4288002E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descr="Text&#10;&#10;Description automatically generated">
            <a:extLst>
              <a:ext uri="{FF2B5EF4-FFF2-40B4-BE49-F238E27FC236}">
                <a16:creationId xmlns:a16="http://schemas.microsoft.com/office/drawing/2014/main" id="{D85DD633-08B0-4449-973F-04059C1CA25D}"/>
              </a:ext>
            </a:extLst>
          </p:cNvPr>
          <p:cNvPicPr>
            <a:picLocks noChangeAspect="1"/>
          </p:cNvPicPr>
          <p:nvPr/>
        </p:nvPicPr>
        <p:blipFill>
          <a:blip r:embed="rId4"/>
          <a:stretch>
            <a:fillRect/>
          </a:stretch>
        </p:blipFill>
        <p:spPr>
          <a:xfrm>
            <a:off x="1194817" y="1219200"/>
            <a:ext cx="9339072" cy="473668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6" name="Picture 49">
            <a:extLst>
              <a:ext uri="{FF2B5EF4-FFF2-40B4-BE49-F238E27FC236}">
                <a16:creationId xmlns:a16="http://schemas.microsoft.com/office/drawing/2014/main" id="{957CD5CB-E727-4276-ADCF-AF9E5E638D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6" y="280417"/>
            <a:ext cx="10339440" cy="1337713"/>
          </a:xfrm>
        </p:spPr>
        <p:txBody>
          <a:bodyPr vert="horz" lIns="91440" tIns="45720" rIns="91440" bIns="45720" rtlCol="0">
            <a:normAutofit/>
          </a:bodyPr>
          <a:lstStyle/>
          <a:p>
            <a:r>
              <a:rPr lang="en-US" sz="2400" dirty="0"/>
              <a:t>‘Results of </a:t>
            </a:r>
            <a:r>
              <a:rPr lang="en-US" sz="2400" dirty="0" err="1"/>
              <a:t>functionset</a:t>
            </a:r>
            <a:r>
              <a:rPr lang="en-US" sz="2400" dirty="0"/>
              <a:t> for memory leaks</a:t>
            </a:r>
          </a:p>
        </p:txBody>
      </p:sp>
      <p:sp>
        <p:nvSpPr>
          <p:cNvPr id="7" name="TextBox 6">
            <a:extLst>
              <a:ext uri="{FF2B5EF4-FFF2-40B4-BE49-F238E27FC236}">
                <a16:creationId xmlns:a16="http://schemas.microsoft.com/office/drawing/2014/main" id="{5D7C67DF-861A-AB4E-AC8B-BE15C77D7A0E}"/>
              </a:ext>
            </a:extLst>
          </p:cNvPr>
          <p:cNvSpPr txBox="1"/>
          <p:nvPr/>
        </p:nvSpPr>
        <p:spPr>
          <a:xfrm>
            <a:off x="1060704" y="6327648"/>
            <a:ext cx="9741408" cy="369332"/>
          </a:xfrm>
          <a:prstGeom prst="rect">
            <a:avLst/>
          </a:prstGeom>
          <a:noFill/>
        </p:spPr>
        <p:txBody>
          <a:bodyPr wrap="square" rtlCol="0">
            <a:spAutoFit/>
          </a:bodyPr>
          <a:lstStyle/>
          <a:p>
            <a:r>
              <a:rPr lang="en-US" b="1" dirty="0"/>
              <a:t>Note:</a:t>
            </a:r>
            <a:r>
              <a:rPr lang="en-US" dirty="0"/>
              <a:t> Leaks are reported only in selected functions, though application has more memory leaks</a:t>
            </a:r>
          </a:p>
        </p:txBody>
      </p:sp>
    </p:spTree>
    <p:extLst>
      <p:ext uri="{BB962C8B-B14F-4D97-AF65-F5344CB8AC3E}">
        <p14:creationId xmlns:p14="http://schemas.microsoft.com/office/powerpoint/2010/main" val="179066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6" y="280417"/>
            <a:ext cx="10339440" cy="1337713"/>
          </a:xfrm>
        </p:spPr>
        <p:txBody>
          <a:bodyPr vert="horz" lIns="91440" tIns="45720" rIns="91440" bIns="45720" rtlCol="0">
            <a:normAutofit/>
          </a:bodyPr>
          <a:lstStyle/>
          <a:p>
            <a:r>
              <a:rPr lang="en-US" sz="2400" dirty="0"/>
              <a:t>‘Contd..</a:t>
            </a:r>
          </a:p>
        </p:txBody>
      </p:sp>
      <p:sp>
        <p:nvSpPr>
          <p:cNvPr id="7" name="TextBox 6">
            <a:extLst>
              <a:ext uri="{FF2B5EF4-FFF2-40B4-BE49-F238E27FC236}">
                <a16:creationId xmlns:a16="http://schemas.microsoft.com/office/drawing/2014/main" id="{5D7C67DF-861A-AB4E-AC8B-BE15C77D7A0E}"/>
              </a:ext>
            </a:extLst>
          </p:cNvPr>
          <p:cNvSpPr txBox="1"/>
          <p:nvPr/>
        </p:nvSpPr>
        <p:spPr>
          <a:xfrm>
            <a:off x="1060704" y="6327648"/>
            <a:ext cx="9741408" cy="369332"/>
          </a:xfrm>
          <a:prstGeom prst="rect">
            <a:avLst/>
          </a:prstGeom>
          <a:noFill/>
        </p:spPr>
        <p:txBody>
          <a:bodyPr wrap="square" rtlCol="0">
            <a:spAutoFit/>
          </a:bodyPr>
          <a:lstStyle/>
          <a:p>
            <a:r>
              <a:rPr lang="en-US" b="1" dirty="0"/>
              <a:t>Note:</a:t>
            </a:r>
            <a:r>
              <a:rPr lang="en-US" dirty="0"/>
              <a:t> Leaks are reported only in selected functions, though application has more memory leaks</a:t>
            </a:r>
          </a:p>
        </p:txBody>
      </p:sp>
      <p:pic>
        <p:nvPicPr>
          <p:cNvPr id="5" name="Picture 4" descr="Text&#10;&#10;Description automatically generated">
            <a:extLst>
              <a:ext uri="{FF2B5EF4-FFF2-40B4-BE49-F238E27FC236}">
                <a16:creationId xmlns:a16="http://schemas.microsoft.com/office/drawing/2014/main" id="{2AFB7FDB-8CED-A144-B62A-DD0819FD9E0B}"/>
              </a:ext>
            </a:extLst>
          </p:cNvPr>
          <p:cNvPicPr>
            <a:picLocks noChangeAspect="1"/>
          </p:cNvPicPr>
          <p:nvPr/>
        </p:nvPicPr>
        <p:blipFill>
          <a:blip r:embed="rId3"/>
          <a:stretch>
            <a:fillRect/>
          </a:stretch>
        </p:blipFill>
        <p:spPr>
          <a:xfrm>
            <a:off x="597408" y="381000"/>
            <a:ext cx="10887456" cy="5836920"/>
          </a:xfrm>
          <a:prstGeom prst="rect">
            <a:avLst/>
          </a:prstGeom>
        </p:spPr>
      </p:pic>
    </p:spTree>
    <p:extLst>
      <p:ext uri="{BB962C8B-B14F-4D97-AF65-F5344CB8AC3E}">
        <p14:creationId xmlns:p14="http://schemas.microsoft.com/office/powerpoint/2010/main" val="138667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5" y="618517"/>
            <a:ext cx="10364451" cy="1596177"/>
          </a:xfrm>
        </p:spPr>
        <p:txBody>
          <a:bodyPr>
            <a:normAutofit/>
          </a:bodyPr>
          <a:lstStyle/>
          <a:p>
            <a:r>
              <a:rPr lang="en-US" dirty="0"/>
              <a:t>‘</a:t>
            </a:r>
            <a:r>
              <a:rPr lang="en-US" dirty="0" err="1"/>
              <a:t>get_malloc_log_live</a:t>
            </a:r>
            <a:r>
              <a:rPr lang="en-US" dirty="0"/>
              <a:t>’</a:t>
            </a:r>
          </a:p>
        </p:txBody>
      </p:sp>
      <p:graphicFrame>
        <p:nvGraphicFramePr>
          <p:cNvPr id="17" name="Content Placeholder 2">
            <a:extLst>
              <a:ext uri="{FF2B5EF4-FFF2-40B4-BE49-F238E27FC236}">
                <a16:creationId xmlns:a16="http://schemas.microsoft.com/office/drawing/2014/main" id="{A83AF661-56C5-4C9B-B265-4A0978942040}"/>
              </a:ext>
            </a:extLst>
          </p:cNvPr>
          <p:cNvGraphicFramePr>
            <a:graphicFrameLocks noGrp="1"/>
          </p:cNvGraphicFramePr>
          <p:nvPr>
            <p:ph idx="1"/>
            <p:extLst>
              <p:ext uri="{D42A27DB-BD31-4B8C-83A1-F6EECF244321}">
                <p14:modId xmlns:p14="http://schemas.microsoft.com/office/powerpoint/2010/main" val="1146015712"/>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3775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861</Words>
  <Application>Microsoft Macintosh PowerPoint</Application>
  <PresentationFormat>Widescreen</PresentationFormat>
  <Paragraphs>66</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Droplet</vt:lpstr>
      <vt:lpstr>Modernization of  AIX MALLOC DEBUG TOOL </vt:lpstr>
      <vt:lpstr>Why Modernization?</vt:lpstr>
      <vt:lpstr>What is covered in hackathon</vt:lpstr>
      <vt:lpstr>Memory DEBUGGER tools</vt:lpstr>
      <vt:lpstr>Purify      vs valgrind vs  malloc debug</vt:lpstr>
      <vt:lpstr>‘Functionset’ Feature</vt:lpstr>
      <vt:lpstr>‘Results of functionset for memory leaks</vt:lpstr>
      <vt:lpstr>‘Contd..</vt:lpstr>
      <vt:lpstr>‘get_malloc_log_live’</vt:lpstr>
      <vt:lpstr>‘Results of get_malloc_LOG_live</vt:lpstr>
      <vt:lpstr>‘Validate_PTRs’</vt:lpstr>
      <vt:lpstr>‘Results of validate_ptrs</vt:lpstr>
      <vt:lpstr>Recommendations for MALLOC DEBUG</vt:lpstr>
      <vt:lpstr>Refernces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Modernization of  AIX MALLOC DEBUG TOOL </dc:title>
  <dc:creator>Sowmya G</dc:creator>
  <cp:lastModifiedBy>Sowmya G</cp:lastModifiedBy>
  <cp:revision>1</cp:revision>
  <dcterms:created xsi:type="dcterms:W3CDTF">2020-11-30T09:50:02Z</dcterms:created>
  <dcterms:modified xsi:type="dcterms:W3CDTF">2020-11-30T09:50:09Z</dcterms:modified>
</cp:coreProperties>
</file>