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PT Sans Narrow" panose="020B050602020302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FgJfLPRaO4bXea1SR9vys/0rih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682E4-1BF4-41D3-A249-83DB8CAB5529}" v="1" dt="2022-09-25T06:05:36.371"/>
  </p1510:revLst>
</p1510:revInfo>
</file>

<file path=ppt/tableStyles.xml><?xml version="1.0" encoding="utf-8"?>
<a:tblStyleLst xmlns:a="http://schemas.openxmlformats.org/drawingml/2006/main" def="{6BF95CDE-DCA5-4BE0-B462-0D9688F700A1}">
  <a:tblStyle styleId="{6BF95CDE-DCA5-4BE0-B462-0D9688F700A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AE6"/>
          </a:solidFill>
        </a:fill>
      </a:tcStyle>
    </a:wholeTbl>
    <a:band1H>
      <a:tcTxStyle/>
      <a:tcStyle>
        <a:tcBdr/>
        <a:fill>
          <a:solidFill>
            <a:srgbClr val="F9D3CA"/>
          </a:solidFill>
        </a:fill>
      </a:tcStyle>
    </a:band1H>
    <a:band2H>
      <a:tcTxStyle/>
      <a:tcStyle>
        <a:tcBdr/>
      </a:tcStyle>
    </a:band2H>
    <a:band1V>
      <a:tcTxStyle/>
      <a:tcStyle>
        <a:tcBdr/>
        <a:fill>
          <a:solidFill>
            <a:srgbClr val="F9D3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43F6150-B8A5-496B-8AE0-8B030A9BF04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g Wei Teoh" userId="870eb27efbfdac2f" providerId="LiveId" clId="{EB8682E4-1BF4-41D3-A249-83DB8CAB5529}"/>
    <pc:docChg chg="custSel modSld">
      <pc:chgData name="Jeng Wei Teoh" userId="870eb27efbfdac2f" providerId="LiveId" clId="{EB8682E4-1BF4-41D3-A249-83DB8CAB5529}" dt="2022-09-25T06:07:01.592" v="86" actId="1076"/>
      <pc:docMkLst>
        <pc:docMk/>
      </pc:docMkLst>
      <pc:sldChg chg="modSp mod">
        <pc:chgData name="Jeng Wei Teoh" userId="870eb27efbfdac2f" providerId="LiveId" clId="{EB8682E4-1BF4-41D3-A249-83DB8CAB5529}" dt="2022-09-25T06:04:21.353" v="39" actId="1076"/>
        <pc:sldMkLst>
          <pc:docMk/>
          <pc:sldMk cId="0" sldId="256"/>
        </pc:sldMkLst>
        <pc:spChg chg="mod">
          <ac:chgData name="Jeng Wei Teoh" userId="870eb27efbfdac2f" providerId="LiveId" clId="{EB8682E4-1BF4-41D3-A249-83DB8CAB5529}" dt="2022-09-25T06:04:21.353" v="39" actId="1076"/>
          <ac:spMkLst>
            <pc:docMk/>
            <pc:sldMk cId="0" sldId="256"/>
            <ac:spMk id="66" creationId="{00000000-0000-0000-0000-000000000000}"/>
          </ac:spMkLst>
        </pc:spChg>
      </pc:sldChg>
      <pc:sldChg chg="modSp mod">
        <pc:chgData name="Jeng Wei Teoh" userId="870eb27efbfdac2f" providerId="LiveId" clId="{EB8682E4-1BF4-41D3-A249-83DB8CAB5529}" dt="2022-09-25T06:04:29.274" v="40" actId="2711"/>
        <pc:sldMkLst>
          <pc:docMk/>
          <pc:sldMk cId="0" sldId="257"/>
        </pc:sldMkLst>
        <pc:spChg chg="mod">
          <ac:chgData name="Jeng Wei Teoh" userId="870eb27efbfdac2f" providerId="LiveId" clId="{EB8682E4-1BF4-41D3-A249-83DB8CAB5529}" dt="2022-09-25T06:04:29.274" v="40" actId="2711"/>
          <ac:spMkLst>
            <pc:docMk/>
            <pc:sldMk cId="0" sldId="257"/>
            <ac:spMk id="72" creationId="{00000000-0000-0000-0000-000000000000}"/>
          </ac:spMkLst>
        </pc:spChg>
        <pc:spChg chg="mod">
          <ac:chgData name="Jeng Wei Teoh" userId="870eb27efbfdac2f" providerId="LiveId" clId="{EB8682E4-1BF4-41D3-A249-83DB8CAB5529}" dt="2022-09-25T06:02:26.479" v="9" actId="207"/>
          <ac:spMkLst>
            <pc:docMk/>
            <pc:sldMk cId="0" sldId="257"/>
            <ac:spMk id="73" creationId="{00000000-0000-0000-0000-000000000000}"/>
          </ac:spMkLst>
        </pc:spChg>
      </pc:sldChg>
      <pc:sldChg chg="modSp mod">
        <pc:chgData name="Jeng Wei Teoh" userId="870eb27efbfdac2f" providerId="LiveId" clId="{EB8682E4-1BF4-41D3-A249-83DB8CAB5529}" dt="2022-09-25T06:04:33.702" v="41" actId="2711"/>
        <pc:sldMkLst>
          <pc:docMk/>
          <pc:sldMk cId="0" sldId="258"/>
        </pc:sldMkLst>
        <pc:spChg chg="mod">
          <ac:chgData name="Jeng Wei Teoh" userId="870eb27efbfdac2f" providerId="LiveId" clId="{EB8682E4-1BF4-41D3-A249-83DB8CAB5529}" dt="2022-09-25T06:04:33.702" v="41" actId="2711"/>
          <ac:spMkLst>
            <pc:docMk/>
            <pc:sldMk cId="0" sldId="258"/>
            <ac:spMk id="78" creationId="{00000000-0000-0000-0000-000000000000}"/>
          </ac:spMkLst>
        </pc:spChg>
        <pc:spChg chg="mod">
          <ac:chgData name="Jeng Wei Teoh" userId="870eb27efbfdac2f" providerId="LiveId" clId="{EB8682E4-1BF4-41D3-A249-83DB8CAB5529}" dt="2022-09-25T06:02:47.214" v="33" actId="255"/>
          <ac:spMkLst>
            <pc:docMk/>
            <pc:sldMk cId="0" sldId="258"/>
            <ac:spMk id="79" creationId="{00000000-0000-0000-0000-000000000000}"/>
          </ac:spMkLst>
        </pc:spChg>
      </pc:sldChg>
      <pc:sldChg chg="modNotes">
        <pc:chgData name="Jeng Wei Teoh" userId="870eb27efbfdac2f" providerId="LiveId" clId="{EB8682E4-1BF4-41D3-A249-83DB8CAB5529}" dt="2022-09-25T06:05:36.371" v="59"/>
        <pc:sldMkLst>
          <pc:docMk/>
          <pc:sldMk cId="0" sldId="259"/>
        </pc:sldMkLst>
      </pc:sldChg>
      <pc:sldChg chg="modSp mod">
        <pc:chgData name="Jeng Wei Teoh" userId="870eb27efbfdac2f" providerId="LiveId" clId="{EB8682E4-1BF4-41D3-A249-83DB8CAB5529}" dt="2022-09-25T06:04:40.490" v="43" actId="27636"/>
        <pc:sldMkLst>
          <pc:docMk/>
          <pc:sldMk cId="0" sldId="260"/>
        </pc:sldMkLst>
        <pc:spChg chg="mod">
          <ac:chgData name="Jeng Wei Teoh" userId="870eb27efbfdac2f" providerId="LiveId" clId="{EB8682E4-1BF4-41D3-A249-83DB8CAB5529}" dt="2022-09-25T06:04:40.490" v="43" actId="27636"/>
          <ac:spMkLst>
            <pc:docMk/>
            <pc:sldMk cId="0" sldId="260"/>
            <ac:spMk id="91" creationId="{00000000-0000-0000-0000-000000000000}"/>
          </ac:spMkLst>
        </pc:spChg>
        <pc:spChg chg="mod">
          <ac:chgData name="Jeng Wei Teoh" userId="870eb27efbfdac2f" providerId="LiveId" clId="{EB8682E4-1BF4-41D3-A249-83DB8CAB5529}" dt="2022-09-25T06:02:14.426" v="7" actId="207"/>
          <ac:spMkLst>
            <pc:docMk/>
            <pc:sldMk cId="0" sldId="260"/>
            <ac:spMk id="92" creationId="{00000000-0000-0000-0000-000000000000}"/>
          </ac:spMkLst>
        </pc:spChg>
      </pc:sldChg>
      <pc:sldChg chg="modSp mod">
        <pc:chgData name="Jeng Wei Teoh" userId="870eb27efbfdac2f" providerId="LiveId" clId="{EB8682E4-1BF4-41D3-A249-83DB8CAB5529}" dt="2022-09-25T06:04:51.411" v="45" actId="27636"/>
        <pc:sldMkLst>
          <pc:docMk/>
          <pc:sldMk cId="0" sldId="261"/>
        </pc:sldMkLst>
        <pc:spChg chg="mod">
          <ac:chgData name="Jeng Wei Teoh" userId="870eb27efbfdac2f" providerId="LiveId" clId="{EB8682E4-1BF4-41D3-A249-83DB8CAB5529}" dt="2022-09-25T06:04:51.411" v="45" actId="27636"/>
          <ac:spMkLst>
            <pc:docMk/>
            <pc:sldMk cId="0" sldId="261"/>
            <ac:spMk id="98" creationId="{00000000-0000-0000-0000-000000000000}"/>
          </ac:spMkLst>
        </pc:spChg>
      </pc:sldChg>
      <pc:sldChg chg="modSp mod">
        <pc:chgData name="Jeng Wei Teoh" userId="870eb27efbfdac2f" providerId="LiveId" clId="{EB8682E4-1BF4-41D3-A249-83DB8CAB5529}" dt="2022-09-25T06:05:04.619" v="49" actId="113"/>
        <pc:sldMkLst>
          <pc:docMk/>
          <pc:sldMk cId="0" sldId="262"/>
        </pc:sldMkLst>
        <pc:spChg chg="mod">
          <ac:chgData name="Jeng Wei Teoh" userId="870eb27efbfdac2f" providerId="LiveId" clId="{EB8682E4-1BF4-41D3-A249-83DB8CAB5529}" dt="2022-09-25T06:05:04.619" v="49" actId="113"/>
          <ac:spMkLst>
            <pc:docMk/>
            <pc:sldMk cId="0" sldId="262"/>
            <ac:spMk id="104" creationId="{00000000-0000-0000-0000-000000000000}"/>
          </ac:spMkLst>
        </pc:spChg>
        <pc:spChg chg="mod">
          <ac:chgData name="Jeng Wei Teoh" userId="870eb27efbfdac2f" providerId="LiveId" clId="{EB8682E4-1BF4-41D3-A249-83DB8CAB5529}" dt="2022-09-25T06:02:10.197" v="6" actId="207"/>
          <ac:spMkLst>
            <pc:docMk/>
            <pc:sldMk cId="0" sldId="262"/>
            <ac:spMk id="105" creationId="{00000000-0000-0000-0000-000000000000}"/>
          </ac:spMkLst>
        </pc:spChg>
      </pc:sldChg>
      <pc:sldChg chg="modSp mod">
        <pc:chgData name="Jeng Wei Teoh" userId="870eb27efbfdac2f" providerId="LiveId" clId="{EB8682E4-1BF4-41D3-A249-83DB8CAB5529}" dt="2022-09-25T06:05:09.106" v="51" actId="27636"/>
        <pc:sldMkLst>
          <pc:docMk/>
          <pc:sldMk cId="0" sldId="263"/>
        </pc:sldMkLst>
        <pc:spChg chg="mod">
          <ac:chgData name="Jeng Wei Teoh" userId="870eb27efbfdac2f" providerId="LiveId" clId="{EB8682E4-1BF4-41D3-A249-83DB8CAB5529}" dt="2022-09-25T06:05:09.106" v="51" actId="27636"/>
          <ac:spMkLst>
            <pc:docMk/>
            <pc:sldMk cId="0" sldId="263"/>
            <ac:spMk id="111" creationId="{00000000-0000-0000-0000-000000000000}"/>
          </ac:spMkLst>
        </pc:spChg>
        <pc:spChg chg="mod">
          <ac:chgData name="Jeng Wei Teoh" userId="870eb27efbfdac2f" providerId="LiveId" clId="{EB8682E4-1BF4-41D3-A249-83DB8CAB5529}" dt="2022-09-25T06:02:05.897" v="5" actId="207"/>
          <ac:spMkLst>
            <pc:docMk/>
            <pc:sldMk cId="0" sldId="263"/>
            <ac:spMk id="112" creationId="{00000000-0000-0000-0000-000000000000}"/>
          </ac:spMkLst>
        </pc:spChg>
      </pc:sldChg>
      <pc:sldChg chg="modSp mod">
        <pc:chgData name="Jeng Wei Teoh" userId="870eb27efbfdac2f" providerId="LiveId" clId="{EB8682E4-1BF4-41D3-A249-83DB8CAB5529}" dt="2022-09-25T06:05:18.431" v="52" actId="2711"/>
        <pc:sldMkLst>
          <pc:docMk/>
          <pc:sldMk cId="0" sldId="264"/>
        </pc:sldMkLst>
        <pc:spChg chg="mod">
          <ac:chgData name="Jeng Wei Teoh" userId="870eb27efbfdac2f" providerId="LiveId" clId="{EB8682E4-1BF4-41D3-A249-83DB8CAB5529}" dt="2022-09-25T06:05:18.431" v="52" actId="2711"/>
          <ac:spMkLst>
            <pc:docMk/>
            <pc:sldMk cId="0" sldId="264"/>
            <ac:spMk id="117" creationId="{00000000-0000-0000-0000-000000000000}"/>
          </ac:spMkLst>
        </pc:spChg>
        <pc:spChg chg="mod">
          <ac:chgData name="Jeng Wei Teoh" userId="870eb27efbfdac2f" providerId="LiveId" clId="{EB8682E4-1BF4-41D3-A249-83DB8CAB5529}" dt="2022-09-25T06:02:02.622" v="4" actId="207"/>
          <ac:spMkLst>
            <pc:docMk/>
            <pc:sldMk cId="0" sldId="264"/>
            <ac:spMk id="118" creationId="{00000000-0000-0000-0000-000000000000}"/>
          </ac:spMkLst>
        </pc:spChg>
      </pc:sldChg>
      <pc:sldChg chg="modSp mod">
        <pc:chgData name="Jeng Wei Teoh" userId="870eb27efbfdac2f" providerId="LiveId" clId="{EB8682E4-1BF4-41D3-A249-83DB8CAB5529}" dt="2022-09-25T06:05:24.602" v="54" actId="27636"/>
        <pc:sldMkLst>
          <pc:docMk/>
          <pc:sldMk cId="0" sldId="265"/>
        </pc:sldMkLst>
        <pc:spChg chg="mod">
          <ac:chgData name="Jeng Wei Teoh" userId="870eb27efbfdac2f" providerId="LiveId" clId="{EB8682E4-1BF4-41D3-A249-83DB8CAB5529}" dt="2022-09-25T06:05:24.602" v="54" actId="27636"/>
          <ac:spMkLst>
            <pc:docMk/>
            <pc:sldMk cId="0" sldId="265"/>
            <ac:spMk id="124" creationId="{00000000-0000-0000-0000-000000000000}"/>
          </ac:spMkLst>
        </pc:spChg>
        <pc:spChg chg="mod">
          <ac:chgData name="Jeng Wei Teoh" userId="870eb27efbfdac2f" providerId="LiveId" clId="{EB8682E4-1BF4-41D3-A249-83DB8CAB5529}" dt="2022-09-25T06:01:57.314" v="3" actId="207"/>
          <ac:spMkLst>
            <pc:docMk/>
            <pc:sldMk cId="0" sldId="265"/>
            <ac:spMk id="125" creationId="{00000000-0000-0000-0000-000000000000}"/>
          </ac:spMkLst>
        </pc:spChg>
      </pc:sldChg>
      <pc:sldChg chg="modSp mod">
        <pc:chgData name="Jeng Wei Teoh" userId="870eb27efbfdac2f" providerId="LiveId" clId="{EB8682E4-1BF4-41D3-A249-83DB8CAB5529}" dt="2022-09-25T06:05:28.661" v="56" actId="27636"/>
        <pc:sldMkLst>
          <pc:docMk/>
          <pc:sldMk cId="0" sldId="266"/>
        </pc:sldMkLst>
        <pc:spChg chg="mod">
          <ac:chgData name="Jeng Wei Teoh" userId="870eb27efbfdac2f" providerId="LiveId" clId="{EB8682E4-1BF4-41D3-A249-83DB8CAB5529}" dt="2022-09-25T06:05:28.661" v="56" actId="27636"/>
          <ac:spMkLst>
            <pc:docMk/>
            <pc:sldMk cId="0" sldId="266"/>
            <ac:spMk id="131" creationId="{00000000-0000-0000-0000-000000000000}"/>
          </ac:spMkLst>
        </pc:spChg>
        <pc:spChg chg="mod">
          <ac:chgData name="Jeng Wei Teoh" userId="870eb27efbfdac2f" providerId="LiveId" clId="{EB8682E4-1BF4-41D3-A249-83DB8CAB5529}" dt="2022-09-25T06:01:54.360" v="2" actId="207"/>
          <ac:spMkLst>
            <pc:docMk/>
            <pc:sldMk cId="0" sldId="266"/>
            <ac:spMk id="132" creationId="{00000000-0000-0000-0000-000000000000}"/>
          </ac:spMkLst>
        </pc:spChg>
      </pc:sldChg>
      <pc:sldChg chg="modSp mod">
        <pc:chgData name="Jeng Wei Teoh" userId="870eb27efbfdac2f" providerId="LiveId" clId="{EB8682E4-1BF4-41D3-A249-83DB8CAB5529}" dt="2022-09-25T06:05:32.242" v="58" actId="27636"/>
        <pc:sldMkLst>
          <pc:docMk/>
          <pc:sldMk cId="0" sldId="267"/>
        </pc:sldMkLst>
        <pc:spChg chg="mod">
          <ac:chgData name="Jeng Wei Teoh" userId="870eb27efbfdac2f" providerId="LiveId" clId="{EB8682E4-1BF4-41D3-A249-83DB8CAB5529}" dt="2022-09-25T06:05:32.242" v="58" actId="27636"/>
          <ac:spMkLst>
            <pc:docMk/>
            <pc:sldMk cId="0" sldId="267"/>
            <ac:spMk id="138" creationId="{00000000-0000-0000-0000-000000000000}"/>
          </ac:spMkLst>
        </pc:spChg>
        <pc:spChg chg="mod">
          <ac:chgData name="Jeng Wei Teoh" userId="870eb27efbfdac2f" providerId="LiveId" clId="{EB8682E4-1BF4-41D3-A249-83DB8CAB5529}" dt="2022-09-25T06:01:51.330" v="1" actId="207"/>
          <ac:spMkLst>
            <pc:docMk/>
            <pc:sldMk cId="0" sldId="267"/>
            <ac:spMk id="139" creationId="{00000000-0000-0000-0000-000000000000}"/>
          </ac:spMkLst>
        </pc:spChg>
      </pc:sldChg>
      <pc:sldChg chg="modSp mod setBg modNotes">
        <pc:chgData name="Jeng Wei Teoh" userId="870eb27efbfdac2f" providerId="LiveId" clId="{EB8682E4-1BF4-41D3-A249-83DB8CAB5529}" dt="2022-09-25T06:05:41.067" v="61" actId="27636"/>
        <pc:sldMkLst>
          <pc:docMk/>
          <pc:sldMk cId="0" sldId="268"/>
        </pc:sldMkLst>
        <pc:spChg chg="mod">
          <ac:chgData name="Jeng Wei Teoh" userId="870eb27efbfdac2f" providerId="LiveId" clId="{EB8682E4-1BF4-41D3-A249-83DB8CAB5529}" dt="2022-09-25T06:05:41.067" v="61" actId="27636"/>
          <ac:spMkLst>
            <pc:docMk/>
            <pc:sldMk cId="0" sldId="268"/>
            <ac:spMk id="146" creationId="{00000000-0000-0000-0000-000000000000}"/>
          </ac:spMkLst>
        </pc:spChg>
      </pc:sldChg>
      <pc:sldChg chg="modSp mod">
        <pc:chgData name="Jeng Wei Teoh" userId="870eb27efbfdac2f" providerId="LiveId" clId="{EB8682E4-1BF4-41D3-A249-83DB8CAB5529}" dt="2022-09-25T06:05:44.011" v="63" actId="27636"/>
        <pc:sldMkLst>
          <pc:docMk/>
          <pc:sldMk cId="0" sldId="269"/>
        </pc:sldMkLst>
        <pc:spChg chg="mod">
          <ac:chgData name="Jeng Wei Teoh" userId="870eb27efbfdac2f" providerId="LiveId" clId="{EB8682E4-1BF4-41D3-A249-83DB8CAB5529}" dt="2022-09-25T06:05:44.011" v="63" actId="27636"/>
          <ac:spMkLst>
            <pc:docMk/>
            <pc:sldMk cId="0" sldId="269"/>
            <ac:spMk id="153" creationId="{00000000-0000-0000-0000-000000000000}"/>
          </ac:spMkLst>
        </pc:spChg>
        <pc:spChg chg="mod">
          <ac:chgData name="Jeng Wei Teoh" userId="870eb27efbfdac2f" providerId="LiveId" clId="{EB8682E4-1BF4-41D3-A249-83DB8CAB5529}" dt="2022-09-25T06:01:44.031" v="0" actId="207"/>
          <ac:spMkLst>
            <pc:docMk/>
            <pc:sldMk cId="0" sldId="269"/>
            <ac:spMk id="154" creationId="{00000000-0000-0000-0000-000000000000}"/>
          </ac:spMkLst>
        </pc:spChg>
      </pc:sldChg>
      <pc:sldChg chg="modSp mod">
        <pc:chgData name="Jeng Wei Teoh" userId="870eb27efbfdac2f" providerId="LiveId" clId="{EB8682E4-1BF4-41D3-A249-83DB8CAB5529}" dt="2022-09-25T06:05:49.851" v="65" actId="27636"/>
        <pc:sldMkLst>
          <pc:docMk/>
          <pc:sldMk cId="0" sldId="270"/>
        </pc:sldMkLst>
        <pc:spChg chg="mod">
          <ac:chgData name="Jeng Wei Teoh" userId="870eb27efbfdac2f" providerId="LiveId" clId="{EB8682E4-1BF4-41D3-A249-83DB8CAB5529}" dt="2022-09-25T06:05:49.851" v="65" actId="27636"/>
          <ac:spMkLst>
            <pc:docMk/>
            <pc:sldMk cId="0" sldId="270"/>
            <ac:spMk id="160" creationId="{00000000-0000-0000-0000-000000000000}"/>
          </ac:spMkLst>
        </pc:spChg>
      </pc:sldChg>
      <pc:sldChg chg="modSp mod modNotes">
        <pc:chgData name="Jeng Wei Teoh" userId="870eb27efbfdac2f" providerId="LiveId" clId="{EB8682E4-1BF4-41D3-A249-83DB8CAB5529}" dt="2022-09-25T06:05:59.212" v="67" actId="27636"/>
        <pc:sldMkLst>
          <pc:docMk/>
          <pc:sldMk cId="0" sldId="271"/>
        </pc:sldMkLst>
        <pc:spChg chg="mod">
          <ac:chgData name="Jeng Wei Teoh" userId="870eb27efbfdac2f" providerId="LiveId" clId="{EB8682E4-1BF4-41D3-A249-83DB8CAB5529}" dt="2022-09-25T06:05:59.212" v="67" actId="27636"/>
          <ac:spMkLst>
            <pc:docMk/>
            <pc:sldMk cId="0" sldId="271"/>
            <ac:spMk id="168" creationId="{00000000-0000-0000-0000-000000000000}"/>
          </ac:spMkLst>
        </pc:spChg>
      </pc:sldChg>
      <pc:sldChg chg="modSp mod">
        <pc:chgData name="Jeng Wei Teoh" userId="870eb27efbfdac2f" providerId="LiveId" clId="{EB8682E4-1BF4-41D3-A249-83DB8CAB5529}" dt="2022-09-25T06:07:01.592" v="86" actId="1076"/>
        <pc:sldMkLst>
          <pc:docMk/>
          <pc:sldMk cId="0" sldId="272"/>
        </pc:sldMkLst>
        <pc:spChg chg="mod">
          <ac:chgData name="Jeng Wei Teoh" userId="870eb27efbfdac2f" providerId="LiveId" clId="{EB8682E4-1BF4-41D3-A249-83DB8CAB5529}" dt="2022-09-25T06:06:05.654" v="69" actId="27636"/>
          <ac:spMkLst>
            <pc:docMk/>
            <pc:sldMk cId="0" sldId="272"/>
            <ac:spMk id="183" creationId="{00000000-0000-0000-0000-000000000000}"/>
          </ac:spMkLst>
        </pc:spChg>
        <pc:picChg chg="mod">
          <ac:chgData name="Jeng Wei Teoh" userId="870eb27efbfdac2f" providerId="LiveId" clId="{EB8682E4-1BF4-41D3-A249-83DB8CAB5529}" dt="2022-09-25T06:07:01.592" v="86" actId="1076"/>
          <ac:picMkLst>
            <pc:docMk/>
            <pc:sldMk cId="0" sldId="272"/>
            <ac:picMk id="188" creationId="{00000000-0000-0000-0000-000000000000}"/>
          </ac:picMkLst>
        </pc:picChg>
      </pc:sldChg>
      <pc:sldChg chg="modSp mod modNotes">
        <pc:chgData name="Jeng Wei Teoh" userId="870eb27efbfdac2f" providerId="LiveId" clId="{EB8682E4-1BF4-41D3-A249-83DB8CAB5529}" dt="2022-09-25T06:06:10.139" v="71" actId="27636"/>
        <pc:sldMkLst>
          <pc:docMk/>
          <pc:sldMk cId="0" sldId="273"/>
        </pc:sldMkLst>
        <pc:spChg chg="mod">
          <ac:chgData name="Jeng Wei Teoh" userId="870eb27efbfdac2f" providerId="LiveId" clId="{EB8682E4-1BF4-41D3-A249-83DB8CAB5529}" dt="2022-09-25T06:06:10.139" v="71" actId="27636"/>
          <ac:spMkLst>
            <pc:docMk/>
            <pc:sldMk cId="0" sldId="273"/>
            <ac:spMk id="197" creationId="{00000000-0000-0000-0000-000000000000}"/>
          </ac:spMkLst>
        </pc:spChg>
      </pc:sldChg>
      <pc:sldChg chg="modSp mod">
        <pc:chgData name="Jeng Wei Teoh" userId="870eb27efbfdac2f" providerId="LiveId" clId="{EB8682E4-1BF4-41D3-A249-83DB8CAB5529}" dt="2022-09-25T06:06:13.844" v="73" actId="27636"/>
        <pc:sldMkLst>
          <pc:docMk/>
          <pc:sldMk cId="0" sldId="274"/>
        </pc:sldMkLst>
        <pc:spChg chg="mod">
          <ac:chgData name="Jeng Wei Teoh" userId="870eb27efbfdac2f" providerId="LiveId" clId="{EB8682E4-1BF4-41D3-A249-83DB8CAB5529}" dt="2022-09-25T06:06:13.844" v="73" actId="27636"/>
          <ac:spMkLst>
            <pc:docMk/>
            <pc:sldMk cId="0" sldId="274"/>
            <ac:spMk id="203" creationId="{00000000-0000-0000-0000-000000000000}"/>
          </ac:spMkLst>
        </pc:spChg>
      </pc:sldChg>
      <pc:sldChg chg="modSp mod modNotes">
        <pc:chgData name="Jeng Wei Teoh" userId="870eb27efbfdac2f" providerId="LiveId" clId="{EB8682E4-1BF4-41D3-A249-83DB8CAB5529}" dt="2022-09-25T06:06:16.858" v="75" actId="27636"/>
        <pc:sldMkLst>
          <pc:docMk/>
          <pc:sldMk cId="0" sldId="275"/>
        </pc:sldMkLst>
        <pc:spChg chg="mod">
          <ac:chgData name="Jeng Wei Teoh" userId="870eb27efbfdac2f" providerId="LiveId" clId="{EB8682E4-1BF4-41D3-A249-83DB8CAB5529}" dt="2022-09-25T06:06:16.858" v="75" actId="27636"/>
          <ac:spMkLst>
            <pc:docMk/>
            <pc:sldMk cId="0" sldId="275"/>
            <ac:spMk id="211" creationId="{00000000-0000-0000-0000-000000000000}"/>
          </ac:spMkLst>
        </pc:spChg>
      </pc:sldChg>
      <pc:sldChg chg="modSp mod modNotes">
        <pc:chgData name="Jeng Wei Teoh" userId="870eb27efbfdac2f" providerId="LiveId" clId="{EB8682E4-1BF4-41D3-A249-83DB8CAB5529}" dt="2022-09-25T06:06:23.457" v="77" actId="27636"/>
        <pc:sldMkLst>
          <pc:docMk/>
          <pc:sldMk cId="0" sldId="276"/>
        </pc:sldMkLst>
        <pc:spChg chg="mod">
          <ac:chgData name="Jeng Wei Teoh" userId="870eb27efbfdac2f" providerId="LiveId" clId="{EB8682E4-1BF4-41D3-A249-83DB8CAB5529}" dt="2022-09-25T06:06:23.457" v="77" actId="27636"/>
          <ac:spMkLst>
            <pc:docMk/>
            <pc:sldMk cId="0" sldId="276"/>
            <ac:spMk id="218" creationId="{00000000-0000-0000-0000-000000000000}"/>
          </ac:spMkLst>
        </pc:spChg>
      </pc:sldChg>
      <pc:sldChg chg="modSp mod modNotes">
        <pc:chgData name="Jeng Wei Teoh" userId="870eb27efbfdac2f" providerId="LiveId" clId="{EB8682E4-1BF4-41D3-A249-83DB8CAB5529}" dt="2022-09-25T06:06:30.721" v="80" actId="27636"/>
        <pc:sldMkLst>
          <pc:docMk/>
          <pc:sldMk cId="0" sldId="277"/>
        </pc:sldMkLst>
        <pc:spChg chg="mod">
          <ac:chgData name="Jeng Wei Teoh" userId="870eb27efbfdac2f" providerId="LiveId" clId="{EB8682E4-1BF4-41D3-A249-83DB8CAB5529}" dt="2022-09-25T06:06:30.721" v="80" actId="27636"/>
          <ac:spMkLst>
            <pc:docMk/>
            <pc:sldMk cId="0" sldId="277"/>
            <ac:spMk id="2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topics/mathematics/autoregressive-integrated-moving-averag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iencedirect.com/topics/mathematics/autoregressive-integrated-moving-averag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sciencedirect.com/topics/mathematics/autoregressive-integrated-moving-averag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sciencedirect.com/topics/mathematics/autoregressive-integrated-moving-avera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sciencedirect.com/topics/mathematics/autoregressive-integrated-moving-averag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sciencedirect.com/topics/mathematics/autoregressive-integrated-moving-averag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8b674867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8b674867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8b674867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8b67486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8b674867a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8b674867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cc17403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cc17403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cc17403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cc17403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ARIMA Definition </a:t>
            </a:r>
            <a:endParaRPr/>
          </a:p>
          <a:p>
            <a:pPr marL="0" lvl="0" indent="0" algn="l" rtl="0">
              <a:spcBef>
                <a:spcPts val="0"/>
              </a:spcBef>
              <a:spcAft>
                <a:spcPts val="0"/>
              </a:spcAft>
              <a:buNone/>
            </a:pPr>
            <a:r>
              <a:rPr lang="en-SG" u="sng">
                <a:solidFill>
                  <a:schemeClr val="hlink"/>
                </a:solidFill>
                <a:hlinkClick r:id="rId3"/>
              </a:rPr>
              <a:t>https://www.sciencedirect.com/topics/mathematics/autoregressive-integrated-moving-average</a:t>
            </a:r>
            <a:endParaRPr/>
          </a:p>
          <a:p>
            <a:pPr marL="0" lvl="0" indent="0" algn="l" rtl="0">
              <a:spcBef>
                <a:spcPts val="0"/>
              </a:spcBef>
              <a:spcAft>
                <a:spcPts val="0"/>
              </a:spcAft>
              <a:buNone/>
            </a:pPr>
            <a:r>
              <a:rPr lang="en-SG"/>
              <a:t>https://www.machinelearningplus.com/time-series/arima-model-time-series-forecasting-python/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cc17403d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cc17403d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ARIMA Definition </a:t>
            </a:r>
            <a:endParaRPr/>
          </a:p>
          <a:p>
            <a:pPr marL="0" lvl="0" indent="0" algn="l" rtl="0">
              <a:spcBef>
                <a:spcPts val="0"/>
              </a:spcBef>
              <a:spcAft>
                <a:spcPts val="0"/>
              </a:spcAft>
              <a:buNone/>
            </a:pPr>
            <a:r>
              <a:rPr lang="en-SG" u="sng">
                <a:solidFill>
                  <a:schemeClr val="hlink"/>
                </a:solidFill>
                <a:hlinkClick r:id="rId3"/>
              </a:rPr>
              <a:t>https://www.sciencedirect.com/topics/mathematics/autoregressive-integrated-moving-average</a:t>
            </a:r>
            <a:endParaRPr/>
          </a:p>
          <a:p>
            <a:pPr marL="0" lvl="0" indent="0" algn="l" rtl="0">
              <a:spcBef>
                <a:spcPts val="0"/>
              </a:spcBef>
              <a:spcAft>
                <a:spcPts val="0"/>
              </a:spcAft>
              <a:buNone/>
            </a:pPr>
            <a:r>
              <a:rPr lang="en-SG"/>
              <a:t>https://www.machinelearningplus.com/time-series/arima-model-time-series-forecasting-python/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cc17403d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cc17403d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ARIMA Definition </a:t>
            </a:r>
            <a:endParaRPr/>
          </a:p>
          <a:p>
            <a:pPr marL="0" lvl="0" indent="0" algn="l" rtl="0">
              <a:spcBef>
                <a:spcPts val="0"/>
              </a:spcBef>
              <a:spcAft>
                <a:spcPts val="0"/>
              </a:spcAft>
              <a:buNone/>
            </a:pPr>
            <a:r>
              <a:rPr lang="en-SG" u="sng">
                <a:solidFill>
                  <a:schemeClr val="hlink"/>
                </a:solidFill>
                <a:hlinkClick r:id="rId3"/>
              </a:rPr>
              <a:t>https://www.sciencedirect.com/topics/mathematics/autoregressive-integrated-moving-average</a:t>
            </a:r>
            <a:endParaRPr/>
          </a:p>
          <a:p>
            <a:pPr marL="0" lvl="0" indent="0" algn="l" rtl="0">
              <a:spcBef>
                <a:spcPts val="0"/>
              </a:spcBef>
              <a:spcAft>
                <a:spcPts val="0"/>
              </a:spcAft>
              <a:buNone/>
            </a:pPr>
            <a:r>
              <a:rPr lang="en-SG"/>
              <a:t>https://www.machinelearningplus.com/time-series/arima-model-time-series-forecasting-python/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cc17403d5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cc17403d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ARIMA Definition </a:t>
            </a:r>
            <a:endParaRPr/>
          </a:p>
          <a:p>
            <a:pPr marL="0" lvl="0" indent="0" algn="l" rtl="0">
              <a:spcBef>
                <a:spcPts val="0"/>
              </a:spcBef>
              <a:spcAft>
                <a:spcPts val="0"/>
              </a:spcAft>
              <a:buNone/>
            </a:pPr>
            <a:r>
              <a:rPr lang="en-SG" u="sng">
                <a:solidFill>
                  <a:schemeClr val="hlink"/>
                </a:solidFill>
                <a:hlinkClick r:id="rId3"/>
              </a:rPr>
              <a:t>https://www.sciencedirect.com/topics/mathematics/autoregressive-integrated-moving-average</a:t>
            </a:r>
            <a:endParaRPr/>
          </a:p>
          <a:p>
            <a:pPr marL="0" lvl="0" indent="0" algn="l" rtl="0">
              <a:spcBef>
                <a:spcPts val="0"/>
              </a:spcBef>
              <a:spcAft>
                <a:spcPts val="0"/>
              </a:spcAft>
              <a:buNone/>
            </a:pPr>
            <a:r>
              <a:rPr lang="en-SG"/>
              <a:t>https://www.machinelearningplus.com/time-series/arima-model-time-series-forecasting-python/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5cc17403d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5cc17403d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ARIMA Definition </a:t>
            </a:r>
            <a:endParaRPr/>
          </a:p>
          <a:p>
            <a:pPr marL="0" lvl="0" indent="0" algn="l" rtl="0">
              <a:spcBef>
                <a:spcPts val="0"/>
              </a:spcBef>
              <a:spcAft>
                <a:spcPts val="0"/>
              </a:spcAft>
              <a:buNone/>
            </a:pPr>
            <a:r>
              <a:rPr lang="en-SG" u="sng">
                <a:solidFill>
                  <a:schemeClr val="hlink"/>
                </a:solidFill>
                <a:hlinkClick r:id="rId3"/>
              </a:rPr>
              <a:t>https://www.sciencedirect.com/topics/mathematics/autoregressive-integrated-moving-average</a:t>
            </a:r>
            <a:endParaRPr/>
          </a:p>
          <a:p>
            <a:pPr marL="0" lvl="0" indent="0" algn="l" rtl="0">
              <a:spcBef>
                <a:spcPts val="0"/>
              </a:spcBef>
              <a:spcAft>
                <a:spcPts val="0"/>
              </a:spcAft>
              <a:buNone/>
            </a:pPr>
            <a:r>
              <a:rPr lang="en-SG"/>
              <a:t>https://www.machinelearningplus.com/time-series/arima-model-time-series-forecasting-python/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f31e0ca0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f31e0ca0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ARIMA Definition </a:t>
            </a:r>
            <a:endParaRPr/>
          </a:p>
          <a:p>
            <a:pPr marL="0" lvl="0" indent="0" algn="l" rtl="0">
              <a:spcBef>
                <a:spcPts val="0"/>
              </a:spcBef>
              <a:spcAft>
                <a:spcPts val="0"/>
              </a:spcAft>
              <a:buNone/>
            </a:pPr>
            <a:r>
              <a:rPr lang="en-SG" u="sng">
                <a:solidFill>
                  <a:schemeClr val="hlink"/>
                </a:solidFill>
                <a:hlinkClick r:id="rId3"/>
              </a:rPr>
              <a:t>https://www.sciencedirect.com/topics/mathematics/autoregressive-integrated-moving-average</a:t>
            </a:r>
            <a:endParaRPr/>
          </a:p>
          <a:p>
            <a:pPr marL="0" lvl="0" indent="0" algn="l" rtl="0">
              <a:spcBef>
                <a:spcPts val="0"/>
              </a:spcBef>
              <a:spcAft>
                <a:spcPts val="0"/>
              </a:spcAft>
              <a:buNone/>
            </a:pPr>
            <a:r>
              <a:rPr lang="en-SG"/>
              <a:t>https://www.machinelearningplus.com/time-series/arima-model-time-series-forecasting-python/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cc17403d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cc17403d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cc17403d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cc17403d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a:solidFill>
                  <a:srgbClr val="202124"/>
                </a:solidFill>
              </a:rPr>
              <a:t>WTI stands for West Texas Intermediate (occasionally called Texas Light Sweet), an oil benchmark that is central to commodities trading.</a:t>
            </a:r>
            <a:endParaRPr>
              <a:solidFill>
                <a:schemeClr val="dk1"/>
              </a:solidFill>
            </a:endParaRPr>
          </a:p>
          <a:p>
            <a:pPr marL="0" lvl="0" indent="0" algn="l" rtl="0">
              <a:spcBef>
                <a:spcPts val="0"/>
              </a:spcBef>
              <a:spcAft>
                <a:spcPts val="0"/>
              </a:spcAft>
              <a:buClr>
                <a:schemeClr val="dk1"/>
              </a:buClr>
              <a:buSzPts val="1100"/>
              <a:buFont typeface="Arial"/>
              <a:buNone/>
            </a:pPr>
            <a:r>
              <a:rPr lang="en-SG">
                <a:solidFill>
                  <a:srgbClr val="1E1A1A"/>
                </a:solidFill>
              </a:rPr>
              <a:t>Oil futures are contracts in which you agree to exchange an amount of oil at a set price on a set date. They’re traded on exchanges and reflect the demand for different types of oil. Oil futures are a common method of buying and selling oil, and they enable you to trade rising and falling prices.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58b674867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58b674867a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14"/>
          <p:cNvGrpSpPr/>
          <p:nvPr/>
        </p:nvGrpSpPr>
        <p:grpSpPr>
          <a:xfrm>
            <a:off x="1004144" y="1022025"/>
            <a:ext cx="7136668" cy="152400"/>
            <a:chOff x="1346429" y="1011300"/>
            <a:chExt cx="6452100" cy="152400"/>
          </a:xfrm>
        </p:grpSpPr>
        <p:cxnSp>
          <p:nvCxnSpPr>
            <p:cNvPr id="13" name="Google Shape;13;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14"/>
          <p:cNvGrpSpPr/>
          <p:nvPr/>
        </p:nvGrpSpPr>
        <p:grpSpPr>
          <a:xfrm>
            <a:off x="1004151" y="3969100"/>
            <a:ext cx="7136668" cy="152400"/>
            <a:chOff x="1346435" y="3969088"/>
            <a:chExt cx="6452100" cy="152400"/>
          </a:xfrm>
        </p:grpSpPr>
        <p:cxnSp>
          <p:nvCxnSpPr>
            <p:cNvPr id="16" name="Google Shape;16;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1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14"/>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2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3"/>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3"/>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16"/>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6"/>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17"/>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7"/>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21"/>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21"/>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21"/>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22"/>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003650" y="1918019"/>
            <a:ext cx="7136700" cy="1022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ct val="136363"/>
              <a:buNone/>
            </a:pPr>
            <a:r>
              <a:rPr lang="en-SG" sz="4400" dirty="0" err="1">
                <a:latin typeface="Open Sans" panose="020B0606030504020204" pitchFamily="34" charset="0"/>
                <a:ea typeface="Open Sans" panose="020B0606030504020204" pitchFamily="34" charset="0"/>
                <a:cs typeface="Open Sans" panose="020B0606030504020204" pitchFamily="34" charset="0"/>
              </a:rPr>
              <a:t>iCARe</a:t>
            </a:r>
            <a:r>
              <a:rPr lang="en-SG" sz="4400" dirty="0">
                <a:latin typeface="Open Sans" panose="020B0606030504020204" pitchFamily="34" charset="0"/>
                <a:ea typeface="Open Sans" panose="020B0606030504020204" pitchFamily="34" charset="0"/>
                <a:cs typeface="Open Sans" panose="020B0606030504020204" pitchFamily="34" charset="0"/>
              </a:rPr>
              <a:t> </a:t>
            </a:r>
            <a:br>
              <a:rPr lang="en-SG" sz="4400" dirty="0">
                <a:latin typeface="Open Sans" panose="020B0606030504020204" pitchFamily="34" charset="0"/>
                <a:ea typeface="Open Sans" panose="020B0606030504020204" pitchFamily="34" charset="0"/>
                <a:cs typeface="Open Sans" panose="020B0606030504020204" pitchFamily="34" charset="0"/>
              </a:rPr>
            </a:br>
            <a:r>
              <a:rPr lang="en-SG" sz="3200" dirty="0">
                <a:latin typeface="Open Sans" panose="020B0606030504020204" pitchFamily="34" charset="0"/>
                <a:ea typeface="Open Sans" panose="020B0606030504020204" pitchFamily="34" charset="0"/>
                <a:cs typeface="Open Sans" panose="020B0606030504020204" pitchFamily="34" charset="0"/>
              </a:rPr>
              <a:t>An Intelligent Car Budgeting Assistant</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67" name="Google Shape;67;p1"/>
          <p:cNvSpPr txBox="1">
            <a:spLocks noGrp="1"/>
          </p:cNvSpPr>
          <p:nvPr>
            <p:ph type="subTitle" idx="1"/>
          </p:nvPr>
        </p:nvSpPr>
        <p:spPr>
          <a:xfrm>
            <a:off x="2137225" y="2850038"/>
            <a:ext cx="4870500" cy="1207611"/>
          </a:xfrm>
          <a:prstGeom prst="rect">
            <a:avLst/>
          </a:prstGeom>
          <a:noFill/>
          <a:ln>
            <a:noFill/>
          </a:ln>
        </p:spPr>
        <p:txBody>
          <a:bodyPr spcFirstLastPara="1" wrap="square" lIns="91425" tIns="91425" rIns="91425" bIns="91425" anchor="t" anchorCtr="0">
            <a:normAutofit fontScale="62500" lnSpcReduction="20000"/>
          </a:bodyPr>
          <a:lstStyle/>
          <a:p>
            <a:pPr marL="0" lvl="0" indent="0" algn="ctr" rtl="0">
              <a:lnSpc>
                <a:spcPct val="100000"/>
              </a:lnSpc>
              <a:spcBef>
                <a:spcPts val="0"/>
              </a:spcBef>
              <a:spcAft>
                <a:spcPts val="0"/>
              </a:spcAft>
              <a:buSzPct val="160000"/>
              <a:buNone/>
            </a:pPr>
            <a:r>
              <a:rPr lang="en-SG">
                <a:latin typeface="Open Sans"/>
                <a:ea typeface="Open Sans"/>
                <a:cs typeface="Open Sans"/>
                <a:sym typeface="Open Sans"/>
              </a:rPr>
              <a:t>Group 4 Members:</a:t>
            </a:r>
            <a:endParaRPr/>
          </a:p>
          <a:p>
            <a:pPr marL="457200" lvl="0" indent="-342900" algn="ctr" rtl="0">
              <a:lnSpc>
                <a:spcPct val="100000"/>
              </a:lnSpc>
              <a:spcBef>
                <a:spcPts val="0"/>
              </a:spcBef>
              <a:spcAft>
                <a:spcPts val="0"/>
              </a:spcAft>
              <a:buSzPct val="160000"/>
              <a:buNone/>
            </a:pPr>
            <a:r>
              <a:rPr lang="en-SG" i="0" u="none" strike="noStrike">
                <a:solidFill>
                  <a:srgbClr val="000000"/>
                </a:solidFill>
                <a:latin typeface="Open Sans"/>
                <a:ea typeface="Open Sans"/>
                <a:cs typeface="Open Sans"/>
                <a:sym typeface="Open Sans"/>
              </a:rPr>
              <a:t>Muniyandi Vanitha, A0249302L</a:t>
            </a:r>
            <a:endParaRPr>
              <a:latin typeface="Open Sans"/>
              <a:ea typeface="Open Sans"/>
              <a:cs typeface="Open Sans"/>
              <a:sym typeface="Open Sans"/>
            </a:endParaRPr>
          </a:p>
          <a:p>
            <a:pPr marL="457200" lvl="0" indent="-342900" algn="ctr" rtl="0">
              <a:lnSpc>
                <a:spcPct val="100000"/>
              </a:lnSpc>
              <a:spcBef>
                <a:spcPts val="0"/>
              </a:spcBef>
              <a:spcAft>
                <a:spcPts val="0"/>
              </a:spcAft>
              <a:buSzPct val="160000"/>
              <a:buNone/>
            </a:pPr>
            <a:r>
              <a:rPr lang="en-SG" i="0" u="none" strike="noStrike">
                <a:solidFill>
                  <a:srgbClr val="000000"/>
                </a:solidFill>
                <a:latin typeface="Open Sans"/>
                <a:ea typeface="Open Sans"/>
                <a:cs typeface="Open Sans"/>
                <a:sym typeface="Open Sans"/>
              </a:rPr>
              <a:t>Sim Yuh Fan, A0249251E</a:t>
            </a:r>
            <a:endParaRPr>
              <a:latin typeface="Open Sans"/>
              <a:ea typeface="Open Sans"/>
              <a:cs typeface="Open Sans"/>
              <a:sym typeface="Open Sans"/>
            </a:endParaRPr>
          </a:p>
          <a:p>
            <a:pPr marL="457200" lvl="0" indent="-342900" algn="ctr" rtl="0">
              <a:lnSpc>
                <a:spcPct val="100000"/>
              </a:lnSpc>
              <a:spcBef>
                <a:spcPts val="0"/>
              </a:spcBef>
              <a:spcAft>
                <a:spcPts val="0"/>
              </a:spcAft>
              <a:buSzPct val="160000"/>
              <a:buNone/>
            </a:pPr>
            <a:r>
              <a:rPr lang="en-SG" i="0" u="none" strike="noStrike">
                <a:solidFill>
                  <a:srgbClr val="000000"/>
                </a:solidFill>
                <a:latin typeface="Open Sans"/>
                <a:ea typeface="Open Sans"/>
                <a:cs typeface="Open Sans"/>
                <a:sym typeface="Open Sans"/>
              </a:rPr>
              <a:t>Tan Gek Teng, A0030151E</a:t>
            </a:r>
            <a:endParaRPr>
              <a:latin typeface="Open Sans"/>
              <a:ea typeface="Open Sans"/>
              <a:cs typeface="Open Sans"/>
              <a:sym typeface="Open Sans"/>
            </a:endParaRPr>
          </a:p>
          <a:p>
            <a:pPr marL="457200" lvl="0" indent="-342900" algn="ctr" rtl="0">
              <a:lnSpc>
                <a:spcPct val="100000"/>
              </a:lnSpc>
              <a:spcBef>
                <a:spcPts val="0"/>
              </a:spcBef>
              <a:spcAft>
                <a:spcPts val="0"/>
              </a:spcAft>
              <a:buSzPct val="160000"/>
              <a:buNone/>
            </a:pPr>
            <a:r>
              <a:rPr lang="en-SG" i="0" u="none" strike="noStrike">
                <a:solidFill>
                  <a:srgbClr val="000000"/>
                </a:solidFill>
                <a:latin typeface="Open Sans"/>
                <a:ea typeface="Open Sans"/>
                <a:cs typeface="Open Sans"/>
                <a:sym typeface="Open Sans"/>
              </a:rPr>
              <a:t>Teoh Jeng Wei, A0093899B</a:t>
            </a:r>
            <a:endParaRPr>
              <a:latin typeface="Open Sans"/>
              <a:ea typeface="Open Sans"/>
              <a:cs typeface="Open Sans"/>
              <a:sym typeface="Open Sans"/>
            </a:endParaRPr>
          </a:p>
          <a:p>
            <a:pPr marL="0" lvl="0" indent="0" algn="ctr" rtl="0">
              <a:lnSpc>
                <a:spcPct val="100000"/>
              </a:lnSpc>
              <a:spcBef>
                <a:spcPts val="0"/>
              </a:spcBef>
              <a:spcAft>
                <a:spcPts val="0"/>
              </a:spcAft>
              <a:buSzPct val="160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73550"/>
            <a:ext cx="8520600" cy="707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SG" sz="3200" dirty="0">
                <a:latin typeface="Open Sans" panose="020B0606030504020204" pitchFamily="34" charset="0"/>
                <a:ea typeface="Open Sans" panose="020B0606030504020204" pitchFamily="34" charset="0"/>
                <a:cs typeface="Open Sans" panose="020B0606030504020204" pitchFamily="34" charset="0"/>
              </a:rPr>
              <a:t>Data Exploration</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25" name="Google Shape;125;p11"/>
          <p:cNvSpPr txBox="1">
            <a:spLocks noGrp="1"/>
          </p:cNvSpPr>
          <p:nvPr>
            <p:ph type="body" idx="1"/>
          </p:nvPr>
        </p:nvSpPr>
        <p:spPr>
          <a:xfrm>
            <a:off x="177750" y="1013450"/>
            <a:ext cx="3958800" cy="33027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SG" dirty="0">
                <a:solidFill>
                  <a:srgbClr val="000000"/>
                </a:solidFill>
              </a:rPr>
              <a:t>The pairwise correlation heatmap shows that there are quite a number of highly correlated features which suggest that we could apply dimension reduction as our next step</a:t>
            </a:r>
            <a:endParaRPr dirty="0">
              <a:solidFill>
                <a:srgbClr val="000000"/>
              </a:solidFill>
            </a:endParaRPr>
          </a:p>
        </p:txBody>
      </p:sp>
      <p:pic>
        <p:nvPicPr>
          <p:cNvPr id="126" name="Google Shape;126;p11"/>
          <p:cNvPicPr preferRelativeResize="0"/>
          <p:nvPr/>
        </p:nvPicPr>
        <p:blipFill>
          <a:blip r:embed="rId3">
            <a:alphaModFix/>
          </a:blip>
          <a:stretch>
            <a:fillRect/>
          </a:stretch>
        </p:blipFill>
        <p:spPr>
          <a:xfrm>
            <a:off x="4136433" y="73550"/>
            <a:ext cx="4827967" cy="49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58b674867a_2_1"/>
          <p:cNvSpPr txBox="1">
            <a:spLocks noGrp="1"/>
          </p:cNvSpPr>
          <p:nvPr>
            <p:ph type="title"/>
          </p:nvPr>
        </p:nvSpPr>
        <p:spPr>
          <a:xfrm>
            <a:off x="311700" y="107225"/>
            <a:ext cx="8520600" cy="707400"/>
          </a:xfrm>
          <a:prstGeom prst="rect">
            <a:avLst/>
          </a:prstGeom>
        </p:spPr>
        <p:txBody>
          <a:bodyPr spcFirstLastPara="1" wrap="square" lIns="91425" tIns="91425" rIns="91425" bIns="91425" anchor="t" anchorCtr="0">
            <a:normAutofit/>
          </a:bodyPr>
          <a:lstStyle/>
          <a:p>
            <a:pPr>
              <a:buSzPct val="111111"/>
            </a:pPr>
            <a:r>
              <a:rPr lang="en-SG" sz="3200" dirty="0">
                <a:latin typeface="Open Sans" panose="020B0606030504020204" pitchFamily="34" charset="0"/>
                <a:ea typeface="Open Sans" panose="020B0606030504020204" pitchFamily="34" charset="0"/>
                <a:cs typeface="Open Sans" panose="020B0606030504020204" pitchFamily="34" charset="0"/>
              </a:rPr>
              <a:t>Dimension Reduction with PCA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 name="Google Shape;132;g158b674867a_2_1"/>
          <p:cNvSpPr txBox="1">
            <a:spLocks noGrp="1"/>
          </p:cNvSpPr>
          <p:nvPr>
            <p:ph type="body" idx="1"/>
          </p:nvPr>
        </p:nvSpPr>
        <p:spPr>
          <a:xfrm>
            <a:off x="311700" y="963000"/>
            <a:ext cx="8520600" cy="32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1750" dirty="0" err="1">
                <a:solidFill>
                  <a:srgbClr val="000000"/>
                </a:solidFill>
                <a:highlight>
                  <a:srgbClr val="FFFFFE"/>
                </a:highlight>
              </a:rPr>
              <a:t>Barlett’s</a:t>
            </a:r>
            <a:r>
              <a:rPr lang="en-SG" sz="1750" dirty="0">
                <a:solidFill>
                  <a:srgbClr val="000000"/>
                </a:solidFill>
                <a:highlight>
                  <a:srgbClr val="FFFFFE"/>
                </a:highlight>
              </a:rPr>
              <a:t> Sphericity (BS) test &amp; Kaiser-Meyer-Olkin (KMO) test were conducted to find out whether the dataset is suitable for PCA and the result shows that both the tests are passed.</a:t>
            </a:r>
            <a:endParaRPr sz="1750" dirty="0">
              <a:solidFill>
                <a:srgbClr val="000000"/>
              </a:solidFill>
              <a:highlight>
                <a:srgbClr val="FFFFFE"/>
              </a:highlight>
            </a:endParaRPr>
          </a:p>
          <a:p>
            <a:pPr marL="0" lvl="0" indent="0" algn="l" rtl="0">
              <a:spcBef>
                <a:spcPts val="0"/>
              </a:spcBef>
              <a:spcAft>
                <a:spcPts val="0"/>
              </a:spcAft>
              <a:buNone/>
            </a:pPr>
            <a:endParaRPr sz="1750" dirty="0">
              <a:highlight>
                <a:srgbClr val="FFFFFE"/>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133" name="Google Shape;133;g158b674867a_2_1"/>
          <p:cNvPicPr preferRelativeResize="0"/>
          <p:nvPr/>
        </p:nvPicPr>
        <p:blipFill rotWithShape="1">
          <a:blip r:embed="rId3">
            <a:alphaModFix/>
          </a:blip>
          <a:srcRect b="81178"/>
          <a:stretch/>
        </p:blipFill>
        <p:spPr>
          <a:xfrm>
            <a:off x="401731" y="2571750"/>
            <a:ext cx="8340531" cy="70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58b674867a_1_0"/>
          <p:cNvSpPr txBox="1">
            <a:spLocks noGrp="1"/>
          </p:cNvSpPr>
          <p:nvPr>
            <p:ph type="title"/>
          </p:nvPr>
        </p:nvSpPr>
        <p:spPr>
          <a:xfrm>
            <a:off x="311700" y="107225"/>
            <a:ext cx="8520600" cy="707400"/>
          </a:xfrm>
          <a:prstGeom prst="rect">
            <a:avLst/>
          </a:prstGeom>
        </p:spPr>
        <p:txBody>
          <a:bodyPr spcFirstLastPara="1" wrap="square" lIns="91425" tIns="91425" rIns="91425" bIns="91425" anchor="t" anchorCtr="0">
            <a:normAutofit/>
          </a:bodyPr>
          <a:lstStyle/>
          <a:p>
            <a:pPr marL="0" lvl="0" indent="0">
              <a:buSzPct val="111111"/>
            </a:pPr>
            <a:r>
              <a:rPr lang="en-SG" sz="3200" dirty="0">
                <a:latin typeface="Open Sans" panose="020B0606030504020204" pitchFamily="34" charset="0"/>
                <a:ea typeface="Open Sans" panose="020B0606030504020204" pitchFamily="34" charset="0"/>
                <a:cs typeface="Open Sans" panose="020B0606030504020204" pitchFamily="34" charset="0"/>
              </a:rPr>
              <a:t>Dimension Reduction with PCA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9" name="Google Shape;139;g158b674867a_1_0"/>
          <p:cNvSpPr txBox="1">
            <a:spLocks noGrp="1"/>
          </p:cNvSpPr>
          <p:nvPr>
            <p:ph type="body" idx="1"/>
          </p:nvPr>
        </p:nvSpPr>
        <p:spPr>
          <a:xfrm>
            <a:off x="311700" y="814625"/>
            <a:ext cx="8520600" cy="111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dirty="0">
                <a:solidFill>
                  <a:srgbClr val="000000"/>
                </a:solidFill>
              </a:rPr>
              <a:t>The resulting plots shows that around 6 - 10 principal components can be used to explain approximately 96% - 98% of the variance.</a:t>
            </a:r>
            <a:endParaRPr dirty="0">
              <a:solidFill>
                <a:srgbClr val="000000"/>
              </a:solidFill>
            </a:endParaRPr>
          </a:p>
          <a:p>
            <a:pPr marL="0" lvl="0" indent="0" algn="l" rtl="0">
              <a:spcBef>
                <a:spcPts val="0"/>
              </a:spcBef>
              <a:spcAft>
                <a:spcPts val="0"/>
              </a:spcAft>
              <a:buNone/>
            </a:pPr>
            <a:endParaRPr dirty="0"/>
          </a:p>
        </p:txBody>
      </p:sp>
      <p:pic>
        <p:nvPicPr>
          <p:cNvPr id="140" name="Google Shape;140;g158b674867a_1_0"/>
          <p:cNvPicPr preferRelativeResize="0"/>
          <p:nvPr/>
        </p:nvPicPr>
        <p:blipFill>
          <a:blip r:embed="rId3">
            <a:alphaModFix/>
          </a:blip>
          <a:stretch>
            <a:fillRect/>
          </a:stretch>
        </p:blipFill>
        <p:spPr>
          <a:xfrm>
            <a:off x="311700" y="1928825"/>
            <a:ext cx="8708274" cy="2658850"/>
          </a:xfrm>
          <a:prstGeom prst="rect">
            <a:avLst/>
          </a:prstGeom>
          <a:noFill/>
          <a:ln>
            <a:noFill/>
          </a:ln>
        </p:spPr>
      </p:pic>
      <p:cxnSp>
        <p:nvCxnSpPr>
          <p:cNvPr id="141" name="Google Shape;141;g158b674867a_1_0"/>
          <p:cNvCxnSpPr/>
          <p:nvPr/>
        </p:nvCxnSpPr>
        <p:spPr>
          <a:xfrm rot="10800000">
            <a:off x="1412875" y="2083200"/>
            <a:ext cx="9000" cy="22548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45"/>
        <p:cNvGrpSpPr/>
        <p:nvPr/>
      </p:nvGrpSpPr>
      <p:grpSpPr>
        <a:xfrm>
          <a:off x="0" y="0"/>
          <a:ext cx="0" cy="0"/>
          <a:chOff x="0" y="0"/>
          <a:chExt cx="0" cy="0"/>
        </a:xfrm>
      </p:grpSpPr>
      <p:sp>
        <p:nvSpPr>
          <p:cNvPr id="146" name="Google Shape;146;g158b674867a_1_8"/>
          <p:cNvSpPr txBox="1">
            <a:spLocks noGrp="1"/>
          </p:cNvSpPr>
          <p:nvPr>
            <p:ph type="title"/>
          </p:nvPr>
        </p:nvSpPr>
        <p:spPr>
          <a:xfrm>
            <a:off x="311700" y="1072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3200" dirty="0">
                <a:latin typeface="Open Sans" panose="020B0606030504020204" pitchFamily="34" charset="0"/>
                <a:ea typeface="Open Sans" panose="020B0606030504020204" pitchFamily="34" charset="0"/>
                <a:cs typeface="Open Sans" panose="020B0606030504020204" pitchFamily="34" charset="0"/>
              </a:rPr>
              <a:t>Dimension Reduction with PCA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7" name="Google Shape;147;g158b674867a_1_8"/>
          <p:cNvPicPr preferRelativeResize="0"/>
          <p:nvPr/>
        </p:nvPicPr>
        <p:blipFill>
          <a:blip r:embed="rId4">
            <a:alphaModFix/>
          </a:blip>
          <a:stretch>
            <a:fillRect/>
          </a:stretch>
        </p:blipFill>
        <p:spPr>
          <a:xfrm>
            <a:off x="414100" y="738425"/>
            <a:ext cx="6778075" cy="2056525"/>
          </a:xfrm>
          <a:prstGeom prst="rect">
            <a:avLst/>
          </a:prstGeom>
          <a:noFill/>
          <a:ln>
            <a:noFill/>
          </a:ln>
        </p:spPr>
      </p:pic>
      <p:pic>
        <p:nvPicPr>
          <p:cNvPr id="148" name="Google Shape;148;g158b674867a_1_8"/>
          <p:cNvPicPr preferRelativeResize="0"/>
          <p:nvPr/>
        </p:nvPicPr>
        <p:blipFill>
          <a:blip r:embed="rId5">
            <a:alphaModFix/>
          </a:blip>
          <a:stretch>
            <a:fillRect/>
          </a:stretch>
        </p:blipFill>
        <p:spPr>
          <a:xfrm>
            <a:off x="414100" y="2974250"/>
            <a:ext cx="6735533" cy="2056525"/>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5cc17403d5_0_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r>
              <a:rPr lang="en-SG" sz="3200" dirty="0">
                <a:latin typeface="Open Sans" panose="020B0606030504020204" pitchFamily="34" charset="0"/>
                <a:ea typeface="Open Sans" panose="020B0606030504020204" pitchFamily="34" charset="0"/>
                <a:cs typeface="Open Sans" panose="020B0606030504020204" pitchFamily="34" charset="0"/>
              </a:rPr>
              <a:t>Forecasting Models</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54" name="Google Shape;154;g15cc17403d5_0_0"/>
          <p:cNvSpPr txBox="1">
            <a:spLocks noGrp="1"/>
          </p:cNvSpPr>
          <p:nvPr>
            <p:ph type="body" idx="1"/>
          </p:nvPr>
        </p:nvSpPr>
        <p:spPr>
          <a:xfrm>
            <a:off x="121175" y="1266325"/>
            <a:ext cx="44511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SG" dirty="0">
                <a:solidFill>
                  <a:srgbClr val="000000"/>
                </a:solidFill>
              </a:rPr>
              <a:t>Time Series Forecasting Algorithms:</a:t>
            </a:r>
            <a:endParaRPr dirty="0">
              <a:solidFill>
                <a:srgbClr val="000000"/>
              </a:solidFill>
            </a:endParaRPr>
          </a:p>
          <a:p>
            <a:pPr marL="914400" lvl="1" indent="-317500" algn="l" rtl="0">
              <a:spcBef>
                <a:spcPts val="0"/>
              </a:spcBef>
              <a:spcAft>
                <a:spcPts val="0"/>
              </a:spcAft>
              <a:buSzPts val="1400"/>
              <a:buChar char="-"/>
            </a:pPr>
            <a:r>
              <a:rPr lang="en-SG" dirty="0">
                <a:solidFill>
                  <a:srgbClr val="000000"/>
                </a:solidFill>
              </a:rPr>
              <a:t>ARIMA</a:t>
            </a:r>
            <a:endParaRPr dirty="0">
              <a:solidFill>
                <a:srgbClr val="000000"/>
              </a:solidFill>
            </a:endParaRPr>
          </a:p>
          <a:p>
            <a:pPr marL="914400" lvl="1" indent="-317500" algn="l" rtl="0">
              <a:spcBef>
                <a:spcPts val="0"/>
              </a:spcBef>
              <a:spcAft>
                <a:spcPts val="0"/>
              </a:spcAft>
              <a:buSzPts val="1400"/>
              <a:buChar char="-"/>
            </a:pPr>
            <a:r>
              <a:rPr lang="en-SG" dirty="0">
                <a:solidFill>
                  <a:srgbClr val="000000"/>
                </a:solidFill>
              </a:rPr>
              <a:t>LSTM</a:t>
            </a:r>
            <a:endParaRPr dirty="0">
              <a:solidFill>
                <a:srgbClr val="000000"/>
              </a:solidFill>
            </a:endParaRPr>
          </a:p>
          <a:p>
            <a:pPr marL="914400" lvl="1" indent="-317500" algn="l" rtl="0">
              <a:spcBef>
                <a:spcPts val="0"/>
              </a:spcBef>
              <a:spcAft>
                <a:spcPts val="0"/>
              </a:spcAft>
              <a:buSzPts val="1400"/>
              <a:buChar char="-"/>
            </a:pPr>
            <a:r>
              <a:rPr lang="en-SG" dirty="0">
                <a:solidFill>
                  <a:srgbClr val="000000"/>
                </a:solidFill>
              </a:rPr>
              <a:t>CNN</a:t>
            </a:r>
            <a:endParaRPr dirty="0">
              <a:solidFill>
                <a:srgbClr val="000000"/>
              </a:solidFill>
            </a:endParaRPr>
          </a:p>
          <a:p>
            <a:pPr marL="0" lvl="0" indent="0" algn="l" rtl="0">
              <a:spcBef>
                <a:spcPts val="0"/>
              </a:spcBef>
              <a:spcAft>
                <a:spcPts val="0"/>
              </a:spcAft>
              <a:buNone/>
            </a:pP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Performance Metrics</a:t>
            </a:r>
            <a:endParaRPr dirty="0">
              <a:solidFill>
                <a:srgbClr val="000000"/>
              </a:solidFill>
            </a:endParaRPr>
          </a:p>
          <a:p>
            <a:pPr marL="914400" lvl="1" indent="-317500" algn="l" rtl="0">
              <a:spcBef>
                <a:spcPts val="0"/>
              </a:spcBef>
              <a:spcAft>
                <a:spcPts val="0"/>
              </a:spcAft>
              <a:buSzPts val="1400"/>
              <a:buChar char="-"/>
            </a:pPr>
            <a:r>
              <a:rPr lang="en-SG" dirty="0">
                <a:solidFill>
                  <a:srgbClr val="000000"/>
                </a:solidFill>
              </a:rPr>
              <a:t>Mean Absolute Error (MAE)</a:t>
            </a:r>
            <a:endParaRPr dirty="0">
              <a:solidFill>
                <a:srgbClr val="000000"/>
              </a:solidFill>
            </a:endParaRPr>
          </a:p>
          <a:p>
            <a:pPr marL="914400" lvl="1" indent="-317500" algn="l" rtl="0">
              <a:spcBef>
                <a:spcPts val="0"/>
              </a:spcBef>
              <a:spcAft>
                <a:spcPts val="0"/>
              </a:spcAft>
              <a:buSzPts val="1400"/>
              <a:buChar char="-"/>
            </a:pPr>
            <a:r>
              <a:rPr lang="en-SG" dirty="0">
                <a:solidFill>
                  <a:srgbClr val="000000"/>
                </a:solidFill>
              </a:rPr>
              <a:t>Root Mean Square Error (RMSE)</a:t>
            </a:r>
            <a:endParaRPr dirty="0">
              <a:solidFill>
                <a:srgbClr val="000000"/>
              </a:solidFill>
            </a:endParaRPr>
          </a:p>
          <a:p>
            <a:pPr marL="914400" lvl="1" indent="-317500" algn="l" rtl="0">
              <a:spcBef>
                <a:spcPts val="0"/>
              </a:spcBef>
              <a:spcAft>
                <a:spcPts val="0"/>
              </a:spcAft>
              <a:buSzPts val="1400"/>
              <a:buChar char="-"/>
            </a:pPr>
            <a:r>
              <a:rPr lang="en-SG" dirty="0">
                <a:solidFill>
                  <a:srgbClr val="000000"/>
                </a:solidFill>
              </a:rPr>
              <a:t>Mean Absolute Percentage Error (MAPE</a:t>
            </a:r>
            <a:r>
              <a:rPr lang="en-SG" dirty="0"/>
              <a:t>)</a:t>
            </a:r>
            <a:endParaRPr dirty="0"/>
          </a:p>
        </p:txBody>
      </p:sp>
      <p:pic>
        <p:nvPicPr>
          <p:cNvPr id="155" name="Google Shape;155;g15cc17403d5_0_0"/>
          <p:cNvPicPr preferRelativeResize="0"/>
          <p:nvPr/>
        </p:nvPicPr>
        <p:blipFill>
          <a:blip r:embed="rId3">
            <a:alphaModFix/>
          </a:blip>
          <a:stretch>
            <a:fillRect/>
          </a:stretch>
        </p:blipFill>
        <p:spPr>
          <a:xfrm>
            <a:off x="4572000" y="644173"/>
            <a:ext cx="4450951" cy="4091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5cc17403d5_0_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SG" sz="3200" dirty="0">
                <a:latin typeface="Open Sans" panose="020B0606030504020204" pitchFamily="34" charset="0"/>
                <a:ea typeface="Open Sans" panose="020B0606030504020204" pitchFamily="34" charset="0"/>
                <a:cs typeface="Open Sans" panose="020B0606030504020204" pitchFamily="34" charset="0"/>
              </a:rPr>
              <a:t>Single-Variate ARIMA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1" name="Google Shape;161;g15cc17403d5_0_6"/>
          <p:cNvSpPr txBox="1">
            <a:spLocks noGrp="1"/>
          </p:cNvSpPr>
          <p:nvPr>
            <p:ph type="body" idx="1"/>
          </p:nvPr>
        </p:nvSpPr>
        <p:spPr>
          <a:xfrm>
            <a:off x="311700" y="1266325"/>
            <a:ext cx="8520600" cy="3723600"/>
          </a:xfrm>
          <a:prstGeom prst="rect">
            <a:avLst/>
          </a:prstGeom>
        </p:spPr>
        <p:txBody>
          <a:bodyPr spcFirstLastPara="1" wrap="square" lIns="91425" tIns="91425" rIns="91425" bIns="91425" anchor="t" anchorCtr="0">
            <a:normAutofit fontScale="92500" lnSpcReduction="10000"/>
          </a:bodyPr>
          <a:lstStyle/>
          <a:p>
            <a:pPr marL="457200" lvl="0" indent="-316706" algn="l" rtl="0">
              <a:spcBef>
                <a:spcPts val="0"/>
              </a:spcBef>
              <a:spcAft>
                <a:spcPts val="0"/>
              </a:spcAft>
              <a:buClr>
                <a:srgbClr val="2E2E2E"/>
              </a:buClr>
              <a:buSzPct val="100000"/>
              <a:buFont typeface="Arial"/>
              <a:buChar char="●"/>
            </a:pPr>
            <a:r>
              <a:rPr lang="en-SG" sz="1500">
                <a:solidFill>
                  <a:srgbClr val="2E2E2E"/>
                </a:solidFill>
                <a:latin typeface="Arial"/>
                <a:ea typeface="Arial"/>
                <a:cs typeface="Arial"/>
                <a:sym typeface="Arial"/>
              </a:rPr>
              <a:t>Baseline model</a:t>
            </a:r>
            <a:endParaRPr sz="1500">
              <a:solidFill>
                <a:srgbClr val="2E2E2E"/>
              </a:solidFill>
              <a:latin typeface="Arial"/>
              <a:ea typeface="Arial"/>
              <a:cs typeface="Arial"/>
              <a:sym typeface="Arial"/>
            </a:endParaRPr>
          </a:p>
          <a:p>
            <a:pPr marL="0" lvl="0" indent="0" algn="l" rtl="0">
              <a:spcBef>
                <a:spcPts val="0"/>
              </a:spcBef>
              <a:spcAft>
                <a:spcPts val="0"/>
              </a:spcAft>
              <a:buNone/>
            </a:pPr>
            <a:endParaRPr sz="1500">
              <a:solidFill>
                <a:srgbClr val="2E2E2E"/>
              </a:solidFill>
              <a:latin typeface="Arial"/>
              <a:ea typeface="Arial"/>
              <a:cs typeface="Arial"/>
              <a:sym typeface="Arial"/>
            </a:endParaRPr>
          </a:p>
          <a:p>
            <a:pPr marL="457200" lvl="0" indent="-316706" algn="l" rtl="0">
              <a:spcBef>
                <a:spcPts val="0"/>
              </a:spcBef>
              <a:spcAft>
                <a:spcPts val="0"/>
              </a:spcAft>
              <a:buClr>
                <a:srgbClr val="2E2E2E"/>
              </a:buClr>
              <a:buSzPct val="100000"/>
              <a:buFont typeface="Arial"/>
              <a:buChar char="●"/>
            </a:pPr>
            <a:r>
              <a:rPr lang="en-SG" sz="1500">
                <a:solidFill>
                  <a:srgbClr val="2E2E2E"/>
                </a:solidFill>
                <a:latin typeface="Arial"/>
                <a:ea typeface="Arial"/>
                <a:cs typeface="Arial"/>
                <a:sym typeface="Arial"/>
              </a:rPr>
              <a:t>The Autoregressive Integrated Moving Average (ARIMA) model is a combination of the differenced autoregressive model with the moving average model. </a:t>
            </a:r>
            <a:endParaRPr sz="1500">
              <a:solidFill>
                <a:srgbClr val="2E2E2E"/>
              </a:solidFill>
              <a:latin typeface="Arial"/>
              <a:ea typeface="Arial"/>
              <a:cs typeface="Arial"/>
              <a:sym typeface="Arial"/>
            </a:endParaRPr>
          </a:p>
          <a:p>
            <a:pPr marL="0" lvl="0" indent="0" algn="l" rtl="0">
              <a:spcBef>
                <a:spcPts val="0"/>
              </a:spcBef>
              <a:spcAft>
                <a:spcPts val="0"/>
              </a:spcAft>
              <a:buNone/>
            </a:pPr>
            <a:endParaRPr sz="1500">
              <a:solidFill>
                <a:srgbClr val="2E2E2E"/>
              </a:solidFill>
              <a:latin typeface="Arial"/>
              <a:ea typeface="Arial"/>
              <a:cs typeface="Arial"/>
              <a:sym typeface="Arial"/>
            </a:endParaRPr>
          </a:p>
          <a:p>
            <a:pPr marL="457200" lvl="0" indent="-316706" algn="l" rtl="0">
              <a:spcBef>
                <a:spcPts val="0"/>
              </a:spcBef>
              <a:spcAft>
                <a:spcPts val="0"/>
              </a:spcAft>
              <a:buClr>
                <a:srgbClr val="2E2E2E"/>
              </a:buClr>
              <a:buSzPct val="100000"/>
              <a:buFont typeface="Arial"/>
              <a:buChar char="●"/>
            </a:pPr>
            <a:r>
              <a:rPr lang="en-SG" sz="1500">
                <a:solidFill>
                  <a:srgbClr val="2E2E2E"/>
                </a:solidFill>
                <a:latin typeface="Arial"/>
                <a:ea typeface="Arial"/>
                <a:cs typeface="Arial"/>
                <a:sym typeface="Arial"/>
              </a:rPr>
              <a:t>An ARIMA model is characterized by 3 terms: </a:t>
            </a:r>
            <a:r>
              <a:rPr lang="en-SG" sz="1500" b="1">
                <a:solidFill>
                  <a:srgbClr val="2E2E2E"/>
                </a:solidFill>
                <a:highlight>
                  <a:schemeClr val="lt1"/>
                </a:highlight>
                <a:latin typeface="Arial"/>
                <a:ea typeface="Arial"/>
                <a:cs typeface="Arial"/>
                <a:sym typeface="Arial"/>
              </a:rPr>
              <a:t>p, d, q</a:t>
            </a:r>
            <a:endParaRPr sz="1500" b="1">
              <a:solidFill>
                <a:srgbClr val="2E2E2E"/>
              </a:solidFill>
              <a:highlight>
                <a:schemeClr val="lt1"/>
              </a:highlight>
              <a:latin typeface="Arial"/>
              <a:ea typeface="Arial"/>
              <a:cs typeface="Arial"/>
              <a:sym typeface="Arial"/>
            </a:endParaRPr>
          </a:p>
          <a:p>
            <a:pPr marL="914400" lvl="0" indent="-316706" algn="l" rtl="0">
              <a:spcBef>
                <a:spcPts val="2100"/>
              </a:spcBef>
              <a:spcAft>
                <a:spcPts val="0"/>
              </a:spcAft>
              <a:buClr>
                <a:srgbClr val="2E2E2E"/>
              </a:buClr>
              <a:buSzPct val="100000"/>
              <a:buFont typeface="Arial"/>
              <a:buChar char="●"/>
            </a:pPr>
            <a:r>
              <a:rPr lang="en-SG" sz="1500">
                <a:solidFill>
                  <a:srgbClr val="2E2E2E"/>
                </a:solidFill>
                <a:latin typeface="Arial"/>
                <a:ea typeface="Arial"/>
                <a:cs typeface="Arial"/>
                <a:sym typeface="Arial"/>
              </a:rPr>
              <a:t>p is the order of the AR term</a:t>
            </a:r>
            <a:endParaRPr sz="1500">
              <a:solidFill>
                <a:srgbClr val="2E2E2E"/>
              </a:solidFill>
              <a:latin typeface="Arial"/>
              <a:ea typeface="Arial"/>
              <a:cs typeface="Arial"/>
              <a:sym typeface="Arial"/>
            </a:endParaRPr>
          </a:p>
          <a:p>
            <a:pPr marL="914400" lvl="0" indent="-316706" algn="l" rtl="0">
              <a:spcBef>
                <a:spcPts val="2100"/>
              </a:spcBef>
              <a:spcAft>
                <a:spcPts val="0"/>
              </a:spcAft>
              <a:buClr>
                <a:srgbClr val="2E2E2E"/>
              </a:buClr>
              <a:buSzPct val="100000"/>
              <a:buFont typeface="Arial"/>
              <a:buChar char="●"/>
            </a:pPr>
            <a:r>
              <a:rPr lang="en-SG" sz="1500">
                <a:solidFill>
                  <a:srgbClr val="2E2E2E"/>
                </a:solidFill>
                <a:latin typeface="Arial"/>
                <a:ea typeface="Arial"/>
                <a:cs typeface="Arial"/>
                <a:sym typeface="Arial"/>
              </a:rPr>
              <a:t>q is the order of the MA term</a:t>
            </a:r>
            <a:endParaRPr sz="1500">
              <a:solidFill>
                <a:srgbClr val="2E2E2E"/>
              </a:solidFill>
              <a:latin typeface="Arial"/>
              <a:ea typeface="Arial"/>
              <a:cs typeface="Arial"/>
              <a:sym typeface="Arial"/>
            </a:endParaRPr>
          </a:p>
          <a:p>
            <a:pPr marL="914400" lvl="0" indent="-316706" algn="l" rtl="0">
              <a:spcBef>
                <a:spcPts val="2100"/>
              </a:spcBef>
              <a:spcAft>
                <a:spcPts val="0"/>
              </a:spcAft>
              <a:buClr>
                <a:srgbClr val="2E2E2E"/>
              </a:buClr>
              <a:buSzPct val="100000"/>
              <a:buFont typeface="Arial"/>
              <a:buChar char="●"/>
            </a:pPr>
            <a:r>
              <a:rPr lang="en-SG" sz="1500">
                <a:solidFill>
                  <a:srgbClr val="2E2E2E"/>
                </a:solidFill>
                <a:latin typeface="Arial"/>
                <a:ea typeface="Arial"/>
                <a:cs typeface="Arial"/>
                <a:sym typeface="Arial"/>
              </a:rPr>
              <a:t>d is the number of differencing required to make the time series stationary</a:t>
            </a:r>
            <a:endParaRPr sz="1500">
              <a:solidFill>
                <a:srgbClr val="2E2E2E"/>
              </a:solidFill>
              <a:latin typeface="Arial"/>
              <a:ea typeface="Arial"/>
              <a:cs typeface="Arial"/>
              <a:sym typeface="Arial"/>
            </a:endParaRPr>
          </a:p>
          <a:p>
            <a:pPr marL="457200" lvl="0" indent="-316706" algn="l" rtl="0">
              <a:spcBef>
                <a:spcPts val="2100"/>
              </a:spcBef>
              <a:spcAft>
                <a:spcPts val="0"/>
              </a:spcAft>
              <a:buClr>
                <a:srgbClr val="2E2E2E"/>
              </a:buClr>
              <a:buSzPct val="100000"/>
              <a:buFont typeface="Arial"/>
              <a:buChar char="●"/>
            </a:pPr>
            <a:r>
              <a:rPr lang="en-SG" sz="1500">
                <a:solidFill>
                  <a:srgbClr val="2E2E2E"/>
                </a:solidFill>
                <a:latin typeface="Arial"/>
                <a:ea typeface="Arial"/>
                <a:cs typeface="Arial"/>
                <a:sym typeface="Arial"/>
              </a:rPr>
              <a:t>Training the model to forecast 2 years ahead -&gt; the last 48 data points are taken from the time-series to be used as a testing set while the model is trained on the preceding 420 data points</a:t>
            </a:r>
            <a:endParaRPr sz="1500">
              <a:solidFill>
                <a:srgbClr val="2E2E2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g15cc17403d5_0_11"/>
          <p:cNvPicPr preferRelativeResize="0"/>
          <p:nvPr/>
        </p:nvPicPr>
        <p:blipFill>
          <a:blip r:embed="rId3">
            <a:alphaModFix/>
          </a:blip>
          <a:stretch>
            <a:fillRect/>
          </a:stretch>
        </p:blipFill>
        <p:spPr>
          <a:xfrm>
            <a:off x="2976200" y="1643525"/>
            <a:ext cx="2595301" cy="2005662"/>
          </a:xfrm>
          <a:prstGeom prst="rect">
            <a:avLst/>
          </a:prstGeom>
          <a:noFill/>
          <a:ln>
            <a:noFill/>
          </a:ln>
        </p:spPr>
      </p:pic>
      <p:pic>
        <p:nvPicPr>
          <p:cNvPr id="167" name="Google Shape;167;g15cc17403d5_0_11"/>
          <p:cNvPicPr preferRelativeResize="0"/>
          <p:nvPr/>
        </p:nvPicPr>
        <p:blipFill>
          <a:blip r:embed="rId4">
            <a:alphaModFix/>
          </a:blip>
          <a:stretch>
            <a:fillRect/>
          </a:stretch>
        </p:blipFill>
        <p:spPr>
          <a:xfrm>
            <a:off x="189400" y="1675200"/>
            <a:ext cx="2595300" cy="2014069"/>
          </a:xfrm>
          <a:prstGeom prst="rect">
            <a:avLst/>
          </a:prstGeom>
          <a:noFill/>
          <a:ln>
            <a:noFill/>
          </a:ln>
        </p:spPr>
      </p:pic>
      <p:sp>
        <p:nvSpPr>
          <p:cNvPr id="168" name="Google Shape;168;g15cc17403d5_0_1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3200" dirty="0">
                <a:latin typeface="Open Sans" panose="020B0606030504020204" pitchFamily="34" charset="0"/>
                <a:ea typeface="Open Sans" panose="020B0606030504020204" pitchFamily="34" charset="0"/>
                <a:cs typeface="Open Sans" panose="020B0606030504020204" pitchFamily="34" charset="0"/>
              </a:rPr>
              <a:t>Single-Variate ARIMA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69" name="Google Shape;169;g15cc17403d5_0_11"/>
          <p:cNvPicPr preferRelativeResize="0"/>
          <p:nvPr/>
        </p:nvPicPr>
        <p:blipFill>
          <a:blip r:embed="rId5">
            <a:alphaModFix/>
          </a:blip>
          <a:stretch>
            <a:fillRect/>
          </a:stretch>
        </p:blipFill>
        <p:spPr>
          <a:xfrm>
            <a:off x="5711675" y="1112624"/>
            <a:ext cx="3053200" cy="2816326"/>
          </a:xfrm>
          <a:prstGeom prst="rect">
            <a:avLst/>
          </a:prstGeom>
          <a:noFill/>
          <a:ln>
            <a:noFill/>
          </a:ln>
        </p:spPr>
      </p:pic>
      <p:cxnSp>
        <p:nvCxnSpPr>
          <p:cNvPr id="170" name="Google Shape;170;g15cc17403d5_0_11"/>
          <p:cNvCxnSpPr/>
          <p:nvPr/>
        </p:nvCxnSpPr>
        <p:spPr>
          <a:xfrm>
            <a:off x="2890725" y="1594875"/>
            <a:ext cx="27600" cy="32949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g15cc17403d5_0_11"/>
          <p:cNvCxnSpPr/>
          <p:nvPr/>
        </p:nvCxnSpPr>
        <p:spPr>
          <a:xfrm>
            <a:off x="5711675" y="1535075"/>
            <a:ext cx="2100" cy="3354900"/>
          </a:xfrm>
          <a:prstGeom prst="straightConnector1">
            <a:avLst/>
          </a:prstGeom>
          <a:noFill/>
          <a:ln w="9525" cap="flat" cmpd="sng">
            <a:solidFill>
              <a:schemeClr val="dk2"/>
            </a:solidFill>
            <a:prstDash val="solid"/>
            <a:round/>
            <a:headEnd type="none" w="med" len="med"/>
            <a:tailEnd type="none" w="med" len="med"/>
          </a:ln>
        </p:spPr>
      </p:cxnSp>
      <p:sp>
        <p:nvSpPr>
          <p:cNvPr id="172" name="Google Shape;172;g15cc17403d5_0_11"/>
          <p:cNvSpPr txBox="1"/>
          <p:nvPr/>
        </p:nvSpPr>
        <p:spPr>
          <a:xfrm>
            <a:off x="6384825" y="4008575"/>
            <a:ext cx="1991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SG">
                <a:latin typeface="Open Sans"/>
                <a:ea typeface="Open Sans"/>
                <a:cs typeface="Open Sans"/>
                <a:sym typeface="Open Sans"/>
              </a:rPr>
              <a:t>Time-series data becomes stationary after 2 times of differencing</a:t>
            </a:r>
            <a:r>
              <a:rPr lang="en-SG" b="1">
                <a:latin typeface="Open Sans"/>
                <a:ea typeface="Open Sans"/>
                <a:cs typeface="Open Sans"/>
                <a:sym typeface="Open Sans"/>
              </a:rPr>
              <a:t> =&gt; d=2</a:t>
            </a:r>
            <a:endParaRPr b="1">
              <a:latin typeface="Open Sans"/>
              <a:ea typeface="Open Sans"/>
              <a:cs typeface="Open Sans"/>
              <a:sym typeface="Open Sans"/>
            </a:endParaRPr>
          </a:p>
        </p:txBody>
      </p:sp>
      <p:sp>
        <p:nvSpPr>
          <p:cNvPr id="173" name="Google Shape;173;g15cc17403d5_0_11"/>
          <p:cNvSpPr/>
          <p:nvPr/>
        </p:nvSpPr>
        <p:spPr>
          <a:xfrm>
            <a:off x="390400" y="3406350"/>
            <a:ext cx="165900" cy="1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g15cc17403d5_0_11"/>
          <p:cNvSpPr/>
          <p:nvPr/>
        </p:nvSpPr>
        <p:spPr>
          <a:xfrm>
            <a:off x="3193525" y="3406350"/>
            <a:ext cx="165900" cy="1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g15cc17403d5_0_11"/>
          <p:cNvSpPr txBox="1"/>
          <p:nvPr/>
        </p:nvSpPr>
        <p:spPr>
          <a:xfrm>
            <a:off x="336500" y="3851650"/>
            <a:ext cx="2313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SG">
                <a:latin typeface="Open Sans"/>
                <a:ea typeface="Open Sans"/>
                <a:cs typeface="Open Sans"/>
                <a:sym typeface="Open Sans"/>
              </a:rPr>
              <a:t>PACF lag 1 is significant since is below the significance line =&gt; </a:t>
            </a:r>
            <a:r>
              <a:rPr lang="en-SG" b="1">
                <a:latin typeface="Open Sans"/>
                <a:ea typeface="Open Sans"/>
                <a:cs typeface="Open Sans"/>
                <a:sym typeface="Open Sans"/>
              </a:rPr>
              <a:t>p =1</a:t>
            </a:r>
            <a:endParaRPr b="1">
              <a:latin typeface="Open Sans"/>
              <a:ea typeface="Open Sans"/>
              <a:cs typeface="Open Sans"/>
              <a:sym typeface="Open Sans"/>
            </a:endParaRPr>
          </a:p>
        </p:txBody>
      </p:sp>
      <p:sp>
        <p:nvSpPr>
          <p:cNvPr id="176" name="Google Shape;176;g15cc17403d5_0_11"/>
          <p:cNvSpPr txBox="1"/>
          <p:nvPr/>
        </p:nvSpPr>
        <p:spPr>
          <a:xfrm>
            <a:off x="3159513" y="3851650"/>
            <a:ext cx="2313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SG">
                <a:latin typeface="Open Sans"/>
                <a:ea typeface="Open Sans"/>
                <a:cs typeface="Open Sans"/>
                <a:sym typeface="Open Sans"/>
              </a:rPr>
              <a:t>2 of the ACF lags exceeded the significance line =&gt; </a:t>
            </a:r>
            <a:r>
              <a:rPr lang="en-SG" b="1">
                <a:latin typeface="Open Sans"/>
                <a:ea typeface="Open Sans"/>
                <a:cs typeface="Open Sans"/>
                <a:sym typeface="Open Sans"/>
              </a:rPr>
              <a:t>q =2</a:t>
            </a:r>
            <a:endParaRPr b="1">
              <a:latin typeface="Open Sans"/>
              <a:ea typeface="Open Sans"/>
              <a:cs typeface="Open Sans"/>
              <a:sym typeface="Open Sans"/>
            </a:endParaRPr>
          </a:p>
        </p:txBody>
      </p:sp>
      <p:sp>
        <p:nvSpPr>
          <p:cNvPr id="177" name="Google Shape;177;g15cc17403d5_0_11"/>
          <p:cNvSpPr txBox="1"/>
          <p:nvPr/>
        </p:nvSpPr>
        <p:spPr>
          <a:xfrm>
            <a:off x="253750" y="1112625"/>
            <a:ext cx="68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SG">
                <a:latin typeface="Open Sans"/>
                <a:ea typeface="Open Sans"/>
                <a:cs typeface="Open Sans"/>
                <a:sym typeface="Open Sans"/>
              </a:rPr>
              <a:t>Estimating the values of p, d, q for COE CAT A ARIMA model </a:t>
            </a:r>
            <a:endParaRPr>
              <a:latin typeface="Open Sans"/>
              <a:ea typeface="Open Sans"/>
              <a:cs typeface="Open Sans"/>
              <a:sym typeface="Open Sans"/>
            </a:endParaRPr>
          </a:p>
        </p:txBody>
      </p:sp>
      <p:sp>
        <p:nvSpPr>
          <p:cNvPr id="178" name="Google Shape;178;g15cc17403d5_0_11"/>
          <p:cNvSpPr/>
          <p:nvPr/>
        </p:nvSpPr>
        <p:spPr>
          <a:xfrm>
            <a:off x="3345925" y="3406350"/>
            <a:ext cx="165900" cy="1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5cc17403d5_0_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3200" dirty="0">
                <a:latin typeface="Open Sans" panose="020B0606030504020204" pitchFamily="34" charset="0"/>
                <a:ea typeface="Open Sans" panose="020B0606030504020204" pitchFamily="34" charset="0"/>
                <a:cs typeface="Open Sans" panose="020B0606030504020204" pitchFamily="34" charset="0"/>
              </a:rPr>
              <a:t>Single-Variate ARIMA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84" name="Google Shape;184;g15cc17403d5_0_25"/>
          <p:cNvGraphicFramePr/>
          <p:nvPr/>
        </p:nvGraphicFramePr>
        <p:xfrm>
          <a:off x="4359300" y="3318865"/>
          <a:ext cx="1984800" cy="1633650"/>
        </p:xfrm>
        <a:graphic>
          <a:graphicData uri="http://schemas.openxmlformats.org/drawingml/2006/table">
            <a:tbl>
              <a:tblPr>
                <a:noFill/>
                <a:tableStyleId>{643F6150-B8A5-496B-8AE0-8B030A9BF04A}</a:tableStyleId>
              </a:tblPr>
              <a:tblGrid>
                <a:gridCol w="992400">
                  <a:extLst>
                    <a:ext uri="{9D8B030D-6E8A-4147-A177-3AD203B41FA5}">
                      <a16:colId xmlns:a16="http://schemas.microsoft.com/office/drawing/2014/main" val="20000"/>
                    </a:ext>
                  </a:extLst>
                </a:gridCol>
                <a:gridCol w="992400">
                  <a:extLst>
                    <a:ext uri="{9D8B030D-6E8A-4147-A177-3AD203B41FA5}">
                      <a16:colId xmlns:a16="http://schemas.microsoft.com/office/drawing/2014/main" val="20001"/>
                    </a:ext>
                  </a:extLst>
                </a:gridCol>
              </a:tblGrid>
              <a:tr h="450675">
                <a:tc>
                  <a:txBody>
                    <a:bodyPr/>
                    <a:lstStyle/>
                    <a:p>
                      <a:pPr marL="0" lvl="0" indent="0" algn="l" rtl="0">
                        <a:spcBef>
                          <a:spcPts val="0"/>
                        </a:spcBef>
                        <a:spcAft>
                          <a:spcPts val="0"/>
                        </a:spcAft>
                        <a:buNone/>
                      </a:pPr>
                      <a:r>
                        <a:rPr lang="en-SG" sz="1200" b="1">
                          <a:latin typeface="Open Sans"/>
                          <a:ea typeface="Open Sans"/>
                          <a:cs typeface="Open Sans"/>
                          <a:sym typeface="Open Sans"/>
                        </a:rPr>
                        <a:t>Metric</a:t>
                      </a:r>
                      <a:endParaRPr sz="1200" b="1">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SG" sz="1200" b="1">
                          <a:latin typeface="Open Sans"/>
                          <a:ea typeface="Open Sans"/>
                          <a:cs typeface="Open Sans"/>
                          <a:sym typeface="Open Sans"/>
                        </a:rPr>
                        <a:t>Value</a:t>
                      </a:r>
                      <a:endParaRPr sz="1200" b="1">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94325">
                <a:tc>
                  <a:txBody>
                    <a:bodyPr/>
                    <a:lstStyle/>
                    <a:p>
                      <a:pPr marL="0" lvl="0" indent="0" algn="l" rtl="0">
                        <a:spcBef>
                          <a:spcPts val="0"/>
                        </a:spcBef>
                        <a:spcAft>
                          <a:spcPts val="0"/>
                        </a:spcAft>
                        <a:buNone/>
                      </a:pPr>
                      <a:r>
                        <a:rPr lang="en-SG" sz="900">
                          <a:latin typeface="Open Sans"/>
                          <a:ea typeface="Open Sans"/>
                          <a:cs typeface="Open Sans"/>
                          <a:sym typeface="Open Sans"/>
                        </a:rPr>
                        <a:t>MAE</a:t>
                      </a:r>
                      <a:endParaRPr sz="900">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SG" sz="900">
                          <a:latin typeface="Open Sans"/>
                          <a:ea typeface="Open Sans"/>
                          <a:cs typeface="Open Sans"/>
                          <a:sym typeface="Open Sans"/>
                        </a:rPr>
                        <a:t>21174.30</a:t>
                      </a:r>
                      <a:endParaRPr sz="9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94325">
                <a:tc>
                  <a:txBody>
                    <a:bodyPr/>
                    <a:lstStyle/>
                    <a:p>
                      <a:pPr marL="0" lvl="0" indent="0" algn="l" rtl="0">
                        <a:spcBef>
                          <a:spcPts val="0"/>
                        </a:spcBef>
                        <a:spcAft>
                          <a:spcPts val="0"/>
                        </a:spcAft>
                        <a:buNone/>
                      </a:pPr>
                      <a:r>
                        <a:rPr lang="en-SG" sz="900">
                          <a:latin typeface="Open Sans"/>
                          <a:ea typeface="Open Sans"/>
                          <a:cs typeface="Open Sans"/>
                          <a:sym typeface="Open Sans"/>
                        </a:rPr>
                        <a:t>RMSE</a:t>
                      </a:r>
                      <a:endParaRPr sz="900">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SG" sz="900">
                          <a:latin typeface="Open Sans"/>
                          <a:ea typeface="Open Sans"/>
                          <a:cs typeface="Open Sans"/>
                          <a:sym typeface="Open Sans"/>
                        </a:rPr>
                        <a:t>17583.81</a:t>
                      </a:r>
                      <a:endParaRPr sz="9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94325">
                <a:tc>
                  <a:txBody>
                    <a:bodyPr/>
                    <a:lstStyle/>
                    <a:p>
                      <a:pPr marL="0" lvl="0" indent="0" algn="l" rtl="0">
                        <a:spcBef>
                          <a:spcPts val="0"/>
                        </a:spcBef>
                        <a:spcAft>
                          <a:spcPts val="0"/>
                        </a:spcAft>
                        <a:buNone/>
                      </a:pPr>
                      <a:r>
                        <a:rPr lang="en-SG" sz="900">
                          <a:latin typeface="Open Sans"/>
                          <a:ea typeface="Open Sans"/>
                          <a:cs typeface="Open Sans"/>
                          <a:sym typeface="Open Sans"/>
                        </a:rPr>
                        <a:t>MAPE</a:t>
                      </a:r>
                      <a:endParaRPr sz="9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SG" sz="900">
                          <a:latin typeface="Open Sans"/>
                          <a:ea typeface="Open Sans"/>
                          <a:cs typeface="Open Sans"/>
                          <a:sym typeface="Open Sans"/>
                        </a:rPr>
                        <a:t>29.56%</a:t>
                      </a:r>
                      <a:endParaRPr sz="9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85" name="Google Shape;185;g15cc17403d5_0_25"/>
          <p:cNvSpPr txBox="1"/>
          <p:nvPr/>
        </p:nvSpPr>
        <p:spPr>
          <a:xfrm>
            <a:off x="154700" y="1042925"/>
            <a:ext cx="32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SG">
                <a:latin typeface="Open Sans"/>
                <a:ea typeface="Open Sans"/>
                <a:cs typeface="Open Sans"/>
                <a:sym typeface="Open Sans"/>
              </a:rPr>
              <a:t>Parameters: p=1, d=2, q=2</a:t>
            </a:r>
            <a:endParaRPr>
              <a:latin typeface="Open Sans"/>
              <a:ea typeface="Open Sans"/>
              <a:cs typeface="Open Sans"/>
              <a:sym typeface="Open Sans"/>
            </a:endParaRPr>
          </a:p>
        </p:txBody>
      </p:sp>
      <p:pic>
        <p:nvPicPr>
          <p:cNvPr id="186" name="Google Shape;186;g15cc17403d5_0_25"/>
          <p:cNvPicPr preferRelativeResize="0"/>
          <p:nvPr/>
        </p:nvPicPr>
        <p:blipFill>
          <a:blip r:embed="rId3">
            <a:alphaModFix/>
          </a:blip>
          <a:stretch>
            <a:fillRect/>
          </a:stretch>
        </p:blipFill>
        <p:spPr>
          <a:xfrm>
            <a:off x="114773" y="1443125"/>
            <a:ext cx="3560425" cy="3700375"/>
          </a:xfrm>
          <a:prstGeom prst="rect">
            <a:avLst/>
          </a:prstGeom>
          <a:noFill/>
          <a:ln>
            <a:noFill/>
          </a:ln>
        </p:spPr>
      </p:pic>
      <p:sp>
        <p:nvSpPr>
          <p:cNvPr id="187" name="Google Shape;187;g15cc17403d5_0_25"/>
          <p:cNvSpPr txBox="1"/>
          <p:nvPr/>
        </p:nvSpPr>
        <p:spPr>
          <a:xfrm>
            <a:off x="1881200" y="4090375"/>
            <a:ext cx="2198400" cy="1031400"/>
          </a:xfrm>
          <a:prstGeom prst="rect">
            <a:avLst/>
          </a:prstGeom>
          <a:solidFill>
            <a:schemeClr val="lt1"/>
          </a:solid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SG" sz="1100">
                <a:latin typeface="Open Sans"/>
                <a:ea typeface="Open Sans"/>
                <a:cs typeface="Open Sans"/>
                <a:sym typeface="Open Sans"/>
              </a:rPr>
              <a:t>Set of values of (p,d,q) is good:</a:t>
            </a:r>
            <a:endParaRPr sz="1100">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SG" sz="1100">
                <a:latin typeface="Open Sans"/>
                <a:ea typeface="Open Sans"/>
                <a:cs typeface="Open Sans"/>
                <a:sym typeface="Open Sans"/>
              </a:rPr>
              <a:t>coef for AR1, MA1, MA2 are significantly high</a:t>
            </a:r>
            <a:endParaRPr sz="1100">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SG" sz="1100">
                <a:latin typeface="Open Sans"/>
                <a:ea typeface="Open Sans"/>
                <a:cs typeface="Open Sans"/>
                <a:sym typeface="Open Sans"/>
              </a:rPr>
              <a:t> P&gt;|z| &lt;&lt; 0.05 for all 3 elements </a:t>
            </a:r>
            <a:endParaRPr sz="1100">
              <a:latin typeface="Open Sans"/>
              <a:ea typeface="Open Sans"/>
              <a:cs typeface="Open Sans"/>
              <a:sym typeface="Open Sans"/>
            </a:endParaRPr>
          </a:p>
        </p:txBody>
      </p:sp>
      <p:pic>
        <p:nvPicPr>
          <p:cNvPr id="188" name="Google Shape;188;g15cc17403d5_0_25"/>
          <p:cNvPicPr preferRelativeResize="0"/>
          <p:nvPr/>
        </p:nvPicPr>
        <p:blipFill>
          <a:blip r:embed="rId4">
            <a:alphaModFix/>
          </a:blip>
          <a:stretch>
            <a:fillRect/>
          </a:stretch>
        </p:blipFill>
        <p:spPr>
          <a:xfrm>
            <a:off x="4220008" y="1014923"/>
            <a:ext cx="4638479" cy="2266522"/>
          </a:xfrm>
          <a:prstGeom prst="rect">
            <a:avLst/>
          </a:prstGeom>
          <a:noFill/>
          <a:ln>
            <a:noFill/>
          </a:ln>
        </p:spPr>
      </p:pic>
      <p:sp>
        <p:nvSpPr>
          <p:cNvPr id="189" name="Google Shape;189;g15cc17403d5_0_25"/>
          <p:cNvSpPr/>
          <p:nvPr/>
        </p:nvSpPr>
        <p:spPr>
          <a:xfrm>
            <a:off x="2596750" y="2912275"/>
            <a:ext cx="298800" cy="1178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g15cc17403d5_0_25"/>
          <p:cNvSpPr/>
          <p:nvPr/>
        </p:nvSpPr>
        <p:spPr>
          <a:xfrm>
            <a:off x="1418725" y="2912275"/>
            <a:ext cx="410100" cy="1178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15cc17403d5_0_25"/>
          <p:cNvSpPr txBox="1"/>
          <p:nvPr/>
        </p:nvSpPr>
        <p:spPr>
          <a:xfrm>
            <a:off x="6619700" y="3559225"/>
            <a:ext cx="254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92" name="Google Shape;192;g15cc17403d5_0_25"/>
          <p:cNvSpPr txBox="1"/>
          <p:nvPr/>
        </p:nvSpPr>
        <p:spPr>
          <a:xfrm>
            <a:off x="6284650" y="3244025"/>
            <a:ext cx="2707500" cy="17085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Open Sans"/>
              <a:buChar char="●"/>
            </a:pPr>
            <a:r>
              <a:rPr lang="en-SG" sz="1100">
                <a:latin typeface="Open Sans"/>
                <a:ea typeface="Open Sans"/>
                <a:cs typeface="Open Sans"/>
                <a:sym typeface="Open Sans"/>
              </a:rPr>
              <a:t>Forecast trend is in the correct direction but there is an increasing divergence between the actual and forecasted values</a:t>
            </a:r>
            <a:endParaRPr sz="1100">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SG" sz="1100">
                <a:latin typeface="Open Sans"/>
                <a:ea typeface="Open Sans"/>
                <a:cs typeface="Open Sans"/>
                <a:sym typeface="Open Sans"/>
              </a:rPr>
              <a:t>Attempts to refine the ARIMA model by trying out different combinations of p, d, q values did not yield any improvements</a:t>
            </a:r>
            <a:endParaRPr sz="11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5cc17403d5_0_11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r>
              <a:rPr lang="en-SG" sz="3200" dirty="0">
                <a:latin typeface="Open Sans" panose="020B0606030504020204" pitchFamily="34" charset="0"/>
                <a:ea typeface="Open Sans" panose="020B0606030504020204" pitchFamily="34" charset="0"/>
                <a:cs typeface="Open Sans" panose="020B0606030504020204" pitchFamily="34" charset="0"/>
              </a:rPr>
              <a:t>Single-Variate SARIMA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98" name="Google Shape;198;g15cc17403d5_0_112"/>
          <p:cNvSpPr txBox="1"/>
          <p:nvPr/>
        </p:nvSpPr>
        <p:spPr>
          <a:xfrm>
            <a:off x="487500" y="1105100"/>
            <a:ext cx="8169000" cy="3867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2E2E2E"/>
              </a:buClr>
              <a:buSzPts val="1500"/>
              <a:buChar char="●"/>
            </a:pPr>
            <a:r>
              <a:rPr lang="en-SG" sz="1500">
                <a:solidFill>
                  <a:srgbClr val="2E2E2E"/>
                </a:solidFill>
              </a:rPr>
              <a:t>If a time series, has seasonal patterns, then you need to add seasonal terms and it becomes SARIMA, short for ‘Seasonal ARIMA’.</a:t>
            </a:r>
            <a:endParaRPr sz="1200">
              <a:highlight>
                <a:srgbClr val="FFFFFF"/>
              </a:highlight>
            </a:endParaRPr>
          </a:p>
          <a:p>
            <a:pPr marL="457200" lvl="0" indent="-323850" algn="l" rtl="0">
              <a:lnSpc>
                <a:spcPct val="115000"/>
              </a:lnSpc>
              <a:spcBef>
                <a:spcPts val="0"/>
              </a:spcBef>
              <a:spcAft>
                <a:spcPts val="0"/>
              </a:spcAft>
              <a:buClr>
                <a:srgbClr val="2E2E2E"/>
              </a:buClr>
              <a:buSzPts val="1500"/>
              <a:buChar char="●"/>
            </a:pPr>
            <a:r>
              <a:rPr lang="en-SG" sz="1500">
                <a:solidFill>
                  <a:srgbClr val="2E2E2E"/>
                </a:solidFill>
              </a:rPr>
              <a:t>A SARIMA model is characterized by 7 terms: p, d, q, P, D, Q and s</a:t>
            </a:r>
            <a:endParaRPr sz="1500">
              <a:solidFill>
                <a:srgbClr val="2E2E2E"/>
              </a:solidFill>
            </a:endParaRPr>
          </a:p>
          <a:p>
            <a:pPr marL="914400" lvl="1" indent="-323850" algn="l" rtl="0">
              <a:lnSpc>
                <a:spcPct val="115000"/>
              </a:lnSpc>
              <a:spcBef>
                <a:spcPts val="0"/>
              </a:spcBef>
              <a:spcAft>
                <a:spcPts val="0"/>
              </a:spcAft>
              <a:buClr>
                <a:srgbClr val="2E2E2E"/>
              </a:buClr>
              <a:buSzPts val="1500"/>
              <a:buChar char="○"/>
            </a:pPr>
            <a:r>
              <a:rPr lang="en-SG" sz="1500">
                <a:solidFill>
                  <a:srgbClr val="2E2E2E"/>
                </a:solidFill>
              </a:rPr>
              <a:t>p and seasonal P is the order of the AR term</a:t>
            </a:r>
            <a:endParaRPr sz="1500">
              <a:solidFill>
                <a:srgbClr val="2E2E2E"/>
              </a:solidFill>
            </a:endParaRPr>
          </a:p>
          <a:p>
            <a:pPr marL="914400" lvl="1" indent="-323850" algn="l" rtl="0">
              <a:lnSpc>
                <a:spcPct val="115000"/>
              </a:lnSpc>
              <a:spcBef>
                <a:spcPts val="0"/>
              </a:spcBef>
              <a:spcAft>
                <a:spcPts val="0"/>
              </a:spcAft>
              <a:buClr>
                <a:srgbClr val="2E2E2E"/>
              </a:buClr>
              <a:buSzPts val="1500"/>
              <a:buChar char="○"/>
            </a:pPr>
            <a:r>
              <a:rPr lang="en-SG" sz="1500">
                <a:solidFill>
                  <a:srgbClr val="2E2E2E"/>
                </a:solidFill>
              </a:rPr>
              <a:t>q and seasonal Q is the order of the MA term</a:t>
            </a:r>
            <a:endParaRPr sz="1500">
              <a:solidFill>
                <a:srgbClr val="2E2E2E"/>
              </a:solidFill>
            </a:endParaRPr>
          </a:p>
          <a:p>
            <a:pPr marL="914400" lvl="1" indent="-323850" algn="l" rtl="0">
              <a:lnSpc>
                <a:spcPct val="115000"/>
              </a:lnSpc>
              <a:spcBef>
                <a:spcPts val="0"/>
              </a:spcBef>
              <a:spcAft>
                <a:spcPts val="0"/>
              </a:spcAft>
              <a:buClr>
                <a:srgbClr val="2E2E2E"/>
              </a:buClr>
              <a:buSzPts val="1500"/>
              <a:buChar char="○"/>
            </a:pPr>
            <a:r>
              <a:rPr lang="en-SG" sz="1500">
                <a:solidFill>
                  <a:srgbClr val="2E2E2E"/>
                </a:solidFill>
              </a:rPr>
              <a:t>d and seasonal D is the number of differencing required to make the time series stationary</a:t>
            </a:r>
            <a:endParaRPr sz="1500">
              <a:solidFill>
                <a:srgbClr val="2E2E2E"/>
              </a:solidFill>
            </a:endParaRPr>
          </a:p>
          <a:p>
            <a:pPr marL="914400" lvl="1" indent="-323850" algn="l" rtl="0">
              <a:lnSpc>
                <a:spcPct val="115000"/>
              </a:lnSpc>
              <a:spcBef>
                <a:spcPts val="0"/>
              </a:spcBef>
              <a:spcAft>
                <a:spcPts val="0"/>
              </a:spcAft>
              <a:buClr>
                <a:srgbClr val="2E2E2E"/>
              </a:buClr>
              <a:buSzPts val="1500"/>
              <a:buChar char="○"/>
            </a:pPr>
            <a:r>
              <a:rPr lang="en-SG" sz="1500">
                <a:solidFill>
                  <a:srgbClr val="2E2E2E"/>
                </a:solidFill>
              </a:rPr>
              <a:t>s is the seasonal length in the data</a:t>
            </a:r>
            <a:endParaRPr sz="1500">
              <a:solidFill>
                <a:srgbClr val="2E2E2E"/>
              </a:solidFill>
            </a:endParaRPr>
          </a:p>
          <a:p>
            <a:pPr marL="457200" lvl="0" indent="-323850" algn="l" rtl="0">
              <a:lnSpc>
                <a:spcPct val="115000"/>
              </a:lnSpc>
              <a:spcBef>
                <a:spcPts val="0"/>
              </a:spcBef>
              <a:spcAft>
                <a:spcPts val="0"/>
              </a:spcAft>
              <a:buClr>
                <a:srgbClr val="2E2E2E"/>
              </a:buClr>
              <a:buSzPts val="1500"/>
              <a:buChar char="●"/>
            </a:pPr>
            <a:r>
              <a:rPr lang="en-SG" sz="1500">
                <a:solidFill>
                  <a:srgbClr val="2E2E2E"/>
                </a:solidFill>
              </a:rPr>
              <a:t>Let </a:t>
            </a:r>
            <a:r>
              <a:rPr lang="en-SG" sz="1500" b="1">
                <a:solidFill>
                  <a:srgbClr val="2E2E2E"/>
                </a:solidFill>
              </a:rPr>
              <a:t>P=p, Q=q and D=d</a:t>
            </a:r>
            <a:endParaRPr sz="1500" b="1">
              <a:solidFill>
                <a:srgbClr val="2E2E2E"/>
              </a:solidFill>
            </a:endParaRPr>
          </a:p>
          <a:p>
            <a:pPr marL="457200" lvl="0" indent="-323850" algn="l" rtl="0">
              <a:lnSpc>
                <a:spcPct val="115000"/>
              </a:lnSpc>
              <a:spcBef>
                <a:spcPts val="0"/>
              </a:spcBef>
              <a:spcAft>
                <a:spcPts val="0"/>
              </a:spcAft>
              <a:buClr>
                <a:srgbClr val="2E2E2E"/>
              </a:buClr>
              <a:buSzPts val="1500"/>
              <a:buChar char="●"/>
            </a:pPr>
            <a:r>
              <a:rPr lang="en-SG" sz="1500">
                <a:solidFill>
                  <a:srgbClr val="2E2E2E"/>
                </a:solidFill>
              </a:rPr>
              <a:t>s can be estimated by determining the interval between the ACF lags that are significant -&gt; there is a significant negative lag at 1 and 43 -&gt; indicate that </a:t>
            </a:r>
            <a:r>
              <a:rPr lang="en-SG" sz="1500" b="1">
                <a:solidFill>
                  <a:srgbClr val="2E2E2E"/>
                </a:solidFill>
              </a:rPr>
              <a:t>s=42</a:t>
            </a:r>
            <a:endParaRPr sz="1500" b="1">
              <a:solidFill>
                <a:srgbClr val="2E2E2E"/>
              </a:solidFill>
            </a:endParaRPr>
          </a:p>
          <a:p>
            <a:pPr marL="457200" lvl="0" indent="-323850" algn="l" rtl="0">
              <a:lnSpc>
                <a:spcPct val="115000"/>
              </a:lnSpc>
              <a:spcBef>
                <a:spcPts val="0"/>
              </a:spcBef>
              <a:spcAft>
                <a:spcPts val="0"/>
              </a:spcAft>
              <a:buClr>
                <a:srgbClr val="2E2E2E"/>
              </a:buClr>
              <a:buSzPts val="1500"/>
              <a:buChar char="●"/>
            </a:pPr>
            <a:r>
              <a:rPr lang="en-SG" sz="1500">
                <a:solidFill>
                  <a:srgbClr val="2E2E2E"/>
                </a:solidFill>
              </a:rPr>
              <a:t>Training the model to forecast 2 years ahead -&gt; the last 48 data points are taken from the time-series to be used as a testing set while the model is trained on the preceding 420 data points</a:t>
            </a:r>
            <a:endParaRPr sz="1500" b="1">
              <a:solidFill>
                <a:srgbClr val="2E2E2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5cc17403d5_0_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r>
              <a:rPr lang="en-SG" sz="3200" dirty="0">
                <a:latin typeface="Open Sans" panose="020B0606030504020204" pitchFamily="34" charset="0"/>
                <a:ea typeface="Open Sans" panose="020B0606030504020204" pitchFamily="34" charset="0"/>
                <a:cs typeface="Open Sans" panose="020B0606030504020204" pitchFamily="34" charset="0"/>
              </a:rPr>
              <a:t>Single-Variate SARIMA</a:t>
            </a:r>
            <a:endParaRPr sz="32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04" name="Google Shape;204;g15cc17403d5_0_31"/>
          <p:cNvGraphicFramePr/>
          <p:nvPr/>
        </p:nvGraphicFramePr>
        <p:xfrm>
          <a:off x="6482725" y="1646150"/>
          <a:ext cx="2485850" cy="1554410"/>
        </p:xfrm>
        <a:graphic>
          <a:graphicData uri="http://schemas.openxmlformats.org/drawingml/2006/table">
            <a:tbl>
              <a:tblPr>
                <a:noFill/>
                <a:tableStyleId>{643F6150-B8A5-496B-8AE0-8B030A9BF04A}</a:tableStyleId>
              </a:tblPr>
              <a:tblGrid>
                <a:gridCol w="12429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SG" b="1">
                          <a:latin typeface="Open Sans"/>
                          <a:ea typeface="Open Sans"/>
                          <a:cs typeface="Open Sans"/>
                          <a:sym typeface="Open Sans"/>
                        </a:rPr>
                        <a:t>Metric</a:t>
                      </a:r>
                      <a:endParaRPr b="1">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SG" b="1">
                          <a:latin typeface="Open Sans"/>
                          <a:ea typeface="Open Sans"/>
                          <a:cs typeface="Open Sans"/>
                          <a:sym typeface="Open Sans"/>
                        </a:rPr>
                        <a:t>Value</a:t>
                      </a:r>
                      <a:endParaRPr b="1">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SG" sz="1000">
                          <a:latin typeface="Open Sans"/>
                          <a:ea typeface="Open Sans"/>
                          <a:cs typeface="Open Sans"/>
                          <a:sym typeface="Open Sans"/>
                        </a:rPr>
                        <a:t>MAE</a:t>
                      </a:r>
                      <a:endParaRPr sz="1000">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SG" sz="1000">
                          <a:highlight>
                            <a:srgbClr val="FFFFFF"/>
                          </a:highlight>
                          <a:latin typeface="Open Sans"/>
                          <a:ea typeface="Open Sans"/>
                          <a:cs typeface="Open Sans"/>
                          <a:sym typeface="Open Sans"/>
                        </a:rPr>
                        <a:t>8064.11</a:t>
                      </a:r>
                      <a:endParaRPr sz="1000">
                        <a:highlight>
                          <a:srgbClr val="FFFFFF"/>
                        </a:highlight>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SG" sz="1000">
                          <a:latin typeface="Open Sans"/>
                          <a:ea typeface="Open Sans"/>
                          <a:cs typeface="Open Sans"/>
                          <a:sym typeface="Open Sans"/>
                        </a:rPr>
                        <a:t>RMSE</a:t>
                      </a:r>
                      <a:endParaRPr sz="1000">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SG" sz="1000">
                          <a:highlight>
                            <a:srgbClr val="FFFFFF"/>
                          </a:highlight>
                          <a:latin typeface="Open Sans"/>
                          <a:ea typeface="Open Sans"/>
                          <a:cs typeface="Open Sans"/>
                          <a:sym typeface="Open Sans"/>
                        </a:rPr>
                        <a:t>6934.91</a:t>
                      </a:r>
                      <a:endParaRPr sz="1000">
                        <a:highlight>
                          <a:srgbClr val="FFFFFF"/>
                        </a:highlight>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SG" sz="1000">
                          <a:latin typeface="Open Sans"/>
                          <a:ea typeface="Open Sans"/>
                          <a:cs typeface="Open Sans"/>
                          <a:sym typeface="Open Sans"/>
                        </a:rPr>
                        <a:t>MAPE</a:t>
                      </a:r>
                      <a:endParaRPr sz="1000">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SG" sz="1000">
                          <a:highlight>
                            <a:srgbClr val="FFFFFF"/>
                          </a:highlight>
                          <a:latin typeface="Open Sans"/>
                          <a:ea typeface="Open Sans"/>
                          <a:cs typeface="Open Sans"/>
                          <a:sym typeface="Open Sans"/>
                        </a:rPr>
                        <a:t>13.22%</a:t>
                      </a:r>
                      <a:endParaRPr sz="10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205" name="Google Shape;205;g15cc17403d5_0_31"/>
          <p:cNvSpPr txBox="1"/>
          <p:nvPr/>
        </p:nvSpPr>
        <p:spPr>
          <a:xfrm>
            <a:off x="387100" y="1044500"/>
            <a:ext cx="56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SG">
                <a:latin typeface="Open Sans"/>
                <a:ea typeface="Open Sans"/>
                <a:cs typeface="Open Sans"/>
                <a:sym typeface="Open Sans"/>
              </a:rPr>
              <a:t>Parameters: p=1, d=2, q=2, P=1, D=2, Q=2, s=42</a:t>
            </a:r>
            <a:endParaRPr>
              <a:latin typeface="Open Sans"/>
              <a:ea typeface="Open Sans"/>
              <a:cs typeface="Open Sans"/>
              <a:sym typeface="Open Sans"/>
            </a:endParaRPr>
          </a:p>
        </p:txBody>
      </p:sp>
      <p:pic>
        <p:nvPicPr>
          <p:cNvPr id="206" name="Google Shape;206;g15cc17403d5_0_31"/>
          <p:cNvPicPr preferRelativeResize="0"/>
          <p:nvPr/>
        </p:nvPicPr>
        <p:blipFill>
          <a:blip r:embed="rId3">
            <a:alphaModFix/>
          </a:blip>
          <a:stretch>
            <a:fillRect/>
          </a:stretch>
        </p:blipFill>
        <p:spPr>
          <a:xfrm>
            <a:off x="152400" y="1597100"/>
            <a:ext cx="6205098" cy="3099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SG" dirty="0">
                <a:latin typeface="Open Sans" panose="020B0606030504020204" pitchFamily="34" charset="0"/>
                <a:ea typeface="Open Sans" panose="020B0606030504020204" pitchFamily="34" charset="0"/>
                <a:cs typeface="Open Sans" panose="020B0606030504020204" pitchFamily="34" charset="0"/>
              </a:rPr>
              <a:t>Agenda</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3" name="Google Shape;73;p2"/>
          <p:cNvSpPr txBox="1">
            <a:spLocks noGrp="1"/>
          </p:cNvSpPr>
          <p:nvPr>
            <p:ph type="body" idx="1"/>
          </p:nvPr>
        </p:nvSpPr>
        <p:spPr>
          <a:xfrm>
            <a:off x="261475" y="11524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SG" dirty="0">
                <a:solidFill>
                  <a:srgbClr val="000000"/>
                </a:solidFill>
              </a:rPr>
              <a:t>Project Goals</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Project Timeline</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Wireframe Design</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System Architecture</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Data Collection and Preparation</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Data Exploration</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Dimension Reduction with PCA</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Forecasting Models </a:t>
            </a:r>
            <a:endParaRPr dirty="0">
              <a:solidFill>
                <a:srgbClr val="000000"/>
              </a:solidFill>
            </a:endParaRPr>
          </a:p>
          <a:p>
            <a:pPr marL="457200" lvl="0" indent="-342900" algn="l" rtl="0">
              <a:spcBef>
                <a:spcPts val="0"/>
              </a:spcBef>
              <a:spcAft>
                <a:spcPts val="0"/>
              </a:spcAft>
              <a:buSzPts val="1800"/>
              <a:buChar char="➢"/>
            </a:pPr>
            <a:r>
              <a:rPr lang="en-SG" dirty="0">
                <a:solidFill>
                  <a:srgbClr val="000000"/>
                </a:solidFill>
              </a:rPr>
              <a:t>Next Steps</a:t>
            </a:r>
            <a:endParaRPr dirty="0">
              <a:solidFill>
                <a:srgbClr val="000000"/>
              </a:solidFill>
            </a:endParaRP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ff31e0ca08_0_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r>
              <a:rPr lang="en-SG" sz="3200" dirty="0">
                <a:latin typeface="Open Sans" panose="020B0606030504020204" pitchFamily="34" charset="0"/>
                <a:ea typeface="Open Sans" panose="020B0606030504020204" pitchFamily="34" charset="0"/>
                <a:cs typeface="Open Sans" panose="020B0606030504020204" pitchFamily="34" charset="0"/>
              </a:rPr>
              <a:t>Model Comparison</a:t>
            </a:r>
            <a:endParaRPr sz="32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12" name="Google Shape;212;gff31e0ca08_0_33"/>
          <p:cNvGraphicFramePr/>
          <p:nvPr/>
        </p:nvGraphicFramePr>
        <p:xfrm>
          <a:off x="415550" y="1152425"/>
          <a:ext cx="8416725" cy="3325175"/>
        </p:xfrm>
        <a:graphic>
          <a:graphicData uri="http://schemas.openxmlformats.org/drawingml/2006/table">
            <a:tbl>
              <a:tblPr>
                <a:noFill/>
                <a:tableStyleId>{643F6150-B8A5-496B-8AE0-8B030A9BF04A}</a:tableStyleId>
              </a:tblPr>
              <a:tblGrid>
                <a:gridCol w="2805575">
                  <a:extLst>
                    <a:ext uri="{9D8B030D-6E8A-4147-A177-3AD203B41FA5}">
                      <a16:colId xmlns:a16="http://schemas.microsoft.com/office/drawing/2014/main" val="20000"/>
                    </a:ext>
                  </a:extLst>
                </a:gridCol>
                <a:gridCol w="2805575">
                  <a:extLst>
                    <a:ext uri="{9D8B030D-6E8A-4147-A177-3AD203B41FA5}">
                      <a16:colId xmlns:a16="http://schemas.microsoft.com/office/drawing/2014/main" val="20001"/>
                    </a:ext>
                  </a:extLst>
                </a:gridCol>
                <a:gridCol w="2805575">
                  <a:extLst>
                    <a:ext uri="{9D8B030D-6E8A-4147-A177-3AD203B41FA5}">
                      <a16:colId xmlns:a16="http://schemas.microsoft.com/office/drawing/2014/main" val="20002"/>
                    </a:ext>
                  </a:extLst>
                </a:gridCol>
              </a:tblGrid>
              <a:tr h="847575">
                <a:tc>
                  <a:txBody>
                    <a:bodyPr/>
                    <a:lstStyle/>
                    <a:p>
                      <a:pPr marL="0" lvl="0" indent="0" algn="ctr" rtl="0">
                        <a:spcBef>
                          <a:spcPts val="0"/>
                        </a:spcBef>
                        <a:spcAft>
                          <a:spcPts val="0"/>
                        </a:spcAft>
                        <a:buNone/>
                      </a:pPr>
                      <a:r>
                        <a:rPr lang="en-SG" b="1">
                          <a:latin typeface="Open Sans"/>
                          <a:ea typeface="Open Sans"/>
                          <a:cs typeface="Open Sans"/>
                          <a:sym typeface="Open Sans"/>
                        </a:rPr>
                        <a:t>Metric</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SG" b="1">
                          <a:latin typeface="Open Sans"/>
                          <a:ea typeface="Open Sans"/>
                          <a:cs typeface="Open Sans"/>
                          <a:sym typeface="Open Sans"/>
                        </a:rPr>
                        <a:t>ARIMA</a:t>
                      </a:r>
                      <a:endParaRPr b="1">
                        <a:latin typeface="Open Sans"/>
                        <a:ea typeface="Open Sans"/>
                        <a:cs typeface="Open Sans"/>
                        <a:sym typeface="Open Sans"/>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SG" b="1">
                          <a:latin typeface="Open Sans"/>
                          <a:ea typeface="Open Sans"/>
                          <a:cs typeface="Open Sans"/>
                          <a:sym typeface="Open Sans"/>
                        </a:rPr>
                        <a:t>SARIMA</a:t>
                      </a:r>
                      <a:endParaRPr b="1">
                        <a:latin typeface="Open Sans"/>
                        <a:ea typeface="Open Sans"/>
                        <a:cs typeface="Open Sans"/>
                        <a:sym typeface="Open Sans"/>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15025">
                <a:tc>
                  <a:txBody>
                    <a:bodyPr/>
                    <a:lstStyle/>
                    <a:p>
                      <a:pPr marL="0" lvl="0" indent="0" algn="ctr" rtl="0">
                        <a:spcBef>
                          <a:spcPts val="0"/>
                        </a:spcBef>
                        <a:spcAft>
                          <a:spcPts val="0"/>
                        </a:spcAft>
                        <a:buNone/>
                      </a:pPr>
                      <a:r>
                        <a:rPr lang="en-SG" sz="1200">
                          <a:latin typeface="Open Sans"/>
                          <a:ea typeface="Open Sans"/>
                          <a:cs typeface="Open Sans"/>
                          <a:sym typeface="Open Sans"/>
                        </a:rPr>
                        <a:t>MAE</a:t>
                      </a:r>
                      <a:endParaRPr sz="1200">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SG" sz="1200">
                          <a:latin typeface="Open Sans"/>
                          <a:ea typeface="Open Sans"/>
                          <a:cs typeface="Open Sans"/>
                          <a:sym typeface="Open Sans"/>
                        </a:rPr>
                        <a:t>21174.30</a:t>
                      </a:r>
                      <a:endParaRPr sz="1200">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SG" sz="1200">
                          <a:highlight>
                            <a:srgbClr val="FFFFFF"/>
                          </a:highlight>
                          <a:latin typeface="Open Sans"/>
                          <a:ea typeface="Open Sans"/>
                          <a:cs typeface="Open Sans"/>
                          <a:sym typeface="Open Sans"/>
                        </a:rPr>
                        <a:t>8064.11</a:t>
                      </a:r>
                      <a:endParaRPr sz="1200">
                        <a:highlight>
                          <a:srgbClr val="FFFFFF"/>
                        </a:highlight>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15025">
                <a:tc>
                  <a:txBody>
                    <a:bodyPr/>
                    <a:lstStyle/>
                    <a:p>
                      <a:pPr marL="0" lvl="0" indent="0" algn="ctr" rtl="0">
                        <a:spcBef>
                          <a:spcPts val="0"/>
                        </a:spcBef>
                        <a:spcAft>
                          <a:spcPts val="0"/>
                        </a:spcAft>
                        <a:buNone/>
                      </a:pPr>
                      <a:r>
                        <a:rPr lang="en-SG" sz="1200">
                          <a:latin typeface="Open Sans"/>
                          <a:ea typeface="Open Sans"/>
                          <a:cs typeface="Open Sans"/>
                          <a:sym typeface="Open Sans"/>
                        </a:rPr>
                        <a:t>RMSE</a:t>
                      </a:r>
                      <a:endParaRPr sz="1200">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SG" sz="1200">
                          <a:latin typeface="Open Sans"/>
                          <a:ea typeface="Open Sans"/>
                          <a:cs typeface="Open Sans"/>
                          <a:sym typeface="Open Sans"/>
                        </a:rPr>
                        <a:t>17583.81</a:t>
                      </a:r>
                      <a:endParaRPr sz="1200">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SG" sz="1200">
                          <a:highlight>
                            <a:srgbClr val="FFFFFF"/>
                          </a:highlight>
                          <a:latin typeface="Open Sans"/>
                          <a:ea typeface="Open Sans"/>
                          <a:cs typeface="Open Sans"/>
                          <a:sym typeface="Open Sans"/>
                        </a:rPr>
                        <a:t>6934.91</a:t>
                      </a:r>
                      <a:endParaRPr sz="1200">
                        <a:highlight>
                          <a:srgbClr val="FFFFFF"/>
                        </a:highlight>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47550">
                <a:tc>
                  <a:txBody>
                    <a:bodyPr/>
                    <a:lstStyle/>
                    <a:p>
                      <a:pPr marL="0" lvl="0" indent="0" algn="ctr" rtl="0">
                        <a:spcBef>
                          <a:spcPts val="0"/>
                        </a:spcBef>
                        <a:spcAft>
                          <a:spcPts val="0"/>
                        </a:spcAft>
                        <a:buNone/>
                      </a:pPr>
                      <a:r>
                        <a:rPr lang="en-SG" sz="1200">
                          <a:latin typeface="Open Sans"/>
                          <a:ea typeface="Open Sans"/>
                          <a:cs typeface="Open Sans"/>
                          <a:sym typeface="Open Sans"/>
                        </a:rPr>
                        <a:t>MAPE</a:t>
                      </a:r>
                      <a:endParaRPr sz="1200">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SG" sz="1200">
                          <a:latin typeface="Open Sans"/>
                          <a:ea typeface="Open Sans"/>
                          <a:cs typeface="Open Sans"/>
                          <a:sym typeface="Open Sans"/>
                        </a:rPr>
                        <a:t>29.56%</a:t>
                      </a:r>
                      <a:endParaRPr sz="1200">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SG" sz="1200">
                          <a:highlight>
                            <a:srgbClr val="FFFFFF"/>
                          </a:highlight>
                          <a:latin typeface="Open Sans"/>
                          <a:ea typeface="Open Sans"/>
                          <a:cs typeface="Open Sans"/>
                          <a:sym typeface="Open Sans"/>
                        </a:rPr>
                        <a:t>13.22%</a:t>
                      </a:r>
                      <a:endParaRPr sz="1200">
                        <a:highlight>
                          <a:srgbClr val="FFFFFF"/>
                        </a:highlight>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3" name="Google Shape;213;gff31e0ca08_0_33"/>
          <p:cNvSpPr txBox="1"/>
          <p:nvPr/>
        </p:nvSpPr>
        <p:spPr>
          <a:xfrm>
            <a:off x="480500" y="4573425"/>
            <a:ext cx="8203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Open Sans"/>
              <a:buChar char="●"/>
            </a:pPr>
            <a:r>
              <a:rPr lang="en-SG" b="1">
                <a:latin typeface="Open Sans"/>
                <a:ea typeface="Open Sans"/>
                <a:cs typeface="Open Sans"/>
                <a:sym typeface="Open Sans"/>
              </a:rPr>
              <a:t>SARIMA significantly outperforms ARIMA</a:t>
            </a:r>
            <a:r>
              <a:rPr lang="en-SG">
                <a:latin typeface="Open Sans"/>
                <a:ea typeface="Open Sans"/>
                <a:cs typeface="Open Sans"/>
                <a:sym typeface="Open Sans"/>
              </a:rPr>
              <a:t> (MAPE of 13.22% vs 29.56%)</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5cc17403d5_1_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3200" dirty="0">
                <a:latin typeface="Open Sans" panose="020B0606030504020204" pitchFamily="34" charset="0"/>
                <a:ea typeface="Open Sans" panose="020B0606030504020204" pitchFamily="34" charset="0"/>
                <a:cs typeface="Open Sans" panose="020B0606030504020204" pitchFamily="34" charset="0"/>
              </a:rPr>
              <a:t>Next steps</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219" name="Google Shape;219;g15cc17403d5_1_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SG">
                <a:solidFill>
                  <a:srgbClr val="000000"/>
                </a:solidFill>
              </a:rPr>
              <a:t>Train and Evaluate other models on CAT A COE prices:</a:t>
            </a:r>
            <a:endParaRPr>
              <a:solidFill>
                <a:srgbClr val="000000"/>
              </a:solidFill>
            </a:endParaRPr>
          </a:p>
          <a:p>
            <a:pPr marL="914400" lvl="1" indent="-317500" algn="l" rtl="0">
              <a:spcBef>
                <a:spcPts val="0"/>
              </a:spcBef>
              <a:spcAft>
                <a:spcPts val="0"/>
              </a:spcAft>
              <a:buClr>
                <a:srgbClr val="000000"/>
              </a:buClr>
              <a:buSzPts val="1400"/>
              <a:buChar char="○"/>
            </a:pPr>
            <a:r>
              <a:rPr lang="en-SG">
                <a:solidFill>
                  <a:srgbClr val="000000"/>
                </a:solidFill>
              </a:rPr>
              <a:t>Multivariate ARIMA, SARIMA</a:t>
            </a:r>
            <a:endParaRPr>
              <a:solidFill>
                <a:srgbClr val="000000"/>
              </a:solidFill>
            </a:endParaRPr>
          </a:p>
          <a:p>
            <a:pPr marL="914400" lvl="1" indent="-317500" algn="l" rtl="0">
              <a:spcBef>
                <a:spcPts val="0"/>
              </a:spcBef>
              <a:spcAft>
                <a:spcPts val="0"/>
              </a:spcAft>
              <a:buClr>
                <a:srgbClr val="000000"/>
              </a:buClr>
              <a:buSzPts val="1400"/>
              <a:buChar char="○"/>
            </a:pPr>
            <a:r>
              <a:rPr lang="en-SG">
                <a:solidFill>
                  <a:srgbClr val="000000"/>
                </a:solidFill>
              </a:rPr>
              <a:t>CNN, LSTM</a:t>
            </a:r>
            <a:endParaRPr>
              <a:solidFill>
                <a:srgbClr val="000000"/>
              </a:solidFill>
            </a:endParaRPr>
          </a:p>
          <a:p>
            <a:pPr marL="0" lvl="0" indent="0" algn="l" rtl="0">
              <a:spcBef>
                <a:spcPts val="0"/>
              </a:spcBef>
              <a:spcAft>
                <a:spcPts val="0"/>
              </a:spcAft>
              <a:buNone/>
            </a:pPr>
            <a:endParaRPr>
              <a:solidFill>
                <a:srgbClr val="000000"/>
              </a:solidFill>
            </a:endParaRPr>
          </a:p>
          <a:p>
            <a:pPr marL="457200" lvl="0" indent="-342900" algn="l" rtl="0">
              <a:spcBef>
                <a:spcPts val="0"/>
              </a:spcBef>
              <a:spcAft>
                <a:spcPts val="0"/>
              </a:spcAft>
              <a:buClr>
                <a:srgbClr val="000000"/>
              </a:buClr>
              <a:buSzPts val="1800"/>
              <a:buChar char="●"/>
            </a:pPr>
            <a:r>
              <a:rPr lang="en-SG">
                <a:solidFill>
                  <a:srgbClr val="000000"/>
                </a:solidFill>
              </a:rPr>
              <a:t>Back-end and Front-end development</a:t>
            </a:r>
            <a:endParaRPr>
              <a:solidFill>
                <a:srgbClr val="000000"/>
              </a:solidFill>
            </a:endParaRPr>
          </a:p>
          <a:p>
            <a:pPr marL="0" lvl="0" indent="0" algn="l" rtl="0">
              <a:spcBef>
                <a:spcPts val="0"/>
              </a:spcBef>
              <a:spcAft>
                <a:spcPts val="0"/>
              </a:spcAft>
              <a:buNone/>
            </a:pPr>
            <a:endParaRPr>
              <a:solidFill>
                <a:srgbClr val="000000"/>
              </a:solidFill>
            </a:endParaRPr>
          </a:p>
          <a:p>
            <a:pPr marL="457200" lvl="0" indent="-342900" algn="l" rtl="0">
              <a:spcBef>
                <a:spcPts val="0"/>
              </a:spcBef>
              <a:spcAft>
                <a:spcPts val="0"/>
              </a:spcAft>
              <a:buClr>
                <a:srgbClr val="000000"/>
              </a:buClr>
              <a:buSzPts val="1800"/>
              <a:buChar char="●"/>
            </a:pPr>
            <a:r>
              <a:rPr lang="en-SG">
                <a:solidFill>
                  <a:srgbClr val="000000"/>
                </a:solidFill>
              </a:rPr>
              <a:t>Application Testing</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23"/>
        <p:cNvGrpSpPr/>
        <p:nvPr/>
      </p:nvGrpSpPr>
      <p:grpSpPr>
        <a:xfrm>
          <a:off x="0" y="0"/>
          <a:ext cx="0" cy="0"/>
          <a:chOff x="0" y="0"/>
          <a:chExt cx="0" cy="0"/>
        </a:xfrm>
      </p:grpSpPr>
      <p:sp>
        <p:nvSpPr>
          <p:cNvPr id="224" name="Google Shape;224;g15cc17403d5_1_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3200" dirty="0">
                <a:latin typeface="Open Sans" panose="020B0606030504020204" pitchFamily="34" charset="0"/>
                <a:ea typeface="Open Sans" panose="020B0606030504020204" pitchFamily="34" charset="0"/>
                <a:cs typeface="Open Sans" panose="020B0606030504020204" pitchFamily="34" charset="0"/>
              </a:rPr>
              <a:t>Queries</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225" name="Google Shape;225;g15cc17403d5_1_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SG" dirty="0"/>
              <a:t>Is feature selection required if using deep learning model?</a:t>
            </a: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1181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SG" dirty="0">
                <a:latin typeface="Open Sans" panose="020B0606030504020204" pitchFamily="34" charset="0"/>
                <a:ea typeface="Open Sans" panose="020B0606030504020204" pitchFamily="34" charset="0"/>
                <a:cs typeface="Open Sans" panose="020B0606030504020204" pitchFamily="34" charset="0"/>
              </a:rPr>
              <a:t>Project Goals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79" name="Google Shape;79;p3"/>
          <p:cNvSpPr txBox="1">
            <a:spLocks noGrp="1"/>
          </p:cNvSpPr>
          <p:nvPr>
            <p:ph type="body" idx="1"/>
          </p:nvPr>
        </p:nvSpPr>
        <p:spPr>
          <a:xfrm>
            <a:off x="311700" y="904475"/>
            <a:ext cx="8602200" cy="4022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SG" dirty="0">
                <a:solidFill>
                  <a:srgbClr val="000000"/>
                </a:solidFill>
              </a:rPr>
              <a:t>Problem Statement</a:t>
            </a:r>
            <a:endParaRPr dirty="0">
              <a:solidFill>
                <a:srgbClr val="000000"/>
              </a:solidFill>
            </a:endParaRPr>
          </a:p>
          <a:p>
            <a:pPr marL="457200" lvl="0" indent="0" algn="l" rtl="0">
              <a:lnSpc>
                <a:spcPct val="100000"/>
              </a:lnSpc>
              <a:spcBef>
                <a:spcPts val="0"/>
              </a:spcBef>
              <a:spcAft>
                <a:spcPts val="0"/>
              </a:spcAft>
              <a:buNone/>
            </a:pPr>
            <a:endParaRPr sz="600" dirty="0">
              <a:solidFill>
                <a:srgbClr val="000000"/>
              </a:solidFill>
            </a:endParaRPr>
          </a:p>
          <a:p>
            <a:pPr marL="457200" lvl="0" indent="0" algn="l" rtl="0">
              <a:lnSpc>
                <a:spcPct val="100000"/>
              </a:lnSpc>
              <a:spcBef>
                <a:spcPts val="0"/>
              </a:spcBef>
              <a:spcAft>
                <a:spcPts val="0"/>
              </a:spcAft>
              <a:buNone/>
            </a:pPr>
            <a:r>
              <a:rPr lang="en-SG" sz="1300" dirty="0">
                <a:solidFill>
                  <a:srgbClr val="000000"/>
                </a:solidFill>
              </a:rPr>
              <a:t>In recent years, the COE prices in Singapore have been skyrocketing due to high inflation, low COE quotas and high demand for private vehicles. Predicting future COE prices in this environment is not an easy task and the fear of increasing prices induces the average consumer to make potentially rash financial decisions. </a:t>
            </a:r>
            <a:endParaRPr sz="1300" dirty="0">
              <a:solidFill>
                <a:srgbClr val="000000"/>
              </a:solidFill>
            </a:endParaRPr>
          </a:p>
          <a:p>
            <a:pPr marL="457200" lvl="0" indent="0" algn="l" rtl="0">
              <a:lnSpc>
                <a:spcPct val="100000"/>
              </a:lnSpc>
              <a:spcBef>
                <a:spcPts val="0"/>
              </a:spcBef>
              <a:spcAft>
                <a:spcPts val="0"/>
              </a:spcAft>
              <a:buNone/>
            </a:pPr>
            <a:endParaRPr sz="1200" dirty="0">
              <a:solidFill>
                <a:srgbClr val="000000"/>
              </a:solidFill>
            </a:endParaRPr>
          </a:p>
          <a:p>
            <a:pPr marL="457200" lvl="0" indent="0" algn="l" rtl="0">
              <a:lnSpc>
                <a:spcPct val="10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SG" dirty="0">
                <a:solidFill>
                  <a:srgbClr val="000000"/>
                </a:solidFill>
              </a:rPr>
              <a:t>How are we going to solve the problem?</a:t>
            </a:r>
            <a:endParaRPr dirty="0">
              <a:solidFill>
                <a:srgbClr val="000000"/>
              </a:solidFill>
            </a:endParaRPr>
          </a:p>
          <a:p>
            <a:pPr marL="0" lvl="0" indent="0" algn="l" rtl="0">
              <a:lnSpc>
                <a:spcPct val="100000"/>
              </a:lnSpc>
              <a:spcBef>
                <a:spcPts val="0"/>
              </a:spcBef>
              <a:spcAft>
                <a:spcPts val="0"/>
              </a:spcAft>
              <a:buNone/>
            </a:pPr>
            <a:endParaRPr sz="400" dirty="0">
              <a:solidFill>
                <a:srgbClr val="000000"/>
              </a:solidFill>
            </a:endParaRPr>
          </a:p>
          <a:p>
            <a:pPr marL="457200" lvl="0" indent="0" algn="l" rtl="0">
              <a:lnSpc>
                <a:spcPct val="100000"/>
              </a:lnSpc>
              <a:spcBef>
                <a:spcPts val="0"/>
              </a:spcBef>
              <a:spcAft>
                <a:spcPts val="0"/>
              </a:spcAft>
              <a:buNone/>
            </a:pPr>
            <a:r>
              <a:rPr lang="en-SG" sz="1300" dirty="0">
                <a:solidFill>
                  <a:srgbClr val="000000"/>
                </a:solidFill>
              </a:rPr>
              <a:t>Our objective is to build an application which will predict future COE prices and recommends a list of cars based on the user's budget and target purchase date to help users to make informed financial decisions.</a:t>
            </a:r>
            <a:endParaRPr sz="1300" dirty="0">
              <a:solidFill>
                <a:srgbClr val="000000"/>
              </a:solidFill>
            </a:endParaRPr>
          </a:p>
          <a:p>
            <a:pPr marL="457200" lvl="0" indent="0" algn="l" rtl="0">
              <a:lnSpc>
                <a:spcPct val="100000"/>
              </a:lnSpc>
              <a:spcBef>
                <a:spcPts val="0"/>
              </a:spcBef>
              <a:spcAft>
                <a:spcPts val="0"/>
              </a:spcAft>
              <a:buNone/>
            </a:pPr>
            <a:endParaRPr sz="1200" dirty="0">
              <a:solidFill>
                <a:srgbClr val="000000"/>
              </a:solidFill>
            </a:endParaRPr>
          </a:p>
          <a:p>
            <a:pPr marL="457200" lvl="0" indent="0" algn="l" rtl="0">
              <a:lnSpc>
                <a:spcPct val="100000"/>
              </a:lnSpc>
              <a:spcBef>
                <a:spcPts val="0"/>
              </a:spcBef>
              <a:spcAft>
                <a:spcPts val="0"/>
              </a:spcAft>
              <a:buNone/>
            </a:pPr>
            <a:endParaRPr sz="1200" dirty="0">
              <a:solidFill>
                <a:srgbClr val="000000"/>
              </a:solidFill>
            </a:endParaRPr>
          </a:p>
          <a:p>
            <a:pPr marL="457200" lvl="0" indent="-342900" algn="l" rtl="0">
              <a:lnSpc>
                <a:spcPct val="100000"/>
              </a:lnSpc>
              <a:spcBef>
                <a:spcPts val="0"/>
              </a:spcBef>
              <a:spcAft>
                <a:spcPts val="0"/>
              </a:spcAft>
              <a:buSzPts val="1800"/>
              <a:buChar char="➢"/>
            </a:pPr>
            <a:r>
              <a:rPr lang="en-SG" dirty="0">
                <a:solidFill>
                  <a:srgbClr val="000000"/>
                </a:solidFill>
              </a:rPr>
              <a:t>Scope</a:t>
            </a:r>
            <a:endParaRPr dirty="0">
              <a:solidFill>
                <a:srgbClr val="000000"/>
              </a:solidFill>
            </a:endParaRPr>
          </a:p>
          <a:p>
            <a:pPr marL="0" lvl="0" indent="0" algn="l" rtl="0">
              <a:lnSpc>
                <a:spcPct val="100000"/>
              </a:lnSpc>
              <a:spcBef>
                <a:spcPts val="0"/>
              </a:spcBef>
              <a:spcAft>
                <a:spcPts val="0"/>
              </a:spcAft>
              <a:buNone/>
            </a:pPr>
            <a:endParaRPr sz="600" dirty="0">
              <a:solidFill>
                <a:srgbClr val="000000"/>
              </a:solidFill>
            </a:endParaRPr>
          </a:p>
          <a:p>
            <a:pPr marL="457200" lvl="0" indent="0" algn="l" rtl="0">
              <a:lnSpc>
                <a:spcPct val="100000"/>
              </a:lnSpc>
              <a:spcBef>
                <a:spcPts val="0"/>
              </a:spcBef>
              <a:spcAft>
                <a:spcPts val="0"/>
              </a:spcAft>
              <a:buNone/>
            </a:pPr>
            <a:r>
              <a:rPr lang="en-SG" sz="1300" dirty="0">
                <a:solidFill>
                  <a:srgbClr val="000000"/>
                </a:solidFill>
              </a:rPr>
              <a:t>There are 5 COE categories - CAT A,B,C,D,E. However, for this project, we will be focussing on CAT A COE price forecasting as a MVP</a:t>
            </a:r>
            <a:endParaRPr sz="19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SG"/>
              <a:t>Project Timeline</a:t>
            </a:r>
            <a:endParaRPr/>
          </a:p>
        </p:txBody>
      </p:sp>
      <p:sp>
        <p:nvSpPr>
          <p:cNvPr id="85" name="Google Shape;85;p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1200"/>
              </a:spcAft>
              <a:buSzPts val="1800"/>
              <a:buNone/>
            </a:pPr>
            <a:endParaRPr/>
          </a:p>
        </p:txBody>
      </p:sp>
      <p:pic>
        <p:nvPicPr>
          <p:cNvPr id="86" name="Google Shape;86;p6"/>
          <p:cNvPicPr preferRelativeResize="0"/>
          <p:nvPr/>
        </p:nvPicPr>
        <p:blipFill>
          <a:blip r:embed="rId3">
            <a:alphaModFix/>
          </a:blip>
          <a:stretch>
            <a:fillRect/>
          </a:stretch>
        </p:blipFill>
        <p:spPr>
          <a:xfrm>
            <a:off x="-215550" y="-2"/>
            <a:ext cx="9144001" cy="50534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p>
            <a:pPr>
              <a:buSzPct val="111111"/>
            </a:pPr>
            <a:r>
              <a:rPr lang="en-SG" sz="3200" dirty="0">
                <a:latin typeface="Open Sans" panose="020B0606030504020204" pitchFamily="34" charset="0"/>
                <a:ea typeface="Open Sans" panose="020B0606030504020204" pitchFamily="34" charset="0"/>
                <a:cs typeface="Open Sans" panose="020B0606030504020204" pitchFamily="34" charset="0"/>
              </a:rPr>
              <a:t>Wireframe design</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Google Shape;92;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SG" dirty="0">
                <a:solidFill>
                  <a:srgbClr val="000000"/>
                </a:solidFill>
              </a:rPr>
              <a:t>3 components</a:t>
            </a:r>
            <a:endParaRPr dirty="0">
              <a:solidFill>
                <a:srgbClr val="000000"/>
              </a:solidFill>
            </a:endParaRPr>
          </a:p>
          <a:p>
            <a:pPr marL="457200" lvl="0" indent="-342900" algn="l" rtl="0">
              <a:lnSpc>
                <a:spcPct val="115000"/>
              </a:lnSpc>
              <a:spcBef>
                <a:spcPts val="0"/>
              </a:spcBef>
              <a:spcAft>
                <a:spcPts val="0"/>
              </a:spcAft>
              <a:buSzPts val="1800"/>
              <a:buChar char="-"/>
            </a:pPr>
            <a:r>
              <a:rPr lang="en-SG" dirty="0">
                <a:solidFill>
                  <a:srgbClr val="000000"/>
                </a:solidFill>
              </a:rPr>
              <a:t>1) COE price forecast</a:t>
            </a:r>
            <a:endParaRPr dirty="0">
              <a:solidFill>
                <a:srgbClr val="000000"/>
              </a:solidFill>
            </a:endParaRPr>
          </a:p>
          <a:p>
            <a:pPr marL="457200" lvl="0" indent="-342900" algn="l" rtl="0">
              <a:lnSpc>
                <a:spcPct val="115000"/>
              </a:lnSpc>
              <a:spcBef>
                <a:spcPts val="0"/>
              </a:spcBef>
              <a:spcAft>
                <a:spcPts val="0"/>
              </a:spcAft>
              <a:buSzPts val="1800"/>
              <a:buChar char="-"/>
            </a:pPr>
            <a:r>
              <a:rPr lang="en-SG" dirty="0">
                <a:solidFill>
                  <a:srgbClr val="000000"/>
                </a:solidFill>
              </a:rPr>
              <a:t>2) User input</a:t>
            </a:r>
            <a:endParaRPr dirty="0">
              <a:solidFill>
                <a:srgbClr val="000000"/>
              </a:solidFill>
            </a:endParaRPr>
          </a:p>
          <a:p>
            <a:pPr marL="457200" lvl="0" indent="-342900" algn="l" rtl="0">
              <a:lnSpc>
                <a:spcPct val="115000"/>
              </a:lnSpc>
              <a:spcBef>
                <a:spcPts val="0"/>
              </a:spcBef>
              <a:spcAft>
                <a:spcPts val="0"/>
              </a:spcAft>
              <a:buSzPts val="1800"/>
              <a:buChar char="-"/>
            </a:pPr>
            <a:r>
              <a:rPr lang="en-SG" dirty="0">
                <a:solidFill>
                  <a:srgbClr val="000000"/>
                </a:solidFill>
              </a:rPr>
              <a:t>3) List of recommended cars</a:t>
            </a:r>
            <a:endParaRPr dirty="0">
              <a:solidFill>
                <a:srgbClr val="000000"/>
              </a:solidFill>
            </a:endParaRPr>
          </a:p>
        </p:txBody>
      </p:sp>
      <p:pic>
        <p:nvPicPr>
          <p:cNvPr id="93" name="Google Shape;93;p4"/>
          <p:cNvPicPr preferRelativeResize="0"/>
          <p:nvPr/>
        </p:nvPicPr>
        <p:blipFill rotWithShape="1">
          <a:blip r:embed="rId3">
            <a:alphaModFix/>
          </a:blip>
          <a:srcRect/>
          <a:stretch/>
        </p:blipFill>
        <p:spPr>
          <a:xfrm>
            <a:off x="4263752" y="365760"/>
            <a:ext cx="4568548" cy="45071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419050" y="445025"/>
            <a:ext cx="8520600" cy="707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SG" sz="3200" dirty="0">
                <a:latin typeface="Open Sans" panose="020B0606030504020204" pitchFamily="34" charset="0"/>
                <a:ea typeface="Open Sans" panose="020B0606030504020204" pitchFamily="34" charset="0"/>
                <a:cs typeface="Open Sans" panose="020B0606030504020204" pitchFamily="34" charset="0"/>
              </a:rPr>
              <a:t>System Architecture</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9" name="Google Shape;99;p5"/>
          <p:cNvPicPr preferRelativeResize="0"/>
          <p:nvPr/>
        </p:nvPicPr>
        <p:blipFill>
          <a:blip r:embed="rId3">
            <a:alphaModFix/>
          </a:blip>
          <a:stretch>
            <a:fillRect/>
          </a:stretch>
        </p:blipFill>
        <p:spPr>
          <a:xfrm>
            <a:off x="499438" y="1238900"/>
            <a:ext cx="8145125" cy="307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243835" y="5"/>
            <a:ext cx="8520600" cy="707400"/>
          </a:xfrm>
          <a:prstGeom prst="rect">
            <a:avLst/>
          </a:prstGeom>
          <a:noFill/>
          <a:ln>
            <a:noFill/>
          </a:ln>
        </p:spPr>
        <p:txBody>
          <a:bodyPr spcFirstLastPara="1" wrap="square" lIns="91425" tIns="91425" rIns="91425" bIns="91425" anchor="t" anchorCtr="0">
            <a:normAutofit/>
          </a:bodyPr>
          <a:lstStyle/>
          <a:p>
            <a:pPr>
              <a:buSzPct val="111111"/>
            </a:pPr>
            <a:r>
              <a:rPr lang="en-SG" sz="3200" dirty="0">
                <a:latin typeface="Open Sans" panose="020B0606030504020204" pitchFamily="34" charset="0"/>
                <a:ea typeface="Open Sans" panose="020B0606030504020204" pitchFamily="34" charset="0"/>
                <a:cs typeface="Open Sans" panose="020B0606030504020204" pitchFamily="34" charset="0"/>
              </a:rPr>
              <a:t>Data Collection and Preparation</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05" name="Google Shape;105;p8"/>
          <p:cNvSpPr txBox="1">
            <a:spLocks noGrp="1"/>
          </p:cNvSpPr>
          <p:nvPr>
            <p:ph type="body" idx="1"/>
          </p:nvPr>
        </p:nvSpPr>
        <p:spPr>
          <a:xfrm>
            <a:off x="119875" y="692925"/>
            <a:ext cx="9024300" cy="5139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125"/>
              <a:buNone/>
            </a:pPr>
            <a:r>
              <a:rPr lang="en-SG" sz="1425" dirty="0">
                <a:solidFill>
                  <a:srgbClr val="000000"/>
                </a:solidFill>
              </a:rPr>
              <a:t>The COE dataset (base dataset) and other datasets which might help in our prediction are collected:</a:t>
            </a:r>
            <a:endParaRPr sz="1425" dirty="0">
              <a:solidFill>
                <a:srgbClr val="000000"/>
              </a:solidFill>
            </a:endParaRPr>
          </a:p>
        </p:txBody>
      </p:sp>
      <p:graphicFrame>
        <p:nvGraphicFramePr>
          <p:cNvPr id="106" name="Google Shape;106;p8"/>
          <p:cNvGraphicFramePr/>
          <p:nvPr/>
        </p:nvGraphicFramePr>
        <p:xfrm>
          <a:off x="311700" y="1076070"/>
          <a:ext cx="8520600" cy="3865970"/>
        </p:xfrm>
        <a:graphic>
          <a:graphicData uri="http://schemas.openxmlformats.org/drawingml/2006/table">
            <a:tbl>
              <a:tblPr firstRow="1" bandRow="1">
                <a:noFill/>
                <a:tableStyleId>{6BF95CDE-DCA5-4BE0-B462-0D9688F700A1}</a:tableStyleId>
              </a:tblPr>
              <a:tblGrid>
                <a:gridCol w="1491100">
                  <a:extLst>
                    <a:ext uri="{9D8B030D-6E8A-4147-A177-3AD203B41FA5}">
                      <a16:colId xmlns:a16="http://schemas.microsoft.com/office/drawing/2014/main" val="20000"/>
                    </a:ext>
                  </a:extLst>
                </a:gridCol>
                <a:gridCol w="460157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84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None/>
                      </a:pPr>
                      <a:r>
                        <a:rPr lang="en-SG" sz="1200" u="none" strike="noStrike" cap="none"/>
                        <a:t>Dataset</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t>Description</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t>Frequency</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t>Year</a:t>
                      </a:r>
                      <a:endParaRPr sz="12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COE</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COE Bidding Result for Vehicle Category A to E</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Bi-monthly</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2002 – 2022</a:t>
                      </a:r>
                      <a:endParaRPr sz="12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Household Income</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Average and Median Monthly Household Income from Work Among Resident and Resident Employed Households </a:t>
                      </a:r>
                      <a:br>
                        <a:rPr lang="en-SG" sz="1200" u="none" strike="noStrike" cap="none">
                          <a:solidFill>
                            <a:schemeClr val="dk2"/>
                          </a:solidFill>
                        </a:rPr>
                      </a:br>
                      <a:r>
                        <a:rPr lang="en-SG" sz="1200" u="none" strike="noStrike" cap="none">
                          <a:solidFill>
                            <a:schemeClr val="dk2"/>
                          </a:solidFill>
                        </a:rPr>
                        <a:t>(per household and per household member)</a:t>
                      </a:r>
                      <a:endParaRPr sz="12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Yearly</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2000 - 2021</a:t>
                      </a:r>
                      <a:endParaRPr sz="12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GDP</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Gross Domestic Product At Current Market Prices and By Industry</a:t>
                      </a:r>
                      <a:endParaRPr sz="12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Yearly</a:t>
                      </a:r>
                      <a:endParaRPr sz="1200"/>
                    </a:p>
                  </a:txBody>
                  <a:tcPr marL="91450" marR="91450" marT="45725" marB="45725"/>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1960 - 2021</a:t>
                      </a:r>
                      <a:endParaRPr sz="12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Public Transport</a:t>
                      </a:r>
                      <a:endParaRPr sz="12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Public Transport Operation And Ridership </a:t>
                      </a:r>
                      <a:endParaRPr sz="1200"/>
                    </a:p>
                    <a:p>
                      <a:pPr marL="0" marR="0" lvl="0" indent="0" algn="l" rtl="0">
                        <a:lnSpc>
                          <a:spcPct val="100000"/>
                        </a:lnSpc>
                        <a:spcBef>
                          <a:spcPts val="0"/>
                        </a:spcBef>
                        <a:spcAft>
                          <a:spcPts val="0"/>
                        </a:spcAft>
                        <a:buNone/>
                      </a:pPr>
                      <a:r>
                        <a:rPr lang="en-SG" sz="1200" u="none" strike="noStrike" cap="none">
                          <a:solidFill>
                            <a:schemeClr val="dk2"/>
                          </a:solidFill>
                        </a:rPr>
                        <a:t>(Bus, MRT, LRT)</a:t>
                      </a:r>
                      <a:endParaRPr sz="1200" u="none" strike="noStrike" cap="none">
                        <a:solidFill>
                          <a:schemeClr val="dk2"/>
                        </a:solidFill>
                      </a:endParaRPr>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Yearly</a:t>
                      </a:r>
                      <a:endParaRPr sz="1200"/>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1990 - 2021</a:t>
                      </a:r>
                      <a:endParaRPr sz="1200"/>
                    </a:p>
                  </a:txBody>
                  <a:tcPr marL="91450" marR="91450" marT="45725" marB="45725">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PDI</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Personal Disposable Income and Personal Saving</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Quarterly</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1980 – 2022</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Household Net Worth</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Household Net Worth, Assets and Liabilities</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Quarterly</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1995 – 2022</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CPI</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Consumer Price Index and Inflation Rates</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Monthly</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1990 – 2022</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None/>
                      </a:pPr>
                      <a:r>
                        <a:rPr lang="en-SG" sz="1200" u="none" strike="noStrike" cap="none">
                          <a:solidFill>
                            <a:schemeClr val="dk2"/>
                          </a:solidFill>
                        </a:rPr>
                        <a:t>Oil Price</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Crude Oil WTI Futures Data</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Weekly</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SG" sz="1200" u="none" strike="noStrike" cap="none">
                          <a:solidFill>
                            <a:schemeClr val="dk2"/>
                          </a:solidFill>
                        </a:rPr>
                        <a:t>2002 – 2022</a:t>
                      </a:r>
                      <a:endParaRPr sz="1200" u="none" strike="noStrike" cap="none">
                        <a:solidFill>
                          <a:schemeClr val="dk2"/>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229547" y="178594"/>
            <a:ext cx="8520600" cy="707400"/>
          </a:xfrm>
          <a:prstGeom prst="rect">
            <a:avLst/>
          </a:prstGeom>
          <a:noFill/>
          <a:ln>
            <a:noFill/>
          </a:ln>
        </p:spPr>
        <p:txBody>
          <a:bodyPr spcFirstLastPara="1" wrap="square" lIns="91425" tIns="91425" rIns="91425" bIns="91425" anchor="t" anchorCtr="0">
            <a:normAutofit/>
          </a:bodyPr>
          <a:lstStyle/>
          <a:p>
            <a:pPr marL="0" lvl="0" indent="0">
              <a:buSzPct val="111111"/>
            </a:pPr>
            <a:r>
              <a:rPr lang="en-SG" sz="3200" dirty="0">
                <a:latin typeface="Open Sans" panose="020B0606030504020204" pitchFamily="34" charset="0"/>
                <a:ea typeface="Open Sans" panose="020B0606030504020204" pitchFamily="34" charset="0"/>
                <a:cs typeface="Open Sans" panose="020B0606030504020204" pitchFamily="34" charset="0"/>
              </a:rPr>
              <a:t>Data Collection and Preparation</a:t>
            </a:r>
            <a:endParaRPr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112" name="Google Shape;112;p10"/>
          <p:cNvSpPr txBox="1">
            <a:spLocks noGrp="1"/>
          </p:cNvSpPr>
          <p:nvPr>
            <p:ph type="body" idx="1"/>
          </p:nvPr>
        </p:nvSpPr>
        <p:spPr>
          <a:xfrm>
            <a:off x="125963" y="875336"/>
            <a:ext cx="8520600" cy="408957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SG" dirty="0">
                <a:solidFill>
                  <a:srgbClr val="000000"/>
                </a:solidFill>
              </a:rPr>
              <a:t>As the datasets are of different frequencies and date range we have decided on the following strategies to clean and merge the datasets into one master dataset for subsequent use:</a:t>
            </a:r>
            <a:endParaRPr dirty="0">
              <a:solidFill>
                <a:srgbClr val="000000"/>
              </a:solidFill>
            </a:endParaRPr>
          </a:p>
          <a:p>
            <a:pPr marL="457200" lvl="0" indent="-342900" algn="l" rtl="0">
              <a:lnSpc>
                <a:spcPct val="115000"/>
              </a:lnSpc>
              <a:spcBef>
                <a:spcPts val="0"/>
              </a:spcBef>
              <a:spcAft>
                <a:spcPts val="0"/>
              </a:spcAft>
              <a:buSzPts val="1800"/>
              <a:buFont typeface="Open Sans"/>
              <a:buChar char="-"/>
            </a:pPr>
            <a:r>
              <a:rPr lang="en-SG" dirty="0">
                <a:solidFill>
                  <a:srgbClr val="000000"/>
                </a:solidFill>
              </a:rPr>
              <a:t>In the base COE dataset, assign the first and second bidding result to 1</a:t>
            </a:r>
            <a:r>
              <a:rPr lang="en-SG" baseline="30000" dirty="0">
                <a:solidFill>
                  <a:srgbClr val="000000"/>
                </a:solidFill>
              </a:rPr>
              <a:t>st</a:t>
            </a:r>
            <a:r>
              <a:rPr lang="en-SG" dirty="0">
                <a:solidFill>
                  <a:srgbClr val="000000"/>
                </a:solidFill>
              </a:rPr>
              <a:t> and 15</a:t>
            </a:r>
            <a:r>
              <a:rPr lang="en-SG" baseline="30000" dirty="0">
                <a:solidFill>
                  <a:srgbClr val="000000"/>
                </a:solidFill>
              </a:rPr>
              <a:t>th</a:t>
            </a:r>
            <a:r>
              <a:rPr lang="en-SG" dirty="0">
                <a:solidFill>
                  <a:srgbClr val="000000"/>
                </a:solidFill>
              </a:rPr>
              <a:t> of each month respectively</a:t>
            </a:r>
            <a:endParaRPr dirty="0">
              <a:solidFill>
                <a:srgbClr val="000000"/>
              </a:solidFill>
            </a:endParaRPr>
          </a:p>
          <a:p>
            <a:pPr marL="457200" lvl="0" indent="-342900" algn="l" rtl="0">
              <a:lnSpc>
                <a:spcPct val="115000"/>
              </a:lnSpc>
              <a:spcBef>
                <a:spcPts val="0"/>
              </a:spcBef>
              <a:spcAft>
                <a:spcPts val="0"/>
              </a:spcAft>
              <a:buSzPts val="1800"/>
              <a:buFont typeface="Open Sans"/>
              <a:buChar char="-"/>
            </a:pPr>
            <a:r>
              <a:rPr lang="en-SG" dirty="0" err="1">
                <a:solidFill>
                  <a:srgbClr val="000000"/>
                </a:solidFill>
              </a:rPr>
              <a:t>Upsample</a:t>
            </a:r>
            <a:r>
              <a:rPr lang="en-SG" dirty="0">
                <a:solidFill>
                  <a:srgbClr val="000000"/>
                </a:solidFill>
              </a:rPr>
              <a:t> datasets with yearly, quarterly or monthly frequencies to bi-monthly (1</a:t>
            </a:r>
            <a:r>
              <a:rPr lang="en-SG" baseline="30000" dirty="0">
                <a:solidFill>
                  <a:srgbClr val="000000"/>
                </a:solidFill>
              </a:rPr>
              <a:t>st</a:t>
            </a:r>
            <a:r>
              <a:rPr lang="en-SG" dirty="0">
                <a:solidFill>
                  <a:srgbClr val="000000"/>
                </a:solidFill>
              </a:rPr>
              <a:t> and 15</a:t>
            </a:r>
            <a:r>
              <a:rPr lang="en-SG" baseline="30000" dirty="0">
                <a:solidFill>
                  <a:srgbClr val="000000"/>
                </a:solidFill>
              </a:rPr>
              <a:t>th</a:t>
            </a:r>
            <a:r>
              <a:rPr lang="en-SG" dirty="0">
                <a:solidFill>
                  <a:srgbClr val="000000"/>
                </a:solidFill>
              </a:rPr>
              <a:t> of each month) and fill the missing values using the same value within the same year, quarter or month</a:t>
            </a:r>
            <a:endParaRPr dirty="0">
              <a:solidFill>
                <a:srgbClr val="000000"/>
              </a:solidFill>
            </a:endParaRPr>
          </a:p>
          <a:p>
            <a:pPr marL="457200" lvl="0" indent="-342900" algn="l" rtl="0">
              <a:lnSpc>
                <a:spcPct val="115000"/>
              </a:lnSpc>
              <a:spcBef>
                <a:spcPts val="0"/>
              </a:spcBef>
              <a:spcAft>
                <a:spcPts val="0"/>
              </a:spcAft>
              <a:buSzPts val="1800"/>
              <a:buFont typeface="Open Sans"/>
              <a:buChar char="-"/>
            </a:pPr>
            <a:r>
              <a:rPr lang="en-SG" dirty="0" err="1">
                <a:solidFill>
                  <a:srgbClr val="000000"/>
                </a:solidFill>
              </a:rPr>
              <a:t>Downsample</a:t>
            </a:r>
            <a:r>
              <a:rPr lang="en-SG" dirty="0">
                <a:solidFill>
                  <a:srgbClr val="000000"/>
                </a:solidFill>
              </a:rPr>
              <a:t> datasets with weekly frequencies to bi-monthly taking the first entry that is closest to the 1</a:t>
            </a:r>
            <a:r>
              <a:rPr lang="en-SG" baseline="30000" dirty="0">
                <a:solidFill>
                  <a:srgbClr val="000000"/>
                </a:solidFill>
              </a:rPr>
              <a:t>st</a:t>
            </a:r>
            <a:r>
              <a:rPr lang="en-SG" dirty="0">
                <a:solidFill>
                  <a:srgbClr val="000000"/>
                </a:solidFill>
              </a:rPr>
              <a:t> and 15</a:t>
            </a:r>
            <a:r>
              <a:rPr lang="en-SG" baseline="30000" dirty="0">
                <a:solidFill>
                  <a:srgbClr val="000000"/>
                </a:solidFill>
              </a:rPr>
              <a:t>th</a:t>
            </a:r>
            <a:r>
              <a:rPr lang="en-SG" dirty="0">
                <a:solidFill>
                  <a:srgbClr val="000000"/>
                </a:solidFill>
              </a:rPr>
              <a:t> of each month</a:t>
            </a:r>
            <a:endParaRPr dirty="0">
              <a:solidFill>
                <a:srgbClr val="000000"/>
              </a:solidFill>
            </a:endParaRPr>
          </a:p>
          <a:p>
            <a:pPr marL="457200" lvl="0" indent="-342900" algn="l" rtl="0">
              <a:lnSpc>
                <a:spcPct val="115000"/>
              </a:lnSpc>
              <a:spcBef>
                <a:spcPts val="0"/>
              </a:spcBef>
              <a:spcAft>
                <a:spcPts val="0"/>
              </a:spcAft>
              <a:buSzPts val="1800"/>
              <a:buFont typeface="Open Sans"/>
              <a:buChar char="-"/>
            </a:pPr>
            <a:r>
              <a:rPr lang="en-SG" dirty="0">
                <a:solidFill>
                  <a:srgbClr val="000000"/>
                </a:solidFill>
              </a:rPr>
              <a:t>Merge the datasets using a ‘left join’ to the base COE dataset</a:t>
            </a: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58b674867a_2_10"/>
          <p:cNvSpPr txBox="1">
            <a:spLocks noGrp="1"/>
          </p:cNvSpPr>
          <p:nvPr>
            <p:ph type="title"/>
          </p:nvPr>
        </p:nvSpPr>
        <p:spPr>
          <a:xfrm>
            <a:off x="311700" y="7355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SG" dirty="0">
                <a:latin typeface="Open Sans" panose="020B0606030504020204" pitchFamily="34" charset="0"/>
                <a:ea typeface="Open Sans" panose="020B0606030504020204" pitchFamily="34" charset="0"/>
                <a:cs typeface="Open Sans" panose="020B0606030504020204" pitchFamily="34" charset="0"/>
              </a:rPr>
              <a:t>Data Exploration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18" name="Google Shape;118;g158b674867a_2_10"/>
          <p:cNvSpPr txBox="1">
            <a:spLocks noGrp="1"/>
          </p:cNvSpPr>
          <p:nvPr>
            <p:ph type="body" idx="1"/>
          </p:nvPr>
        </p:nvSpPr>
        <p:spPr>
          <a:xfrm>
            <a:off x="240900" y="857250"/>
            <a:ext cx="8903100" cy="33027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SG" dirty="0">
                <a:solidFill>
                  <a:srgbClr val="000000"/>
                </a:solidFill>
              </a:rPr>
              <a:t>The resulting merged (master) dataset contains 468 rows and 86 columns </a:t>
            </a:r>
            <a:endParaRPr dirty="0">
              <a:solidFill>
                <a:srgbClr val="000000"/>
              </a:solidFill>
            </a:endParaRPr>
          </a:p>
        </p:txBody>
      </p:sp>
      <p:pic>
        <p:nvPicPr>
          <p:cNvPr id="119" name="Google Shape;119;g158b674867a_2_10"/>
          <p:cNvPicPr preferRelativeResize="0"/>
          <p:nvPr/>
        </p:nvPicPr>
        <p:blipFill>
          <a:blip r:embed="rId3">
            <a:alphaModFix/>
          </a:blip>
          <a:stretch>
            <a:fillRect/>
          </a:stretch>
        </p:blipFill>
        <p:spPr>
          <a:xfrm>
            <a:off x="295100" y="1495325"/>
            <a:ext cx="8553802" cy="24902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themeOverride>
</file>

<file path=docProps/app.xml><?xml version="1.0" encoding="utf-8"?>
<Properties xmlns="http://schemas.openxmlformats.org/officeDocument/2006/extended-properties" xmlns:vt="http://schemas.openxmlformats.org/officeDocument/2006/docPropsVTypes">
  <Template/>
  <TotalTime>0</TotalTime>
  <Words>1440</Words>
  <Application>Microsoft Office PowerPoint</Application>
  <PresentationFormat>On-screen Show (16:9)</PresentationFormat>
  <Paragraphs>196</Paragraphs>
  <Slides>22</Slides>
  <Notes>22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PT Sans Narrow</vt:lpstr>
      <vt:lpstr>Open Sans</vt:lpstr>
      <vt:lpstr>Tropic</vt:lpstr>
      <vt:lpstr>iCARe  An Intelligent Car Budgeting Assistant</vt:lpstr>
      <vt:lpstr>Agenda</vt:lpstr>
      <vt:lpstr>Project Goals</vt:lpstr>
      <vt:lpstr>Project Timeline</vt:lpstr>
      <vt:lpstr>Wireframe design</vt:lpstr>
      <vt:lpstr>System Architecture</vt:lpstr>
      <vt:lpstr>Data Collection and Preparation</vt:lpstr>
      <vt:lpstr>Data Collection and Preparation</vt:lpstr>
      <vt:lpstr>Data Exploration</vt:lpstr>
      <vt:lpstr>Data Exploration</vt:lpstr>
      <vt:lpstr>Dimension Reduction with PCA</vt:lpstr>
      <vt:lpstr>Dimension Reduction with PCA</vt:lpstr>
      <vt:lpstr>Dimension Reduction with PCA</vt:lpstr>
      <vt:lpstr>Forecasting Models</vt:lpstr>
      <vt:lpstr>Single-Variate ARIMA</vt:lpstr>
      <vt:lpstr>Single-Variate ARIMA</vt:lpstr>
      <vt:lpstr>Single-Variate ARIMA</vt:lpstr>
      <vt:lpstr>Single-Variate SARIMA</vt:lpstr>
      <vt:lpstr>Single-Variate SARIMA</vt:lpstr>
      <vt:lpstr>Model Comparison</vt:lpstr>
      <vt:lpstr>Next steps</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iCARe  An Intelligent Car Budgeting Assistant</dc:title>
  <dc:creator>Yuh Fan Sim</dc:creator>
  <cp:lastModifiedBy>Jeng Wei Teoh</cp:lastModifiedBy>
  <cp:revision>1</cp:revision>
  <dcterms:modified xsi:type="dcterms:W3CDTF">2022-09-25T06:07:04Z</dcterms:modified>
</cp:coreProperties>
</file>