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handoutMasterIdLst>
    <p:handoutMasterId r:id="rId15"/>
  </p:handoutMasterIdLst>
  <p:sldIdLst>
    <p:sldId id="261" r:id="rId2"/>
    <p:sldId id="257" r:id="rId3"/>
    <p:sldId id="266" r:id="rId4"/>
    <p:sldId id="271" r:id="rId5"/>
    <p:sldId id="263" r:id="rId6"/>
    <p:sldId id="272" r:id="rId7"/>
    <p:sldId id="267" r:id="rId8"/>
    <p:sldId id="264" r:id="rId9"/>
    <p:sldId id="274" r:id="rId10"/>
    <p:sldId id="273" r:id="rId11"/>
    <p:sldId id="275"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706" autoAdjust="0"/>
  </p:normalViewPr>
  <p:slideViewPr>
    <p:cSldViewPr snapToGrid="0">
      <p:cViewPr varScale="1">
        <p:scale>
          <a:sx n="75" d="100"/>
          <a:sy n="75" d="100"/>
        </p:scale>
        <p:origin x="902" y="48"/>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5E7A37-F38D-418C-9B75-49A51368BF9F}" type="doc">
      <dgm:prSet loTypeId="urn:microsoft.com/office/officeart/2005/8/layout/cycle3" loCatId="cycle" qsTypeId="urn:microsoft.com/office/officeart/2005/8/quickstyle/simple1" qsCatId="simple" csTypeId="urn:microsoft.com/office/officeart/2005/8/colors/accent2_1" csCatId="accent2" phldr="1"/>
      <dgm:spPr/>
      <dgm:t>
        <a:bodyPr/>
        <a:lstStyle/>
        <a:p>
          <a:endParaRPr lang="en-IN"/>
        </a:p>
      </dgm:t>
    </dgm:pt>
    <dgm:pt modelId="{5AD36AFE-8D98-4973-B26E-BCB0142A6FCD}">
      <dgm:prSet phldrT="[Text]" custT="1"/>
      <dgm:spPr/>
      <dgm:t>
        <a:bodyPr/>
        <a:lstStyle/>
        <a:p>
          <a:r>
            <a:rPr lang="en-IN" sz="1800" dirty="0"/>
            <a:t>Data Collection</a:t>
          </a:r>
        </a:p>
      </dgm:t>
    </dgm:pt>
    <dgm:pt modelId="{C0E00035-6640-44E3-8C42-BCD0A6ACD282}" type="parTrans" cxnId="{BAB737CC-DCD0-4341-8096-2E3FD41757AF}">
      <dgm:prSet/>
      <dgm:spPr/>
      <dgm:t>
        <a:bodyPr/>
        <a:lstStyle/>
        <a:p>
          <a:endParaRPr lang="en-IN" sz="1600"/>
        </a:p>
      </dgm:t>
    </dgm:pt>
    <dgm:pt modelId="{84FDE5A2-A442-4A8A-AC25-6E24A04F4022}" type="sibTrans" cxnId="{BAB737CC-DCD0-4341-8096-2E3FD41757AF}">
      <dgm:prSet/>
      <dgm:spPr/>
      <dgm:t>
        <a:bodyPr/>
        <a:lstStyle/>
        <a:p>
          <a:endParaRPr lang="en-IN" sz="1600"/>
        </a:p>
      </dgm:t>
    </dgm:pt>
    <dgm:pt modelId="{84E344EE-F793-4358-AB1D-D2AC1280AFDE}">
      <dgm:prSet phldrT="[Text]" custT="1"/>
      <dgm:spPr/>
      <dgm:t>
        <a:bodyPr/>
        <a:lstStyle/>
        <a:p>
          <a:r>
            <a:rPr lang="en-IN" sz="1800" dirty="0"/>
            <a:t>Preprocessing</a:t>
          </a:r>
        </a:p>
      </dgm:t>
    </dgm:pt>
    <dgm:pt modelId="{E0454AFE-48F7-4FB0-B0AB-D1532997EFAB}" type="parTrans" cxnId="{65FD6FBA-CC24-4D24-817C-DED540EBBE02}">
      <dgm:prSet/>
      <dgm:spPr/>
      <dgm:t>
        <a:bodyPr/>
        <a:lstStyle/>
        <a:p>
          <a:endParaRPr lang="en-IN" sz="1600"/>
        </a:p>
      </dgm:t>
    </dgm:pt>
    <dgm:pt modelId="{0B7363AC-1375-49D2-8FEB-C2C12D0685A1}" type="sibTrans" cxnId="{65FD6FBA-CC24-4D24-817C-DED540EBBE02}">
      <dgm:prSet/>
      <dgm:spPr/>
      <dgm:t>
        <a:bodyPr/>
        <a:lstStyle/>
        <a:p>
          <a:endParaRPr lang="en-IN" sz="1600"/>
        </a:p>
      </dgm:t>
    </dgm:pt>
    <dgm:pt modelId="{9FC0CE43-4001-457C-AEE0-82FD9D7A5D8E}">
      <dgm:prSet phldrT="[Text]" custT="1"/>
      <dgm:spPr/>
      <dgm:t>
        <a:bodyPr/>
        <a:lstStyle/>
        <a:p>
          <a:r>
            <a:rPr lang="en-IN" sz="1800" dirty="0"/>
            <a:t>Model Selection</a:t>
          </a:r>
        </a:p>
      </dgm:t>
    </dgm:pt>
    <dgm:pt modelId="{203F2AF7-6644-4F7F-BFD2-B89D29CF5E08}" type="parTrans" cxnId="{A73E7BD2-11F1-48EE-A958-049DBA69126B}">
      <dgm:prSet/>
      <dgm:spPr/>
      <dgm:t>
        <a:bodyPr/>
        <a:lstStyle/>
        <a:p>
          <a:endParaRPr lang="en-IN" sz="1600"/>
        </a:p>
      </dgm:t>
    </dgm:pt>
    <dgm:pt modelId="{9238F2EF-0A5E-4B81-8C55-6BCB27E4E01F}" type="sibTrans" cxnId="{A73E7BD2-11F1-48EE-A958-049DBA69126B}">
      <dgm:prSet/>
      <dgm:spPr/>
      <dgm:t>
        <a:bodyPr/>
        <a:lstStyle/>
        <a:p>
          <a:endParaRPr lang="en-IN" sz="1600"/>
        </a:p>
      </dgm:t>
    </dgm:pt>
    <dgm:pt modelId="{EE340C49-6ED9-401D-BAD4-0C453F894E0A}">
      <dgm:prSet phldrT="[Text]" custT="1"/>
      <dgm:spPr/>
      <dgm:t>
        <a:bodyPr/>
        <a:lstStyle/>
        <a:p>
          <a:r>
            <a:rPr lang="en-IN" sz="1800" dirty="0"/>
            <a:t>Training Process</a:t>
          </a:r>
        </a:p>
      </dgm:t>
    </dgm:pt>
    <dgm:pt modelId="{1D2C8253-8C9D-4D80-9568-AD1AF27C0999}" type="parTrans" cxnId="{76E0512B-F92A-43FC-9472-40DFA760C77A}">
      <dgm:prSet/>
      <dgm:spPr/>
      <dgm:t>
        <a:bodyPr/>
        <a:lstStyle/>
        <a:p>
          <a:endParaRPr lang="en-IN" sz="1600"/>
        </a:p>
      </dgm:t>
    </dgm:pt>
    <dgm:pt modelId="{D2E524D0-260F-4C67-8A4D-CD4F9CF7B336}" type="sibTrans" cxnId="{76E0512B-F92A-43FC-9472-40DFA760C77A}">
      <dgm:prSet/>
      <dgm:spPr/>
      <dgm:t>
        <a:bodyPr/>
        <a:lstStyle/>
        <a:p>
          <a:endParaRPr lang="en-IN" sz="1600"/>
        </a:p>
      </dgm:t>
    </dgm:pt>
    <dgm:pt modelId="{9FD260BD-2654-40C0-BC17-44C4527E12CA}">
      <dgm:prSet phldrT="[Text]" custT="1"/>
      <dgm:spPr/>
      <dgm:t>
        <a:bodyPr/>
        <a:lstStyle/>
        <a:p>
          <a:r>
            <a:rPr lang="en-IN" sz="1800" dirty="0"/>
            <a:t>Validation &amp;Testing</a:t>
          </a:r>
        </a:p>
      </dgm:t>
    </dgm:pt>
    <dgm:pt modelId="{B56C60E4-F1AC-4E7B-B063-05204A270B08}" type="parTrans" cxnId="{79342567-C097-46BC-B5BE-7D7CC2B5A45A}">
      <dgm:prSet/>
      <dgm:spPr/>
      <dgm:t>
        <a:bodyPr/>
        <a:lstStyle/>
        <a:p>
          <a:endParaRPr lang="en-IN" sz="1600"/>
        </a:p>
      </dgm:t>
    </dgm:pt>
    <dgm:pt modelId="{D3FACDB0-133C-45DE-908A-D90343D18530}" type="sibTrans" cxnId="{79342567-C097-46BC-B5BE-7D7CC2B5A45A}">
      <dgm:prSet/>
      <dgm:spPr/>
      <dgm:t>
        <a:bodyPr/>
        <a:lstStyle/>
        <a:p>
          <a:endParaRPr lang="en-IN" sz="1600"/>
        </a:p>
      </dgm:t>
    </dgm:pt>
    <dgm:pt modelId="{CBE3681B-D53A-4B34-97AA-8444363CB9F0}">
      <dgm:prSet phldrT="[Text]" custT="1"/>
      <dgm:spPr/>
      <dgm:t>
        <a:bodyPr/>
        <a:lstStyle/>
        <a:p>
          <a:r>
            <a:rPr lang="en-IN" sz="1800" dirty="0"/>
            <a:t>Precision Enhancement</a:t>
          </a:r>
        </a:p>
      </dgm:t>
    </dgm:pt>
    <dgm:pt modelId="{EE26BE75-9EFA-4A25-9070-DF9530768E06}" type="parTrans" cxnId="{3C7D74F6-ACC9-4FD9-80BB-3C90C9A4B5C4}">
      <dgm:prSet/>
      <dgm:spPr/>
      <dgm:t>
        <a:bodyPr/>
        <a:lstStyle/>
        <a:p>
          <a:endParaRPr lang="en-IN" sz="1600"/>
        </a:p>
      </dgm:t>
    </dgm:pt>
    <dgm:pt modelId="{7707F0A1-EE15-456E-B085-37AE39BD2336}" type="sibTrans" cxnId="{3C7D74F6-ACC9-4FD9-80BB-3C90C9A4B5C4}">
      <dgm:prSet/>
      <dgm:spPr/>
      <dgm:t>
        <a:bodyPr/>
        <a:lstStyle/>
        <a:p>
          <a:endParaRPr lang="en-IN" sz="1600"/>
        </a:p>
      </dgm:t>
    </dgm:pt>
    <dgm:pt modelId="{226617E0-56FA-432F-A3E2-43CE39E149ED}" type="pres">
      <dgm:prSet presAssocID="{F35E7A37-F38D-418C-9B75-49A51368BF9F}" presName="Name0" presStyleCnt="0">
        <dgm:presLayoutVars>
          <dgm:dir/>
          <dgm:resizeHandles val="exact"/>
        </dgm:presLayoutVars>
      </dgm:prSet>
      <dgm:spPr/>
    </dgm:pt>
    <dgm:pt modelId="{2A9A0E36-2380-424D-BA02-127E35717D0E}" type="pres">
      <dgm:prSet presAssocID="{F35E7A37-F38D-418C-9B75-49A51368BF9F}" presName="cycle" presStyleCnt="0"/>
      <dgm:spPr/>
    </dgm:pt>
    <dgm:pt modelId="{1C8DCE38-9DB4-4E18-887A-29DD88532218}" type="pres">
      <dgm:prSet presAssocID="{5AD36AFE-8D98-4973-B26E-BCB0142A6FCD}" presName="nodeFirstNode" presStyleLbl="node1" presStyleIdx="0" presStyleCnt="6">
        <dgm:presLayoutVars>
          <dgm:bulletEnabled val="1"/>
        </dgm:presLayoutVars>
      </dgm:prSet>
      <dgm:spPr/>
    </dgm:pt>
    <dgm:pt modelId="{4271148A-D826-4568-9F58-09A4FCDAF3F4}" type="pres">
      <dgm:prSet presAssocID="{84FDE5A2-A442-4A8A-AC25-6E24A04F4022}" presName="sibTransFirstNode" presStyleLbl="bgShp" presStyleIdx="0" presStyleCnt="1"/>
      <dgm:spPr/>
    </dgm:pt>
    <dgm:pt modelId="{F982BC46-D107-4676-A4E9-CBAF7082405D}" type="pres">
      <dgm:prSet presAssocID="{84E344EE-F793-4358-AB1D-D2AC1280AFDE}" presName="nodeFollowingNodes" presStyleLbl="node1" presStyleIdx="1" presStyleCnt="6">
        <dgm:presLayoutVars>
          <dgm:bulletEnabled val="1"/>
        </dgm:presLayoutVars>
      </dgm:prSet>
      <dgm:spPr/>
    </dgm:pt>
    <dgm:pt modelId="{F842E3A0-3850-4A5F-8B1F-41BAC3C3E361}" type="pres">
      <dgm:prSet presAssocID="{9FC0CE43-4001-457C-AEE0-82FD9D7A5D8E}" presName="nodeFollowingNodes" presStyleLbl="node1" presStyleIdx="2" presStyleCnt="6">
        <dgm:presLayoutVars>
          <dgm:bulletEnabled val="1"/>
        </dgm:presLayoutVars>
      </dgm:prSet>
      <dgm:spPr/>
    </dgm:pt>
    <dgm:pt modelId="{6D5F65E3-EBAC-4F71-81CA-DA64AA03C1E6}" type="pres">
      <dgm:prSet presAssocID="{EE340C49-6ED9-401D-BAD4-0C453F894E0A}" presName="nodeFollowingNodes" presStyleLbl="node1" presStyleIdx="3" presStyleCnt="6">
        <dgm:presLayoutVars>
          <dgm:bulletEnabled val="1"/>
        </dgm:presLayoutVars>
      </dgm:prSet>
      <dgm:spPr/>
    </dgm:pt>
    <dgm:pt modelId="{DD09D30F-72A5-4BEA-BED2-A02067DC653E}" type="pres">
      <dgm:prSet presAssocID="{9FD260BD-2654-40C0-BC17-44C4527E12CA}" presName="nodeFollowingNodes" presStyleLbl="node1" presStyleIdx="4" presStyleCnt="6">
        <dgm:presLayoutVars>
          <dgm:bulletEnabled val="1"/>
        </dgm:presLayoutVars>
      </dgm:prSet>
      <dgm:spPr/>
    </dgm:pt>
    <dgm:pt modelId="{C0A95549-4C0D-4690-9868-26B4BC2AD4AE}" type="pres">
      <dgm:prSet presAssocID="{CBE3681B-D53A-4B34-97AA-8444363CB9F0}" presName="nodeFollowingNodes" presStyleLbl="node1" presStyleIdx="5" presStyleCnt="6">
        <dgm:presLayoutVars>
          <dgm:bulletEnabled val="1"/>
        </dgm:presLayoutVars>
      </dgm:prSet>
      <dgm:spPr/>
    </dgm:pt>
  </dgm:ptLst>
  <dgm:cxnLst>
    <dgm:cxn modelId="{A1D9F410-08E8-4977-9124-F61EF7DBC43F}" type="presOf" srcId="{84E344EE-F793-4358-AB1D-D2AC1280AFDE}" destId="{F982BC46-D107-4676-A4E9-CBAF7082405D}" srcOrd="0" destOrd="0" presId="urn:microsoft.com/office/officeart/2005/8/layout/cycle3"/>
    <dgm:cxn modelId="{76E0512B-F92A-43FC-9472-40DFA760C77A}" srcId="{F35E7A37-F38D-418C-9B75-49A51368BF9F}" destId="{EE340C49-6ED9-401D-BAD4-0C453F894E0A}" srcOrd="3" destOrd="0" parTransId="{1D2C8253-8C9D-4D80-9568-AD1AF27C0999}" sibTransId="{D2E524D0-260F-4C67-8A4D-CD4F9CF7B336}"/>
    <dgm:cxn modelId="{FB286638-6A3B-42F5-953E-5871EEB7E2AB}" type="presOf" srcId="{9FC0CE43-4001-457C-AEE0-82FD9D7A5D8E}" destId="{F842E3A0-3850-4A5F-8B1F-41BAC3C3E361}" srcOrd="0" destOrd="0" presId="urn:microsoft.com/office/officeart/2005/8/layout/cycle3"/>
    <dgm:cxn modelId="{F891B145-A0FC-4550-B145-57B0021A7B7A}" type="presOf" srcId="{9FD260BD-2654-40C0-BC17-44C4527E12CA}" destId="{DD09D30F-72A5-4BEA-BED2-A02067DC653E}" srcOrd="0" destOrd="0" presId="urn:microsoft.com/office/officeart/2005/8/layout/cycle3"/>
    <dgm:cxn modelId="{79342567-C097-46BC-B5BE-7D7CC2B5A45A}" srcId="{F35E7A37-F38D-418C-9B75-49A51368BF9F}" destId="{9FD260BD-2654-40C0-BC17-44C4527E12CA}" srcOrd="4" destOrd="0" parTransId="{B56C60E4-F1AC-4E7B-B063-05204A270B08}" sibTransId="{D3FACDB0-133C-45DE-908A-D90343D18530}"/>
    <dgm:cxn modelId="{136EFB76-237B-4B26-A7DC-4790781F1C8E}" type="presOf" srcId="{F35E7A37-F38D-418C-9B75-49A51368BF9F}" destId="{226617E0-56FA-432F-A3E2-43CE39E149ED}" srcOrd="0" destOrd="0" presId="urn:microsoft.com/office/officeart/2005/8/layout/cycle3"/>
    <dgm:cxn modelId="{42496A59-1012-41A3-AB73-24C78BFEA60F}" type="presOf" srcId="{CBE3681B-D53A-4B34-97AA-8444363CB9F0}" destId="{C0A95549-4C0D-4690-9868-26B4BC2AD4AE}" srcOrd="0" destOrd="0" presId="urn:microsoft.com/office/officeart/2005/8/layout/cycle3"/>
    <dgm:cxn modelId="{2FF66E8D-AEF5-4974-B76F-D69FA41B6B9A}" type="presOf" srcId="{5AD36AFE-8D98-4973-B26E-BCB0142A6FCD}" destId="{1C8DCE38-9DB4-4E18-887A-29DD88532218}" srcOrd="0" destOrd="0" presId="urn:microsoft.com/office/officeart/2005/8/layout/cycle3"/>
    <dgm:cxn modelId="{65FD6FBA-CC24-4D24-817C-DED540EBBE02}" srcId="{F35E7A37-F38D-418C-9B75-49A51368BF9F}" destId="{84E344EE-F793-4358-AB1D-D2AC1280AFDE}" srcOrd="1" destOrd="0" parTransId="{E0454AFE-48F7-4FB0-B0AB-D1532997EFAB}" sibTransId="{0B7363AC-1375-49D2-8FEB-C2C12D0685A1}"/>
    <dgm:cxn modelId="{BAB737CC-DCD0-4341-8096-2E3FD41757AF}" srcId="{F35E7A37-F38D-418C-9B75-49A51368BF9F}" destId="{5AD36AFE-8D98-4973-B26E-BCB0142A6FCD}" srcOrd="0" destOrd="0" parTransId="{C0E00035-6640-44E3-8C42-BCD0A6ACD282}" sibTransId="{84FDE5A2-A442-4A8A-AC25-6E24A04F4022}"/>
    <dgm:cxn modelId="{A73E7BD2-11F1-48EE-A958-049DBA69126B}" srcId="{F35E7A37-F38D-418C-9B75-49A51368BF9F}" destId="{9FC0CE43-4001-457C-AEE0-82FD9D7A5D8E}" srcOrd="2" destOrd="0" parTransId="{203F2AF7-6644-4F7F-BFD2-B89D29CF5E08}" sibTransId="{9238F2EF-0A5E-4B81-8C55-6BCB27E4E01F}"/>
    <dgm:cxn modelId="{6325C0DA-7A3D-46AF-8CCD-0F751791924C}" type="presOf" srcId="{EE340C49-6ED9-401D-BAD4-0C453F894E0A}" destId="{6D5F65E3-EBAC-4F71-81CA-DA64AA03C1E6}" srcOrd="0" destOrd="0" presId="urn:microsoft.com/office/officeart/2005/8/layout/cycle3"/>
    <dgm:cxn modelId="{3C7D74F6-ACC9-4FD9-80BB-3C90C9A4B5C4}" srcId="{F35E7A37-F38D-418C-9B75-49A51368BF9F}" destId="{CBE3681B-D53A-4B34-97AA-8444363CB9F0}" srcOrd="5" destOrd="0" parTransId="{EE26BE75-9EFA-4A25-9070-DF9530768E06}" sibTransId="{7707F0A1-EE15-456E-B085-37AE39BD2336}"/>
    <dgm:cxn modelId="{4B3A58FF-E568-4DEE-9B32-9CEE6316AFF7}" type="presOf" srcId="{84FDE5A2-A442-4A8A-AC25-6E24A04F4022}" destId="{4271148A-D826-4568-9F58-09A4FCDAF3F4}" srcOrd="0" destOrd="0" presId="urn:microsoft.com/office/officeart/2005/8/layout/cycle3"/>
    <dgm:cxn modelId="{1C335F99-6F35-4DE2-A0CC-C92E7B6FCCB1}" type="presParOf" srcId="{226617E0-56FA-432F-A3E2-43CE39E149ED}" destId="{2A9A0E36-2380-424D-BA02-127E35717D0E}" srcOrd="0" destOrd="0" presId="urn:microsoft.com/office/officeart/2005/8/layout/cycle3"/>
    <dgm:cxn modelId="{412909B6-15B7-479C-A1D9-8128791452F2}" type="presParOf" srcId="{2A9A0E36-2380-424D-BA02-127E35717D0E}" destId="{1C8DCE38-9DB4-4E18-887A-29DD88532218}" srcOrd="0" destOrd="0" presId="urn:microsoft.com/office/officeart/2005/8/layout/cycle3"/>
    <dgm:cxn modelId="{FE44E684-0D71-4C8B-AA60-D04C2DBD7EC9}" type="presParOf" srcId="{2A9A0E36-2380-424D-BA02-127E35717D0E}" destId="{4271148A-D826-4568-9F58-09A4FCDAF3F4}" srcOrd="1" destOrd="0" presId="urn:microsoft.com/office/officeart/2005/8/layout/cycle3"/>
    <dgm:cxn modelId="{93013A4F-E2BE-46C6-99BC-81B75C39813D}" type="presParOf" srcId="{2A9A0E36-2380-424D-BA02-127E35717D0E}" destId="{F982BC46-D107-4676-A4E9-CBAF7082405D}" srcOrd="2" destOrd="0" presId="urn:microsoft.com/office/officeart/2005/8/layout/cycle3"/>
    <dgm:cxn modelId="{A63221DF-26C9-496B-AD01-19E998C91D97}" type="presParOf" srcId="{2A9A0E36-2380-424D-BA02-127E35717D0E}" destId="{F842E3A0-3850-4A5F-8B1F-41BAC3C3E361}" srcOrd="3" destOrd="0" presId="urn:microsoft.com/office/officeart/2005/8/layout/cycle3"/>
    <dgm:cxn modelId="{125FF388-A45D-4552-AEA1-2071EEC2EDE4}" type="presParOf" srcId="{2A9A0E36-2380-424D-BA02-127E35717D0E}" destId="{6D5F65E3-EBAC-4F71-81CA-DA64AA03C1E6}" srcOrd="4" destOrd="0" presId="urn:microsoft.com/office/officeart/2005/8/layout/cycle3"/>
    <dgm:cxn modelId="{64E0EBDE-A269-482D-B068-7F69BC6F84C3}" type="presParOf" srcId="{2A9A0E36-2380-424D-BA02-127E35717D0E}" destId="{DD09D30F-72A5-4BEA-BED2-A02067DC653E}" srcOrd="5" destOrd="0" presId="urn:microsoft.com/office/officeart/2005/8/layout/cycle3"/>
    <dgm:cxn modelId="{5BB7CBF5-6CC1-4408-B2EC-D24BB0164726}" type="presParOf" srcId="{2A9A0E36-2380-424D-BA02-127E35717D0E}" destId="{C0A95549-4C0D-4690-9868-26B4BC2AD4AE}" srcOrd="6" destOrd="0" presId="urn:microsoft.com/office/officeart/2005/8/layout/cycle3"/>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71148A-D826-4568-9F58-09A4FCDAF3F4}">
      <dsp:nvSpPr>
        <dsp:cNvPr id="0" name=""/>
        <dsp:cNvSpPr/>
      </dsp:nvSpPr>
      <dsp:spPr>
        <a:xfrm>
          <a:off x="2711513" y="-3662"/>
          <a:ext cx="4813172" cy="4813172"/>
        </a:xfrm>
        <a:prstGeom prst="circularArrow">
          <a:avLst>
            <a:gd name="adj1" fmla="val 5274"/>
            <a:gd name="adj2" fmla="val 312630"/>
            <a:gd name="adj3" fmla="val 14204584"/>
            <a:gd name="adj4" fmla="val 17140811"/>
            <a:gd name="adj5" fmla="val 5477"/>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8DCE38-9DB4-4E18-887A-29DD88532218}">
      <dsp:nvSpPr>
        <dsp:cNvPr id="0" name=""/>
        <dsp:cNvSpPr/>
      </dsp:nvSpPr>
      <dsp:spPr>
        <a:xfrm>
          <a:off x="4190944" y="1896"/>
          <a:ext cx="1854311" cy="927155"/>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Data Collection</a:t>
          </a:r>
        </a:p>
      </dsp:txBody>
      <dsp:txXfrm>
        <a:off x="4236204" y="47156"/>
        <a:ext cx="1763791" cy="836635"/>
      </dsp:txXfrm>
    </dsp:sp>
    <dsp:sp modelId="{F982BC46-D107-4676-A4E9-CBAF7082405D}">
      <dsp:nvSpPr>
        <dsp:cNvPr id="0" name=""/>
        <dsp:cNvSpPr/>
      </dsp:nvSpPr>
      <dsp:spPr>
        <a:xfrm>
          <a:off x="5881950" y="978199"/>
          <a:ext cx="1854311" cy="927155"/>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Preprocessing</a:t>
          </a:r>
        </a:p>
      </dsp:txBody>
      <dsp:txXfrm>
        <a:off x="5927210" y="1023459"/>
        <a:ext cx="1763791" cy="836635"/>
      </dsp:txXfrm>
    </dsp:sp>
    <dsp:sp modelId="{F842E3A0-3850-4A5F-8B1F-41BAC3C3E361}">
      <dsp:nvSpPr>
        <dsp:cNvPr id="0" name=""/>
        <dsp:cNvSpPr/>
      </dsp:nvSpPr>
      <dsp:spPr>
        <a:xfrm>
          <a:off x="5881950" y="2930804"/>
          <a:ext cx="1854311" cy="927155"/>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Model Selection</a:t>
          </a:r>
        </a:p>
      </dsp:txBody>
      <dsp:txXfrm>
        <a:off x="5927210" y="2976064"/>
        <a:ext cx="1763791" cy="836635"/>
      </dsp:txXfrm>
    </dsp:sp>
    <dsp:sp modelId="{6D5F65E3-EBAC-4F71-81CA-DA64AA03C1E6}">
      <dsp:nvSpPr>
        <dsp:cNvPr id="0" name=""/>
        <dsp:cNvSpPr/>
      </dsp:nvSpPr>
      <dsp:spPr>
        <a:xfrm>
          <a:off x="4190944" y="3907107"/>
          <a:ext cx="1854311" cy="927155"/>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Training Process</a:t>
          </a:r>
        </a:p>
      </dsp:txBody>
      <dsp:txXfrm>
        <a:off x="4236204" y="3952367"/>
        <a:ext cx="1763791" cy="836635"/>
      </dsp:txXfrm>
    </dsp:sp>
    <dsp:sp modelId="{DD09D30F-72A5-4BEA-BED2-A02067DC653E}">
      <dsp:nvSpPr>
        <dsp:cNvPr id="0" name=""/>
        <dsp:cNvSpPr/>
      </dsp:nvSpPr>
      <dsp:spPr>
        <a:xfrm>
          <a:off x="2499938" y="2930804"/>
          <a:ext cx="1854311" cy="927155"/>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Validation &amp;Testing</a:t>
          </a:r>
        </a:p>
      </dsp:txBody>
      <dsp:txXfrm>
        <a:off x="2545198" y="2976064"/>
        <a:ext cx="1763791" cy="836635"/>
      </dsp:txXfrm>
    </dsp:sp>
    <dsp:sp modelId="{C0A95549-4C0D-4690-9868-26B4BC2AD4AE}">
      <dsp:nvSpPr>
        <dsp:cNvPr id="0" name=""/>
        <dsp:cNvSpPr/>
      </dsp:nvSpPr>
      <dsp:spPr>
        <a:xfrm>
          <a:off x="2499938" y="978199"/>
          <a:ext cx="1854311" cy="927155"/>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Precision Enhancement</a:t>
          </a:r>
        </a:p>
      </dsp:txBody>
      <dsp:txXfrm>
        <a:off x="2545198" y="1023459"/>
        <a:ext cx="1763791" cy="836635"/>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8/21/2024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8/21/2024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2</a:t>
            </a:fld>
            <a:endParaRPr lang="en-US"/>
          </a:p>
        </p:txBody>
      </p:sp>
    </p:spTree>
    <p:extLst>
      <p:ext uri="{BB962C8B-B14F-4D97-AF65-F5344CB8AC3E}">
        <p14:creationId xmlns:p14="http://schemas.microsoft.com/office/powerpoint/2010/main" val="1980303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8/21/2024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8/21/2024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8/21/2024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8/21/2024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8/21/2024</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8/21/2024</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8/21/2024</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8/21/2024</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8/21/2024</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7419" y="326719"/>
            <a:ext cx="9604310" cy="1319330"/>
          </a:xfrm>
        </p:spPr>
        <p:txBody>
          <a:bodyPr anchor="ctr">
            <a:normAutofit fontScale="90000"/>
          </a:bodyPr>
          <a:lstStyle/>
          <a:p>
            <a:pPr algn="ctr"/>
            <a:r>
              <a:rPr lang="en-GB" sz="3600" dirty="0">
                <a:solidFill>
                  <a:srgbClr val="0070C0"/>
                </a:solidFill>
                <a:cs typeface="Times New Roman" panose="02020603050405020304" pitchFamily="18" charset="0"/>
              </a:rPr>
              <a:t>Enhancing Precision in Custard Apple</a:t>
            </a:r>
            <a:br>
              <a:rPr lang="en-GB" sz="3600" dirty="0">
                <a:solidFill>
                  <a:srgbClr val="0070C0"/>
                </a:solidFill>
                <a:cs typeface="Times New Roman" panose="02020603050405020304" pitchFamily="18" charset="0"/>
              </a:rPr>
            </a:br>
            <a:r>
              <a:rPr lang="en-GB" sz="3600" dirty="0">
                <a:solidFill>
                  <a:srgbClr val="0070C0"/>
                </a:solidFill>
                <a:cs typeface="Times New Roman" panose="02020603050405020304" pitchFamily="18" charset="0"/>
              </a:rPr>
              <a:t> Disease Identification Using Deep Learning </a:t>
            </a:r>
            <a:endParaRPr lang="en-US" sz="3600" dirty="0">
              <a:solidFill>
                <a:srgbClr val="0070C0"/>
              </a:solidFill>
              <a:cs typeface="Times New Roman" panose="02020603050405020304" pitchFamily="18" charset="0"/>
            </a:endParaRPr>
          </a:p>
        </p:txBody>
      </p:sp>
      <p:sp>
        <p:nvSpPr>
          <p:cNvPr id="3" name="Subtitle 2"/>
          <p:cNvSpPr>
            <a:spLocks noGrp="1"/>
          </p:cNvSpPr>
          <p:nvPr>
            <p:ph type="subTitle" idx="1"/>
          </p:nvPr>
        </p:nvSpPr>
        <p:spPr>
          <a:xfrm>
            <a:off x="1268360" y="1646049"/>
            <a:ext cx="9597709" cy="689394"/>
          </a:xfrm>
        </p:spPr>
        <p:txBody>
          <a:bodyPr>
            <a:normAutofit fontScale="25000" lnSpcReduction="20000"/>
          </a:bodyPr>
          <a:lstStyle/>
          <a:p>
            <a:endParaRPr lang="en-IN" sz="7200" dirty="0"/>
          </a:p>
          <a:p>
            <a:r>
              <a:rPr lang="en-IN" sz="8000" dirty="0">
                <a:solidFill>
                  <a:schemeClr val="tx2"/>
                </a:solidFill>
              </a:rPr>
              <a:t>Div: CS_B       Group-No: TY-29        Date:30</a:t>
            </a:r>
            <a:r>
              <a:rPr lang="en-IN" sz="8000" baseline="30000" dirty="0">
                <a:solidFill>
                  <a:schemeClr val="tx2"/>
                </a:solidFill>
              </a:rPr>
              <a:t>th</a:t>
            </a:r>
            <a:r>
              <a:rPr lang="en-IN" sz="8000" dirty="0">
                <a:solidFill>
                  <a:schemeClr val="tx2"/>
                </a:solidFill>
              </a:rPr>
              <a:t> April 2024                Day: Tuesday</a:t>
            </a:r>
          </a:p>
          <a:p>
            <a:r>
              <a:rPr lang="en-IN" sz="6200" dirty="0">
                <a:latin typeface="Comic Sans MS" panose="030F0702030302020204" pitchFamily="66" charset="0"/>
              </a:rPr>
              <a:t>                                                                </a:t>
            </a:r>
          </a:p>
          <a:p>
            <a:r>
              <a:rPr lang="en-IN" dirty="0">
                <a:latin typeface="Comic Sans MS" panose="030F0702030302020204" pitchFamily="66" charset="0"/>
              </a:rPr>
              <a:t>                                                                         </a:t>
            </a:r>
          </a:p>
          <a:p>
            <a:r>
              <a:rPr lang="en-IN" sz="2000" dirty="0">
                <a:latin typeface="Comic Sans MS" panose="030F0702030302020204" pitchFamily="66" charset="0"/>
              </a:rPr>
              <a:t>                              </a:t>
            </a:r>
          </a:p>
          <a:p>
            <a:r>
              <a:rPr lang="en-IN" dirty="0">
                <a:latin typeface="Comic Sans MS" panose="030F0702030302020204" pitchFamily="66" charset="0"/>
              </a:rPr>
              <a:t>                                                                                  </a:t>
            </a:r>
            <a:endParaRPr lang="en-IN" sz="2000" dirty="0">
              <a:latin typeface="Comic Sans MS" panose="030F0702030302020204" pitchFamily="66" charset="0"/>
            </a:endParaRPr>
          </a:p>
          <a:p>
            <a:endParaRPr lang="en-US" dirty="0"/>
          </a:p>
        </p:txBody>
      </p:sp>
      <p:pic>
        <p:nvPicPr>
          <p:cNvPr id="4" name="Picture 3">
            <a:extLst>
              <a:ext uri="{FF2B5EF4-FFF2-40B4-BE49-F238E27FC236}">
                <a16:creationId xmlns:a16="http://schemas.microsoft.com/office/drawing/2014/main" id="{1AD4E429-33AE-0F61-93C9-C61C14C3E42E}"/>
              </a:ext>
            </a:extLst>
          </p:cNvPr>
          <p:cNvPicPr>
            <a:picLocks noChangeAspect="1"/>
          </p:cNvPicPr>
          <p:nvPr/>
        </p:nvPicPr>
        <p:blipFill>
          <a:blip r:embed="rId2"/>
          <a:stretch>
            <a:fillRect/>
          </a:stretch>
        </p:blipFill>
        <p:spPr>
          <a:xfrm>
            <a:off x="79559" y="326719"/>
            <a:ext cx="1182201" cy="1226778"/>
          </a:xfrm>
          <a:prstGeom prst="rect">
            <a:avLst/>
          </a:prstGeom>
        </p:spPr>
      </p:pic>
      <p:graphicFrame>
        <p:nvGraphicFramePr>
          <p:cNvPr id="5" name="Table 4">
            <a:extLst>
              <a:ext uri="{FF2B5EF4-FFF2-40B4-BE49-F238E27FC236}">
                <a16:creationId xmlns:a16="http://schemas.microsoft.com/office/drawing/2014/main" id="{7BA6E6DD-DA56-3A51-F413-31A1210D1CF6}"/>
              </a:ext>
            </a:extLst>
          </p:cNvPr>
          <p:cNvGraphicFramePr>
            <a:graphicFrameLocks noGrp="1"/>
          </p:cNvGraphicFramePr>
          <p:nvPr>
            <p:extLst>
              <p:ext uri="{D42A27DB-BD31-4B8C-83A1-F6EECF244321}">
                <p14:modId xmlns:p14="http://schemas.microsoft.com/office/powerpoint/2010/main" val="2909325244"/>
              </p:ext>
            </p:extLst>
          </p:nvPr>
        </p:nvGraphicFramePr>
        <p:xfrm>
          <a:off x="1268361" y="2520828"/>
          <a:ext cx="6306227" cy="2487560"/>
        </p:xfrm>
        <a:graphic>
          <a:graphicData uri="http://schemas.openxmlformats.org/drawingml/2006/table">
            <a:tbl>
              <a:tblPr firstRow="1" bandRow="1">
                <a:tableStyleId>{5DA37D80-6434-44D0-A028-1B22A696006F}</a:tableStyleId>
              </a:tblPr>
              <a:tblGrid>
                <a:gridCol w="3149813">
                  <a:extLst>
                    <a:ext uri="{9D8B030D-6E8A-4147-A177-3AD203B41FA5}">
                      <a16:colId xmlns:a16="http://schemas.microsoft.com/office/drawing/2014/main" val="2302856734"/>
                    </a:ext>
                  </a:extLst>
                </a:gridCol>
                <a:gridCol w="3156414">
                  <a:extLst>
                    <a:ext uri="{9D8B030D-6E8A-4147-A177-3AD203B41FA5}">
                      <a16:colId xmlns:a16="http://schemas.microsoft.com/office/drawing/2014/main" val="7469929"/>
                    </a:ext>
                  </a:extLst>
                </a:gridCol>
              </a:tblGrid>
              <a:tr h="621890">
                <a:tc>
                  <a:txBody>
                    <a:bodyPr/>
                    <a:lstStyle/>
                    <a:p>
                      <a:pPr algn="l">
                        <a:lnSpc>
                          <a:spcPct val="150000"/>
                        </a:lnSpc>
                      </a:pPr>
                      <a:r>
                        <a:rPr lang="en-IN" b="0" dirty="0"/>
                        <a:t>Krushna Gore </a:t>
                      </a:r>
                    </a:p>
                  </a:txBody>
                  <a:tcPr anchor="ctr"/>
                </a:tc>
                <a:tc>
                  <a:txBody>
                    <a:bodyPr/>
                    <a:lstStyle/>
                    <a:p>
                      <a:pPr algn="ctr">
                        <a:lnSpc>
                          <a:spcPct val="150000"/>
                        </a:lnSpc>
                      </a:pPr>
                      <a:r>
                        <a:rPr lang="en-IN" b="0" dirty="0"/>
                        <a:t>12211656</a:t>
                      </a:r>
                    </a:p>
                  </a:txBody>
                  <a:tcPr anchor="ctr"/>
                </a:tc>
                <a:extLst>
                  <a:ext uri="{0D108BD9-81ED-4DB2-BD59-A6C34878D82A}">
                    <a16:rowId xmlns:a16="http://schemas.microsoft.com/office/drawing/2014/main" val="774177516"/>
                  </a:ext>
                </a:extLst>
              </a:tr>
              <a:tr h="621890">
                <a:tc>
                  <a:txBody>
                    <a:bodyPr/>
                    <a:lstStyle/>
                    <a:p>
                      <a:pPr algn="l">
                        <a:lnSpc>
                          <a:spcPct val="150000"/>
                        </a:lnSpc>
                      </a:pPr>
                      <a:r>
                        <a:rPr lang="en-IN" dirty="0"/>
                        <a:t>Kartarsingh Gothwal</a:t>
                      </a:r>
                    </a:p>
                  </a:txBody>
                  <a:tcPr anchor="ctr"/>
                </a:tc>
                <a:tc>
                  <a:txBody>
                    <a:bodyPr/>
                    <a:lstStyle/>
                    <a:p>
                      <a:pPr algn="ctr">
                        <a:lnSpc>
                          <a:spcPct val="150000"/>
                        </a:lnSpc>
                      </a:pPr>
                      <a:r>
                        <a:rPr lang="en-IN" dirty="0"/>
                        <a:t>12210284</a:t>
                      </a:r>
                    </a:p>
                  </a:txBody>
                  <a:tcPr anchor="ctr"/>
                </a:tc>
                <a:extLst>
                  <a:ext uri="{0D108BD9-81ED-4DB2-BD59-A6C34878D82A}">
                    <a16:rowId xmlns:a16="http://schemas.microsoft.com/office/drawing/2014/main" val="2406632994"/>
                  </a:ext>
                </a:extLst>
              </a:tr>
              <a:tr h="621890">
                <a:tc>
                  <a:txBody>
                    <a:bodyPr/>
                    <a:lstStyle/>
                    <a:p>
                      <a:pPr algn="l">
                        <a:lnSpc>
                          <a:spcPct val="150000"/>
                        </a:lnSpc>
                      </a:pPr>
                      <a:r>
                        <a:rPr lang="en-IN" dirty="0"/>
                        <a:t>Tanvi </a:t>
                      </a:r>
                      <a:r>
                        <a:rPr lang="en-IN" dirty="0" err="1"/>
                        <a:t>Gunjal</a:t>
                      </a:r>
                      <a:endParaRPr lang="en-IN" dirty="0"/>
                    </a:p>
                  </a:txBody>
                  <a:tcPr anchor="ctr"/>
                </a:tc>
                <a:tc>
                  <a:txBody>
                    <a:bodyPr/>
                    <a:lstStyle/>
                    <a:p>
                      <a:pPr algn="ctr">
                        <a:lnSpc>
                          <a:spcPct val="150000"/>
                        </a:lnSpc>
                      </a:pPr>
                      <a:r>
                        <a:rPr lang="en-IN" dirty="0"/>
                        <a:t>12211632</a:t>
                      </a:r>
                    </a:p>
                  </a:txBody>
                  <a:tcPr anchor="ctr"/>
                </a:tc>
                <a:extLst>
                  <a:ext uri="{0D108BD9-81ED-4DB2-BD59-A6C34878D82A}">
                    <a16:rowId xmlns:a16="http://schemas.microsoft.com/office/drawing/2014/main" val="1505209359"/>
                  </a:ext>
                </a:extLst>
              </a:tr>
              <a:tr h="621890">
                <a:tc>
                  <a:txBody>
                    <a:bodyPr/>
                    <a:lstStyle/>
                    <a:p>
                      <a:pPr algn="l">
                        <a:lnSpc>
                          <a:spcPct val="150000"/>
                        </a:lnSpc>
                      </a:pPr>
                      <a:r>
                        <a:rPr lang="en-IN" dirty="0" err="1"/>
                        <a:t>Sejal</a:t>
                      </a:r>
                      <a:r>
                        <a:rPr lang="en-IN" dirty="0"/>
                        <a:t> </a:t>
                      </a:r>
                      <a:r>
                        <a:rPr lang="en-IN" dirty="0" err="1"/>
                        <a:t>Hage</a:t>
                      </a:r>
                      <a:endParaRPr lang="en-IN" dirty="0"/>
                    </a:p>
                  </a:txBody>
                  <a:tcPr anchor="ctr"/>
                </a:tc>
                <a:tc>
                  <a:txBody>
                    <a:bodyPr/>
                    <a:lstStyle/>
                    <a:p>
                      <a:pPr algn="ctr">
                        <a:lnSpc>
                          <a:spcPct val="150000"/>
                        </a:lnSpc>
                      </a:pPr>
                      <a:r>
                        <a:rPr lang="en-IN" dirty="0"/>
                        <a:t>12210494</a:t>
                      </a:r>
                    </a:p>
                  </a:txBody>
                  <a:tcPr anchor="ctr"/>
                </a:tc>
                <a:extLst>
                  <a:ext uri="{0D108BD9-81ED-4DB2-BD59-A6C34878D82A}">
                    <a16:rowId xmlns:a16="http://schemas.microsoft.com/office/drawing/2014/main" val="3099559263"/>
                  </a:ext>
                </a:extLst>
              </a:tr>
            </a:tbl>
          </a:graphicData>
        </a:graphic>
      </p:graphicFrame>
      <p:sp>
        <p:nvSpPr>
          <p:cNvPr id="6" name="TextBox 5">
            <a:extLst>
              <a:ext uri="{FF2B5EF4-FFF2-40B4-BE49-F238E27FC236}">
                <a16:creationId xmlns:a16="http://schemas.microsoft.com/office/drawing/2014/main" id="{87770B7F-6A63-CF88-4479-86164CBBBF56}"/>
              </a:ext>
            </a:extLst>
          </p:cNvPr>
          <p:cNvSpPr txBox="1"/>
          <p:nvPr/>
        </p:nvSpPr>
        <p:spPr>
          <a:xfrm>
            <a:off x="8368676" y="3118277"/>
            <a:ext cx="2497394" cy="646331"/>
          </a:xfrm>
          <a:prstGeom prst="rect">
            <a:avLst/>
          </a:prstGeom>
          <a:noFill/>
        </p:spPr>
        <p:txBody>
          <a:bodyPr wrap="square" rtlCol="0">
            <a:spAutoFit/>
          </a:bodyPr>
          <a:lstStyle/>
          <a:p>
            <a:pPr algn="ctr"/>
            <a:r>
              <a:rPr lang="en-IN" dirty="0"/>
              <a:t>Project Guide: </a:t>
            </a:r>
            <a:r>
              <a:rPr lang="en-IN" dirty="0" err="1"/>
              <a:t>Dr.</a:t>
            </a:r>
            <a:r>
              <a:rPr lang="en-IN" dirty="0"/>
              <a:t> </a:t>
            </a:r>
            <a:r>
              <a:rPr lang="en-IN" dirty="0" err="1"/>
              <a:t>Satpalsingh</a:t>
            </a:r>
            <a:r>
              <a:rPr lang="en-IN" dirty="0"/>
              <a:t> Rajput</a:t>
            </a:r>
          </a:p>
        </p:txBody>
      </p:sp>
      <p:sp>
        <p:nvSpPr>
          <p:cNvPr id="7" name="TextBox 6">
            <a:extLst>
              <a:ext uri="{FF2B5EF4-FFF2-40B4-BE49-F238E27FC236}">
                <a16:creationId xmlns:a16="http://schemas.microsoft.com/office/drawing/2014/main" id="{313D8CC4-2397-3134-19CB-A116F6724670}"/>
              </a:ext>
            </a:extLst>
          </p:cNvPr>
          <p:cNvSpPr txBox="1"/>
          <p:nvPr/>
        </p:nvSpPr>
        <p:spPr>
          <a:xfrm>
            <a:off x="1268361" y="5451888"/>
            <a:ext cx="9488129" cy="615553"/>
          </a:xfrm>
          <a:prstGeom prst="rect">
            <a:avLst/>
          </a:prstGeom>
          <a:noFill/>
        </p:spPr>
        <p:txBody>
          <a:bodyPr wrap="square" rtlCol="0">
            <a:spAutoFit/>
          </a:bodyPr>
          <a:lstStyle/>
          <a:p>
            <a:pPr algn="ctr"/>
            <a:r>
              <a:rPr lang="en-IN" sz="1800" dirty="0">
                <a:solidFill>
                  <a:srgbClr val="0070C0"/>
                </a:solidFill>
              </a:rPr>
              <a:t>Vishwakarma Institute of Technology , Pune</a:t>
            </a:r>
          </a:p>
          <a:p>
            <a:pPr algn="ctr"/>
            <a:r>
              <a:rPr lang="en-IN" sz="1600" dirty="0">
                <a:solidFill>
                  <a:srgbClr val="0070C0"/>
                </a:solidFill>
              </a:rPr>
              <a:t>Department of Computer Engineering</a:t>
            </a:r>
            <a:endParaRPr lang="en-IN" sz="1800" dirty="0">
              <a:solidFill>
                <a:srgbClr val="0070C0"/>
              </a:solidFill>
            </a:endParaRP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1F42F-3666-D2B7-C407-C9E64AC14DB3}"/>
              </a:ext>
            </a:extLst>
          </p:cNvPr>
          <p:cNvSpPr>
            <a:spLocks noGrp="1"/>
          </p:cNvSpPr>
          <p:nvPr>
            <p:ph type="title"/>
          </p:nvPr>
        </p:nvSpPr>
        <p:spPr>
          <a:xfrm>
            <a:off x="1295400" y="444860"/>
            <a:ext cx="9601200" cy="784173"/>
          </a:xfrm>
        </p:spPr>
        <p:txBody>
          <a:bodyPr anchor="ctr"/>
          <a:lstStyle/>
          <a:p>
            <a:r>
              <a:rPr lang="en-IN" dirty="0">
                <a:solidFill>
                  <a:srgbClr val="0070C0"/>
                </a:solidFill>
              </a:rPr>
              <a:t>Technology and Tools Used</a:t>
            </a:r>
          </a:p>
        </p:txBody>
      </p:sp>
      <p:sp>
        <p:nvSpPr>
          <p:cNvPr id="3" name="Content Placeholder 2">
            <a:extLst>
              <a:ext uri="{FF2B5EF4-FFF2-40B4-BE49-F238E27FC236}">
                <a16:creationId xmlns:a16="http://schemas.microsoft.com/office/drawing/2014/main" id="{BE52EE53-C5B9-2F01-32C7-01A84F360C4C}"/>
              </a:ext>
            </a:extLst>
          </p:cNvPr>
          <p:cNvSpPr>
            <a:spLocks noGrp="1"/>
          </p:cNvSpPr>
          <p:nvPr>
            <p:ph sz="half" idx="1"/>
          </p:nvPr>
        </p:nvSpPr>
        <p:spPr>
          <a:xfrm>
            <a:off x="1295400" y="1484671"/>
            <a:ext cx="4572000" cy="1547287"/>
          </a:xfrm>
        </p:spPr>
        <p:txBody>
          <a:bodyPr/>
          <a:lstStyle/>
          <a:p>
            <a:pPr>
              <a:buClr>
                <a:schemeClr val="accent3"/>
              </a:buClr>
              <a:buFont typeface="Wingdings" panose="05000000000000000000" pitchFamily="2" charset="2"/>
              <a:buChar char="§"/>
            </a:pPr>
            <a:r>
              <a:rPr lang="en-IN" sz="1800" b="1" dirty="0"/>
              <a:t>Technology:</a:t>
            </a:r>
          </a:p>
          <a:p>
            <a:pPr>
              <a:buClr>
                <a:schemeClr val="accent3"/>
              </a:buClr>
              <a:buFont typeface="Arial" panose="020B0604020202020204" pitchFamily="34" charset="0"/>
              <a:buChar char="•"/>
            </a:pPr>
            <a:r>
              <a:rPr lang="en-IN" sz="1800" dirty="0"/>
              <a:t> Machine Learning</a:t>
            </a:r>
          </a:p>
          <a:p>
            <a:pPr>
              <a:buClr>
                <a:schemeClr val="accent3"/>
              </a:buClr>
              <a:buFont typeface="Arial" panose="020B0604020202020204" pitchFamily="34" charset="0"/>
              <a:buChar char="•"/>
            </a:pPr>
            <a:r>
              <a:rPr lang="en-IN" sz="1800" dirty="0"/>
              <a:t> Deep Learning</a:t>
            </a:r>
          </a:p>
          <a:p>
            <a:pPr marL="0" indent="0">
              <a:buNone/>
            </a:pPr>
            <a:endParaRPr lang="en-IN" dirty="0"/>
          </a:p>
          <a:p>
            <a:pPr marL="0" indent="0">
              <a:buNone/>
            </a:pPr>
            <a:endParaRPr lang="en-IN" dirty="0"/>
          </a:p>
        </p:txBody>
      </p:sp>
      <p:sp>
        <p:nvSpPr>
          <p:cNvPr id="4" name="Content Placeholder 3">
            <a:extLst>
              <a:ext uri="{FF2B5EF4-FFF2-40B4-BE49-F238E27FC236}">
                <a16:creationId xmlns:a16="http://schemas.microsoft.com/office/drawing/2014/main" id="{06ED6D4C-A77F-0D91-8F18-E439AF97F27B}"/>
              </a:ext>
            </a:extLst>
          </p:cNvPr>
          <p:cNvSpPr>
            <a:spLocks noGrp="1"/>
          </p:cNvSpPr>
          <p:nvPr>
            <p:ph sz="half" idx="2"/>
          </p:nvPr>
        </p:nvSpPr>
        <p:spPr>
          <a:xfrm>
            <a:off x="6324600" y="1484671"/>
            <a:ext cx="4572000" cy="1944329"/>
          </a:xfrm>
        </p:spPr>
        <p:txBody>
          <a:bodyPr/>
          <a:lstStyle/>
          <a:p>
            <a:pPr>
              <a:lnSpc>
                <a:spcPct val="100000"/>
              </a:lnSpc>
              <a:buClr>
                <a:schemeClr val="accent3"/>
              </a:buClr>
              <a:buFont typeface="Wingdings" panose="05000000000000000000" pitchFamily="2" charset="2"/>
              <a:buChar char="§"/>
            </a:pPr>
            <a:r>
              <a:rPr lang="en-IN" sz="1800" b="1" dirty="0"/>
              <a:t>Tools</a:t>
            </a:r>
          </a:p>
          <a:p>
            <a:pPr>
              <a:lnSpc>
                <a:spcPct val="100000"/>
              </a:lnSpc>
              <a:buClr>
                <a:schemeClr val="accent3"/>
              </a:buClr>
              <a:buFont typeface="Arial" panose="020B0604020202020204" pitchFamily="34" charset="0"/>
              <a:buChar char="•"/>
            </a:pPr>
            <a:r>
              <a:rPr lang="en-IN" sz="1800" dirty="0"/>
              <a:t>Visual Studio Code</a:t>
            </a:r>
          </a:p>
          <a:p>
            <a:pPr>
              <a:lnSpc>
                <a:spcPct val="100000"/>
              </a:lnSpc>
              <a:buClr>
                <a:schemeClr val="accent3"/>
              </a:buClr>
              <a:buFont typeface="Arial" panose="020B0604020202020204" pitchFamily="34" charset="0"/>
              <a:buChar char="•"/>
            </a:pPr>
            <a:r>
              <a:rPr lang="en-IN" sz="1800" dirty="0"/>
              <a:t>Google Collaboratory</a:t>
            </a:r>
          </a:p>
          <a:p>
            <a:pPr>
              <a:lnSpc>
                <a:spcPct val="100000"/>
              </a:lnSpc>
              <a:buClr>
                <a:schemeClr val="accent3"/>
              </a:buClr>
              <a:buFont typeface="Arial" panose="020B0604020202020204" pitchFamily="34" charset="0"/>
              <a:buChar char="•"/>
            </a:pPr>
            <a:r>
              <a:rPr lang="en-IN" sz="1800" dirty="0"/>
              <a:t>Google Drive (Storage)</a:t>
            </a:r>
          </a:p>
          <a:p>
            <a:endParaRPr lang="en-IN" dirty="0"/>
          </a:p>
        </p:txBody>
      </p:sp>
      <p:sp>
        <p:nvSpPr>
          <p:cNvPr id="5" name="Content Placeholder 2">
            <a:extLst>
              <a:ext uri="{FF2B5EF4-FFF2-40B4-BE49-F238E27FC236}">
                <a16:creationId xmlns:a16="http://schemas.microsoft.com/office/drawing/2014/main" id="{0E5A9CAE-EFA7-5A28-C1FB-AB3A95C73D2E}"/>
              </a:ext>
            </a:extLst>
          </p:cNvPr>
          <p:cNvSpPr txBox="1">
            <a:spLocks/>
          </p:cNvSpPr>
          <p:nvPr/>
        </p:nvSpPr>
        <p:spPr>
          <a:xfrm>
            <a:off x="1295400" y="3701844"/>
            <a:ext cx="4571999" cy="170343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800" kern="1200">
                <a:solidFill>
                  <a:schemeClr val="tx1"/>
                </a:solidFill>
                <a:latin typeface="+mn-lt"/>
                <a:ea typeface="+mn-ea"/>
                <a:cs typeface="+mn-cs"/>
              </a:defRPr>
            </a:lvl9pPr>
          </a:lstStyle>
          <a:p>
            <a:pPr>
              <a:buClr>
                <a:schemeClr val="accent3"/>
              </a:buClr>
              <a:buFont typeface="Wingdings" panose="05000000000000000000" pitchFamily="2" charset="2"/>
              <a:buChar char="§"/>
            </a:pPr>
            <a:r>
              <a:rPr lang="en-IN" sz="1800" b="1" dirty="0"/>
              <a:t>Algorithm:</a:t>
            </a:r>
          </a:p>
          <a:p>
            <a:pPr>
              <a:buClr>
                <a:schemeClr val="accent3"/>
              </a:buClr>
              <a:buFont typeface="Arial" panose="020B0604020202020204" pitchFamily="34" charset="0"/>
              <a:buChar char="•"/>
            </a:pPr>
            <a:r>
              <a:rPr lang="en-IN" sz="1800" dirty="0"/>
              <a:t>Supervised Machine Learning</a:t>
            </a:r>
          </a:p>
          <a:p>
            <a:pPr>
              <a:buClr>
                <a:schemeClr val="accent3"/>
              </a:buClr>
              <a:buFont typeface="Arial" panose="020B0604020202020204" pitchFamily="34" charset="0"/>
              <a:buChar char="•"/>
            </a:pPr>
            <a:r>
              <a:rPr lang="en-IN" sz="1800" dirty="0"/>
              <a:t>Convolutional Neural Networking</a:t>
            </a:r>
          </a:p>
          <a:p>
            <a:pPr>
              <a:buClr>
                <a:schemeClr val="accent3"/>
              </a:buClr>
              <a:buFont typeface="Arial" panose="020B0604020202020204" pitchFamily="34" charset="0"/>
              <a:buChar char="•"/>
            </a:pPr>
            <a:r>
              <a:rPr lang="en-IN" sz="1800" dirty="0"/>
              <a:t>U-Net </a:t>
            </a:r>
          </a:p>
          <a:p>
            <a:pPr marL="0" indent="0">
              <a:buFont typeface="Arial" pitchFamily="34" charset="0"/>
              <a:buNone/>
            </a:pPr>
            <a:endParaRPr lang="en-IN" dirty="0"/>
          </a:p>
        </p:txBody>
      </p:sp>
      <p:sp>
        <p:nvSpPr>
          <p:cNvPr id="7" name="TextBox 6">
            <a:extLst>
              <a:ext uri="{FF2B5EF4-FFF2-40B4-BE49-F238E27FC236}">
                <a16:creationId xmlns:a16="http://schemas.microsoft.com/office/drawing/2014/main" id="{5BC07780-01F5-0FCC-5AB1-9393C0AF5233}"/>
              </a:ext>
            </a:extLst>
          </p:cNvPr>
          <p:cNvSpPr txBox="1"/>
          <p:nvPr/>
        </p:nvSpPr>
        <p:spPr>
          <a:xfrm>
            <a:off x="6324599" y="3684638"/>
            <a:ext cx="4571999" cy="2308324"/>
          </a:xfrm>
          <a:prstGeom prst="rect">
            <a:avLst/>
          </a:prstGeom>
          <a:noFill/>
        </p:spPr>
        <p:txBody>
          <a:bodyPr wrap="square" numCol="2" rtlCol="0">
            <a:spAutoFit/>
          </a:bodyPr>
          <a:lstStyle/>
          <a:p>
            <a:pPr marL="285750" indent="-285750">
              <a:buClr>
                <a:schemeClr val="accent3"/>
              </a:buClr>
              <a:buFont typeface="Wingdings" panose="05000000000000000000" pitchFamily="2" charset="2"/>
              <a:buChar char="§"/>
            </a:pPr>
            <a:r>
              <a:rPr lang="en-IN" b="1" dirty="0"/>
              <a:t>Libraries:</a:t>
            </a:r>
          </a:p>
          <a:p>
            <a:pPr>
              <a:buClr>
                <a:schemeClr val="accent3"/>
              </a:buClr>
            </a:pPr>
            <a:endParaRPr lang="en-IN" dirty="0"/>
          </a:p>
          <a:p>
            <a:pPr marL="285750" lvl="0" indent="-285750" algn="l" rtl="0">
              <a:spcBef>
                <a:spcPts val="0"/>
              </a:spcBef>
              <a:spcAft>
                <a:spcPts val="0"/>
              </a:spcAft>
              <a:buClr>
                <a:schemeClr val="accent3"/>
              </a:buClr>
              <a:buFont typeface="Arial" panose="020B0604020202020204" pitchFamily="34" charset="0"/>
              <a:buChar char="•"/>
            </a:pPr>
            <a:r>
              <a:rPr lang="en-US" sz="1800" dirty="0" err="1"/>
              <a:t>Tensorflow</a:t>
            </a:r>
            <a:endParaRPr lang="en-US" sz="1800" dirty="0"/>
          </a:p>
          <a:p>
            <a:pPr marL="285750" lvl="0" indent="-285750" algn="l" rtl="0">
              <a:spcBef>
                <a:spcPts val="0"/>
              </a:spcBef>
              <a:spcAft>
                <a:spcPts val="0"/>
              </a:spcAft>
              <a:buClr>
                <a:schemeClr val="accent3"/>
              </a:buClr>
              <a:buFont typeface="Arial" panose="020B0604020202020204" pitchFamily="34" charset="0"/>
              <a:buChar char="•"/>
            </a:pPr>
            <a:r>
              <a:rPr lang="en-US" sz="1800" dirty="0"/>
              <a:t>Pandas	</a:t>
            </a:r>
          </a:p>
          <a:p>
            <a:pPr marL="285750" lvl="0" indent="-285750" algn="l" rtl="0">
              <a:spcBef>
                <a:spcPts val="0"/>
              </a:spcBef>
              <a:spcAft>
                <a:spcPts val="0"/>
              </a:spcAft>
              <a:buClr>
                <a:schemeClr val="accent3"/>
              </a:buClr>
              <a:buFont typeface="Arial" panose="020B0604020202020204" pitchFamily="34" charset="0"/>
              <a:buChar char="•"/>
            </a:pPr>
            <a:r>
              <a:rPr lang="en-US" sz="1800" dirty="0" err="1"/>
              <a:t>Numpy</a:t>
            </a:r>
            <a:endParaRPr lang="en-US" sz="1800" dirty="0"/>
          </a:p>
          <a:p>
            <a:pPr marL="285750" lvl="0" indent="-285750" algn="l" rtl="0">
              <a:spcBef>
                <a:spcPts val="0"/>
              </a:spcBef>
              <a:spcAft>
                <a:spcPts val="0"/>
              </a:spcAft>
              <a:buClr>
                <a:schemeClr val="accent3"/>
              </a:buClr>
              <a:buFont typeface="Arial" panose="020B0604020202020204" pitchFamily="34" charset="0"/>
              <a:buChar char="•"/>
            </a:pPr>
            <a:r>
              <a:rPr lang="en-US" sz="1800" dirty="0" err="1"/>
              <a:t>Pytorch</a:t>
            </a:r>
            <a:r>
              <a:rPr lang="en-US" sz="1800" dirty="0"/>
              <a:t>			</a:t>
            </a:r>
          </a:p>
          <a:p>
            <a:pPr lvl="0" algn="l" rtl="0">
              <a:spcBef>
                <a:spcPts val="0"/>
              </a:spcBef>
              <a:spcAft>
                <a:spcPts val="0"/>
              </a:spcAft>
              <a:buClr>
                <a:schemeClr val="accent3"/>
              </a:buClr>
            </a:pPr>
            <a:r>
              <a:rPr lang="en-US" sz="1800" dirty="0"/>
              <a:t>	</a:t>
            </a:r>
          </a:p>
          <a:p>
            <a:pPr marL="285750" lvl="0" indent="-285750" algn="l" rtl="0">
              <a:spcBef>
                <a:spcPts val="0"/>
              </a:spcBef>
              <a:spcAft>
                <a:spcPts val="0"/>
              </a:spcAft>
              <a:buClr>
                <a:schemeClr val="accent3"/>
              </a:buClr>
              <a:buFont typeface="Arial" panose="020B0604020202020204" pitchFamily="34" charset="0"/>
              <a:buChar char="•"/>
            </a:pPr>
            <a:endParaRPr lang="en-US" dirty="0"/>
          </a:p>
          <a:p>
            <a:pPr marL="285750" lvl="0" indent="-285750" algn="l" rtl="0">
              <a:spcBef>
                <a:spcPts val="0"/>
              </a:spcBef>
              <a:spcAft>
                <a:spcPts val="0"/>
              </a:spcAft>
              <a:buClr>
                <a:schemeClr val="accent3"/>
              </a:buClr>
              <a:buFont typeface="Arial" panose="020B0604020202020204" pitchFamily="34" charset="0"/>
              <a:buChar char="•"/>
            </a:pPr>
            <a:endParaRPr lang="en-US" sz="1800" dirty="0"/>
          </a:p>
          <a:p>
            <a:pPr marL="285750" lvl="0" indent="-285750" algn="l" rtl="0">
              <a:spcBef>
                <a:spcPts val="0"/>
              </a:spcBef>
              <a:spcAft>
                <a:spcPts val="0"/>
              </a:spcAft>
              <a:buClr>
                <a:schemeClr val="accent3"/>
              </a:buClr>
              <a:buFont typeface="Arial" panose="020B0604020202020204" pitchFamily="34" charset="0"/>
              <a:buChar char="•"/>
            </a:pPr>
            <a:r>
              <a:rPr lang="en-US" sz="1800" dirty="0" err="1"/>
              <a:t>Streamlite</a:t>
            </a:r>
            <a:endParaRPr lang="en-US" dirty="0"/>
          </a:p>
          <a:p>
            <a:pPr marL="285750" lvl="0" indent="-285750" algn="l" rtl="0">
              <a:spcBef>
                <a:spcPts val="0"/>
              </a:spcBef>
              <a:spcAft>
                <a:spcPts val="0"/>
              </a:spcAft>
              <a:buClr>
                <a:schemeClr val="accent3"/>
              </a:buClr>
              <a:buFont typeface="Arial" panose="020B0604020202020204" pitchFamily="34" charset="0"/>
              <a:buChar char="•"/>
            </a:pPr>
            <a:r>
              <a:rPr lang="en-US" sz="1800" dirty="0"/>
              <a:t>PIL</a:t>
            </a:r>
          </a:p>
          <a:p>
            <a:pPr marL="285750" lvl="0" indent="-285750" algn="l" rtl="0">
              <a:spcBef>
                <a:spcPts val="0"/>
              </a:spcBef>
              <a:spcAft>
                <a:spcPts val="0"/>
              </a:spcAft>
              <a:buClr>
                <a:schemeClr val="accent3"/>
              </a:buClr>
              <a:buFont typeface="Arial" panose="020B0604020202020204" pitchFamily="34" charset="0"/>
              <a:buChar char="•"/>
            </a:pPr>
            <a:r>
              <a:rPr lang="en-US" sz="1800" dirty="0"/>
              <a:t>Flask	</a:t>
            </a:r>
            <a:endParaRPr lang="en-US" dirty="0"/>
          </a:p>
          <a:p>
            <a:pPr marL="285750" lvl="0" indent="-285750" algn="l" rtl="0">
              <a:spcBef>
                <a:spcPts val="0"/>
              </a:spcBef>
              <a:spcAft>
                <a:spcPts val="0"/>
              </a:spcAft>
              <a:buClr>
                <a:schemeClr val="accent3"/>
              </a:buClr>
              <a:buFont typeface="Arial" panose="020B0604020202020204" pitchFamily="34" charset="0"/>
              <a:buChar char="•"/>
            </a:pPr>
            <a:r>
              <a:rPr lang="en-US" sz="1800" dirty="0"/>
              <a:t>OS</a:t>
            </a:r>
            <a:endParaRPr lang="en-IN" dirty="0"/>
          </a:p>
        </p:txBody>
      </p:sp>
    </p:spTree>
    <p:extLst>
      <p:ext uri="{BB962C8B-B14F-4D97-AF65-F5344CB8AC3E}">
        <p14:creationId xmlns:p14="http://schemas.microsoft.com/office/powerpoint/2010/main" val="1380636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452948"/>
            <a:ext cx="9601200" cy="613851"/>
          </a:xfrm>
        </p:spPr>
        <p:txBody>
          <a:bodyPr anchor="ctr"/>
          <a:lstStyle/>
          <a:p>
            <a:r>
              <a:rPr lang="en-US" dirty="0">
                <a:solidFill>
                  <a:srgbClr val="0070C0"/>
                </a:solidFill>
              </a:rPr>
              <a:t>Conclusion</a:t>
            </a:r>
          </a:p>
        </p:txBody>
      </p:sp>
      <p:sp>
        <p:nvSpPr>
          <p:cNvPr id="5" name="Content Placeholder 4">
            <a:extLst>
              <a:ext uri="{FF2B5EF4-FFF2-40B4-BE49-F238E27FC236}">
                <a16:creationId xmlns:a16="http://schemas.microsoft.com/office/drawing/2014/main" id="{F7DC9728-7D49-29EA-CE9E-B5F30E1EA68D}"/>
              </a:ext>
            </a:extLst>
          </p:cNvPr>
          <p:cNvSpPr>
            <a:spLocks noGrp="1"/>
          </p:cNvSpPr>
          <p:nvPr>
            <p:ph idx="1"/>
          </p:nvPr>
        </p:nvSpPr>
        <p:spPr>
          <a:xfrm>
            <a:off x="1295400" y="1398638"/>
            <a:ext cx="9601200" cy="3706762"/>
          </a:xfrm>
        </p:spPr>
        <p:txBody>
          <a:bodyPr anchor="ctr">
            <a:normAutofit/>
          </a:bodyPr>
          <a:lstStyle/>
          <a:p>
            <a:pPr marL="0" indent="0" algn="just">
              <a:lnSpc>
                <a:spcPct val="150000"/>
              </a:lnSpc>
              <a:buNone/>
            </a:pPr>
            <a:r>
              <a:rPr lang="en-GB" sz="1800" dirty="0"/>
              <a:t>This project successfully integrates advanced deep learning techniques to address the challenge of disease detection in custard apple cultivation. By developing a Convolutional Neural Network (CNN) and employing state-of-the-art methodologies like U-Net, we achieve precise classification of seven distinct disease types. The enhanced accuracy and efficiency of our model not only surpass traditional methods but also supports sustainable agricultural practices by minimizing the need for chemical treatments. Our approach provides valuable insights into disease management, contributing to healthier crops and more sustainable cultivation practices.</a:t>
            </a:r>
            <a:endParaRPr lang="en-IN" sz="1800" dirty="0"/>
          </a:p>
        </p:txBody>
      </p:sp>
    </p:spTree>
    <p:extLst>
      <p:ext uri="{BB962C8B-B14F-4D97-AF65-F5344CB8AC3E}">
        <p14:creationId xmlns:p14="http://schemas.microsoft.com/office/powerpoint/2010/main" val="3983559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0B5E856-D4ED-8926-FDFA-ECCB76647325}"/>
              </a:ext>
            </a:extLst>
          </p:cNvPr>
          <p:cNvSpPr txBox="1">
            <a:spLocks/>
          </p:cNvSpPr>
          <p:nvPr/>
        </p:nvSpPr>
        <p:spPr>
          <a:xfrm>
            <a:off x="1295400" y="415363"/>
            <a:ext cx="9601200" cy="941489"/>
          </a:xfrm>
          <a:prstGeom prst="rect">
            <a:avLst/>
          </a:prstGeom>
        </p:spPr>
        <p:txBody>
          <a:bodyPr anchor="ctr"/>
          <a:lst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a:lstStyle>
          <a:p>
            <a:endParaRPr lang="en-US" dirty="0"/>
          </a:p>
        </p:txBody>
      </p:sp>
      <p:sp>
        <p:nvSpPr>
          <p:cNvPr id="7" name="TextBox 6">
            <a:extLst>
              <a:ext uri="{FF2B5EF4-FFF2-40B4-BE49-F238E27FC236}">
                <a16:creationId xmlns:a16="http://schemas.microsoft.com/office/drawing/2014/main" id="{A2BECF07-18F1-0A24-E52C-8832CEEB3B16}"/>
              </a:ext>
            </a:extLst>
          </p:cNvPr>
          <p:cNvSpPr txBox="1"/>
          <p:nvPr/>
        </p:nvSpPr>
        <p:spPr>
          <a:xfrm>
            <a:off x="2605548" y="2588342"/>
            <a:ext cx="6980903" cy="1323439"/>
          </a:xfrm>
          <a:prstGeom prst="rect">
            <a:avLst/>
          </a:prstGeom>
          <a:noFill/>
        </p:spPr>
        <p:txBody>
          <a:bodyPr wrap="square" rtlCol="0">
            <a:spAutoFit/>
          </a:bodyPr>
          <a:lstStyle/>
          <a:p>
            <a:r>
              <a:rPr lang="en-IN" sz="8000" dirty="0">
                <a:solidFill>
                  <a:srgbClr val="0070C0"/>
                </a:solidFill>
              </a:rPr>
              <a:t>THANK YOU !!</a:t>
            </a:r>
          </a:p>
        </p:txBody>
      </p:sp>
    </p:spTree>
    <p:extLst>
      <p:ext uri="{BB962C8B-B14F-4D97-AF65-F5344CB8AC3E}">
        <p14:creationId xmlns:p14="http://schemas.microsoft.com/office/powerpoint/2010/main" val="154430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658761"/>
            <a:ext cx="9601200" cy="766916"/>
          </a:xfrm>
        </p:spPr>
        <p:txBody>
          <a:bodyPr anchor="ctr"/>
          <a:lstStyle/>
          <a:p>
            <a:r>
              <a:rPr lang="en-US" dirty="0">
                <a:solidFill>
                  <a:srgbClr val="0070C0"/>
                </a:solidFill>
              </a:rPr>
              <a:t>Content</a:t>
            </a:r>
          </a:p>
        </p:txBody>
      </p:sp>
      <p:sp>
        <p:nvSpPr>
          <p:cNvPr id="3" name="Content Placeholder 2"/>
          <p:cNvSpPr>
            <a:spLocks noGrp="1"/>
          </p:cNvSpPr>
          <p:nvPr>
            <p:ph idx="1"/>
          </p:nvPr>
        </p:nvSpPr>
        <p:spPr>
          <a:xfrm>
            <a:off x="1295400" y="1681317"/>
            <a:ext cx="9601200" cy="3982065"/>
          </a:xfrm>
        </p:spPr>
        <p:txBody>
          <a:bodyPr/>
          <a:lstStyle/>
          <a:p>
            <a:pPr>
              <a:buClr>
                <a:schemeClr val="accent3"/>
              </a:buClr>
            </a:pPr>
            <a:r>
              <a:rPr lang="en-US" dirty="0">
                <a:solidFill>
                  <a:schemeClr val="tx2"/>
                </a:solidFill>
              </a:rPr>
              <a:t>Introduction</a:t>
            </a:r>
          </a:p>
          <a:p>
            <a:pPr>
              <a:buClr>
                <a:schemeClr val="accent3"/>
              </a:buClr>
            </a:pPr>
            <a:r>
              <a:rPr lang="en-US" dirty="0">
                <a:solidFill>
                  <a:schemeClr val="tx2"/>
                </a:solidFill>
              </a:rPr>
              <a:t>Problem Statement</a:t>
            </a:r>
          </a:p>
          <a:p>
            <a:pPr>
              <a:buClr>
                <a:schemeClr val="accent3"/>
              </a:buClr>
            </a:pPr>
            <a:r>
              <a:rPr lang="en-US" dirty="0">
                <a:solidFill>
                  <a:schemeClr val="tx2"/>
                </a:solidFill>
              </a:rPr>
              <a:t>Literature Review</a:t>
            </a:r>
          </a:p>
          <a:p>
            <a:pPr>
              <a:buClr>
                <a:schemeClr val="accent3"/>
              </a:buClr>
            </a:pPr>
            <a:r>
              <a:rPr lang="en-US" dirty="0">
                <a:solidFill>
                  <a:schemeClr val="tx2"/>
                </a:solidFill>
              </a:rPr>
              <a:t>Objective</a:t>
            </a:r>
          </a:p>
          <a:p>
            <a:pPr>
              <a:buClr>
                <a:schemeClr val="accent3"/>
              </a:buClr>
            </a:pPr>
            <a:r>
              <a:rPr lang="en-US" dirty="0">
                <a:solidFill>
                  <a:schemeClr val="tx2"/>
                </a:solidFill>
              </a:rPr>
              <a:t>System Architecture</a:t>
            </a:r>
          </a:p>
          <a:p>
            <a:pPr>
              <a:buClr>
                <a:schemeClr val="accent3"/>
              </a:buClr>
            </a:pPr>
            <a:r>
              <a:rPr lang="en-US" dirty="0">
                <a:solidFill>
                  <a:schemeClr val="tx2"/>
                </a:solidFill>
              </a:rPr>
              <a:t>Methodology</a:t>
            </a:r>
          </a:p>
          <a:p>
            <a:pPr>
              <a:buClr>
                <a:schemeClr val="accent3"/>
              </a:buClr>
            </a:pPr>
            <a:r>
              <a:rPr lang="en-US" dirty="0">
                <a:solidFill>
                  <a:schemeClr val="tx2"/>
                </a:solidFill>
              </a:rPr>
              <a:t>Technology and Tools Used</a:t>
            </a:r>
          </a:p>
          <a:p>
            <a:pPr>
              <a:buClr>
                <a:schemeClr val="accent3"/>
              </a:buClr>
            </a:pPr>
            <a:r>
              <a:rPr lang="en-US" dirty="0">
                <a:solidFill>
                  <a:schemeClr val="tx2"/>
                </a:solidFill>
              </a:rPr>
              <a:t>Conclusion</a:t>
            </a:r>
          </a:p>
        </p:txBody>
      </p:sp>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572680"/>
            <a:ext cx="9601200" cy="784172"/>
          </a:xfrm>
        </p:spPr>
        <p:txBody>
          <a:bodyPr anchor="ctr"/>
          <a:lstStyle/>
          <a:p>
            <a:r>
              <a:rPr lang="en-US" dirty="0">
                <a:solidFill>
                  <a:srgbClr val="0070C0"/>
                </a:solidFill>
              </a:rPr>
              <a:t>Introduction</a:t>
            </a:r>
          </a:p>
        </p:txBody>
      </p:sp>
      <p:sp>
        <p:nvSpPr>
          <p:cNvPr id="3" name="Text Placeholder 2"/>
          <p:cNvSpPr>
            <a:spLocks noGrp="1"/>
          </p:cNvSpPr>
          <p:nvPr>
            <p:ph type="body" idx="1"/>
          </p:nvPr>
        </p:nvSpPr>
        <p:spPr>
          <a:xfrm>
            <a:off x="1295400" y="1356852"/>
            <a:ext cx="9601200" cy="4392884"/>
          </a:xfrm>
        </p:spPr>
        <p:txBody>
          <a:bodyPr anchor="ctr">
            <a:normAutofit/>
          </a:bodyPr>
          <a:lstStyle/>
          <a:p>
            <a:pPr marL="342900" indent="-342900" algn="just">
              <a:lnSpc>
                <a:spcPct val="100000"/>
              </a:lnSpc>
              <a:buClr>
                <a:schemeClr val="accent3"/>
              </a:buClr>
              <a:buFont typeface="Wingdings" panose="05000000000000000000" pitchFamily="2" charset="2"/>
              <a:buChar char="§"/>
            </a:pPr>
            <a:r>
              <a:rPr lang="en-GB" sz="1800" dirty="0">
                <a:solidFill>
                  <a:schemeClr val="tx1"/>
                </a:solidFill>
              </a:rPr>
              <a:t>The custard apple, a valuable crop in the agricultural and wellness sectors, faces significant threats from diseases that can impact both yield and quality. </a:t>
            </a:r>
          </a:p>
          <a:p>
            <a:pPr marL="342900" indent="-342900" algn="just">
              <a:lnSpc>
                <a:spcPct val="100000"/>
              </a:lnSpc>
              <a:buClr>
                <a:schemeClr val="accent3"/>
              </a:buClr>
              <a:buFont typeface="Wingdings" panose="05000000000000000000" pitchFamily="2" charset="2"/>
              <a:buChar char="§"/>
            </a:pPr>
            <a:endParaRPr lang="en-GB" sz="1800" dirty="0">
              <a:solidFill>
                <a:schemeClr val="tx1"/>
              </a:solidFill>
            </a:endParaRPr>
          </a:p>
          <a:p>
            <a:pPr marL="342900" indent="-342900" algn="just">
              <a:lnSpc>
                <a:spcPct val="100000"/>
              </a:lnSpc>
              <a:buClr>
                <a:schemeClr val="accent3"/>
              </a:buClr>
              <a:buFont typeface="Wingdings" panose="05000000000000000000" pitchFamily="2" charset="2"/>
              <a:buChar char="§"/>
            </a:pPr>
            <a:r>
              <a:rPr lang="en-GB" sz="1800" dirty="0">
                <a:solidFill>
                  <a:schemeClr val="tx1"/>
                </a:solidFill>
              </a:rPr>
              <a:t>Traditional methods of disease detection rely on manual observation, which can be slow and prone to inaccuracies. </a:t>
            </a:r>
          </a:p>
          <a:p>
            <a:pPr marL="342900" indent="-342900" algn="just">
              <a:lnSpc>
                <a:spcPct val="100000"/>
              </a:lnSpc>
              <a:buClr>
                <a:schemeClr val="accent3"/>
              </a:buClr>
              <a:buFont typeface="Wingdings" panose="05000000000000000000" pitchFamily="2" charset="2"/>
              <a:buChar char="§"/>
            </a:pPr>
            <a:endParaRPr lang="en-GB" sz="1800" dirty="0">
              <a:solidFill>
                <a:schemeClr val="tx1"/>
              </a:solidFill>
            </a:endParaRPr>
          </a:p>
          <a:p>
            <a:pPr marL="342900" indent="-342900" algn="just">
              <a:lnSpc>
                <a:spcPct val="100000"/>
              </a:lnSpc>
              <a:buClr>
                <a:schemeClr val="accent3"/>
              </a:buClr>
              <a:buFont typeface="Wingdings" panose="05000000000000000000" pitchFamily="2" charset="2"/>
              <a:buChar char="§"/>
            </a:pPr>
            <a:r>
              <a:rPr lang="en-GB" sz="1800" dirty="0">
                <a:solidFill>
                  <a:schemeClr val="tx1"/>
                </a:solidFill>
              </a:rPr>
              <a:t>Our project leverages cutting-edge deep learning techniques, including convolutional neural networks (CNNs), to enhance the precision and efficiency of disease detection in custard apple plants.</a:t>
            </a:r>
          </a:p>
          <a:p>
            <a:pPr marL="342900" indent="-342900" algn="just">
              <a:lnSpc>
                <a:spcPct val="100000"/>
              </a:lnSpc>
              <a:buClr>
                <a:schemeClr val="accent3"/>
              </a:buClr>
              <a:buFont typeface="Wingdings" panose="05000000000000000000" pitchFamily="2" charset="2"/>
              <a:buChar char="§"/>
            </a:pPr>
            <a:endParaRPr lang="en-GB" sz="1800" dirty="0">
              <a:solidFill>
                <a:schemeClr val="tx1"/>
              </a:solidFill>
            </a:endParaRPr>
          </a:p>
          <a:p>
            <a:pPr marL="342900" indent="-342900" algn="just">
              <a:lnSpc>
                <a:spcPct val="100000"/>
              </a:lnSpc>
              <a:buClr>
                <a:schemeClr val="accent3"/>
              </a:buClr>
              <a:buFont typeface="Wingdings" panose="05000000000000000000" pitchFamily="2" charset="2"/>
              <a:buChar char="§"/>
            </a:pPr>
            <a:r>
              <a:rPr lang="en-GB" sz="1800" dirty="0">
                <a:solidFill>
                  <a:schemeClr val="tx1"/>
                </a:solidFill>
              </a:rPr>
              <a:t> By automating the identification process, we not only accelerate disease diagnosis but also enable timely intervention. </a:t>
            </a:r>
          </a:p>
          <a:p>
            <a:pPr marL="342900" indent="-342900" algn="just">
              <a:lnSpc>
                <a:spcPct val="100000"/>
              </a:lnSpc>
              <a:buClr>
                <a:schemeClr val="accent3"/>
              </a:buClr>
              <a:buFont typeface="Wingdings" panose="05000000000000000000" pitchFamily="2" charset="2"/>
              <a:buChar char="§"/>
            </a:pPr>
            <a:endParaRPr lang="en-GB" sz="1800" dirty="0">
              <a:solidFill>
                <a:schemeClr val="tx1"/>
              </a:solidFill>
            </a:endParaRPr>
          </a:p>
          <a:p>
            <a:pPr marL="342900" indent="-342900" algn="just">
              <a:lnSpc>
                <a:spcPct val="100000"/>
              </a:lnSpc>
              <a:buClr>
                <a:schemeClr val="accent3"/>
              </a:buClr>
              <a:buFont typeface="Wingdings" panose="05000000000000000000" pitchFamily="2" charset="2"/>
              <a:buChar char="§"/>
            </a:pPr>
            <a:r>
              <a:rPr lang="en-GB" sz="1800" dirty="0">
                <a:solidFill>
                  <a:schemeClr val="tx1"/>
                </a:solidFill>
              </a:rPr>
              <a:t>This approach contributes to more sustainable cultivation practices, reducing the need for chemical treatments and improving the overall health and yield of custard apple crops.</a:t>
            </a:r>
            <a:endParaRPr lang="en-US" sz="1800" dirty="0">
              <a:solidFill>
                <a:schemeClr val="tx1"/>
              </a:solidFill>
            </a:endParaRPr>
          </a:p>
        </p:txBody>
      </p:sp>
    </p:spTree>
    <p:extLst>
      <p:ext uri="{BB962C8B-B14F-4D97-AF65-F5344CB8AC3E}">
        <p14:creationId xmlns:p14="http://schemas.microsoft.com/office/powerpoint/2010/main" val="3229171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533352"/>
            <a:ext cx="9601200" cy="823501"/>
          </a:xfrm>
        </p:spPr>
        <p:txBody>
          <a:bodyPr anchor="ctr"/>
          <a:lstStyle/>
          <a:p>
            <a:r>
              <a:rPr lang="en-US" dirty="0">
                <a:solidFill>
                  <a:srgbClr val="0070C0"/>
                </a:solidFill>
              </a:rPr>
              <a:t>Problem Statement</a:t>
            </a:r>
          </a:p>
        </p:txBody>
      </p:sp>
      <p:sp>
        <p:nvSpPr>
          <p:cNvPr id="3" name="Text Placeholder 2"/>
          <p:cNvSpPr>
            <a:spLocks noGrp="1"/>
          </p:cNvSpPr>
          <p:nvPr>
            <p:ph type="body" idx="1"/>
          </p:nvPr>
        </p:nvSpPr>
        <p:spPr>
          <a:xfrm>
            <a:off x="1295400" y="1356853"/>
            <a:ext cx="9601200" cy="3824748"/>
          </a:xfrm>
        </p:spPr>
        <p:txBody>
          <a:bodyPr anchor="ctr">
            <a:normAutofit/>
          </a:bodyPr>
          <a:lstStyle/>
          <a:p>
            <a:pPr algn="just">
              <a:lnSpc>
                <a:spcPct val="150000"/>
              </a:lnSpc>
            </a:pPr>
            <a:r>
              <a:rPr lang="en-GB" sz="1800" dirty="0">
                <a:solidFill>
                  <a:schemeClr val="tx2"/>
                </a:solidFill>
              </a:rPr>
              <a:t>Custard apple (Annona squamosa) crops are significantly impacted by various diseases, leading to reduced yield and economic loss. This project aims to develop a Convolutional Neural Network (CNN) model for precise detection and classification of custard apple diseases using a novel dataset. The model will classify diseases into seven types: Healthy leaves, Anthracnose, Leaf Spot on fruit, Leaf Spot on leaves, Blank Canker, </a:t>
            </a:r>
            <a:r>
              <a:rPr lang="en-GB" sz="1800" dirty="0" err="1">
                <a:solidFill>
                  <a:schemeClr val="tx2"/>
                </a:solidFill>
              </a:rPr>
              <a:t>Diplodia</a:t>
            </a:r>
            <a:r>
              <a:rPr lang="en-GB" sz="1800" dirty="0">
                <a:solidFill>
                  <a:schemeClr val="tx2"/>
                </a:solidFill>
              </a:rPr>
              <a:t> Rot, and Mealy Bug. By achieving high precision in disease detection, this research will contribute valuable insights to agricultural practices and disease management in custard apple cultivation.</a:t>
            </a:r>
            <a:endParaRPr lang="en-US" sz="1800" dirty="0">
              <a:solidFill>
                <a:schemeClr val="tx2"/>
              </a:solidFill>
            </a:endParaRPr>
          </a:p>
        </p:txBody>
      </p:sp>
    </p:spTree>
    <p:extLst>
      <p:ext uri="{BB962C8B-B14F-4D97-AF65-F5344CB8AC3E}">
        <p14:creationId xmlns:p14="http://schemas.microsoft.com/office/powerpoint/2010/main" val="1489154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503854"/>
            <a:ext cx="9601200" cy="764508"/>
          </a:xfrm>
        </p:spPr>
        <p:txBody>
          <a:bodyPr anchor="ctr"/>
          <a:lstStyle/>
          <a:p>
            <a:r>
              <a:rPr lang="en-US" dirty="0">
                <a:solidFill>
                  <a:srgbClr val="0070C0"/>
                </a:solidFill>
              </a:rPr>
              <a:t>Literature Review</a:t>
            </a:r>
          </a:p>
        </p:txBody>
      </p:sp>
      <p:graphicFrame>
        <p:nvGraphicFramePr>
          <p:cNvPr id="9" name="Content Placeholder 8">
            <a:extLst>
              <a:ext uri="{FF2B5EF4-FFF2-40B4-BE49-F238E27FC236}">
                <a16:creationId xmlns:a16="http://schemas.microsoft.com/office/drawing/2014/main" id="{74565483-8397-D155-9088-86111AC56F74}"/>
              </a:ext>
            </a:extLst>
          </p:cNvPr>
          <p:cNvGraphicFramePr>
            <a:graphicFrameLocks noGrp="1"/>
          </p:cNvGraphicFramePr>
          <p:nvPr>
            <p:ph sz="half" idx="1"/>
            <p:extLst>
              <p:ext uri="{D42A27DB-BD31-4B8C-83A1-F6EECF244321}">
                <p14:modId xmlns:p14="http://schemas.microsoft.com/office/powerpoint/2010/main" val="4245782293"/>
              </p:ext>
            </p:extLst>
          </p:nvPr>
        </p:nvGraphicFramePr>
        <p:xfrm>
          <a:off x="1295400" y="1455173"/>
          <a:ext cx="9601200" cy="4499733"/>
        </p:xfrm>
        <a:graphic>
          <a:graphicData uri="http://schemas.openxmlformats.org/drawingml/2006/table">
            <a:tbl>
              <a:tblPr firstRow="1" bandRow="1">
                <a:tableStyleId>{5DA37D80-6434-44D0-A028-1B22A696006F}</a:tableStyleId>
              </a:tblPr>
              <a:tblGrid>
                <a:gridCol w="3805989">
                  <a:extLst>
                    <a:ext uri="{9D8B030D-6E8A-4147-A177-3AD203B41FA5}">
                      <a16:colId xmlns:a16="http://schemas.microsoft.com/office/drawing/2014/main" val="3375883450"/>
                    </a:ext>
                  </a:extLst>
                </a:gridCol>
                <a:gridCol w="2021306">
                  <a:extLst>
                    <a:ext uri="{9D8B030D-6E8A-4147-A177-3AD203B41FA5}">
                      <a16:colId xmlns:a16="http://schemas.microsoft.com/office/drawing/2014/main" val="808237938"/>
                    </a:ext>
                  </a:extLst>
                </a:gridCol>
                <a:gridCol w="1620252">
                  <a:extLst>
                    <a:ext uri="{9D8B030D-6E8A-4147-A177-3AD203B41FA5}">
                      <a16:colId xmlns:a16="http://schemas.microsoft.com/office/drawing/2014/main" val="1406381146"/>
                    </a:ext>
                  </a:extLst>
                </a:gridCol>
                <a:gridCol w="2153653">
                  <a:extLst>
                    <a:ext uri="{9D8B030D-6E8A-4147-A177-3AD203B41FA5}">
                      <a16:colId xmlns:a16="http://schemas.microsoft.com/office/drawing/2014/main" val="81822864"/>
                    </a:ext>
                  </a:extLst>
                </a:gridCol>
              </a:tblGrid>
              <a:tr h="567813">
                <a:tc>
                  <a:txBody>
                    <a:bodyPr/>
                    <a:lstStyle/>
                    <a:p>
                      <a:pPr algn="ctr"/>
                      <a:r>
                        <a:rPr lang="en-IN" dirty="0"/>
                        <a:t>Paper Name</a:t>
                      </a:r>
                    </a:p>
                  </a:txBody>
                  <a:tcPr anchor="ctr"/>
                </a:tc>
                <a:tc>
                  <a:txBody>
                    <a:bodyPr/>
                    <a:lstStyle/>
                    <a:p>
                      <a:pPr algn="ctr"/>
                      <a:r>
                        <a:rPr lang="en-IN" dirty="0"/>
                        <a:t>Model</a:t>
                      </a:r>
                    </a:p>
                  </a:txBody>
                  <a:tcPr anchor="ctr"/>
                </a:tc>
                <a:tc>
                  <a:txBody>
                    <a:bodyPr/>
                    <a:lstStyle/>
                    <a:p>
                      <a:pPr algn="ctr"/>
                      <a:r>
                        <a:rPr lang="en-IN" dirty="0"/>
                        <a:t>Accuracy </a:t>
                      </a:r>
                    </a:p>
                  </a:txBody>
                  <a:tcPr anchor="ctr"/>
                </a:tc>
                <a:tc>
                  <a:txBody>
                    <a:bodyPr/>
                    <a:lstStyle/>
                    <a:p>
                      <a:pPr algn="ctr"/>
                      <a:r>
                        <a:rPr lang="en-IN" dirty="0"/>
                        <a:t>Dataset</a:t>
                      </a:r>
                    </a:p>
                  </a:txBody>
                  <a:tcPr anchor="ctr"/>
                </a:tc>
                <a:extLst>
                  <a:ext uri="{0D108BD9-81ED-4DB2-BD59-A6C34878D82A}">
                    <a16:rowId xmlns:a16="http://schemas.microsoft.com/office/drawing/2014/main" val="756826065"/>
                  </a:ext>
                </a:extLst>
              </a:tr>
              <a:tr h="567813">
                <a:tc>
                  <a:txBody>
                    <a:bodyPr/>
                    <a:lstStyle/>
                    <a:p>
                      <a:r>
                        <a:rPr lang="en-GB" dirty="0"/>
                        <a:t>Classification of Fungi Infected Annona Squamosa Plant Using CNN Architectures </a:t>
                      </a:r>
                      <a:endParaRPr lang="en-IN" dirty="0"/>
                    </a:p>
                  </a:txBody>
                  <a:tcPr/>
                </a:tc>
                <a:tc>
                  <a:txBody>
                    <a:bodyPr/>
                    <a:lstStyle/>
                    <a:p>
                      <a:pPr algn="ctr"/>
                      <a:r>
                        <a:rPr lang="en-IN" dirty="0"/>
                        <a:t>CNN, </a:t>
                      </a:r>
                      <a:r>
                        <a:rPr lang="en-IN" dirty="0" err="1"/>
                        <a:t>AlexNet</a:t>
                      </a:r>
                      <a:r>
                        <a:rPr lang="en-IN" dirty="0"/>
                        <a:t>, </a:t>
                      </a:r>
                      <a:r>
                        <a:rPr lang="en-IN" dirty="0" err="1"/>
                        <a:t>SqueezeNet</a:t>
                      </a:r>
                      <a:r>
                        <a:rPr lang="en-IN" dirty="0"/>
                        <a:t> </a:t>
                      </a:r>
                    </a:p>
                  </a:txBody>
                  <a:tcPr anchor="ctr"/>
                </a:tc>
                <a:tc>
                  <a:txBody>
                    <a:bodyPr/>
                    <a:lstStyle/>
                    <a:p>
                      <a:pPr algn="ctr"/>
                      <a:r>
                        <a:rPr lang="en-IN" dirty="0"/>
                        <a:t>78.3% </a:t>
                      </a:r>
                    </a:p>
                  </a:txBody>
                  <a:tcPr anchor="ctr"/>
                </a:tc>
                <a:tc>
                  <a:txBody>
                    <a:bodyPr/>
                    <a:lstStyle/>
                    <a:p>
                      <a:pPr algn="ctr"/>
                      <a:r>
                        <a:rPr lang="en-IN" dirty="0"/>
                        <a:t>1051 pictures </a:t>
                      </a:r>
                    </a:p>
                  </a:txBody>
                  <a:tcPr anchor="ctr"/>
                </a:tc>
                <a:extLst>
                  <a:ext uri="{0D108BD9-81ED-4DB2-BD59-A6C34878D82A}">
                    <a16:rowId xmlns:a16="http://schemas.microsoft.com/office/drawing/2014/main" val="3892405190"/>
                  </a:ext>
                </a:extLst>
              </a:tr>
              <a:tr h="567813">
                <a:tc>
                  <a:txBody>
                    <a:bodyPr/>
                    <a:lstStyle/>
                    <a:p>
                      <a:r>
                        <a:rPr lang="en-GB" dirty="0"/>
                        <a:t>Classification of Custard Apple Leaves Using Deep Convolutional Networks </a:t>
                      </a:r>
                      <a:endParaRPr lang="en-IN" dirty="0"/>
                    </a:p>
                  </a:txBody>
                  <a:tcPr/>
                </a:tc>
                <a:tc>
                  <a:txBody>
                    <a:bodyPr/>
                    <a:lstStyle/>
                    <a:p>
                      <a:pPr algn="ctr"/>
                      <a:r>
                        <a:rPr lang="en-IN" dirty="0"/>
                        <a:t>CNN, SIANN </a:t>
                      </a:r>
                    </a:p>
                  </a:txBody>
                  <a:tcPr anchor="ctr"/>
                </a:tc>
                <a:tc>
                  <a:txBody>
                    <a:bodyPr/>
                    <a:lstStyle/>
                    <a:p>
                      <a:pPr algn="ctr"/>
                      <a:r>
                        <a:rPr lang="en-IN" dirty="0"/>
                        <a:t>85% </a:t>
                      </a:r>
                    </a:p>
                  </a:txBody>
                  <a:tcPr anchor="ctr"/>
                </a:tc>
                <a:tc>
                  <a:txBody>
                    <a:bodyPr/>
                    <a:lstStyle/>
                    <a:p>
                      <a:pPr algn="ctr"/>
                      <a:r>
                        <a:rPr lang="en-IN" dirty="0"/>
                        <a:t>150 pictures </a:t>
                      </a:r>
                    </a:p>
                  </a:txBody>
                  <a:tcPr anchor="ctr"/>
                </a:tc>
                <a:extLst>
                  <a:ext uri="{0D108BD9-81ED-4DB2-BD59-A6C34878D82A}">
                    <a16:rowId xmlns:a16="http://schemas.microsoft.com/office/drawing/2014/main" val="922853020"/>
                  </a:ext>
                </a:extLst>
              </a:tr>
              <a:tr h="567813">
                <a:tc>
                  <a:txBody>
                    <a:bodyPr/>
                    <a:lstStyle/>
                    <a:p>
                      <a:r>
                        <a:rPr lang="en-GB" dirty="0"/>
                        <a:t>Custard Apple Leaf Parameter Analysis, Leaf Diseases, and Nutritional Deficiencies Detection Using Machine Learning </a:t>
                      </a:r>
                      <a:endParaRPr lang="en-IN" dirty="0"/>
                    </a:p>
                  </a:txBody>
                  <a:tcPr/>
                </a:tc>
                <a:tc>
                  <a:txBody>
                    <a:bodyPr/>
                    <a:lstStyle/>
                    <a:p>
                      <a:pPr algn="ctr"/>
                      <a:r>
                        <a:rPr lang="en-IN" dirty="0"/>
                        <a:t>CNN, SVM </a:t>
                      </a:r>
                    </a:p>
                  </a:txBody>
                  <a:tcPr anchor="ctr"/>
                </a:tc>
                <a:tc>
                  <a:txBody>
                    <a:bodyPr/>
                    <a:lstStyle/>
                    <a:p>
                      <a:pPr algn="ctr"/>
                      <a:r>
                        <a:rPr lang="en-IN" dirty="0"/>
                        <a:t>99.5% </a:t>
                      </a:r>
                    </a:p>
                  </a:txBody>
                  <a:tcPr anchor="ctr"/>
                </a:tc>
                <a:tc>
                  <a:txBody>
                    <a:bodyPr/>
                    <a:lstStyle/>
                    <a:p>
                      <a:pPr algn="ctr"/>
                      <a:r>
                        <a:rPr lang="en-IN" dirty="0"/>
                        <a:t>125 and 80 pictures </a:t>
                      </a:r>
                    </a:p>
                  </a:txBody>
                  <a:tcPr anchor="ctr"/>
                </a:tc>
                <a:extLst>
                  <a:ext uri="{0D108BD9-81ED-4DB2-BD59-A6C34878D82A}">
                    <a16:rowId xmlns:a16="http://schemas.microsoft.com/office/drawing/2014/main" val="3203723175"/>
                  </a:ext>
                </a:extLst>
              </a:tr>
              <a:tr h="567813">
                <a:tc>
                  <a:txBody>
                    <a:bodyPr/>
                    <a:lstStyle/>
                    <a:p>
                      <a:r>
                        <a:rPr lang="en-GB" dirty="0"/>
                        <a:t>Vision Based Detection of Mealybug Infection in Custard Apple Using Machine Learning </a:t>
                      </a:r>
                      <a:endParaRPr lang="en-IN" dirty="0"/>
                    </a:p>
                  </a:txBody>
                  <a:tcPr/>
                </a:tc>
                <a:tc>
                  <a:txBody>
                    <a:bodyPr/>
                    <a:lstStyle/>
                    <a:p>
                      <a:pPr algn="ctr"/>
                      <a:r>
                        <a:rPr lang="en-IN" dirty="0"/>
                        <a:t>SVM, Random Forest, KNN, and </a:t>
                      </a:r>
                      <a:r>
                        <a:rPr lang="en-IN" dirty="0" err="1"/>
                        <a:t>Xgboost</a:t>
                      </a:r>
                      <a:r>
                        <a:rPr lang="en-IN" dirty="0"/>
                        <a:t> </a:t>
                      </a:r>
                    </a:p>
                  </a:txBody>
                  <a:tcPr anchor="ctr"/>
                </a:tc>
                <a:tc>
                  <a:txBody>
                    <a:bodyPr/>
                    <a:lstStyle/>
                    <a:p>
                      <a:pPr algn="ctr"/>
                      <a:r>
                        <a:rPr lang="en-IN" dirty="0"/>
                        <a:t>-</a:t>
                      </a:r>
                    </a:p>
                  </a:txBody>
                  <a:tcPr anchor="ctr"/>
                </a:tc>
                <a:tc>
                  <a:txBody>
                    <a:bodyPr/>
                    <a:lstStyle/>
                    <a:p>
                      <a:pPr algn="ctr"/>
                      <a:r>
                        <a:rPr lang="en-IN" dirty="0"/>
                        <a:t>-</a:t>
                      </a:r>
                    </a:p>
                  </a:txBody>
                  <a:tcPr anchor="ctr"/>
                </a:tc>
                <a:extLst>
                  <a:ext uri="{0D108BD9-81ED-4DB2-BD59-A6C34878D82A}">
                    <a16:rowId xmlns:a16="http://schemas.microsoft.com/office/drawing/2014/main" val="2076703424"/>
                  </a:ext>
                </a:extLst>
              </a:tr>
            </a:tbl>
          </a:graphicData>
        </a:graphic>
      </p:graphicFrame>
    </p:spTree>
    <p:extLst>
      <p:ext uri="{BB962C8B-B14F-4D97-AF65-F5344CB8AC3E}">
        <p14:creationId xmlns:p14="http://schemas.microsoft.com/office/powerpoint/2010/main" val="2475092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503854"/>
            <a:ext cx="9601200" cy="764508"/>
          </a:xfrm>
        </p:spPr>
        <p:txBody>
          <a:bodyPr anchor="ctr"/>
          <a:lstStyle/>
          <a:p>
            <a:r>
              <a:rPr lang="en-US" dirty="0">
                <a:solidFill>
                  <a:srgbClr val="0070C0"/>
                </a:solidFill>
              </a:rPr>
              <a:t>Literature Review</a:t>
            </a:r>
          </a:p>
        </p:txBody>
      </p:sp>
      <p:graphicFrame>
        <p:nvGraphicFramePr>
          <p:cNvPr id="9" name="Content Placeholder 8">
            <a:extLst>
              <a:ext uri="{FF2B5EF4-FFF2-40B4-BE49-F238E27FC236}">
                <a16:creationId xmlns:a16="http://schemas.microsoft.com/office/drawing/2014/main" id="{74565483-8397-D155-9088-86111AC56F74}"/>
              </a:ext>
            </a:extLst>
          </p:cNvPr>
          <p:cNvGraphicFramePr>
            <a:graphicFrameLocks noGrp="1"/>
          </p:cNvGraphicFramePr>
          <p:nvPr>
            <p:ph sz="half" idx="1"/>
            <p:extLst>
              <p:ext uri="{D42A27DB-BD31-4B8C-83A1-F6EECF244321}">
                <p14:modId xmlns:p14="http://schemas.microsoft.com/office/powerpoint/2010/main" val="829925535"/>
              </p:ext>
            </p:extLst>
          </p:nvPr>
        </p:nvGraphicFramePr>
        <p:xfrm>
          <a:off x="1295400" y="1455173"/>
          <a:ext cx="9601200" cy="4499733"/>
        </p:xfrm>
        <a:graphic>
          <a:graphicData uri="http://schemas.openxmlformats.org/drawingml/2006/table">
            <a:tbl>
              <a:tblPr firstRow="1" bandRow="1">
                <a:tableStyleId>{5DA37D80-6434-44D0-A028-1B22A696006F}</a:tableStyleId>
              </a:tblPr>
              <a:tblGrid>
                <a:gridCol w="4399547">
                  <a:extLst>
                    <a:ext uri="{9D8B030D-6E8A-4147-A177-3AD203B41FA5}">
                      <a16:colId xmlns:a16="http://schemas.microsoft.com/office/drawing/2014/main" val="3375883450"/>
                    </a:ext>
                  </a:extLst>
                </a:gridCol>
                <a:gridCol w="1427748">
                  <a:extLst>
                    <a:ext uri="{9D8B030D-6E8A-4147-A177-3AD203B41FA5}">
                      <a16:colId xmlns:a16="http://schemas.microsoft.com/office/drawing/2014/main" val="808237938"/>
                    </a:ext>
                  </a:extLst>
                </a:gridCol>
                <a:gridCol w="1620252">
                  <a:extLst>
                    <a:ext uri="{9D8B030D-6E8A-4147-A177-3AD203B41FA5}">
                      <a16:colId xmlns:a16="http://schemas.microsoft.com/office/drawing/2014/main" val="1406381146"/>
                    </a:ext>
                  </a:extLst>
                </a:gridCol>
                <a:gridCol w="2153653">
                  <a:extLst>
                    <a:ext uri="{9D8B030D-6E8A-4147-A177-3AD203B41FA5}">
                      <a16:colId xmlns:a16="http://schemas.microsoft.com/office/drawing/2014/main" val="81822864"/>
                    </a:ext>
                  </a:extLst>
                </a:gridCol>
              </a:tblGrid>
              <a:tr h="567813">
                <a:tc>
                  <a:txBody>
                    <a:bodyPr/>
                    <a:lstStyle/>
                    <a:p>
                      <a:pPr algn="ctr"/>
                      <a:r>
                        <a:rPr lang="en-IN" dirty="0"/>
                        <a:t>Paper Name</a:t>
                      </a:r>
                    </a:p>
                  </a:txBody>
                  <a:tcPr anchor="ctr"/>
                </a:tc>
                <a:tc>
                  <a:txBody>
                    <a:bodyPr/>
                    <a:lstStyle/>
                    <a:p>
                      <a:pPr algn="ctr"/>
                      <a:r>
                        <a:rPr lang="en-IN" dirty="0"/>
                        <a:t>Model</a:t>
                      </a:r>
                    </a:p>
                  </a:txBody>
                  <a:tcPr anchor="ctr"/>
                </a:tc>
                <a:tc>
                  <a:txBody>
                    <a:bodyPr/>
                    <a:lstStyle/>
                    <a:p>
                      <a:pPr algn="ctr"/>
                      <a:r>
                        <a:rPr lang="en-IN" dirty="0"/>
                        <a:t>Accuracy </a:t>
                      </a:r>
                    </a:p>
                  </a:txBody>
                  <a:tcPr anchor="ctr"/>
                </a:tc>
                <a:tc>
                  <a:txBody>
                    <a:bodyPr/>
                    <a:lstStyle/>
                    <a:p>
                      <a:pPr algn="ctr"/>
                      <a:r>
                        <a:rPr lang="en-IN" dirty="0"/>
                        <a:t>Dataset</a:t>
                      </a:r>
                    </a:p>
                  </a:txBody>
                  <a:tcPr anchor="ctr"/>
                </a:tc>
                <a:extLst>
                  <a:ext uri="{0D108BD9-81ED-4DB2-BD59-A6C34878D82A}">
                    <a16:rowId xmlns:a16="http://schemas.microsoft.com/office/drawing/2014/main" val="756826065"/>
                  </a:ext>
                </a:extLst>
              </a:tr>
              <a:tr h="567813">
                <a:tc>
                  <a:txBody>
                    <a:bodyPr/>
                    <a:lstStyle/>
                    <a:p>
                      <a:r>
                        <a:rPr lang="en-GB" dirty="0"/>
                        <a:t>Beneficial Aspects of Custard Apple (Annona squamosa L.) Seeds </a:t>
                      </a:r>
                      <a:endParaRPr lang="en-IN" dirty="0"/>
                    </a:p>
                  </a:txBody>
                  <a:tcPr/>
                </a:tc>
                <a:tc>
                  <a:txBody>
                    <a:bodyPr/>
                    <a:lstStyle/>
                    <a:p>
                      <a:pPr algn="ctr"/>
                      <a:r>
                        <a:rPr lang="en-IN" dirty="0"/>
                        <a:t>-</a:t>
                      </a:r>
                    </a:p>
                  </a:txBody>
                  <a:tcPr anchor="ctr"/>
                </a:tc>
                <a:tc>
                  <a:txBody>
                    <a:bodyPr/>
                    <a:lstStyle/>
                    <a:p>
                      <a:pPr algn="ctr"/>
                      <a:r>
                        <a:rPr lang="en-IN" dirty="0"/>
                        <a:t>-</a:t>
                      </a:r>
                    </a:p>
                  </a:txBody>
                  <a:tcPr anchor="ctr"/>
                </a:tc>
                <a:tc>
                  <a:txBody>
                    <a:bodyPr/>
                    <a:lstStyle/>
                    <a:p>
                      <a:pPr algn="ctr"/>
                      <a:r>
                        <a:rPr lang="en-IN" dirty="0"/>
                        <a:t>-</a:t>
                      </a:r>
                    </a:p>
                  </a:txBody>
                  <a:tcPr anchor="ctr"/>
                </a:tc>
                <a:extLst>
                  <a:ext uri="{0D108BD9-81ED-4DB2-BD59-A6C34878D82A}">
                    <a16:rowId xmlns:a16="http://schemas.microsoft.com/office/drawing/2014/main" val="3892405190"/>
                  </a:ext>
                </a:extLst>
              </a:tr>
              <a:tr h="567813">
                <a:tc>
                  <a:txBody>
                    <a:bodyPr/>
                    <a:lstStyle/>
                    <a:p>
                      <a:r>
                        <a:rPr lang="en-GB" dirty="0"/>
                        <a:t>Medicinal Plant Identification in Real-Time Using Deep Learning Model </a:t>
                      </a:r>
                      <a:endParaRPr lang="en-IN" dirty="0"/>
                    </a:p>
                  </a:txBody>
                  <a:tcPr/>
                </a:tc>
                <a:tc>
                  <a:txBody>
                    <a:bodyPr/>
                    <a:lstStyle/>
                    <a:p>
                      <a:pPr algn="ctr"/>
                      <a:r>
                        <a:rPr lang="en-IN" dirty="0" err="1"/>
                        <a:t>MobileNet</a:t>
                      </a:r>
                      <a:r>
                        <a:rPr lang="en-IN" dirty="0"/>
                        <a:t> </a:t>
                      </a:r>
                    </a:p>
                  </a:txBody>
                  <a:tcPr anchor="ctr"/>
                </a:tc>
                <a:tc>
                  <a:txBody>
                    <a:bodyPr/>
                    <a:lstStyle/>
                    <a:p>
                      <a:pPr algn="ctr"/>
                      <a:r>
                        <a:rPr lang="en-IN" dirty="0"/>
                        <a:t>98.3333% </a:t>
                      </a:r>
                    </a:p>
                  </a:txBody>
                  <a:tcPr anchor="ctr"/>
                </a:tc>
                <a:tc>
                  <a:txBody>
                    <a:bodyPr/>
                    <a:lstStyle/>
                    <a:p>
                      <a:pPr algn="ctr"/>
                      <a:r>
                        <a:rPr lang="en-IN" dirty="0"/>
                        <a:t>-</a:t>
                      </a:r>
                    </a:p>
                  </a:txBody>
                  <a:tcPr anchor="ctr"/>
                </a:tc>
                <a:extLst>
                  <a:ext uri="{0D108BD9-81ED-4DB2-BD59-A6C34878D82A}">
                    <a16:rowId xmlns:a16="http://schemas.microsoft.com/office/drawing/2014/main" val="922853020"/>
                  </a:ext>
                </a:extLst>
              </a:tr>
              <a:tr h="567813">
                <a:tc>
                  <a:txBody>
                    <a:bodyPr/>
                    <a:lstStyle/>
                    <a:p>
                      <a:r>
                        <a:rPr lang="en-GB" dirty="0"/>
                        <a:t>Early Detection and Classification of Apple Leaf Diseases by utilizing IFPA Genetic Algorithm with MC SVM, SVI and Deep Learning Methods </a:t>
                      </a:r>
                      <a:endParaRPr lang="en-IN" dirty="0"/>
                    </a:p>
                  </a:txBody>
                  <a:tcPr/>
                </a:tc>
                <a:tc>
                  <a:txBody>
                    <a:bodyPr/>
                    <a:lstStyle/>
                    <a:p>
                      <a:pPr algn="ctr"/>
                      <a:r>
                        <a:rPr lang="en-IN" dirty="0"/>
                        <a:t>MC-SVM, SVI</a:t>
                      </a:r>
                    </a:p>
                  </a:txBody>
                  <a:tcPr anchor="ctr"/>
                </a:tc>
                <a:tc>
                  <a:txBody>
                    <a:bodyPr/>
                    <a:lstStyle/>
                    <a:p>
                      <a:pPr algn="ctr"/>
                      <a:r>
                        <a:rPr lang="en-IN" dirty="0"/>
                        <a:t>94.04% </a:t>
                      </a:r>
                    </a:p>
                  </a:txBody>
                  <a:tcPr anchor="ctr"/>
                </a:tc>
                <a:tc>
                  <a:txBody>
                    <a:bodyPr/>
                    <a:lstStyle/>
                    <a:p>
                      <a:pPr algn="ctr"/>
                      <a:endParaRPr lang="en-IN" dirty="0"/>
                    </a:p>
                  </a:txBody>
                  <a:tcPr anchor="ctr"/>
                </a:tc>
                <a:extLst>
                  <a:ext uri="{0D108BD9-81ED-4DB2-BD59-A6C34878D82A}">
                    <a16:rowId xmlns:a16="http://schemas.microsoft.com/office/drawing/2014/main" val="3203723175"/>
                  </a:ext>
                </a:extLst>
              </a:tr>
              <a:tr h="567813">
                <a:tc>
                  <a:txBody>
                    <a:bodyPr/>
                    <a:lstStyle/>
                    <a:p>
                      <a:r>
                        <a:rPr lang="en-GB" dirty="0"/>
                        <a:t>Automated Real-Time Identification of Medicinal Plants Species in Natural Environment Using Deep Learning Models—A Case Study from Borneo Region </a:t>
                      </a:r>
                      <a:endParaRPr lang="en-IN" dirty="0"/>
                    </a:p>
                  </a:txBody>
                  <a:tcPr/>
                </a:tc>
                <a:tc>
                  <a:txBody>
                    <a:bodyPr/>
                    <a:lstStyle/>
                    <a:p>
                      <a:pPr algn="ctr"/>
                      <a:r>
                        <a:rPr lang="en-IN" dirty="0"/>
                        <a:t>CNN</a:t>
                      </a:r>
                    </a:p>
                  </a:txBody>
                  <a:tcPr anchor="ctr"/>
                </a:tc>
                <a:tc>
                  <a:txBody>
                    <a:bodyPr/>
                    <a:lstStyle/>
                    <a:p>
                      <a:pPr algn="ctr"/>
                      <a:r>
                        <a:rPr lang="en-IN" dirty="0"/>
                        <a:t>96% </a:t>
                      </a:r>
                    </a:p>
                  </a:txBody>
                  <a:tcPr anchor="ctr"/>
                </a:tc>
                <a:tc>
                  <a:txBody>
                    <a:bodyPr/>
                    <a:lstStyle/>
                    <a:p>
                      <a:pPr algn="ctr"/>
                      <a:endParaRPr lang="en-IN" dirty="0"/>
                    </a:p>
                  </a:txBody>
                  <a:tcPr anchor="ctr"/>
                </a:tc>
                <a:extLst>
                  <a:ext uri="{0D108BD9-81ED-4DB2-BD59-A6C34878D82A}">
                    <a16:rowId xmlns:a16="http://schemas.microsoft.com/office/drawing/2014/main" val="2076703424"/>
                  </a:ext>
                </a:extLst>
              </a:tr>
            </a:tbl>
          </a:graphicData>
        </a:graphic>
      </p:graphicFrame>
    </p:spTree>
    <p:extLst>
      <p:ext uri="{BB962C8B-B14F-4D97-AF65-F5344CB8AC3E}">
        <p14:creationId xmlns:p14="http://schemas.microsoft.com/office/powerpoint/2010/main" val="2553228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521109"/>
            <a:ext cx="9601200" cy="703007"/>
          </a:xfrm>
        </p:spPr>
        <p:txBody>
          <a:bodyPr anchor="ctr"/>
          <a:lstStyle/>
          <a:p>
            <a:r>
              <a:rPr lang="en-US" dirty="0">
                <a:solidFill>
                  <a:srgbClr val="0070C0"/>
                </a:solidFill>
              </a:rPr>
              <a:t>Objective</a:t>
            </a:r>
          </a:p>
        </p:txBody>
      </p:sp>
      <p:sp>
        <p:nvSpPr>
          <p:cNvPr id="3" name="Text Placeholder 2">
            <a:extLst>
              <a:ext uri="{FF2B5EF4-FFF2-40B4-BE49-F238E27FC236}">
                <a16:creationId xmlns:a16="http://schemas.microsoft.com/office/drawing/2014/main" id="{613C4153-583D-7C4B-EFEB-8C9BA2F4CE9B}"/>
              </a:ext>
            </a:extLst>
          </p:cNvPr>
          <p:cNvSpPr txBox="1">
            <a:spLocks/>
          </p:cNvSpPr>
          <p:nvPr/>
        </p:nvSpPr>
        <p:spPr>
          <a:xfrm>
            <a:off x="1295400" y="1575416"/>
            <a:ext cx="9601200" cy="4058467"/>
          </a:xfrm>
          <a:prstGeom prst="rect">
            <a:avLst/>
          </a:prstGeom>
        </p:spPr>
        <p:txBody>
          <a:bodyPr anchor="t">
            <a:normAutofit fontScale="25000" lnSpcReduction="20000"/>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algn="just">
              <a:lnSpc>
                <a:spcPct val="170000"/>
              </a:lnSpc>
              <a:buClr>
                <a:schemeClr val="accent3"/>
              </a:buClr>
            </a:pPr>
            <a:r>
              <a:rPr lang="en-GB" sz="7200" dirty="0">
                <a:solidFill>
                  <a:schemeClr val="tx2"/>
                </a:solidFill>
              </a:rPr>
              <a:t>Develop a CNN Model for precise detection and classification of custard apple diseases.</a:t>
            </a:r>
          </a:p>
          <a:p>
            <a:pPr algn="just">
              <a:lnSpc>
                <a:spcPct val="170000"/>
              </a:lnSpc>
              <a:buClr>
                <a:schemeClr val="accent3"/>
              </a:buClr>
            </a:pPr>
            <a:r>
              <a:rPr lang="en-GB" sz="7200" dirty="0">
                <a:solidFill>
                  <a:schemeClr val="tx2"/>
                </a:solidFill>
              </a:rPr>
              <a:t>Classify Seven Disease Types, including Healthy leaves, Anthracnose, Leaf Spot on fruit, Leaf Spot on leaves, Blank Canker, </a:t>
            </a:r>
            <a:r>
              <a:rPr lang="en-GB" sz="7200" dirty="0" err="1">
                <a:solidFill>
                  <a:schemeClr val="tx2"/>
                </a:solidFill>
              </a:rPr>
              <a:t>Diplodia</a:t>
            </a:r>
            <a:r>
              <a:rPr lang="en-GB" sz="7200" dirty="0">
                <a:solidFill>
                  <a:schemeClr val="tx2"/>
                </a:solidFill>
              </a:rPr>
              <a:t> Rot, and Mealy Bug.</a:t>
            </a:r>
          </a:p>
          <a:p>
            <a:pPr algn="just">
              <a:lnSpc>
                <a:spcPct val="170000"/>
              </a:lnSpc>
              <a:buClr>
                <a:schemeClr val="accent3"/>
              </a:buClr>
            </a:pPr>
            <a:r>
              <a:rPr lang="en-GB" sz="7200" dirty="0">
                <a:solidFill>
                  <a:schemeClr val="tx2"/>
                </a:solidFill>
              </a:rPr>
              <a:t>Enhance Detection Accuracy compared to traditional manual methods.</a:t>
            </a:r>
          </a:p>
          <a:p>
            <a:pPr algn="just">
              <a:lnSpc>
                <a:spcPct val="170000"/>
              </a:lnSpc>
              <a:buClr>
                <a:schemeClr val="accent3"/>
              </a:buClr>
            </a:pPr>
            <a:r>
              <a:rPr lang="en-GB" sz="7200" dirty="0">
                <a:solidFill>
                  <a:schemeClr val="tx2"/>
                </a:solidFill>
              </a:rPr>
              <a:t>Utilize Advanced Techniques such as CNN and U-Net for robust disease identification.</a:t>
            </a:r>
          </a:p>
          <a:p>
            <a:pPr algn="just">
              <a:lnSpc>
                <a:spcPct val="170000"/>
              </a:lnSpc>
              <a:buClr>
                <a:schemeClr val="accent3"/>
              </a:buClr>
            </a:pPr>
            <a:r>
              <a:rPr lang="en-GB" sz="7200" dirty="0">
                <a:solidFill>
                  <a:schemeClr val="tx2"/>
                </a:solidFill>
              </a:rPr>
              <a:t>Promote Sustainable Practices by reducing reliance on chemical treatments through early detection.</a:t>
            </a:r>
            <a:endParaRPr lang="en-US" sz="7200" dirty="0">
              <a:solidFill>
                <a:schemeClr val="tx2"/>
              </a:solidFill>
            </a:endParaRPr>
          </a:p>
        </p:txBody>
      </p:sp>
    </p:spTree>
    <p:extLst>
      <p:ext uri="{BB962C8B-B14F-4D97-AF65-F5344CB8AC3E}">
        <p14:creationId xmlns:p14="http://schemas.microsoft.com/office/powerpoint/2010/main" val="452733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452948"/>
            <a:ext cx="9601200" cy="613851"/>
          </a:xfrm>
        </p:spPr>
        <p:txBody>
          <a:bodyPr/>
          <a:lstStyle/>
          <a:p>
            <a:r>
              <a:rPr lang="en-US" dirty="0">
                <a:solidFill>
                  <a:srgbClr val="0070C0"/>
                </a:solidFill>
              </a:rPr>
              <a:t>System Architecture</a:t>
            </a:r>
          </a:p>
        </p:txBody>
      </p:sp>
      <p:grpSp>
        <p:nvGrpSpPr>
          <p:cNvPr id="45" name="Group 44">
            <a:extLst>
              <a:ext uri="{FF2B5EF4-FFF2-40B4-BE49-F238E27FC236}">
                <a16:creationId xmlns:a16="http://schemas.microsoft.com/office/drawing/2014/main" id="{6967ABBF-5F9F-38C7-0EC8-D0DCAB2CF258}"/>
              </a:ext>
            </a:extLst>
          </p:cNvPr>
          <p:cNvGrpSpPr/>
          <p:nvPr/>
        </p:nvGrpSpPr>
        <p:grpSpPr>
          <a:xfrm>
            <a:off x="1460500" y="1412240"/>
            <a:ext cx="9271000" cy="4704080"/>
            <a:chOff x="2035144" y="1691400"/>
            <a:chExt cx="7717500" cy="3475200"/>
          </a:xfrm>
        </p:grpSpPr>
        <p:sp>
          <p:nvSpPr>
            <p:cNvPr id="4" name="Google Shape;1963;p39">
              <a:extLst>
                <a:ext uri="{FF2B5EF4-FFF2-40B4-BE49-F238E27FC236}">
                  <a16:creationId xmlns:a16="http://schemas.microsoft.com/office/drawing/2014/main" id="{DBBF085A-6F2F-9C87-C472-A516B79CA1A1}"/>
                </a:ext>
              </a:extLst>
            </p:cNvPr>
            <p:cNvSpPr/>
            <p:nvPr/>
          </p:nvSpPr>
          <p:spPr>
            <a:xfrm>
              <a:off x="2035144" y="1691400"/>
              <a:ext cx="7717500" cy="3475200"/>
            </a:xfrm>
            <a:prstGeom prst="mathPlus">
              <a:avLst>
                <a:gd name="adj1"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1600"/>
            </a:p>
          </p:txBody>
        </p:sp>
        <p:sp>
          <p:nvSpPr>
            <p:cNvPr id="6" name="Google Shape;1964;p39">
              <a:extLst>
                <a:ext uri="{FF2B5EF4-FFF2-40B4-BE49-F238E27FC236}">
                  <a16:creationId xmlns:a16="http://schemas.microsoft.com/office/drawing/2014/main" id="{DBA6496B-E150-FE2E-48FB-D05B7F3111D2}"/>
                </a:ext>
              </a:extLst>
            </p:cNvPr>
            <p:cNvSpPr txBox="1"/>
            <p:nvPr/>
          </p:nvSpPr>
          <p:spPr>
            <a:xfrm>
              <a:off x="4946169" y="1754875"/>
              <a:ext cx="1956300" cy="369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sz="1050" dirty="0">
                  <a:solidFill>
                    <a:schemeClr val="dk1"/>
                  </a:solidFill>
                  <a:latin typeface="Open Sans"/>
                  <a:ea typeface="Open Sans"/>
                  <a:cs typeface="Open Sans"/>
                  <a:sym typeface="Open Sans"/>
                </a:rPr>
                <a:t>Complete Internal Working</a:t>
              </a:r>
              <a:endParaRPr sz="1050" dirty="0">
                <a:solidFill>
                  <a:schemeClr val="dk1"/>
                </a:solidFill>
                <a:latin typeface="Open Sans"/>
                <a:ea typeface="Open Sans"/>
                <a:cs typeface="Open Sans"/>
                <a:sym typeface="Open Sans"/>
              </a:endParaRPr>
            </a:p>
          </p:txBody>
        </p:sp>
        <p:sp>
          <p:nvSpPr>
            <p:cNvPr id="7" name="Google Shape;1965;p39">
              <a:extLst>
                <a:ext uri="{FF2B5EF4-FFF2-40B4-BE49-F238E27FC236}">
                  <a16:creationId xmlns:a16="http://schemas.microsoft.com/office/drawing/2014/main" id="{920F3D20-487D-2E80-99AB-A603E69C7228}"/>
                </a:ext>
              </a:extLst>
            </p:cNvPr>
            <p:cNvSpPr txBox="1"/>
            <p:nvPr/>
          </p:nvSpPr>
          <p:spPr>
            <a:xfrm>
              <a:off x="4843469" y="4767600"/>
              <a:ext cx="2168400" cy="369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sz="1050" dirty="0">
                  <a:solidFill>
                    <a:schemeClr val="dk1"/>
                  </a:solidFill>
                  <a:latin typeface="Open Sans"/>
                  <a:ea typeface="Open Sans"/>
                  <a:cs typeface="Open Sans"/>
                  <a:sym typeface="Open Sans"/>
                </a:rPr>
                <a:t>Results Footing</a:t>
              </a:r>
              <a:endParaRPr sz="1050" dirty="0">
                <a:solidFill>
                  <a:schemeClr val="dk1"/>
                </a:solidFill>
                <a:latin typeface="Open Sans"/>
                <a:ea typeface="Open Sans"/>
                <a:cs typeface="Open Sans"/>
                <a:sym typeface="Open Sans"/>
              </a:endParaRPr>
            </a:p>
          </p:txBody>
        </p:sp>
        <p:sp>
          <p:nvSpPr>
            <p:cNvPr id="8" name="Google Shape;1966;p39">
              <a:extLst>
                <a:ext uri="{FF2B5EF4-FFF2-40B4-BE49-F238E27FC236}">
                  <a16:creationId xmlns:a16="http://schemas.microsoft.com/office/drawing/2014/main" id="{9539E431-CA96-AF01-8D70-F38393482C4F}"/>
                </a:ext>
              </a:extLst>
            </p:cNvPr>
            <p:cNvSpPr txBox="1"/>
            <p:nvPr/>
          </p:nvSpPr>
          <p:spPr>
            <a:xfrm rot="-5400000">
              <a:off x="1604969" y="3189725"/>
              <a:ext cx="1924500" cy="369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sz="1050" dirty="0">
                  <a:solidFill>
                    <a:schemeClr val="dk1"/>
                  </a:solidFill>
                  <a:latin typeface="Open Sans"/>
                  <a:ea typeface="Open Sans"/>
                  <a:cs typeface="Open Sans"/>
                  <a:sym typeface="Open Sans"/>
                </a:rPr>
                <a:t>High Weightage</a:t>
              </a:r>
              <a:endParaRPr sz="1050" dirty="0">
                <a:solidFill>
                  <a:schemeClr val="dk1"/>
                </a:solidFill>
                <a:latin typeface="Open Sans"/>
                <a:ea typeface="Open Sans"/>
                <a:cs typeface="Open Sans"/>
                <a:sym typeface="Open Sans"/>
              </a:endParaRPr>
            </a:p>
          </p:txBody>
        </p:sp>
        <p:sp>
          <p:nvSpPr>
            <p:cNvPr id="9" name="Google Shape;1967;p39">
              <a:extLst>
                <a:ext uri="{FF2B5EF4-FFF2-40B4-BE49-F238E27FC236}">
                  <a16:creationId xmlns:a16="http://schemas.microsoft.com/office/drawing/2014/main" id="{963C050E-6614-FC14-727D-81DBBC236997}"/>
                </a:ext>
              </a:extLst>
            </p:cNvPr>
            <p:cNvSpPr txBox="1"/>
            <p:nvPr/>
          </p:nvSpPr>
          <p:spPr>
            <a:xfrm rot="5400000">
              <a:off x="8233019" y="3265400"/>
              <a:ext cx="1975200" cy="369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sz="1050" dirty="0">
                  <a:solidFill>
                    <a:schemeClr val="dk1"/>
                  </a:solidFill>
                  <a:latin typeface="Open Sans"/>
                  <a:ea typeface="Open Sans"/>
                  <a:cs typeface="Open Sans"/>
                  <a:sym typeface="Open Sans"/>
                </a:rPr>
                <a:t>Testing</a:t>
              </a:r>
              <a:endParaRPr sz="1050" dirty="0">
                <a:solidFill>
                  <a:schemeClr val="dk1"/>
                </a:solidFill>
                <a:latin typeface="Open Sans"/>
                <a:ea typeface="Open Sans"/>
                <a:cs typeface="Open Sans"/>
                <a:sym typeface="Open Sans"/>
              </a:endParaRPr>
            </a:p>
          </p:txBody>
        </p:sp>
        <p:sp>
          <p:nvSpPr>
            <p:cNvPr id="10" name="Google Shape;1968;p39">
              <a:extLst>
                <a:ext uri="{FF2B5EF4-FFF2-40B4-BE49-F238E27FC236}">
                  <a16:creationId xmlns:a16="http://schemas.microsoft.com/office/drawing/2014/main" id="{C4A0B0A2-7B71-F3AF-36A1-A002F96EDEDE}"/>
                </a:ext>
              </a:extLst>
            </p:cNvPr>
            <p:cNvSpPr/>
            <p:nvPr/>
          </p:nvSpPr>
          <p:spPr>
            <a:xfrm>
              <a:off x="3595332" y="2227125"/>
              <a:ext cx="1840500" cy="1050600"/>
            </a:xfrm>
            <a:prstGeom prst="rect">
              <a:avLst/>
            </a:prstGeom>
            <a:solidFill>
              <a:schemeClr val="accent3">
                <a:lumMod val="60000"/>
                <a:lumOff val="40000"/>
              </a:scheme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sz="2000" b="1" dirty="0">
                  <a:solidFill>
                    <a:schemeClr val="dk1"/>
                  </a:solidFill>
                  <a:latin typeface="Sora"/>
                  <a:ea typeface="Sora"/>
                  <a:cs typeface="Sora"/>
                  <a:sym typeface="Sora"/>
                </a:rPr>
                <a:t>Algorithm</a:t>
              </a:r>
              <a:endParaRPr sz="2000" b="1" dirty="0">
                <a:solidFill>
                  <a:schemeClr val="dk1"/>
                </a:solidFill>
                <a:latin typeface="Sora"/>
                <a:ea typeface="Sora"/>
                <a:cs typeface="Sora"/>
                <a:sym typeface="Sora"/>
              </a:endParaRPr>
            </a:p>
          </p:txBody>
        </p:sp>
        <p:sp>
          <p:nvSpPr>
            <p:cNvPr id="11" name="Google Shape;1969;p39">
              <a:extLst>
                <a:ext uri="{FF2B5EF4-FFF2-40B4-BE49-F238E27FC236}">
                  <a16:creationId xmlns:a16="http://schemas.microsoft.com/office/drawing/2014/main" id="{3B8CE1C3-78DC-5EE5-D8F1-A6C9F48B1D3A}"/>
                </a:ext>
              </a:extLst>
            </p:cNvPr>
            <p:cNvSpPr/>
            <p:nvPr/>
          </p:nvSpPr>
          <p:spPr>
            <a:xfrm>
              <a:off x="3595332" y="3789975"/>
              <a:ext cx="1840500" cy="681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b="1" dirty="0">
                  <a:solidFill>
                    <a:schemeClr val="dk1"/>
                  </a:solidFill>
                  <a:latin typeface="Sora"/>
                  <a:ea typeface="Sora"/>
                  <a:cs typeface="Sora"/>
                  <a:sym typeface="Sora"/>
                </a:rPr>
                <a:t>System Development</a:t>
              </a:r>
              <a:endParaRPr b="1" dirty="0">
                <a:solidFill>
                  <a:schemeClr val="dk1"/>
                </a:solidFill>
                <a:latin typeface="Sora"/>
                <a:ea typeface="Sora"/>
                <a:cs typeface="Sora"/>
                <a:sym typeface="Sora"/>
              </a:endParaRPr>
            </a:p>
          </p:txBody>
        </p:sp>
        <p:sp>
          <p:nvSpPr>
            <p:cNvPr id="12" name="Google Shape;1970;p39">
              <a:extLst>
                <a:ext uri="{FF2B5EF4-FFF2-40B4-BE49-F238E27FC236}">
                  <a16:creationId xmlns:a16="http://schemas.microsoft.com/office/drawing/2014/main" id="{B2583466-325E-9862-4AFC-7C7F2285A988}"/>
                </a:ext>
              </a:extLst>
            </p:cNvPr>
            <p:cNvSpPr/>
            <p:nvPr/>
          </p:nvSpPr>
          <p:spPr>
            <a:xfrm>
              <a:off x="6352015" y="3789975"/>
              <a:ext cx="1840500" cy="668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b="1" dirty="0">
                  <a:solidFill>
                    <a:schemeClr val="dk1"/>
                  </a:solidFill>
                  <a:latin typeface="Sora"/>
                  <a:ea typeface="Sora"/>
                  <a:cs typeface="Sora"/>
                  <a:sym typeface="Sora"/>
                </a:rPr>
                <a:t>Evaluation</a:t>
              </a:r>
              <a:endParaRPr b="1" dirty="0">
                <a:solidFill>
                  <a:schemeClr val="dk1"/>
                </a:solidFill>
                <a:latin typeface="Sora"/>
                <a:ea typeface="Sora"/>
                <a:cs typeface="Sora"/>
                <a:sym typeface="Sora"/>
              </a:endParaRPr>
            </a:p>
          </p:txBody>
        </p:sp>
        <p:sp>
          <p:nvSpPr>
            <p:cNvPr id="13" name="Google Shape;1971;p39">
              <a:extLst>
                <a:ext uri="{FF2B5EF4-FFF2-40B4-BE49-F238E27FC236}">
                  <a16:creationId xmlns:a16="http://schemas.microsoft.com/office/drawing/2014/main" id="{B26F1FBF-2EDD-4DAA-1127-BE0712E5985F}"/>
                </a:ext>
              </a:extLst>
            </p:cNvPr>
            <p:cNvSpPr/>
            <p:nvPr/>
          </p:nvSpPr>
          <p:spPr>
            <a:xfrm>
              <a:off x="6351982" y="2418375"/>
              <a:ext cx="1840500" cy="668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IN" b="1" dirty="0">
                  <a:solidFill>
                    <a:schemeClr val="dk1"/>
                  </a:solidFill>
                  <a:latin typeface="Sora"/>
                  <a:ea typeface="Sora"/>
                  <a:cs typeface="Sora"/>
                  <a:sym typeface="Sora"/>
                </a:rPr>
                <a:t>Accuracy Results</a:t>
              </a:r>
              <a:endParaRPr b="1" dirty="0">
                <a:solidFill>
                  <a:schemeClr val="dk1"/>
                </a:solidFill>
                <a:latin typeface="Sora"/>
                <a:ea typeface="Sora"/>
                <a:cs typeface="Sora"/>
                <a:sym typeface="Sora"/>
              </a:endParaRPr>
            </a:p>
          </p:txBody>
        </p:sp>
      </p:grpSp>
    </p:spTree>
    <p:extLst>
      <p:ext uri="{BB962C8B-B14F-4D97-AF65-F5344CB8AC3E}">
        <p14:creationId xmlns:p14="http://schemas.microsoft.com/office/powerpoint/2010/main" val="2761515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452948"/>
            <a:ext cx="9601200" cy="613851"/>
          </a:xfrm>
        </p:spPr>
        <p:txBody>
          <a:bodyPr anchor="ctr"/>
          <a:lstStyle/>
          <a:p>
            <a:r>
              <a:rPr lang="en-US" dirty="0">
                <a:solidFill>
                  <a:srgbClr val="0070C0"/>
                </a:solidFill>
              </a:rPr>
              <a:t>Methodology</a:t>
            </a:r>
          </a:p>
        </p:txBody>
      </p:sp>
      <p:graphicFrame>
        <p:nvGraphicFramePr>
          <p:cNvPr id="3" name="Content Placeholder 2">
            <a:extLst>
              <a:ext uri="{FF2B5EF4-FFF2-40B4-BE49-F238E27FC236}">
                <a16:creationId xmlns:a16="http://schemas.microsoft.com/office/drawing/2014/main" id="{7C12042E-BF15-D09F-C0F2-20D445B1E07D}"/>
              </a:ext>
            </a:extLst>
          </p:cNvPr>
          <p:cNvGraphicFramePr>
            <a:graphicFrameLocks noGrp="1"/>
          </p:cNvGraphicFramePr>
          <p:nvPr>
            <p:ph idx="1"/>
            <p:extLst>
              <p:ext uri="{D42A27DB-BD31-4B8C-83A1-F6EECF244321}">
                <p14:modId xmlns:p14="http://schemas.microsoft.com/office/powerpoint/2010/main" val="3145316219"/>
              </p:ext>
            </p:extLst>
          </p:nvPr>
        </p:nvGraphicFramePr>
        <p:xfrm>
          <a:off x="977900" y="1249680"/>
          <a:ext cx="10236200" cy="48361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9">
            <a:extLst>
              <a:ext uri="{FF2B5EF4-FFF2-40B4-BE49-F238E27FC236}">
                <a16:creationId xmlns:a16="http://schemas.microsoft.com/office/drawing/2014/main" id="{C573E318-C8D7-F59B-5773-9A32025572DB}"/>
              </a:ext>
            </a:extLst>
          </p:cNvPr>
          <p:cNvSpPr txBox="1"/>
          <p:nvPr/>
        </p:nvSpPr>
        <p:spPr>
          <a:xfrm>
            <a:off x="7071005" y="1193361"/>
            <a:ext cx="5130800" cy="523220"/>
          </a:xfrm>
          <a:prstGeom prst="rect">
            <a:avLst/>
          </a:prstGeom>
          <a:noFill/>
        </p:spPr>
        <p:txBody>
          <a:bodyPr wrap="square">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Acquired custard apple leaf images (healthy &amp; diseased).</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Apply data augmentation (rotation, scaling, etc.). </a:t>
            </a:r>
          </a:p>
        </p:txBody>
      </p:sp>
      <p:sp>
        <p:nvSpPr>
          <p:cNvPr id="11" name="TextBox 10">
            <a:extLst>
              <a:ext uri="{FF2B5EF4-FFF2-40B4-BE49-F238E27FC236}">
                <a16:creationId xmlns:a16="http://schemas.microsoft.com/office/drawing/2014/main" id="{DFF27631-06AC-24E4-CBCA-7AE765AA76CC}"/>
              </a:ext>
            </a:extLst>
          </p:cNvPr>
          <p:cNvSpPr txBox="1"/>
          <p:nvPr/>
        </p:nvSpPr>
        <p:spPr>
          <a:xfrm>
            <a:off x="8971280" y="2245360"/>
            <a:ext cx="2242820" cy="812800"/>
          </a:xfrm>
          <a:prstGeom prst="rect">
            <a:avLst/>
          </a:prstGeom>
          <a:noFill/>
        </p:spPr>
        <p:txBody>
          <a:bodyPr wrap="square" rtlCol="0">
            <a:spAutoFit/>
          </a:bodyPr>
          <a:lstStyle/>
          <a:p>
            <a:endParaRPr lang="en-IN" dirty="0"/>
          </a:p>
        </p:txBody>
      </p:sp>
      <p:sp>
        <p:nvSpPr>
          <p:cNvPr id="12" name="Rectangle 4">
            <a:extLst>
              <a:ext uri="{FF2B5EF4-FFF2-40B4-BE49-F238E27FC236}">
                <a16:creationId xmlns:a16="http://schemas.microsoft.com/office/drawing/2014/main" id="{301FE60D-721B-0063-4538-D79115522F00}"/>
              </a:ext>
            </a:extLst>
          </p:cNvPr>
          <p:cNvSpPr>
            <a:spLocks noChangeArrowheads="1"/>
          </p:cNvSpPr>
          <p:nvPr/>
        </p:nvSpPr>
        <p:spPr bwMode="auto">
          <a:xfrm>
            <a:off x="8722832" y="2319496"/>
            <a:ext cx="4914487"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Resized and normalized images.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Split data into training, validation, and </a:t>
            </a:r>
            <a:endParaRPr lang="en-US" altLang="en-US" sz="1400" dirty="0">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chemeClr val="tx1"/>
                </a:solidFill>
                <a:effectLst/>
                <a:latin typeface="Arial" panose="020B0604020202020204" pitchFamily="34" charset="0"/>
              </a:rPr>
              <a:t>      testing sets. </a:t>
            </a:r>
          </a:p>
        </p:txBody>
      </p:sp>
      <p:sp>
        <p:nvSpPr>
          <p:cNvPr id="14" name="Rectangle 5">
            <a:extLst>
              <a:ext uri="{FF2B5EF4-FFF2-40B4-BE49-F238E27FC236}">
                <a16:creationId xmlns:a16="http://schemas.microsoft.com/office/drawing/2014/main" id="{5E019F06-81EB-264C-94C4-38477BA95012}"/>
              </a:ext>
            </a:extLst>
          </p:cNvPr>
          <p:cNvSpPr>
            <a:spLocks noChangeArrowheads="1"/>
          </p:cNvSpPr>
          <p:nvPr/>
        </p:nvSpPr>
        <p:spPr bwMode="auto">
          <a:xfrm>
            <a:off x="8722832" y="3927073"/>
            <a:ext cx="346916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Used Convolutional Neural Network (CNN) architecture.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Configured key layers (convolutional, pooling, fully connected). </a:t>
            </a:r>
          </a:p>
        </p:txBody>
      </p:sp>
      <p:sp>
        <p:nvSpPr>
          <p:cNvPr id="16" name="Rectangle 6">
            <a:extLst>
              <a:ext uri="{FF2B5EF4-FFF2-40B4-BE49-F238E27FC236}">
                <a16:creationId xmlns:a16="http://schemas.microsoft.com/office/drawing/2014/main" id="{7B9CBF43-3A88-5191-E351-6DB21FC69B10}"/>
              </a:ext>
            </a:extLst>
          </p:cNvPr>
          <p:cNvSpPr>
            <a:spLocks noChangeArrowheads="1"/>
          </p:cNvSpPr>
          <p:nvPr/>
        </p:nvSpPr>
        <p:spPr bwMode="auto">
          <a:xfrm>
            <a:off x="7071005" y="5422605"/>
            <a:ext cx="4914487"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Employed Adam optimizer and Cross-Entropy Loss.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Tuned hyperparameters (learning rate, batch size, epochs). </a:t>
            </a:r>
          </a:p>
        </p:txBody>
      </p:sp>
      <p:sp>
        <p:nvSpPr>
          <p:cNvPr id="18" name="Rectangle 7">
            <a:extLst>
              <a:ext uri="{FF2B5EF4-FFF2-40B4-BE49-F238E27FC236}">
                <a16:creationId xmlns:a16="http://schemas.microsoft.com/office/drawing/2014/main" id="{DAF3009C-4365-038F-4518-FFF3CCD02031}"/>
              </a:ext>
            </a:extLst>
          </p:cNvPr>
          <p:cNvSpPr>
            <a:spLocks noChangeArrowheads="1"/>
          </p:cNvSpPr>
          <p:nvPr/>
        </p:nvSpPr>
        <p:spPr bwMode="auto">
          <a:xfrm>
            <a:off x="206508" y="4142516"/>
            <a:ext cx="346916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Used k-fold cross-validation.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Evaluated with accuracy, precision, and F1-score. </a:t>
            </a:r>
          </a:p>
        </p:txBody>
      </p:sp>
      <p:sp>
        <p:nvSpPr>
          <p:cNvPr id="20" name="Rectangle 8">
            <a:extLst>
              <a:ext uri="{FF2B5EF4-FFF2-40B4-BE49-F238E27FC236}">
                <a16:creationId xmlns:a16="http://schemas.microsoft.com/office/drawing/2014/main" id="{4B392ABB-DC28-8327-631B-433DEF246566}"/>
              </a:ext>
            </a:extLst>
          </p:cNvPr>
          <p:cNvSpPr>
            <a:spLocks noChangeArrowheads="1"/>
          </p:cNvSpPr>
          <p:nvPr/>
        </p:nvSpPr>
        <p:spPr bwMode="auto">
          <a:xfrm>
            <a:off x="206508" y="2104053"/>
            <a:ext cx="3249073"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Fine-tuned model &amp; used data augmentation.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Applied dropout and regularization to prevent overfitting. </a:t>
            </a:r>
          </a:p>
        </p:txBody>
      </p:sp>
    </p:spTree>
    <p:extLst>
      <p:ext uri="{BB962C8B-B14F-4D97-AF65-F5344CB8AC3E}">
        <p14:creationId xmlns:p14="http://schemas.microsoft.com/office/powerpoint/2010/main" val="2350594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263</TotalTime>
  <Words>841</Words>
  <Application>Microsoft Office PowerPoint</Application>
  <PresentationFormat>Widescreen</PresentationFormat>
  <Paragraphs>143</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Sora</vt:lpstr>
      <vt:lpstr>Arial</vt:lpstr>
      <vt:lpstr>Comic Sans MS</vt:lpstr>
      <vt:lpstr>Open Sans</vt:lpstr>
      <vt:lpstr>Times New Roman</vt:lpstr>
      <vt:lpstr>Wingdings</vt:lpstr>
      <vt:lpstr>Diamond Grid 16x9</vt:lpstr>
      <vt:lpstr>Enhancing Precision in Custard Apple  Disease Identification Using Deep Learning </vt:lpstr>
      <vt:lpstr>Content</vt:lpstr>
      <vt:lpstr>Introduction</vt:lpstr>
      <vt:lpstr>Problem Statement</vt:lpstr>
      <vt:lpstr>Literature Review</vt:lpstr>
      <vt:lpstr>Literature Review</vt:lpstr>
      <vt:lpstr>Objective</vt:lpstr>
      <vt:lpstr>System Architecture</vt:lpstr>
      <vt:lpstr>Methodology</vt:lpstr>
      <vt:lpstr>Technology and Tools Used</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Kartarsingh Gothwal</dc:creator>
  <cp:lastModifiedBy>Tanvi Gunjal</cp:lastModifiedBy>
  <cp:revision>15</cp:revision>
  <dcterms:created xsi:type="dcterms:W3CDTF">2024-08-21T07:53:34Z</dcterms:created>
  <dcterms:modified xsi:type="dcterms:W3CDTF">2024-08-21T17:03:52Z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