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9" r:id="rId5"/>
    <p:sldId id="276" r:id="rId6"/>
    <p:sldId id="277" r:id="rId7"/>
    <p:sldId id="275" r:id="rId8"/>
    <p:sldId id="278" r:id="rId9"/>
    <p:sldId id="279" r:id="rId10"/>
    <p:sldId id="280" r:id="rId11"/>
    <p:sldId id="281" r:id="rId12"/>
    <p:sldId id="282" r:id="rId13"/>
    <p:sldId id="283" r:id="rId14"/>
    <p:sldId id="284" r:id="rId15"/>
    <p:sldId id="285" r:id="rId16"/>
    <p:sldId id="286" r:id="rId17"/>
    <p:sldId id="28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p:restoredTop sz="94699"/>
  </p:normalViewPr>
  <p:slideViewPr>
    <p:cSldViewPr snapToGrid="0">
      <p:cViewPr varScale="1">
        <p:scale>
          <a:sx n="91" d="100"/>
          <a:sy n="91" d="100"/>
        </p:scale>
        <p:origin x="1210" y="53"/>
      </p:cViewPr>
      <p:guideLst>
        <p:guide orient="horz" pos="2160"/>
        <p:guide pos="2880"/>
      </p:guideLst>
    </p:cSldViewPr>
  </p:slideViewPr>
  <p:notesTextViewPr>
    <p:cViewPr>
      <p:scale>
        <a:sx n="100" d="100"/>
        <a:sy n="100" d="100"/>
      </p:scale>
      <p:origin x="0" y="0"/>
    </p:cViewPr>
  </p:notesTextViewPr>
  <p:notesViewPr>
    <p:cSldViewPr snapToGrid="0">
      <p:cViewPr varScale="1">
        <p:scale>
          <a:sx n="47" d="100"/>
          <a:sy n="47" d="100"/>
        </p:scale>
        <p:origin x="210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A4C2A7-63FE-4BCA-AEBC-9ED78197F9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B6DA8EA3-2A68-4A38-B8B4-F80BD6B373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CC88D6C-AAAB-4AD8-A509-DD5D424EC28E}" type="datetimeFigureOut">
              <a:rPr lang="en-US"/>
              <a:pPr>
                <a:defRPr/>
              </a:pPr>
              <a:t>5/28/2025</a:t>
            </a:fld>
            <a:endParaRPr lang="en-US"/>
          </a:p>
        </p:txBody>
      </p:sp>
      <p:sp>
        <p:nvSpPr>
          <p:cNvPr id="4" name="Footer Placeholder 3">
            <a:extLst>
              <a:ext uri="{FF2B5EF4-FFF2-40B4-BE49-F238E27FC236}">
                <a16:creationId xmlns:a16="http://schemas.microsoft.com/office/drawing/2014/main" id="{21337388-9494-491C-B6F1-898D7651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1E2BF619-3081-4326-BC5C-97859EC1DD9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58683AB-B258-4F9D-B720-AB47E1D2D4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F374D74-0F3A-44FC-854E-279A60DEA4D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3075" name="Rectangle 3">
            <a:extLst>
              <a:ext uri="{FF2B5EF4-FFF2-40B4-BE49-F238E27FC236}">
                <a16:creationId xmlns:a16="http://schemas.microsoft.com/office/drawing/2014/main" id="{152A13E7-8C86-4E33-B38B-39C4270989A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2052" name="Rectangle 4">
            <a:extLst>
              <a:ext uri="{FF2B5EF4-FFF2-40B4-BE49-F238E27FC236}">
                <a16:creationId xmlns:a16="http://schemas.microsoft.com/office/drawing/2014/main" id="{F96ED689-1064-442C-9FB0-93E1BE61903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492859D2-D2D3-4FDD-A450-54B81F5A617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FDB3D368-B865-4D3A-A99A-E123676C942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3079" name="Rectangle 7">
            <a:extLst>
              <a:ext uri="{FF2B5EF4-FFF2-40B4-BE49-F238E27FC236}">
                <a16:creationId xmlns:a16="http://schemas.microsoft.com/office/drawing/2014/main" id="{D90C2CBD-B277-4841-8867-425029591AC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28CD5BB-5A8A-4DFA-A22D-A2B73D313A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92801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733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65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880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99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4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464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Tree>
    <p:extLst>
      <p:ext uri="{BB962C8B-B14F-4D97-AF65-F5344CB8AC3E}">
        <p14:creationId xmlns:p14="http://schemas.microsoft.com/office/powerpoint/2010/main" val="249910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90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915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72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8" descr="ParchmentDk">
            <a:extLst>
              <a:ext uri="{FF2B5EF4-FFF2-40B4-BE49-F238E27FC236}">
                <a16:creationId xmlns:a16="http://schemas.microsoft.com/office/drawing/2014/main" id="{7286E0C7-34EA-40A2-B273-D03C673AC0E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41338" y="179388"/>
            <a:ext cx="6921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a:extLst>
              <a:ext uri="{FF2B5EF4-FFF2-40B4-BE49-F238E27FC236}">
                <a16:creationId xmlns:a16="http://schemas.microsoft.com/office/drawing/2014/main" id="{E8A0C59D-B22D-4FD8-B6A5-4B62EF71C17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18413" y="192088"/>
            <a:ext cx="8096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Box 1">
            <a:extLst>
              <a:ext uri="{FF2B5EF4-FFF2-40B4-BE49-F238E27FC236}">
                <a16:creationId xmlns:a16="http://schemas.microsoft.com/office/drawing/2014/main" id="{4EE883FF-4476-49C3-93AD-F6E907146859}"/>
              </a:ext>
            </a:extLst>
          </p:cNvPr>
          <p:cNvSpPr txBox="1">
            <a:spLocks noChangeArrowheads="1"/>
          </p:cNvSpPr>
          <p:nvPr userDrawn="1"/>
        </p:nvSpPr>
        <p:spPr bwMode="auto">
          <a:xfrm>
            <a:off x="2582426" y="6318808"/>
            <a:ext cx="4768815" cy="461665"/>
          </a:xfrm>
          <a:prstGeom prst="rect">
            <a:avLst/>
          </a:prstGeom>
          <a:noFill/>
          <a:ln>
            <a:noFill/>
          </a:ln>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defRPr/>
            </a:pPr>
            <a:r>
              <a:rPr lang="en-US" altLang="en-US" sz="2400" dirty="0">
                <a:solidFill>
                  <a:srgbClr val="0000FF"/>
                </a:solidFill>
              </a:rPr>
              <a:t>Jayhawk Engineering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528E9-E795-7394-40C4-426242568656}"/>
              </a:ext>
            </a:extLst>
          </p:cNvPr>
          <p:cNvSpPr txBox="1"/>
          <p:nvPr/>
        </p:nvSpPr>
        <p:spPr>
          <a:xfrm>
            <a:off x="3978173" y="2351782"/>
            <a:ext cx="3797300" cy="1077218"/>
          </a:xfrm>
          <a:prstGeom prst="rect">
            <a:avLst/>
          </a:prstGeom>
          <a:noFill/>
        </p:spPr>
        <p:txBody>
          <a:bodyPr wrap="square" rtlCol="0">
            <a:spAutoFit/>
          </a:bodyPr>
          <a:lstStyle/>
          <a:p>
            <a:pPr algn="ctr"/>
            <a:r>
              <a:rPr lang="en-US" sz="3200" dirty="0"/>
              <a:t>Integrated Electrical</a:t>
            </a:r>
          </a:p>
          <a:p>
            <a:pPr algn="ctr"/>
            <a:r>
              <a:rPr lang="en-US" sz="3200" dirty="0"/>
              <a:t>Multi-tool Board</a:t>
            </a:r>
          </a:p>
        </p:txBody>
      </p:sp>
      <p:sp>
        <p:nvSpPr>
          <p:cNvPr id="3" name="TextBox 2">
            <a:extLst>
              <a:ext uri="{FF2B5EF4-FFF2-40B4-BE49-F238E27FC236}">
                <a16:creationId xmlns:a16="http://schemas.microsoft.com/office/drawing/2014/main" id="{512FD2D1-3102-5AB0-D870-0779128B8570}"/>
              </a:ext>
            </a:extLst>
          </p:cNvPr>
          <p:cNvSpPr txBox="1"/>
          <p:nvPr/>
        </p:nvSpPr>
        <p:spPr>
          <a:xfrm>
            <a:off x="180873" y="3429000"/>
            <a:ext cx="3797300" cy="1692771"/>
          </a:xfrm>
          <a:prstGeom prst="rect">
            <a:avLst/>
          </a:prstGeom>
          <a:noFill/>
        </p:spPr>
        <p:txBody>
          <a:bodyPr wrap="square" rtlCol="0">
            <a:spAutoFit/>
          </a:bodyPr>
          <a:lstStyle/>
          <a:p>
            <a:pPr algn="ctr"/>
            <a:r>
              <a:rPr lang="en-US" sz="2400" b="1" dirty="0"/>
              <a:t>Team1: </a:t>
            </a:r>
            <a:r>
              <a:rPr lang="en-US" sz="2400" b="1" dirty="0" err="1"/>
              <a:t>Boardbyte</a:t>
            </a:r>
            <a:endParaRPr lang="en-US" sz="2400" b="1" dirty="0"/>
          </a:p>
          <a:p>
            <a:pPr algn="ctr"/>
            <a:r>
              <a:rPr lang="en-US" sz="2000" dirty="0"/>
              <a:t>Tanner Gurley</a:t>
            </a:r>
          </a:p>
          <a:p>
            <a:pPr algn="ctr"/>
            <a:r>
              <a:rPr lang="en-US" sz="2000" dirty="0"/>
              <a:t>Zia </a:t>
            </a:r>
            <a:r>
              <a:rPr lang="en-US" sz="2000" dirty="0" err="1"/>
              <a:t>Hosainzada</a:t>
            </a:r>
            <a:endParaRPr lang="en-US" sz="2000" dirty="0"/>
          </a:p>
          <a:p>
            <a:pPr algn="ctr"/>
            <a:r>
              <a:rPr lang="en-US" sz="2000" dirty="0" err="1"/>
              <a:t>Humzeh</a:t>
            </a:r>
            <a:r>
              <a:rPr lang="en-US" sz="2000" dirty="0"/>
              <a:t> Al-Tamari</a:t>
            </a:r>
          </a:p>
          <a:p>
            <a:pPr algn="ctr"/>
            <a:r>
              <a:rPr lang="en-US" sz="2000" dirty="0"/>
              <a:t>Max </a:t>
            </a:r>
            <a:r>
              <a:rPr lang="en-US" sz="2000" dirty="0" err="1"/>
              <a:t>Djafarov</a:t>
            </a:r>
            <a:endParaRPr lang="en-US" sz="2000" dirty="0"/>
          </a:p>
        </p:txBody>
      </p:sp>
    </p:spTree>
    <p:extLst>
      <p:ext uri="{BB962C8B-B14F-4D97-AF65-F5344CB8AC3E}">
        <p14:creationId xmlns:p14="http://schemas.microsoft.com/office/powerpoint/2010/main" val="87317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01132-A958-881C-5A28-9B24241969D6}"/>
              </a:ext>
            </a:extLst>
          </p:cNvPr>
          <p:cNvSpPr txBox="1"/>
          <p:nvPr/>
        </p:nvSpPr>
        <p:spPr>
          <a:xfrm>
            <a:off x="2286000" y="605135"/>
            <a:ext cx="4572000" cy="461665"/>
          </a:xfrm>
          <a:prstGeom prst="rect">
            <a:avLst/>
          </a:prstGeom>
          <a:noFill/>
        </p:spPr>
        <p:txBody>
          <a:bodyPr wrap="square">
            <a:spAutoFit/>
          </a:bodyPr>
          <a:lstStyle/>
          <a:p>
            <a:pPr algn="ctr"/>
            <a:r>
              <a:rPr lang="en-US" sz="2400" dirty="0"/>
              <a:t>Sweeping Module</a:t>
            </a:r>
          </a:p>
        </p:txBody>
      </p:sp>
      <p:pic>
        <p:nvPicPr>
          <p:cNvPr id="4" name="Picture 3">
            <a:extLst>
              <a:ext uri="{FF2B5EF4-FFF2-40B4-BE49-F238E27FC236}">
                <a16:creationId xmlns:a16="http://schemas.microsoft.com/office/drawing/2014/main" id="{42A833FA-4111-CE1D-3721-7BFD7276B5AF}"/>
              </a:ext>
            </a:extLst>
          </p:cNvPr>
          <p:cNvPicPr>
            <a:picLocks noChangeAspect="1"/>
          </p:cNvPicPr>
          <p:nvPr/>
        </p:nvPicPr>
        <p:blipFill>
          <a:blip r:embed="rId2"/>
          <a:stretch>
            <a:fillRect/>
          </a:stretch>
        </p:blipFill>
        <p:spPr>
          <a:xfrm>
            <a:off x="4572000" y="4044203"/>
            <a:ext cx="3913239" cy="1610993"/>
          </a:xfrm>
          <a:prstGeom prst="rect">
            <a:avLst/>
          </a:prstGeom>
        </p:spPr>
      </p:pic>
    </p:spTree>
    <p:extLst>
      <p:ext uri="{BB962C8B-B14F-4D97-AF65-F5344CB8AC3E}">
        <p14:creationId xmlns:p14="http://schemas.microsoft.com/office/powerpoint/2010/main" val="636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9790A5-62FC-AF93-4D1A-A08A47E1F644}"/>
              </a:ext>
            </a:extLst>
          </p:cNvPr>
          <p:cNvSpPr txBox="1"/>
          <p:nvPr/>
        </p:nvSpPr>
        <p:spPr>
          <a:xfrm>
            <a:off x="2286000" y="533173"/>
            <a:ext cx="4572000" cy="461665"/>
          </a:xfrm>
          <a:prstGeom prst="rect">
            <a:avLst/>
          </a:prstGeom>
          <a:noFill/>
        </p:spPr>
        <p:txBody>
          <a:bodyPr wrap="square">
            <a:spAutoFit/>
          </a:bodyPr>
          <a:lstStyle/>
          <a:p>
            <a:pPr algn="ctr"/>
            <a:r>
              <a:rPr lang="en-US" sz="2400" dirty="0"/>
              <a:t>Application GUI</a:t>
            </a:r>
          </a:p>
        </p:txBody>
      </p:sp>
      <p:pic>
        <p:nvPicPr>
          <p:cNvPr id="9" name="Picture 8">
            <a:extLst>
              <a:ext uri="{FF2B5EF4-FFF2-40B4-BE49-F238E27FC236}">
                <a16:creationId xmlns:a16="http://schemas.microsoft.com/office/drawing/2014/main" id="{F11A1E1A-0E73-B076-BE8F-322E141C0FB8}"/>
              </a:ext>
            </a:extLst>
          </p:cNvPr>
          <p:cNvPicPr>
            <a:picLocks noChangeAspect="1"/>
          </p:cNvPicPr>
          <p:nvPr/>
        </p:nvPicPr>
        <p:blipFill>
          <a:blip r:embed="rId2"/>
          <a:stretch>
            <a:fillRect/>
          </a:stretch>
        </p:blipFill>
        <p:spPr>
          <a:xfrm>
            <a:off x="870810" y="994838"/>
            <a:ext cx="7559695" cy="5329989"/>
          </a:xfrm>
          <a:prstGeom prst="rect">
            <a:avLst/>
          </a:prstGeom>
        </p:spPr>
      </p:pic>
    </p:spTree>
    <p:extLst>
      <p:ext uri="{BB962C8B-B14F-4D97-AF65-F5344CB8AC3E}">
        <p14:creationId xmlns:p14="http://schemas.microsoft.com/office/powerpoint/2010/main" val="147384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4E902-92DE-97CF-CFBA-86C5B022520D}"/>
              </a:ext>
            </a:extLst>
          </p:cNvPr>
          <p:cNvSpPr txBox="1"/>
          <p:nvPr/>
        </p:nvSpPr>
        <p:spPr>
          <a:xfrm>
            <a:off x="2286000" y="605135"/>
            <a:ext cx="4572000" cy="461665"/>
          </a:xfrm>
          <a:prstGeom prst="rect">
            <a:avLst/>
          </a:prstGeom>
          <a:noFill/>
        </p:spPr>
        <p:txBody>
          <a:bodyPr wrap="square">
            <a:spAutoFit/>
          </a:bodyPr>
          <a:lstStyle/>
          <a:p>
            <a:pPr algn="ctr"/>
            <a:r>
              <a:rPr lang="en-US" sz="2400" dirty="0"/>
              <a:t>Application Functionality</a:t>
            </a:r>
          </a:p>
        </p:txBody>
      </p:sp>
      <p:pic>
        <p:nvPicPr>
          <p:cNvPr id="6" name="Picture 5">
            <a:extLst>
              <a:ext uri="{FF2B5EF4-FFF2-40B4-BE49-F238E27FC236}">
                <a16:creationId xmlns:a16="http://schemas.microsoft.com/office/drawing/2014/main" id="{745A7574-685F-DD53-4F00-3EA5BD49CDC5}"/>
              </a:ext>
            </a:extLst>
          </p:cNvPr>
          <p:cNvPicPr>
            <a:picLocks noChangeAspect="1"/>
          </p:cNvPicPr>
          <p:nvPr/>
        </p:nvPicPr>
        <p:blipFill>
          <a:blip r:embed="rId2"/>
          <a:stretch>
            <a:fillRect/>
          </a:stretch>
        </p:blipFill>
        <p:spPr>
          <a:xfrm>
            <a:off x="4090220" y="1311783"/>
            <a:ext cx="4378177" cy="4607236"/>
          </a:xfrm>
          <a:prstGeom prst="rect">
            <a:avLst/>
          </a:prstGeom>
        </p:spPr>
      </p:pic>
      <p:sp>
        <p:nvSpPr>
          <p:cNvPr id="7" name="Rectangle 2">
            <a:extLst>
              <a:ext uri="{FF2B5EF4-FFF2-40B4-BE49-F238E27FC236}">
                <a16:creationId xmlns:a16="http://schemas.microsoft.com/office/drawing/2014/main" id="{D0F9FC1C-F2D0-BF71-DA2D-2ECE0C7AA7F6}"/>
              </a:ext>
            </a:extLst>
          </p:cNvPr>
          <p:cNvSpPr>
            <a:spLocks noChangeArrowheads="1"/>
          </p:cNvSpPr>
          <p:nvPr/>
        </p:nvSpPr>
        <p:spPr bwMode="auto">
          <a:xfrm>
            <a:off x="481781" y="880896"/>
            <a:ext cx="3333135"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Node Input Bar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Node Input allows for you to add a node to queue or poll the node once to display the current voltage. Polling a node returns a dictionary to RAM that includes the nodes timestamp, name, and voltage. Only allows nodes L2 through L49 and R1 through R48.</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R48 will display the board voltage and L1 broke. </a:t>
            </a:r>
            <a:r>
              <a:rPr lang="en-US" altLang="en-US" sz="1400" dirty="0">
                <a:sym typeface="Wingdings" panose="05000000000000000000" pitchFamily="2" charset="2"/>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Graphing Area</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400" dirty="0"/>
              <a:t>Displays voltage over time for queued nodes color coded with the queue display. Hover annotations show the node name and voltage at that time. Log scale toggles, peak detection, and real-time redrawing supported.</a:t>
            </a: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Node Queue</a:t>
            </a:r>
            <a:r>
              <a:rPr kumimoji="0" lang="en-US" altLang="en-US" sz="1400" b="1" i="0" u="none" strike="noStrike" cap="none" normalizeH="0" baseline="0" dirty="0">
                <a:ln>
                  <a:noFill/>
                </a:ln>
                <a:solidFill>
                  <a:schemeClr val="tx1"/>
                </a:solidFill>
                <a:effectLst/>
                <a:latin typeface="Arial" panose="020B0604020202020204" pitchFamily="34" charset="0"/>
              </a:rPr>
              <a:t> Display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Allows for</a:t>
            </a:r>
            <a:r>
              <a:rPr lang="en-US" sz="1400" dirty="0"/>
              <a:t> up to 6 queued nodes. You can click the Node Label to toggle its visibility in the graphing area and press the trash icon to remove its data from memory and the graph.</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4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E22FD4-B9A7-84F4-9D39-2654062AD1D9}"/>
              </a:ext>
            </a:extLst>
          </p:cNvPr>
          <p:cNvSpPr txBox="1"/>
          <p:nvPr/>
        </p:nvSpPr>
        <p:spPr>
          <a:xfrm>
            <a:off x="2286000" y="605135"/>
            <a:ext cx="4572000" cy="461665"/>
          </a:xfrm>
          <a:prstGeom prst="rect">
            <a:avLst/>
          </a:prstGeom>
          <a:noFill/>
        </p:spPr>
        <p:txBody>
          <a:bodyPr wrap="square">
            <a:spAutoFit/>
          </a:bodyPr>
          <a:lstStyle/>
          <a:p>
            <a:pPr algn="ctr"/>
            <a:r>
              <a:rPr lang="en-US" sz="2400" dirty="0"/>
              <a:t>Application Functionality</a:t>
            </a:r>
          </a:p>
        </p:txBody>
      </p:sp>
      <p:pic>
        <p:nvPicPr>
          <p:cNvPr id="8" name="Picture 7">
            <a:extLst>
              <a:ext uri="{FF2B5EF4-FFF2-40B4-BE49-F238E27FC236}">
                <a16:creationId xmlns:a16="http://schemas.microsoft.com/office/drawing/2014/main" id="{7CDEA60F-924E-8910-7573-ABEB4375DA9A}"/>
              </a:ext>
            </a:extLst>
          </p:cNvPr>
          <p:cNvPicPr>
            <a:picLocks noChangeAspect="1"/>
          </p:cNvPicPr>
          <p:nvPr/>
        </p:nvPicPr>
        <p:blipFill>
          <a:blip r:embed="rId2"/>
          <a:stretch>
            <a:fillRect/>
          </a:stretch>
        </p:blipFill>
        <p:spPr>
          <a:xfrm>
            <a:off x="5598632" y="1413734"/>
            <a:ext cx="2518736" cy="4519215"/>
          </a:xfrm>
          <a:prstGeom prst="rect">
            <a:avLst/>
          </a:prstGeom>
        </p:spPr>
      </p:pic>
      <p:sp>
        <p:nvSpPr>
          <p:cNvPr id="9" name="Rectangle 2">
            <a:extLst>
              <a:ext uri="{FF2B5EF4-FFF2-40B4-BE49-F238E27FC236}">
                <a16:creationId xmlns:a16="http://schemas.microsoft.com/office/drawing/2014/main" id="{40B07A08-1438-6586-6FD6-11941D715405}"/>
              </a:ext>
            </a:extLst>
          </p:cNvPr>
          <p:cNvSpPr>
            <a:spLocks noChangeArrowheads="1"/>
          </p:cNvSpPr>
          <p:nvPr/>
        </p:nvSpPr>
        <p:spPr bwMode="auto">
          <a:xfrm>
            <a:off x="540774" y="1472738"/>
            <a:ext cx="457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Voltage Display</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Good for testing!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Poll Node</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400" dirty="0"/>
              <a:t>Allows you to poll which ever node is currently typed into the Node Input bar and displays its voltage above.</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400" b="1" dirty="0"/>
              <a:t>Poll Queue</a:t>
            </a:r>
          </a:p>
          <a:p>
            <a:pPr marL="0" marR="0" lvl="0" indent="0" defTabSz="914400" rtl="0" eaLnBrk="0" fontAlgn="base" latinLnBrk="0" hangingPunct="0">
              <a:lnSpc>
                <a:spcPct val="100000"/>
              </a:lnSpc>
              <a:spcBef>
                <a:spcPct val="0"/>
              </a:spcBef>
              <a:spcAft>
                <a:spcPct val="0"/>
              </a:spcAft>
              <a:buClrTx/>
              <a:buSzTx/>
              <a:tabLst/>
            </a:pPr>
            <a:r>
              <a:rPr lang="en-US" altLang="en-US" sz="1400" dirty="0"/>
              <a:t>Allows you to poll the Nodes located in the current queue for an interval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Start Real-Time Polling</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Starts the Real-Time polling functionality. </a:t>
            </a:r>
            <a:r>
              <a:rPr lang="en-US" altLang="en-US" sz="1400" dirty="0"/>
              <a:t>Nodes in queue will start to graph their voltage every interval you set. Allows you to set a max total points on screen and the amount of data held in RAM.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Voltage Sweep</a:t>
            </a:r>
          </a:p>
          <a:p>
            <a:pPr marL="0" marR="0" lvl="0" indent="0" algn="l" defTabSz="914400" rtl="0" eaLnBrk="0" fontAlgn="base" latinLnBrk="0" hangingPunct="0">
              <a:lnSpc>
                <a:spcPct val="100000"/>
              </a:lnSpc>
              <a:spcBef>
                <a:spcPct val="0"/>
              </a:spcBef>
              <a:spcAft>
                <a:spcPct val="0"/>
              </a:spcAft>
              <a:buClrTx/>
              <a:buSzTx/>
              <a:tabLst/>
            </a:pPr>
            <a:r>
              <a:rPr lang="en-US" altLang="en-US" sz="1400" dirty="0" err="1"/>
              <a:t>Humzeh</a:t>
            </a:r>
            <a:r>
              <a:rPr lang="en-US" altLang="en-US" sz="1400" dirty="0"/>
              <a:t> will go over this because we are out of room here.</a:t>
            </a:r>
          </a:p>
        </p:txBody>
      </p:sp>
    </p:spTree>
    <p:extLst>
      <p:ext uri="{BB962C8B-B14F-4D97-AF65-F5344CB8AC3E}">
        <p14:creationId xmlns:p14="http://schemas.microsoft.com/office/powerpoint/2010/main" val="43973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61D0BF-31A2-23E5-90EA-ACF24F9C2876}"/>
              </a:ext>
            </a:extLst>
          </p:cNvPr>
          <p:cNvSpPr txBox="1"/>
          <p:nvPr/>
        </p:nvSpPr>
        <p:spPr>
          <a:xfrm>
            <a:off x="2286000" y="605135"/>
            <a:ext cx="4572000" cy="461665"/>
          </a:xfrm>
          <a:prstGeom prst="rect">
            <a:avLst/>
          </a:prstGeom>
          <a:noFill/>
        </p:spPr>
        <p:txBody>
          <a:bodyPr wrap="square">
            <a:spAutoFit/>
          </a:bodyPr>
          <a:lstStyle/>
          <a:p>
            <a:pPr algn="ctr"/>
            <a:r>
              <a:rPr lang="en-US" sz="2400" dirty="0"/>
              <a:t>Application Functionality</a:t>
            </a:r>
          </a:p>
        </p:txBody>
      </p:sp>
      <p:pic>
        <p:nvPicPr>
          <p:cNvPr id="7" name="Picture 6">
            <a:extLst>
              <a:ext uri="{FF2B5EF4-FFF2-40B4-BE49-F238E27FC236}">
                <a16:creationId xmlns:a16="http://schemas.microsoft.com/office/drawing/2014/main" id="{67D4CD17-79BC-B455-E791-374F84DA5F17}"/>
              </a:ext>
            </a:extLst>
          </p:cNvPr>
          <p:cNvPicPr>
            <a:picLocks noChangeAspect="1"/>
          </p:cNvPicPr>
          <p:nvPr/>
        </p:nvPicPr>
        <p:blipFill>
          <a:blip r:embed="rId2"/>
          <a:stretch>
            <a:fillRect/>
          </a:stretch>
        </p:blipFill>
        <p:spPr>
          <a:xfrm>
            <a:off x="6002740" y="1524063"/>
            <a:ext cx="2600487" cy="3357590"/>
          </a:xfrm>
          <a:prstGeom prst="rect">
            <a:avLst/>
          </a:prstGeom>
        </p:spPr>
      </p:pic>
      <p:sp>
        <p:nvSpPr>
          <p:cNvPr id="8" name="Rectangle 2">
            <a:extLst>
              <a:ext uri="{FF2B5EF4-FFF2-40B4-BE49-F238E27FC236}">
                <a16:creationId xmlns:a16="http://schemas.microsoft.com/office/drawing/2014/main" id="{45FC717A-5024-4512-86D2-84F982BDF956}"/>
              </a:ext>
            </a:extLst>
          </p:cNvPr>
          <p:cNvSpPr>
            <a:spLocks noChangeArrowheads="1"/>
          </p:cNvSpPr>
          <p:nvPr/>
        </p:nvSpPr>
        <p:spPr bwMode="auto">
          <a:xfrm>
            <a:off x="540773" y="1041853"/>
            <a:ext cx="492596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Check Supply</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t>Displays the current voltage being supplied to the board in the Voltage Display.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400" b="1" dirty="0"/>
              <a:t>Save Data</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sz="1400" dirty="0"/>
              <a:t>Saves the voltage data being displayed as an .csv file in an app internal /sessions folder. File browser implemented that initializes name of file to timestamp but can be changed to what ever you choose. Saves using timestamp as first key to optimize loading.</a:t>
            </a:r>
          </a:p>
          <a:p>
            <a:pPr marL="0" marR="0" lvl="0" indent="0" defTabSz="914400" rtl="0" eaLnBrk="0" fontAlgn="base" latinLnBrk="0" hangingPunct="0">
              <a:lnSpc>
                <a:spcPct val="100000"/>
              </a:lnSpc>
              <a:spcBef>
                <a:spcPct val="0"/>
              </a:spcBef>
              <a:spcAft>
                <a:spcPct val="0"/>
              </a:spcAft>
              <a:buClrTx/>
              <a:buSzTx/>
              <a:tabLst/>
            </a:pPr>
            <a:endParaRPr lang="en-US" altLang="en-US" sz="1400" dirty="0"/>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400" b="1" dirty="0"/>
              <a:t>Load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Allows you to load saved sessions through File Browser into the graphing area to be visualized.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t>Settings</a:t>
            </a:r>
          </a:p>
          <a:p>
            <a:pPr marL="742950" lvl="1" indent="-285750">
              <a:buFont typeface="Courier New" panose="02070309020205020404" pitchFamily="49" charset="0"/>
              <a:buChar char="o"/>
            </a:pPr>
            <a:r>
              <a:rPr lang="en-US" altLang="en-US" sz="1400" b="1" dirty="0"/>
              <a:t>Export Graph as .PNG or .PDF (WIP)</a:t>
            </a:r>
          </a:p>
          <a:p>
            <a:pPr marL="742950" lvl="1" indent="-285750">
              <a:buFont typeface="Courier New" panose="02070309020205020404" pitchFamily="49" charset="0"/>
              <a:buChar char="o"/>
            </a:pPr>
            <a:r>
              <a:rPr lang="en-US" altLang="en-US" sz="1400" b="1" dirty="0"/>
              <a:t>Toggle Graph Axis for X or Y (BUGGED)</a:t>
            </a:r>
          </a:p>
          <a:p>
            <a:pPr marL="742950" lvl="1" indent="-285750">
              <a:buFont typeface="Courier New" panose="02070309020205020404" pitchFamily="49" charset="0"/>
              <a:buChar char="o"/>
            </a:pPr>
            <a:r>
              <a:rPr lang="en-US" altLang="en-US" sz="1400" b="1" dirty="0"/>
              <a:t>Change Application Theme</a:t>
            </a:r>
          </a:p>
          <a:p>
            <a:pPr marL="1200150" lvl="2" indent="-285750">
              <a:buFont typeface="Wingdings" panose="05000000000000000000" pitchFamily="2" charset="2"/>
              <a:buChar char="Ø"/>
            </a:pPr>
            <a:r>
              <a:rPr lang="en-US" altLang="en-US" sz="1400" b="1" dirty="0"/>
              <a:t>Light Mode</a:t>
            </a:r>
          </a:p>
          <a:p>
            <a:pPr marL="1200150" lvl="2" indent="-285750">
              <a:buFont typeface="Wingdings" panose="05000000000000000000" pitchFamily="2" charset="2"/>
              <a:buChar char="Ø"/>
            </a:pPr>
            <a:r>
              <a:rPr lang="en-US" altLang="en-US" sz="1400" b="1" dirty="0"/>
              <a:t>Dark Mode</a:t>
            </a:r>
          </a:p>
          <a:p>
            <a:pPr marL="1200150" lvl="2" indent="-285750">
              <a:buFont typeface="Wingdings" panose="05000000000000000000" pitchFamily="2" charset="2"/>
              <a:buChar char="Ø"/>
            </a:pPr>
            <a:r>
              <a:rPr lang="en-US" altLang="en-US" sz="1400" b="1" dirty="0"/>
              <a:t>Fallout</a:t>
            </a:r>
          </a:p>
          <a:p>
            <a:pPr marL="1200150" lvl="2" indent="-285750">
              <a:buFont typeface="Wingdings" panose="05000000000000000000" pitchFamily="2" charset="2"/>
              <a:buChar char="Ø"/>
            </a:pPr>
            <a:r>
              <a:rPr lang="en-US" altLang="en-US" sz="1400" b="1" dirty="0"/>
              <a:t>Electric Jayhawk (Current)</a:t>
            </a:r>
          </a:p>
          <a:p>
            <a:pPr marL="742950" lvl="1" indent="-285750">
              <a:buFont typeface="Courier New" panose="02070309020205020404" pitchFamily="49" charset="0"/>
              <a:buChar char="o"/>
            </a:pPr>
            <a:r>
              <a:rPr lang="en-US" altLang="en-US" sz="1400" b="1" dirty="0"/>
              <a:t>Paste in Multiple Nodes in Batch Entry</a:t>
            </a:r>
          </a:p>
        </p:txBody>
      </p:sp>
    </p:spTree>
    <p:extLst>
      <p:ext uri="{BB962C8B-B14F-4D97-AF65-F5344CB8AC3E}">
        <p14:creationId xmlns:p14="http://schemas.microsoft.com/office/powerpoint/2010/main" val="7080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14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FD08E-E615-14CF-25C0-4D05C57EBFA8}"/>
              </a:ext>
            </a:extLst>
          </p:cNvPr>
          <p:cNvSpPr txBox="1"/>
          <p:nvPr/>
        </p:nvSpPr>
        <p:spPr>
          <a:xfrm>
            <a:off x="2286000" y="605135"/>
            <a:ext cx="4572000" cy="461665"/>
          </a:xfrm>
          <a:prstGeom prst="rect">
            <a:avLst/>
          </a:prstGeom>
          <a:noFill/>
        </p:spPr>
        <p:txBody>
          <a:bodyPr wrap="square">
            <a:spAutoFit/>
          </a:bodyPr>
          <a:lstStyle/>
          <a:p>
            <a:pPr algn="ctr"/>
            <a:r>
              <a:rPr lang="en-US" sz="2400" dirty="0"/>
              <a:t>An Overview of the System</a:t>
            </a:r>
          </a:p>
        </p:txBody>
      </p:sp>
      <p:pic>
        <p:nvPicPr>
          <p:cNvPr id="4" name="Picture 3" descr="A diagram of a computer program&#10;&#10;AI-generated content may be incorrect.">
            <a:extLst>
              <a:ext uri="{FF2B5EF4-FFF2-40B4-BE49-F238E27FC236}">
                <a16:creationId xmlns:a16="http://schemas.microsoft.com/office/drawing/2014/main" id="{9A2C6987-17CD-FC2B-5177-55680F9DD856}"/>
              </a:ext>
            </a:extLst>
          </p:cNvPr>
          <p:cNvPicPr>
            <a:picLocks noChangeAspect="1"/>
          </p:cNvPicPr>
          <p:nvPr/>
        </p:nvPicPr>
        <p:blipFill>
          <a:blip r:embed="rId2"/>
          <a:stretch>
            <a:fillRect/>
          </a:stretch>
        </p:blipFill>
        <p:spPr>
          <a:xfrm>
            <a:off x="1362984" y="2131332"/>
            <a:ext cx="6595012" cy="3165606"/>
          </a:xfrm>
          <a:prstGeom prst="rect">
            <a:avLst/>
          </a:prstGeom>
        </p:spPr>
      </p:pic>
    </p:spTree>
    <p:extLst>
      <p:ext uri="{BB962C8B-B14F-4D97-AF65-F5344CB8AC3E}">
        <p14:creationId xmlns:p14="http://schemas.microsoft.com/office/powerpoint/2010/main" val="246524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39B68-67FB-0478-0BDA-DDE9160637D8}"/>
              </a:ext>
            </a:extLst>
          </p:cNvPr>
          <p:cNvSpPr txBox="1"/>
          <p:nvPr/>
        </p:nvSpPr>
        <p:spPr>
          <a:xfrm>
            <a:off x="2286000" y="605135"/>
            <a:ext cx="4572000" cy="461665"/>
          </a:xfrm>
          <a:prstGeom prst="rect">
            <a:avLst/>
          </a:prstGeom>
          <a:noFill/>
        </p:spPr>
        <p:txBody>
          <a:bodyPr wrap="square">
            <a:spAutoFit/>
          </a:bodyPr>
          <a:lstStyle/>
          <a:p>
            <a:pPr algn="ctr"/>
            <a:r>
              <a:rPr lang="en-US" sz="2400" dirty="0"/>
              <a:t>Power Distribution</a:t>
            </a:r>
          </a:p>
        </p:txBody>
      </p:sp>
      <p:pic>
        <p:nvPicPr>
          <p:cNvPr id="4" name="Picture 3">
            <a:extLst>
              <a:ext uri="{FF2B5EF4-FFF2-40B4-BE49-F238E27FC236}">
                <a16:creationId xmlns:a16="http://schemas.microsoft.com/office/drawing/2014/main" id="{142C43A4-6C3E-38C5-28EA-9ADC053D1BC7}"/>
              </a:ext>
            </a:extLst>
          </p:cNvPr>
          <p:cNvPicPr>
            <a:picLocks noChangeAspect="1"/>
          </p:cNvPicPr>
          <p:nvPr/>
        </p:nvPicPr>
        <p:blipFill>
          <a:blip r:embed="rId2"/>
          <a:stretch>
            <a:fillRect/>
          </a:stretch>
        </p:blipFill>
        <p:spPr>
          <a:xfrm>
            <a:off x="2925937" y="1361136"/>
            <a:ext cx="3292125" cy="1615580"/>
          </a:xfrm>
          <a:prstGeom prst="rect">
            <a:avLst/>
          </a:prstGeom>
        </p:spPr>
      </p:pic>
      <p:sp>
        <p:nvSpPr>
          <p:cNvPr id="8" name="Rectangle 2">
            <a:extLst>
              <a:ext uri="{FF2B5EF4-FFF2-40B4-BE49-F238E27FC236}">
                <a16:creationId xmlns:a16="http://schemas.microsoft.com/office/drawing/2014/main" id="{6F5F2879-7D87-8D41-B0A5-A2AC452F0186}"/>
              </a:ext>
            </a:extLst>
          </p:cNvPr>
          <p:cNvSpPr>
            <a:spLocks noChangeArrowheads="1"/>
          </p:cNvSpPr>
          <p:nvPr/>
        </p:nvSpPr>
        <p:spPr bwMode="auto">
          <a:xfrm>
            <a:off x="648930" y="3536722"/>
            <a:ext cx="368709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24V 5A AC/DC Power Supply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Converts 120V wall AC to stable 24V DC at 120W and serves as the main power input for the system.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DROK Adjustable Buck Converter (24V → 1.25–24V)</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Supplies variable voltage to the breadboard rail. Was chosen for its flexibility and built-in LCD for easy testing.</a:t>
            </a:r>
          </a:p>
        </p:txBody>
      </p:sp>
      <p:pic>
        <p:nvPicPr>
          <p:cNvPr id="12" name="Picture 11" descr="A black power adapter with wires&#10;&#10;AI-generated content may be incorrect.">
            <a:extLst>
              <a:ext uri="{FF2B5EF4-FFF2-40B4-BE49-F238E27FC236}">
                <a16:creationId xmlns:a16="http://schemas.microsoft.com/office/drawing/2014/main" id="{BC4CFD22-BBAF-8FAC-9140-5EC091235FC4}"/>
              </a:ext>
            </a:extLst>
          </p:cNvPr>
          <p:cNvPicPr>
            <a:picLocks noChangeAspect="1"/>
          </p:cNvPicPr>
          <p:nvPr/>
        </p:nvPicPr>
        <p:blipFill>
          <a:blip r:embed="rId3"/>
          <a:stretch>
            <a:fillRect/>
          </a:stretch>
        </p:blipFill>
        <p:spPr>
          <a:xfrm>
            <a:off x="4807976" y="3429000"/>
            <a:ext cx="1631079" cy="1638286"/>
          </a:xfrm>
          <a:prstGeom prst="rect">
            <a:avLst/>
          </a:prstGeom>
        </p:spPr>
      </p:pic>
      <p:pic>
        <p:nvPicPr>
          <p:cNvPr id="14" name="Picture 13" descr="A small electronic device with a display&#10;&#10;AI-generated content may be incorrect.">
            <a:extLst>
              <a:ext uri="{FF2B5EF4-FFF2-40B4-BE49-F238E27FC236}">
                <a16:creationId xmlns:a16="http://schemas.microsoft.com/office/drawing/2014/main" id="{450D34BA-6E83-AE87-96F7-A64171ECC70F}"/>
              </a:ext>
            </a:extLst>
          </p:cNvPr>
          <p:cNvPicPr>
            <a:picLocks noChangeAspect="1"/>
          </p:cNvPicPr>
          <p:nvPr/>
        </p:nvPicPr>
        <p:blipFill>
          <a:blip r:embed="rId4"/>
          <a:stretch>
            <a:fillRect/>
          </a:stretch>
        </p:blipFill>
        <p:spPr>
          <a:xfrm>
            <a:off x="6911005" y="4422058"/>
            <a:ext cx="2047158" cy="1947665"/>
          </a:xfrm>
          <a:prstGeom prst="rect">
            <a:avLst/>
          </a:prstGeom>
        </p:spPr>
      </p:pic>
    </p:spTree>
    <p:extLst>
      <p:ext uri="{BB962C8B-B14F-4D97-AF65-F5344CB8AC3E}">
        <p14:creationId xmlns:p14="http://schemas.microsoft.com/office/powerpoint/2010/main" val="88859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25C6C4-3E5A-1EA4-0C46-6F0C3BF9DAC5}"/>
              </a:ext>
            </a:extLst>
          </p:cNvPr>
          <p:cNvPicPr>
            <a:picLocks noChangeAspect="1"/>
          </p:cNvPicPr>
          <p:nvPr/>
        </p:nvPicPr>
        <p:blipFill>
          <a:blip r:embed="rId2"/>
          <a:stretch>
            <a:fillRect/>
          </a:stretch>
        </p:blipFill>
        <p:spPr>
          <a:xfrm>
            <a:off x="2925937" y="1361136"/>
            <a:ext cx="3292125" cy="1615580"/>
          </a:xfrm>
          <a:prstGeom prst="rect">
            <a:avLst/>
          </a:prstGeom>
        </p:spPr>
      </p:pic>
      <p:sp>
        <p:nvSpPr>
          <p:cNvPr id="4" name="TextBox 3">
            <a:extLst>
              <a:ext uri="{FF2B5EF4-FFF2-40B4-BE49-F238E27FC236}">
                <a16:creationId xmlns:a16="http://schemas.microsoft.com/office/drawing/2014/main" id="{53F21D7E-64D9-F63F-6379-25EFEF54D366}"/>
              </a:ext>
            </a:extLst>
          </p:cNvPr>
          <p:cNvSpPr txBox="1"/>
          <p:nvPr/>
        </p:nvSpPr>
        <p:spPr>
          <a:xfrm>
            <a:off x="2286000" y="605135"/>
            <a:ext cx="4572000" cy="461665"/>
          </a:xfrm>
          <a:prstGeom prst="rect">
            <a:avLst/>
          </a:prstGeom>
          <a:noFill/>
        </p:spPr>
        <p:txBody>
          <a:bodyPr wrap="square">
            <a:spAutoFit/>
          </a:bodyPr>
          <a:lstStyle/>
          <a:p>
            <a:pPr algn="ctr"/>
            <a:r>
              <a:rPr lang="en-US" sz="2400" dirty="0"/>
              <a:t>Power Distribution</a:t>
            </a:r>
          </a:p>
        </p:txBody>
      </p:sp>
      <p:sp>
        <p:nvSpPr>
          <p:cNvPr id="7" name="Rectangle 2">
            <a:extLst>
              <a:ext uri="{FF2B5EF4-FFF2-40B4-BE49-F238E27FC236}">
                <a16:creationId xmlns:a16="http://schemas.microsoft.com/office/drawing/2014/main" id="{A1528491-9F8B-1BDB-E607-8AC010F935A1}"/>
              </a:ext>
            </a:extLst>
          </p:cNvPr>
          <p:cNvSpPr>
            <a:spLocks noChangeArrowheads="1"/>
          </p:cNvSpPr>
          <p:nvPr/>
        </p:nvSpPr>
        <p:spPr bwMode="auto">
          <a:xfrm>
            <a:off x="442452" y="2976716"/>
            <a:ext cx="368709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6 </a:t>
            </a:r>
            <a:r>
              <a:rPr kumimoji="0" lang="en-US" altLang="en-US" sz="1400" b="1" i="0" u="none" strike="noStrike" cap="none" normalizeH="0" baseline="0" dirty="0" err="1">
                <a:ln>
                  <a:noFill/>
                </a:ln>
                <a:solidFill>
                  <a:schemeClr val="tx1"/>
                </a:solidFill>
                <a:effectLst/>
                <a:latin typeface="Arial" panose="020B0604020202020204" pitchFamily="34" charset="0"/>
              </a:rPr>
              <a:t>Pololu</a:t>
            </a:r>
            <a:r>
              <a:rPr kumimoji="0" lang="en-US" altLang="en-US" sz="1400" b="1" i="0" u="none" strike="noStrike" cap="none" normalizeH="0" baseline="0" dirty="0">
                <a:ln>
                  <a:noFill/>
                </a:ln>
                <a:solidFill>
                  <a:schemeClr val="tx1"/>
                </a:solidFill>
                <a:effectLst/>
                <a:latin typeface="Arial" panose="020B0604020202020204" pitchFamily="34" charset="0"/>
              </a:rPr>
              <a:t> 7.5V Buck Converters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Each powers a separate Arduino Mega Rev3 with a fixed 7.5V output stepped down from the 24V supplied from AC/DC converter.</a:t>
            </a: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1 </a:t>
            </a:r>
            <a:r>
              <a:rPr kumimoji="0" lang="en-US" altLang="en-US" sz="1400" b="1" i="0" u="none" strike="noStrike" cap="none" normalizeH="0" baseline="0" dirty="0" err="1">
                <a:ln>
                  <a:noFill/>
                </a:ln>
                <a:solidFill>
                  <a:schemeClr val="tx1"/>
                </a:solidFill>
                <a:effectLst/>
                <a:latin typeface="Arial" panose="020B0604020202020204" pitchFamily="34" charset="0"/>
              </a:rPr>
              <a:t>Pololu</a:t>
            </a:r>
            <a:r>
              <a:rPr kumimoji="0" lang="en-US" altLang="en-US" sz="1400" b="1" i="0" u="none" strike="noStrike" cap="none" normalizeH="0" baseline="0" dirty="0">
                <a:ln>
                  <a:noFill/>
                </a:ln>
                <a:solidFill>
                  <a:schemeClr val="tx1"/>
                </a:solidFill>
                <a:effectLst/>
                <a:latin typeface="Arial" panose="020B0604020202020204" pitchFamily="34" charset="0"/>
              </a:rPr>
              <a:t> 7.5V Buck Converter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Dedicated to powering a 7-segment LED voltage display.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7-Segment Voltage Display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Shows voltage readouts while adjusting display using cabinet buttons with minimal power draw</a:t>
            </a:r>
          </a:p>
        </p:txBody>
      </p:sp>
      <p:pic>
        <p:nvPicPr>
          <p:cNvPr id="10" name="Picture 9" descr="A green circuit board with many small components&#10;&#10;AI-generated content may be incorrect.">
            <a:extLst>
              <a:ext uri="{FF2B5EF4-FFF2-40B4-BE49-F238E27FC236}">
                <a16:creationId xmlns:a16="http://schemas.microsoft.com/office/drawing/2014/main" id="{DD0E214A-9525-F1A0-8C57-5C9C80D91872}"/>
              </a:ext>
            </a:extLst>
          </p:cNvPr>
          <p:cNvPicPr>
            <a:picLocks noChangeAspect="1"/>
          </p:cNvPicPr>
          <p:nvPr/>
        </p:nvPicPr>
        <p:blipFill>
          <a:blip r:embed="rId3"/>
          <a:stretch>
            <a:fillRect/>
          </a:stretch>
        </p:blipFill>
        <p:spPr>
          <a:xfrm>
            <a:off x="4807976" y="3429000"/>
            <a:ext cx="2019475" cy="1615580"/>
          </a:xfrm>
          <a:prstGeom prst="rect">
            <a:avLst/>
          </a:prstGeom>
        </p:spPr>
      </p:pic>
      <p:pic>
        <p:nvPicPr>
          <p:cNvPr id="12" name="Picture 11">
            <a:extLst>
              <a:ext uri="{FF2B5EF4-FFF2-40B4-BE49-F238E27FC236}">
                <a16:creationId xmlns:a16="http://schemas.microsoft.com/office/drawing/2014/main" id="{285D639B-D25C-E359-ADC5-96510138C3B3}"/>
              </a:ext>
            </a:extLst>
          </p:cNvPr>
          <p:cNvPicPr>
            <a:picLocks noChangeAspect="1"/>
          </p:cNvPicPr>
          <p:nvPr/>
        </p:nvPicPr>
        <p:blipFill>
          <a:blip r:embed="rId4"/>
          <a:stretch>
            <a:fillRect/>
          </a:stretch>
        </p:blipFill>
        <p:spPr>
          <a:xfrm>
            <a:off x="6367363" y="4883032"/>
            <a:ext cx="2590800" cy="1378974"/>
          </a:xfrm>
          <a:prstGeom prst="rect">
            <a:avLst/>
          </a:prstGeom>
        </p:spPr>
      </p:pic>
    </p:spTree>
    <p:extLst>
      <p:ext uri="{BB962C8B-B14F-4D97-AF65-F5344CB8AC3E}">
        <p14:creationId xmlns:p14="http://schemas.microsoft.com/office/powerpoint/2010/main" val="492918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een circuit board with black wires&#10;&#10;AI-generated content may be incorrect.">
            <a:extLst>
              <a:ext uri="{FF2B5EF4-FFF2-40B4-BE49-F238E27FC236}">
                <a16:creationId xmlns:a16="http://schemas.microsoft.com/office/drawing/2014/main" id="{8202443C-B415-23C6-3C9A-150B6CC6C0B9}"/>
              </a:ext>
            </a:extLst>
          </p:cNvPr>
          <p:cNvPicPr>
            <a:picLocks noChangeAspect="1"/>
          </p:cNvPicPr>
          <p:nvPr/>
        </p:nvPicPr>
        <p:blipFill>
          <a:blip r:embed="rId2"/>
          <a:stretch>
            <a:fillRect/>
          </a:stretch>
        </p:blipFill>
        <p:spPr>
          <a:xfrm>
            <a:off x="5388077" y="2781157"/>
            <a:ext cx="2450685" cy="2450685"/>
          </a:xfrm>
          <a:prstGeom prst="rect">
            <a:avLst/>
          </a:prstGeom>
        </p:spPr>
      </p:pic>
      <p:sp>
        <p:nvSpPr>
          <p:cNvPr id="2" name="TextBox 1">
            <a:extLst>
              <a:ext uri="{FF2B5EF4-FFF2-40B4-BE49-F238E27FC236}">
                <a16:creationId xmlns:a16="http://schemas.microsoft.com/office/drawing/2014/main" id="{30AF7FC5-C265-FBC8-2B9A-7D43D4FD7DE1}"/>
              </a:ext>
            </a:extLst>
          </p:cNvPr>
          <p:cNvSpPr txBox="1"/>
          <p:nvPr/>
        </p:nvSpPr>
        <p:spPr>
          <a:xfrm>
            <a:off x="2286000" y="605135"/>
            <a:ext cx="4572000" cy="461665"/>
          </a:xfrm>
          <a:prstGeom prst="rect">
            <a:avLst/>
          </a:prstGeom>
          <a:noFill/>
        </p:spPr>
        <p:txBody>
          <a:bodyPr wrap="square">
            <a:spAutoFit/>
          </a:bodyPr>
          <a:lstStyle/>
          <a:p>
            <a:pPr algn="ctr"/>
            <a:r>
              <a:rPr lang="en-US" sz="2400" dirty="0" err="1"/>
              <a:t>μController</a:t>
            </a:r>
            <a:r>
              <a:rPr lang="en-US" sz="2400" dirty="0"/>
              <a:t> Integration</a:t>
            </a:r>
          </a:p>
        </p:txBody>
      </p:sp>
      <p:pic>
        <p:nvPicPr>
          <p:cNvPr id="4" name="Picture 3">
            <a:extLst>
              <a:ext uri="{FF2B5EF4-FFF2-40B4-BE49-F238E27FC236}">
                <a16:creationId xmlns:a16="http://schemas.microsoft.com/office/drawing/2014/main" id="{9E3CD115-F032-69B6-E664-4C25132ECD3A}"/>
              </a:ext>
            </a:extLst>
          </p:cNvPr>
          <p:cNvPicPr>
            <a:picLocks noChangeAspect="1"/>
          </p:cNvPicPr>
          <p:nvPr/>
        </p:nvPicPr>
        <p:blipFill>
          <a:blip r:embed="rId3"/>
          <a:stretch>
            <a:fillRect/>
          </a:stretch>
        </p:blipFill>
        <p:spPr>
          <a:xfrm>
            <a:off x="613611" y="1066800"/>
            <a:ext cx="1672389" cy="3637753"/>
          </a:xfrm>
          <a:prstGeom prst="rect">
            <a:avLst/>
          </a:prstGeom>
        </p:spPr>
      </p:pic>
      <p:pic>
        <p:nvPicPr>
          <p:cNvPr id="6" name="Picture 5">
            <a:extLst>
              <a:ext uri="{FF2B5EF4-FFF2-40B4-BE49-F238E27FC236}">
                <a16:creationId xmlns:a16="http://schemas.microsoft.com/office/drawing/2014/main" id="{C6C3E1A3-A953-33E9-800C-3F6064E32BE4}"/>
              </a:ext>
            </a:extLst>
          </p:cNvPr>
          <p:cNvPicPr>
            <a:picLocks noChangeAspect="1"/>
          </p:cNvPicPr>
          <p:nvPr/>
        </p:nvPicPr>
        <p:blipFill>
          <a:blip r:embed="rId4"/>
          <a:stretch>
            <a:fillRect/>
          </a:stretch>
        </p:blipFill>
        <p:spPr>
          <a:xfrm>
            <a:off x="3608439" y="1423762"/>
            <a:ext cx="2165445" cy="1629698"/>
          </a:xfrm>
          <a:prstGeom prst="rect">
            <a:avLst/>
          </a:prstGeom>
        </p:spPr>
      </p:pic>
      <p:cxnSp>
        <p:nvCxnSpPr>
          <p:cNvPr id="8" name="Straight Arrow Connector 7">
            <a:extLst>
              <a:ext uri="{FF2B5EF4-FFF2-40B4-BE49-F238E27FC236}">
                <a16:creationId xmlns:a16="http://schemas.microsoft.com/office/drawing/2014/main" id="{32128920-5B03-9D80-DAC0-7693AA03C009}"/>
              </a:ext>
            </a:extLst>
          </p:cNvPr>
          <p:cNvCxnSpPr>
            <a:cxnSpLocks/>
            <a:stCxn id="6" idx="1"/>
          </p:cNvCxnSpPr>
          <p:nvPr/>
        </p:nvCxnSpPr>
        <p:spPr>
          <a:xfrm flipH="1">
            <a:off x="1435510" y="2238611"/>
            <a:ext cx="21729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Rectangle 2">
            <a:extLst>
              <a:ext uri="{FF2B5EF4-FFF2-40B4-BE49-F238E27FC236}">
                <a16:creationId xmlns:a16="http://schemas.microsoft.com/office/drawing/2014/main" id="{758B9E2A-C0FC-3FF6-6200-BED842A70E48}"/>
              </a:ext>
            </a:extLst>
          </p:cNvPr>
          <p:cNvSpPr>
            <a:spLocks noChangeArrowheads="1"/>
          </p:cNvSpPr>
          <p:nvPr/>
        </p:nvSpPr>
        <p:spPr bwMode="auto">
          <a:xfrm>
            <a:off x="2408904" y="3410423"/>
            <a:ext cx="297917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Arduino Mega Rev3</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16 Analog Pins that can be programmatically accessed through commands from another device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Raspberry Pi 5</a:t>
            </a:r>
            <a:br>
              <a:rPr kumimoji="0" lang="en-US" altLang="en-US" sz="1400" b="0" i="0" u="none" strike="noStrike" cap="none" normalizeH="0" baseline="0" dirty="0">
                <a:ln>
                  <a:noFill/>
                </a:ln>
                <a:solidFill>
                  <a:schemeClr val="tx1"/>
                </a:solidFill>
                <a:effectLst/>
                <a:latin typeface="Arial" panose="020B0604020202020204" pitchFamily="34" charset="0"/>
              </a:rPr>
            </a:br>
            <a:r>
              <a:rPr lang="en-US" altLang="en-US" sz="1400" dirty="0"/>
              <a:t>8 Gb RAM and can command multiple device through an I</a:t>
            </a:r>
            <a:r>
              <a:rPr lang="en-US" altLang="en-US" sz="1400" baseline="30000" dirty="0"/>
              <a:t>2</a:t>
            </a:r>
            <a:r>
              <a:rPr lang="en-US" altLang="en-US" sz="1400" dirty="0"/>
              <a:t>C connection. Easily interfaced with LCD screen for displaying GUI written in python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5" name="Picture 14" descr="A green circuit board with many different ports&#10;&#10;AI-generated content may be incorrect.">
            <a:extLst>
              <a:ext uri="{FF2B5EF4-FFF2-40B4-BE49-F238E27FC236}">
                <a16:creationId xmlns:a16="http://schemas.microsoft.com/office/drawing/2014/main" id="{4A3D8CD9-B9E2-DF6B-FECE-2670CDAA2268}"/>
              </a:ext>
            </a:extLst>
          </p:cNvPr>
          <p:cNvPicPr>
            <a:picLocks noChangeAspect="1"/>
          </p:cNvPicPr>
          <p:nvPr/>
        </p:nvPicPr>
        <p:blipFill>
          <a:blip r:embed="rId5"/>
          <a:stretch>
            <a:fillRect/>
          </a:stretch>
        </p:blipFill>
        <p:spPr>
          <a:xfrm>
            <a:off x="6479457" y="4704553"/>
            <a:ext cx="2363945" cy="1772959"/>
          </a:xfrm>
          <a:prstGeom prst="rect">
            <a:avLst/>
          </a:prstGeom>
        </p:spPr>
      </p:pic>
    </p:spTree>
    <p:extLst>
      <p:ext uri="{BB962C8B-B14F-4D97-AF65-F5344CB8AC3E}">
        <p14:creationId xmlns:p14="http://schemas.microsoft.com/office/powerpoint/2010/main" val="4023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0F303-035C-FFF7-5CE3-4B98CC700AFF}"/>
              </a:ext>
            </a:extLst>
          </p:cNvPr>
          <p:cNvSpPr txBox="1"/>
          <p:nvPr/>
        </p:nvSpPr>
        <p:spPr>
          <a:xfrm>
            <a:off x="2286000" y="605135"/>
            <a:ext cx="4572000" cy="461665"/>
          </a:xfrm>
          <a:prstGeom prst="rect">
            <a:avLst/>
          </a:prstGeom>
          <a:noFill/>
        </p:spPr>
        <p:txBody>
          <a:bodyPr wrap="square">
            <a:spAutoFit/>
          </a:bodyPr>
          <a:lstStyle/>
          <a:p>
            <a:pPr algn="ctr"/>
            <a:r>
              <a:rPr lang="en-US" sz="2400" dirty="0" err="1"/>
              <a:t>μController</a:t>
            </a:r>
            <a:r>
              <a:rPr lang="en-US" sz="2400" dirty="0"/>
              <a:t> Integration</a:t>
            </a:r>
          </a:p>
        </p:txBody>
      </p:sp>
      <p:pic>
        <p:nvPicPr>
          <p:cNvPr id="3" name="Picture 2">
            <a:extLst>
              <a:ext uri="{FF2B5EF4-FFF2-40B4-BE49-F238E27FC236}">
                <a16:creationId xmlns:a16="http://schemas.microsoft.com/office/drawing/2014/main" id="{8CFFE746-19A3-8EED-7F5C-AB246D2D0EF2}"/>
              </a:ext>
            </a:extLst>
          </p:cNvPr>
          <p:cNvPicPr>
            <a:picLocks noChangeAspect="1"/>
          </p:cNvPicPr>
          <p:nvPr/>
        </p:nvPicPr>
        <p:blipFill>
          <a:blip r:embed="rId2"/>
          <a:stretch>
            <a:fillRect/>
          </a:stretch>
        </p:blipFill>
        <p:spPr>
          <a:xfrm>
            <a:off x="613611" y="1066800"/>
            <a:ext cx="1672389" cy="3637753"/>
          </a:xfrm>
          <a:prstGeom prst="rect">
            <a:avLst/>
          </a:prstGeom>
        </p:spPr>
      </p:pic>
      <p:pic>
        <p:nvPicPr>
          <p:cNvPr id="5" name="Picture 4" descr="A diagram of a device&#10;&#10;AI-generated content may be incorrect.">
            <a:extLst>
              <a:ext uri="{FF2B5EF4-FFF2-40B4-BE49-F238E27FC236}">
                <a16:creationId xmlns:a16="http://schemas.microsoft.com/office/drawing/2014/main" id="{7667B644-8C2D-87FD-A7DE-F6B5CE27D5C0}"/>
              </a:ext>
            </a:extLst>
          </p:cNvPr>
          <p:cNvPicPr>
            <a:picLocks noChangeAspect="1"/>
          </p:cNvPicPr>
          <p:nvPr/>
        </p:nvPicPr>
        <p:blipFill>
          <a:blip r:embed="rId3"/>
          <a:srcRect t="1728"/>
          <a:stretch/>
        </p:blipFill>
        <p:spPr>
          <a:xfrm>
            <a:off x="3087329" y="1561966"/>
            <a:ext cx="5112774" cy="1986579"/>
          </a:xfrm>
          <a:prstGeom prst="rect">
            <a:avLst/>
          </a:prstGeom>
        </p:spPr>
      </p:pic>
      <p:pic>
        <p:nvPicPr>
          <p:cNvPr id="7" name="Picture 6" descr="A blue chip next to a coin&#10;&#10;AI-generated content may be incorrect.">
            <a:extLst>
              <a:ext uri="{FF2B5EF4-FFF2-40B4-BE49-F238E27FC236}">
                <a16:creationId xmlns:a16="http://schemas.microsoft.com/office/drawing/2014/main" id="{0C4AA80B-258E-5FB2-D19A-09F01B7F2336}"/>
              </a:ext>
            </a:extLst>
          </p:cNvPr>
          <p:cNvPicPr>
            <a:picLocks noChangeAspect="1"/>
          </p:cNvPicPr>
          <p:nvPr/>
        </p:nvPicPr>
        <p:blipFill>
          <a:blip r:embed="rId4"/>
          <a:srcRect l="8763" t="19537" r="56319" b="17986"/>
          <a:stretch/>
        </p:blipFill>
        <p:spPr>
          <a:xfrm>
            <a:off x="6975987" y="4049578"/>
            <a:ext cx="1406014" cy="1888077"/>
          </a:xfrm>
          <a:prstGeom prst="rect">
            <a:avLst/>
          </a:prstGeom>
        </p:spPr>
      </p:pic>
      <p:sp>
        <p:nvSpPr>
          <p:cNvPr id="8" name="Rectangle 2">
            <a:extLst>
              <a:ext uri="{FF2B5EF4-FFF2-40B4-BE49-F238E27FC236}">
                <a16:creationId xmlns:a16="http://schemas.microsoft.com/office/drawing/2014/main" id="{224F745F-40AF-22C4-9D07-688BC3E37D00}"/>
              </a:ext>
            </a:extLst>
          </p:cNvPr>
          <p:cNvSpPr>
            <a:spLocks noChangeArrowheads="1"/>
          </p:cNvSpPr>
          <p:nvPr/>
        </p:nvSpPr>
        <p:spPr bwMode="auto">
          <a:xfrm>
            <a:off x="2438400" y="4049578"/>
            <a:ext cx="29791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Adafruit 757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4-Channel Bi-Directional Level Shifter allows for I</a:t>
            </a:r>
            <a:r>
              <a:rPr kumimoji="0" lang="en-US" altLang="en-US" sz="1400" b="0" i="0" u="none" strike="noStrike" cap="none" normalizeH="0" baseline="30000" dirty="0">
                <a:ln>
                  <a:noFill/>
                </a:ln>
                <a:solidFill>
                  <a:schemeClr val="tx1"/>
                </a:solidFill>
                <a:effectLst/>
                <a:latin typeface="Arial" panose="020B0604020202020204" pitchFamily="34" charset="0"/>
              </a:rPr>
              <a:t>2</a:t>
            </a:r>
            <a:r>
              <a:rPr kumimoji="0" lang="en-US" altLang="en-US" sz="1400" b="0" i="0" u="none" strike="noStrike" cap="none" normalizeH="0" dirty="0">
                <a:ln>
                  <a:noFill/>
                </a:ln>
                <a:solidFill>
                  <a:schemeClr val="tx1"/>
                </a:solidFill>
                <a:effectLst/>
                <a:latin typeface="Arial" panose="020B0604020202020204" pitchFamily="34" charset="0"/>
              </a:rPr>
              <a:t>C enabled devices to share the same bus while enabling two-way communication.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B56A160-2D32-7D4A-DA37-1CFADFDE4992}"/>
              </a:ext>
            </a:extLst>
          </p:cNvPr>
          <p:cNvPicPr>
            <a:picLocks noChangeAspect="1"/>
          </p:cNvPicPr>
          <p:nvPr/>
        </p:nvPicPr>
        <p:blipFill>
          <a:blip r:embed="rId5"/>
          <a:stretch>
            <a:fillRect/>
          </a:stretch>
        </p:blipFill>
        <p:spPr>
          <a:xfrm>
            <a:off x="5569973" y="4049579"/>
            <a:ext cx="1406014" cy="1888077"/>
          </a:xfrm>
          <a:prstGeom prst="rect">
            <a:avLst/>
          </a:prstGeom>
        </p:spPr>
      </p:pic>
    </p:spTree>
    <p:extLst>
      <p:ext uri="{BB962C8B-B14F-4D97-AF65-F5344CB8AC3E}">
        <p14:creationId xmlns:p14="http://schemas.microsoft.com/office/powerpoint/2010/main" val="328703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5D431-2429-7D85-6912-7D816BEB1634}"/>
              </a:ext>
            </a:extLst>
          </p:cNvPr>
          <p:cNvSpPr txBox="1"/>
          <p:nvPr/>
        </p:nvSpPr>
        <p:spPr>
          <a:xfrm>
            <a:off x="2286000" y="605135"/>
            <a:ext cx="4572000" cy="461665"/>
          </a:xfrm>
          <a:prstGeom prst="rect">
            <a:avLst/>
          </a:prstGeom>
          <a:noFill/>
        </p:spPr>
        <p:txBody>
          <a:bodyPr wrap="square">
            <a:spAutoFit/>
          </a:bodyPr>
          <a:lstStyle/>
          <a:p>
            <a:pPr algn="ctr"/>
            <a:r>
              <a:rPr lang="en-US" sz="2400" dirty="0"/>
              <a:t>Inner Structure Design</a:t>
            </a:r>
          </a:p>
        </p:txBody>
      </p:sp>
      <p:pic>
        <p:nvPicPr>
          <p:cNvPr id="4" name="Picture 3">
            <a:extLst>
              <a:ext uri="{FF2B5EF4-FFF2-40B4-BE49-F238E27FC236}">
                <a16:creationId xmlns:a16="http://schemas.microsoft.com/office/drawing/2014/main" id="{A8B27C6A-7865-246D-C4E7-E9ADC619014B}"/>
              </a:ext>
            </a:extLst>
          </p:cNvPr>
          <p:cNvPicPr>
            <a:picLocks noChangeAspect="1"/>
          </p:cNvPicPr>
          <p:nvPr/>
        </p:nvPicPr>
        <p:blipFill>
          <a:blip r:embed="rId2"/>
          <a:stretch>
            <a:fillRect/>
          </a:stretch>
        </p:blipFill>
        <p:spPr>
          <a:xfrm>
            <a:off x="1701181" y="1488392"/>
            <a:ext cx="5741637" cy="4406373"/>
          </a:xfrm>
          <a:prstGeom prst="rect">
            <a:avLst/>
          </a:prstGeom>
        </p:spPr>
      </p:pic>
    </p:spTree>
    <p:extLst>
      <p:ext uri="{BB962C8B-B14F-4D97-AF65-F5344CB8AC3E}">
        <p14:creationId xmlns:p14="http://schemas.microsoft.com/office/powerpoint/2010/main" val="56310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4D903A-03DA-0188-6B1D-B5916B243B9E}"/>
              </a:ext>
            </a:extLst>
          </p:cNvPr>
          <p:cNvSpPr txBox="1"/>
          <p:nvPr/>
        </p:nvSpPr>
        <p:spPr>
          <a:xfrm>
            <a:off x="2286000" y="605135"/>
            <a:ext cx="4572000" cy="461665"/>
          </a:xfrm>
          <a:prstGeom prst="rect">
            <a:avLst/>
          </a:prstGeom>
          <a:noFill/>
        </p:spPr>
        <p:txBody>
          <a:bodyPr wrap="square">
            <a:spAutoFit/>
          </a:bodyPr>
          <a:lstStyle/>
          <a:p>
            <a:pPr algn="ctr"/>
            <a:r>
              <a:rPr lang="en-US" sz="2400" dirty="0"/>
              <a:t>Outer Structure Design</a:t>
            </a:r>
          </a:p>
        </p:txBody>
      </p:sp>
    </p:spTree>
    <p:extLst>
      <p:ext uri="{BB962C8B-B14F-4D97-AF65-F5344CB8AC3E}">
        <p14:creationId xmlns:p14="http://schemas.microsoft.com/office/powerpoint/2010/main" val="32439549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DDB3B0BB74ED4EB89DD33F033A02F3" ma:contentTypeVersion="8" ma:contentTypeDescription="Create a new document." ma:contentTypeScope="" ma:versionID="2e9bfe32d89abf1bae90c60305d8ad8c">
  <xsd:schema xmlns:xsd="http://www.w3.org/2001/XMLSchema" xmlns:xs="http://www.w3.org/2001/XMLSchema" xmlns:p="http://schemas.microsoft.com/office/2006/metadata/properties" xmlns:ns2="063bd9e3-0a71-4770-966e-d25040786655" targetNamespace="http://schemas.microsoft.com/office/2006/metadata/properties" ma:root="true" ma:fieldsID="bb9edfa413fbca2e96cc02cc892c88d1" ns2:_="">
    <xsd:import namespace="063bd9e3-0a71-4770-966e-d250407866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3bd9e3-0a71-4770-966e-d250407866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EE5D16-6088-4533-A4C5-F9E29C6199A7}">
  <ds:schemaRefs>
    <ds:schemaRef ds:uri="http://schemas.microsoft.com/sharepoint/v3/contenttype/forms"/>
  </ds:schemaRefs>
</ds:datastoreItem>
</file>

<file path=customXml/itemProps2.xml><?xml version="1.0" encoding="utf-8"?>
<ds:datastoreItem xmlns:ds="http://schemas.openxmlformats.org/officeDocument/2006/customXml" ds:itemID="{AF5C832B-8D12-4A0E-8D0F-0228EB96D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3bd9e3-0a71-4770-966e-d250407866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F1578A-8815-4DA1-8B14-93C4A44E8C31}">
  <ds:schemaRef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063bd9e3-0a71-4770-966e-d25040786655"/>
    <ds:schemaRef ds:uri="http://purl.org/dc/term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2594</TotalTime>
  <Words>616</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McNaughton</dc:creator>
  <cp:lastModifiedBy>Gurley, Tanner</cp:lastModifiedBy>
  <cp:revision>261</cp:revision>
  <dcterms:created xsi:type="dcterms:W3CDTF">2008-01-28T19:31:09Z</dcterms:created>
  <dcterms:modified xsi:type="dcterms:W3CDTF">2025-05-28T16:48:14Z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0x010100A4DDB3B0BB74ED4EB89DD33F033A02F3</vt:lpwstr>
  </property>
</Properties>
</file>