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1"/>
  </p:notesMasterIdLst>
  <p:handoutMasterIdLst>
    <p:handoutMasterId r:id="rId22"/>
  </p:handoutMasterIdLst>
  <p:sldIdLst>
    <p:sldId id="272" r:id="rId8"/>
    <p:sldId id="4032" r:id="rId9"/>
    <p:sldId id="4042" r:id="rId10"/>
    <p:sldId id="4036" r:id="rId11"/>
    <p:sldId id="4040" r:id="rId12"/>
    <p:sldId id="4031" r:id="rId13"/>
    <p:sldId id="4037" r:id="rId14"/>
    <p:sldId id="4038" r:id="rId15"/>
    <p:sldId id="4039" r:id="rId16"/>
    <p:sldId id="4035" r:id="rId17"/>
    <p:sldId id="4034" r:id="rId18"/>
    <p:sldId id="4041" r:id="rId19"/>
    <p:sldId id="4033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of bugs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Design</c:v>
                </c:pt>
                <c:pt idx="1">
                  <c:v>Implementation</c:v>
                </c:pt>
                <c:pt idx="2">
                  <c:v>Testing</c:v>
                </c:pt>
                <c:pt idx="3">
                  <c:v>Maintenance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20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1-4066-80F8-79FF8781FD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Design</c:v>
                </c:pt>
                <c:pt idx="1">
                  <c:v>Implementation</c:v>
                </c:pt>
                <c:pt idx="2">
                  <c:v>Testing</c:v>
                </c:pt>
                <c:pt idx="3">
                  <c:v>Maintenance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5E1-4066-80F8-79FF8781FD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Design</c:v>
                </c:pt>
                <c:pt idx="1">
                  <c:v>Implementation</c:v>
                </c:pt>
                <c:pt idx="2">
                  <c:v>Testing</c:v>
                </c:pt>
                <c:pt idx="3">
                  <c:v>Maintenance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5E1-4066-80F8-79FF8781F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3748415"/>
        <c:axId val="113746335"/>
        <c:axId val="0"/>
      </c:bar3DChart>
      <c:catAx>
        <c:axId val="11374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46335"/>
        <c:crosses val="autoZero"/>
        <c:auto val="1"/>
        <c:lblAlgn val="ctr"/>
        <c:lblOffset val="100"/>
        <c:noMultiLvlLbl val="0"/>
      </c:catAx>
      <c:valAx>
        <c:axId val="11374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algn="ctr" rotWithShape="0">
                <a:srgbClr val="000000"/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48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4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4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3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1940901" y="1859614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&lt;Testing&gt;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853F3B-9248-D0DB-9C01-085849911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0" y="702469"/>
            <a:ext cx="7450080" cy="39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6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during CI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866948C-90D5-3ECB-0D23-00A213382F81}"/>
              </a:ext>
            </a:extLst>
          </p:cNvPr>
          <p:cNvSpPr/>
          <p:nvPr/>
        </p:nvSpPr>
        <p:spPr>
          <a:xfrm>
            <a:off x="2101922" y="1762064"/>
            <a:ext cx="742013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776BD-1C48-1F5B-515C-9D1C7D6677DC}"/>
              </a:ext>
            </a:extLst>
          </p:cNvPr>
          <p:cNvSpPr txBox="1"/>
          <p:nvPr/>
        </p:nvSpPr>
        <p:spPr>
          <a:xfrm>
            <a:off x="539681" y="1749386"/>
            <a:ext cx="156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Source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203535-A7A9-8B7D-D95F-B5E3362710AB}"/>
              </a:ext>
            </a:extLst>
          </p:cNvPr>
          <p:cNvSpPr txBox="1"/>
          <p:nvPr/>
        </p:nvSpPr>
        <p:spPr>
          <a:xfrm>
            <a:off x="2959753" y="1736708"/>
            <a:ext cx="156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Build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86C9E88-6E6B-EBEF-423F-FC859A6CC97E}"/>
              </a:ext>
            </a:extLst>
          </p:cNvPr>
          <p:cNvSpPr/>
          <p:nvPr/>
        </p:nvSpPr>
        <p:spPr>
          <a:xfrm>
            <a:off x="3829987" y="1774742"/>
            <a:ext cx="742013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5E46FDC-8E55-6D98-7CED-6DAECA3189D2}"/>
              </a:ext>
            </a:extLst>
          </p:cNvPr>
          <p:cNvSpPr/>
          <p:nvPr/>
        </p:nvSpPr>
        <p:spPr>
          <a:xfrm rot="16200000">
            <a:off x="3037063" y="2308396"/>
            <a:ext cx="507206" cy="34811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84915-196B-EA61-4F27-EEF25E658340}"/>
              </a:ext>
            </a:extLst>
          </p:cNvPr>
          <p:cNvSpPr txBox="1"/>
          <p:nvPr/>
        </p:nvSpPr>
        <p:spPr>
          <a:xfrm>
            <a:off x="2509545" y="2928936"/>
            <a:ext cx="156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Unit Tests execution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B1BC07F-3AF2-1598-F8E6-82C04325344B}"/>
              </a:ext>
            </a:extLst>
          </p:cNvPr>
          <p:cNvSpPr/>
          <p:nvPr/>
        </p:nvSpPr>
        <p:spPr>
          <a:xfrm rot="16200000">
            <a:off x="5087313" y="2308396"/>
            <a:ext cx="507206" cy="34811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5521CD-EACE-EB93-7574-EA4839706B39}"/>
              </a:ext>
            </a:extLst>
          </p:cNvPr>
          <p:cNvSpPr txBox="1"/>
          <p:nvPr/>
        </p:nvSpPr>
        <p:spPr>
          <a:xfrm>
            <a:off x="4559795" y="2930250"/>
            <a:ext cx="156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Integration Tests execution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A0C4C-4759-6E29-F8C2-393A320DE0A7}"/>
              </a:ext>
            </a:extLst>
          </p:cNvPr>
          <p:cNvSpPr txBox="1"/>
          <p:nvPr/>
        </p:nvSpPr>
        <p:spPr>
          <a:xfrm>
            <a:off x="4841008" y="1747415"/>
            <a:ext cx="156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Deploy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FF93A8C-699E-0ED7-5379-5BC1CF639BE3}"/>
              </a:ext>
            </a:extLst>
          </p:cNvPr>
          <p:cNvSpPr/>
          <p:nvPr/>
        </p:nvSpPr>
        <p:spPr>
          <a:xfrm>
            <a:off x="5929058" y="1760093"/>
            <a:ext cx="742013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7BD1A-52BF-E4FA-B332-FD431B7516E4}"/>
              </a:ext>
            </a:extLst>
          </p:cNvPr>
          <p:cNvSpPr txBox="1"/>
          <p:nvPr/>
        </p:nvSpPr>
        <p:spPr>
          <a:xfrm>
            <a:off x="6897368" y="1747415"/>
            <a:ext cx="268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E2E Tests execution</a:t>
            </a:r>
          </a:p>
        </p:txBody>
      </p:sp>
    </p:spTree>
    <p:extLst>
      <p:ext uri="{BB962C8B-B14F-4D97-AF65-F5344CB8AC3E}">
        <p14:creationId xmlns:p14="http://schemas.microsoft.com/office/powerpoint/2010/main" val="167233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B8773-01E9-1D71-97D5-D94BF08889C3}"/>
              </a:ext>
            </a:extLst>
          </p:cNvPr>
          <p:cNvSpPr txBox="1"/>
          <p:nvPr/>
        </p:nvSpPr>
        <p:spPr>
          <a:xfrm>
            <a:off x="360365" y="1356689"/>
            <a:ext cx="3844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Functional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End-to-end testing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16E07-081E-C0B3-8C18-9B38D194A2AB}"/>
              </a:ext>
            </a:extLst>
          </p:cNvPr>
          <p:cNvSpPr txBox="1"/>
          <p:nvPr/>
        </p:nvSpPr>
        <p:spPr>
          <a:xfrm>
            <a:off x="4572000" y="1356689"/>
            <a:ext cx="3844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Non-Functional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Security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Performance testing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Stress testing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Load testing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Endurance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Usability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Compatibility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Scalability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Interoperability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8591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61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0E76921-AAA1-15D6-B1D8-1ED35D1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Light talk author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F6F0B99-59F1-4F86-A188-BD7A1F3A9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56" y="912870"/>
            <a:ext cx="2105083" cy="262580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18077-4E4C-4FCB-CB7C-348292E72483}"/>
              </a:ext>
            </a:extLst>
          </p:cNvPr>
          <p:cNvSpPr txBox="1"/>
          <p:nvPr/>
        </p:nvSpPr>
        <p:spPr>
          <a:xfrm>
            <a:off x="3412300" y="3666359"/>
            <a:ext cx="244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Ivan Mazaliuk,</a:t>
            </a:r>
          </a:p>
          <a:p>
            <a:pPr algn="ctr"/>
            <a:r>
              <a:rPr lang="en-US" sz="1600" dirty="0">
                <a:latin typeface="+mj-lt"/>
              </a:rPr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96813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testing required?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AC167-93EE-027A-066C-CD1D4EF75B22}"/>
              </a:ext>
            </a:extLst>
          </p:cNvPr>
          <p:cNvSpPr txBox="1"/>
          <p:nvPr/>
        </p:nvSpPr>
        <p:spPr>
          <a:xfrm>
            <a:off x="360365" y="969376"/>
            <a:ext cx="26210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91E42"/>
                </a:solidFill>
                <a:effectLst/>
                <a:latin typeface="+mj-lt"/>
              </a:rPr>
              <a:t>Testing allows </a:t>
            </a:r>
            <a:r>
              <a:rPr lang="en-US" sz="1600" dirty="0">
                <a:solidFill>
                  <a:srgbClr val="091E42"/>
                </a:solidFill>
                <a:latin typeface="+mj-lt"/>
              </a:rPr>
              <a:t>projects </a:t>
            </a:r>
            <a:r>
              <a:rPr lang="en-US" sz="1600" b="0" i="0" dirty="0">
                <a:solidFill>
                  <a:srgbClr val="091E42"/>
                </a:solidFill>
                <a:effectLst/>
                <a:latin typeface="+mj-lt"/>
              </a:rPr>
              <a:t>save time and money because bugs are cheaper and easier to fix before they go to production.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03F3322-BF42-F026-9250-74DDB865E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66743"/>
              </p:ext>
            </p:extLst>
          </p:nvPr>
        </p:nvGraphicFramePr>
        <p:xfrm>
          <a:off x="3161485" y="994503"/>
          <a:ext cx="5460002" cy="348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559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 (CI)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BAB43A-C00C-B88F-CDD1-490B8BD51AE1}"/>
              </a:ext>
            </a:extLst>
          </p:cNvPr>
          <p:cNvSpPr/>
          <p:nvPr/>
        </p:nvSpPr>
        <p:spPr>
          <a:xfrm>
            <a:off x="2101922" y="2469295"/>
            <a:ext cx="742013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145F3-EE41-E0FB-770C-C3953B4A8894}"/>
              </a:ext>
            </a:extLst>
          </p:cNvPr>
          <p:cNvSpPr txBox="1"/>
          <p:nvPr/>
        </p:nvSpPr>
        <p:spPr>
          <a:xfrm>
            <a:off x="539681" y="2456617"/>
            <a:ext cx="156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Source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640C2-B8A0-D736-70BB-B94A3788206E}"/>
              </a:ext>
            </a:extLst>
          </p:cNvPr>
          <p:cNvSpPr txBox="1"/>
          <p:nvPr/>
        </p:nvSpPr>
        <p:spPr>
          <a:xfrm>
            <a:off x="3009759" y="2456617"/>
            <a:ext cx="156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362D4-B629-0535-E43C-82E8FC7027B7}"/>
              </a:ext>
            </a:extLst>
          </p:cNvPr>
          <p:cNvSpPr txBox="1"/>
          <p:nvPr/>
        </p:nvSpPr>
        <p:spPr>
          <a:xfrm>
            <a:off x="5054459" y="2463783"/>
            <a:ext cx="156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Deploy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0B3A40-0839-2856-C311-F8054009FCCC}"/>
              </a:ext>
            </a:extLst>
          </p:cNvPr>
          <p:cNvSpPr/>
          <p:nvPr/>
        </p:nvSpPr>
        <p:spPr>
          <a:xfrm>
            <a:off x="3995811" y="2469295"/>
            <a:ext cx="742013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AC167-93EE-027A-066C-CD1D4EF75B22}"/>
              </a:ext>
            </a:extLst>
          </p:cNvPr>
          <p:cNvSpPr txBox="1"/>
          <p:nvPr/>
        </p:nvSpPr>
        <p:spPr>
          <a:xfrm>
            <a:off x="360365" y="964744"/>
            <a:ext cx="6600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91E42"/>
                </a:solidFill>
                <a:effectLst/>
                <a:latin typeface="+mj-lt"/>
              </a:rPr>
              <a:t>Continuous integration (CI) is the practice of automating the integration of code changes from multiple contributors into a single software project.</a:t>
            </a:r>
            <a:endParaRPr lang="en-US" sz="2000" dirty="0">
              <a:latin typeface="+mj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18730E-F5C1-2FF7-4E35-9162671CD961}"/>
              </a:ext>
            </a:extLst>
          </p:cNvPr>
          <p:cNvSpPr/>
          <p:nvPr/>
        </p:nvSpPr>
        <p:spPr>
          <a:xfrm rot="16200000">
            <a:off x="3094213" y="3008483"/>
            <a:ext cx="507206" cy="34811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87842-D6F7-7FB3-C674-42DC44EAE455}"/>
              </a:ext>
            </a:extLst>
          </p:cNvPr>
          <p:cNvSpPr txBox="1"/>
          <p:nvPr/>
        </p:nvSpPr>
        <p:spPr>
          <a:xfrm>
            <a:off x="2566695" y="3666292"/>
            <a:ext cx="156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Tests execution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AF2C0B-1B79-F068-98CB-8C43919C52DB}"/>
              </a:ext>
            </a:extLst>
          </p:cNvPr>
          <p:cNvSpPr/>
          <p:nvPr/>
        </p:nvSpPr>
        <p:spPr>
          <a:xfrm rot="16200000">
            <a:off x="5194469" y="3008483"/>
            <a:ext cx="507206" cy="34811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4E19B-1481-2002-C16C-4BEBF3A00EE0}"/>
              </a:ext>
            </a:extLst>
          </p:cNvPr>
          <p:cNvSpPr txBox="1"/>
          <p:nvPr/>
        </p:nvSpPr>
        <p:spPr>
          <a:xfrm>
            <a:off x="4666951" y="3666292"/>
            <a:ext cx="156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Tests execution</a:t>
            </a:r>
          </a:p>
        </p:txBody>
      </p:sp>
    </p:spTree>
    <p:extLst>
      <p:ext uri="{BB962C8B-B14F-4D97-AF65-F5344CB8AC3E}">
        <p14:creationId xmlns:p14="http://schemas.microsoft.com/office/powerpoint/2010/main" val="346096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929481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000"/>
              <a:t>Unit tests (verify individual unit of source code)</a:t>
            </a:r>
          </a:p>
          <a:p>
            <a:endParaRPr lang="en-US" sz="2000"/>
          </a:p>
          <a:p>
            <a:r>
              <a:rPr lang="en-US" sz="2000"/>
              <a:t>Integration tests (verify the compliance of the component with specified functional requirements)</a:t>
            </a:r>
          </a:p>
          <a:p>
            <a:endParaRPr lang="en-US" sz="2000"/>
          </a:p>
          <a:p>
            <a:r>
              <a:rPr lang="en-US" sz="2000"/>
              <a:t>E2E tests (verify that the flow behaves as expected)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15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Key points: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000" dirty="0"/>
              <a:t>It verifies small piece of code</a:t>
            </a:r>
          </a:p>
          <a:p>
            <a:r>
              <a:rPr lang="en-US" sz="2000" dirty="0"/>
              <a:t>It uses mocking</a:t>
            </a:r>
          </a:p>
          <a:p>
            <a:r>
              <a:rPr lang="en-US" sz="2000" dirty="0"/>
              <a:t>It executes fast</a:t>
            </a:r>
          </a:p>
          <a:p>
            <a:r>
              <a:rPr lang="en-US" sz="2000" dirty="0"/>
              <a:t>It is isolated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4AF4-ED63-B373-EF7D-DE1D06F58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2508250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3230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integration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C1FB-961A-86DA-03B9-03CFD43F53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Key points: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000" dirty="0"/>
              <a:t>It verifies interaction between units/modules</a:t>
            </a:r>
          </a:p>
          <a:p>
            <a:r>
              <a:rPr lang="en-US" sz="2000" dirty="0"/>
              <a:t>It can check calls to other services/databases</a:t>
            </a:r>
          </a:p>
          <a:p>
            <a:r>
              <a:rPr lang="en-US" sz="2000" dirty="0"/>
              <a:t>It is not isolated</a:t>
            </a:r>
          </a:p>
        </p:txBody>
      </p:sp>
    </p:spTree>
    <p:extLst>
      <p:ext uri="{BB962C8B-B14F-4D97-AF65-F5344CB8AC3E}">
        <p14:creationId xmlns:p14="http://schemas.microsoft.com/office/powerpoint/2010/main" val="193844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E2E testing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54D7A-36A0-20F0-0319-E82342C03F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5751" y="873125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Key points: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000" dirty="0"/>
              <a:t>Methodology used for ensuring that applications behave as expected</a:t>
            </a:r>
          </a:p>
          <a:p>
            <a:r>
              <a:rPr lang="en-US" sz="2000" dirty="0"/>
              <a:t>It helps release teams reduce the time to market (improves CD)</a:t>
            </a:r>
          </a:p>
          <a:p>
            <a:r>
              <a:rPr lang="en-US" sz="2000" dirty="0"/>
              <a:t>It usually includes UI hence improves user experience</a:t>
            </a:r>
          </a:p>
          <a:p>
            <a:r>
              <a:rPr lang="en-US" sz="2000" dirty="0"/>
              <a:t>It should be running independently from the service deployment</a:t>
            </a:r>
          </a:p>
        </p:txBody>
      </p:sp>
    </p:spTree>
    <p:extLst>
      <p:ext uri="{BB962C8B-B14F-4D97-AF65-F5344CB8AC3E}">
        <p14:creationId xmlns:p14="http://schemas.microsoft.com/office/powerpoint/2010/main" val="27016435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5E6B0F37DA240B49712D5490BCBC7" ma:contentTypeVersion="13" ma:contentTypeDescription="Create a new document." ma:contentTypeScope="" ma:versionID="c4dce196ea5f021055c714268cb2af4e">
  <xsd:schema xmlns:xsd="http://www.w3.org/2001/XMLSchema" xmlns:xs="http://www.w3.org/2001/XMLSchema" xmlns:p="http://schemas.microsoft.com/office/2006/metadata/properties" xmlns:ns3="7415933c-ce88-4ed1-b68c-66277535b824" xmlns:ns4="25da94b2-aaa5-4cde-87fb-af4a9c8e37e4" targetNamespace="http://schemas.microsoft.com/office/2006/metadata/properties" ma:root="true" ma:fieldsID="070898c2b8f21745421475261dc17473" ns3:_="" ns4:_="">
    <xsd:import namespace="7415933c-ce88-4ed1-b68c-66277535b824"/>
    <xsd:import namespace="25da94b2-aaa5-4cde-87fb-af4a9c8e37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5933c-ce88-4ed1-b68c-66277535b8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a94b2-aaa5-4cde-87fb-af4a9c8e3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7AC38-7B1A-470C-8A21-8547A15AC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15933c-ce88-4ed1-b68c-66277535b824"/>
    <ds:schemaRef ds:uri="25da94b2-aaa5-4cde-87fb-af4a9c8e3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8B79F-743D-4675-B082-0F19ABDDFFB8}">
  <ds:schemaRefs>
    <ds:schemaRef ds:uri="http://schemas.microsoft.com/office/2006/metadata/properties"/>
    <ds:schemaRef ds:uri="http://schemas.microsoft.com/office/infopath/2007/PartnerControls"/>
    <ds:schemaRef ds:uri="7415933c-ce88-4ed1-b68c-66277535b824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5da94b2-aaa5-4cde-87fb-af4a9c8e37e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332</Words>
  <Application>Microsoft Office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Light talk author</vt:lpstr>
      <vt:lpstr>Why is the testing required?</vt:lpstr>
      <vt:lpstr>What is Continuous Integration (CI)</vt:lpstr>
      <vt:lpstr>Testing types</vt:lpstr>
      <vt:lpstr>What is unit testing</vt:lpstr>
      <vt:lpstr>Unit testing Demo</vt:lpstr>
      <vt:lpstr>What is integration testing</vt:lpstr>
      <vt:lpstr>What is E2E testing</vt:lpstr>
      <vt:lpstr>Testing pyramid</vt:lpstr>
      <vt:lpstr>Tests during CI</vt:lpstr>
      <vt:lpstr>Types of testing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Ivan Mazaliuk</cp:lastModifiedBy>
  <cp:revision>16</cp:revision>
  <dcterms:created xsi:type="dcterms:W3CDTF">2022-01-28T20:00:14Z</dcterms:created>
  <dcterms:modified xsi:type="dcterms:W3CDTF">2022-10-20T09:47:51Z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0x0101002BA5E6B0F37DA240B49712D5490BCBC7</vt:lpwstr>
  </property>
</Properties>
</file>