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9" r:id="rId6"/>
    <p:sldId id="277" r:id="rId7"/>
    <p:sldId id="290" r:id="rId8"/>
    <p:sldId id="278" r:id="rId9"/>
    <p:sldId id="280" r:id="rId10"/>
    <p:sldId id="281" r:id="rId11"/>
    <p:sldId id="283" r:id="rId12"/>
    <p:sldId id="293" r:id="rId13"/>
    <p:sldId id="288" r:id="rId14"/>
    <p:sldId id="279" r:id="rId15"/>
    <p:sldId id="286" r:id="rId16"/>
    <p:sldId id="287" r:id="rId17"/>
    <p:sldId id="292" r:id="rId18"/>
    <p:sldId id="291" r:id="rId19"/>
    <p:sldId id="274" r:id="rId20"/>
    <p:sldId id="276" r:id="rId21"/>
    <p:sldId id="272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ELJrUpmVE8EkbqdTvoqVwoO7J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71ECC-6E2D-49AD-A2BC-D6E51F4A43BE}">
  <a:tblStyle styleId="{ABD71ECC-6E2D-49AD-A2BC-D6E51F4A43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60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81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740230" y="1122363"/>
            <a:ext cx="821327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imes New Roman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197429" y="3602037"/>
            <a:ext cx="7247003" cy="206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775607" y="1047750"/>
            <a:ext cx="8127423" cy="53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727305" y="1709739"/>
            <a:ext cx="8166324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772889" y="257472"/>
            <a:ext cx="8218712" cy="5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772888" y="1047750"/>
            <a:ext cx="3869871" cy="53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2"/>
          </p:nvPr>
        </p:nvSpPr>
        <p:spPr>
          <a:xfrm>
            <a:off x="4922159" y="1047750"/>
            <a:ext cx="4069442" cy="53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070" y="0"/>
            <a:ext cx="86725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751098" y="257472"/>
            <a:ext cx="8235246" cy="5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751098" y="998483"/>
            <a:ext cx="8235245" cy="543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8"/>
          <p:cNvSpPr/>
          <p:nvPr/>
        </p:nvSpPr>
        <p:spPr>
          <a:xfrm>
            <a:off x="-5630" y="0"/>
            <a:ext cx="628649" cy="688975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8"/>
          <p:cNvSpPr txBox="1"/>
          <p:nvPr/>
        </p:nvSpPr>
        <p:spPr>
          <a:xfrm rot="-5400000">
            <a:off x="-2400851" y="3340398"/>
            <a:ext cx="54467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PT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LP1 Aula 3</a:t>
            </a: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8"/>
          <p:cNvSpPr txBox="1"/>
          <p:nvPr/>
        </p:nvSpPr>
        <p:spPr>
          <a:xfrm>
            <a:off x="36910" y="6434345"/>
            <a:ext cx="40008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pt-PT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8" descr="Logo, company nam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89357" y="18033"/>
            <a:ext cx="805032" cy="71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8"/>
          <p:cNvPicPr preferRelativeResize="0"/>
          <p:nvPr/>
        </p:nvPicPr>
        <p:blipFill rotWithShape="1">
          <a:blip r:embed="rId8">
            <a:alphaModFix/>
          </a:blip>
          <a:srcRect r="75348"/>
          <a:stretch/>
        </p:blipFill>
        <p:spPr>
          <a:xfrm>
            <a:off x="122450" y="731829"/>
            <a:ext cx="359647" cy="4960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P1ULHT/FP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gvp/LP-classes/blob/main/src/basics/logical_expressions.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turn.ulusofona.p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P1ULHT/FP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gvp/LP-classes/blob/main/src/basics/scanf_validation.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40230" y="1122363"/>
            <a:ext cx="821327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imes New Roman"/>
              <a:buNone/>
            </a:pPr>
            <a:r>
              <a:rPr lang="pt-PT" b="1" dirty="0"/>
              <a:t>LP1</a:t>
            </a:r>
            <a:br>
              <a:rPr lang="pt-PT" b="1" dirty="0"/>
            </a:br>
            <a:r>
              <a:rPr lang="pt-PT" b="1" dirty="0"/>
              <a:t>Aula 3</a:t>
            </a:r>
            <a:endParaRPr b="1"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7429" y="3937000"/>
            <a:ext cx="7247003" cy="173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PT" dirty="0"/>
              <a:t>Daniel Silveira</a:t>
            </a:r>
          </a:p>
          <a:p>
            <a:pPr marL="0" indent="0">
              <a:spcBef>
                <a:spcPts val="0"/>
              </a:spcBef>
            </a:pPr>
            <a:r>
              <a:rPr lang="pt-PT" dirty="0">
                <a:solidFill>
                  <a:schemeClr val="tx1"/>
                </a:solidFill>
              </a:rPr>
              <a:t>Wellington Oliveira</a:t>
            </a:r>
          </a:p>
          <a:p>
            <a:pPr marL="0" indent="0">
              <a:spcBef>
                <a:spcPts val="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Thiago de Paiva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37D3-EF0A-EA8B-1596-04126DE2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0C0A-7F0B-065A-E0AF-3FDB1D4C8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Implemente um programa que peça ao utilizador para introduzir dois números inteiros (a e b) e, de seguida, apresente no ecrã o resultado das seguintes operações aritméticas:</a:t>
            </a:r>
          </a:p>
          <a:p>
            <a:pPr marL="508000" lvl="1" indent="0">
              <a:buNone/>
            </a:pPr>
            <a:r>
              <a:rPr lang="pt-BR" sz="3100" dirty="0" err="1">
                <a:latin typeface="Consolas" panose="020B0609020204030204" pitchFamily="49" charset="0"/>
              </a:rPr>
              <a:t>a+b</a:t>
            </a:r>
            <a:endParaRPr lang="pt-BR" sz="3100" dirty="0">
              <a:latin typeface="Consolas" panose="020B0609020204030204" pitchFamily="49" charset="0"/>
            </a:endParaRPr>
          </a:p>
          <a:p>
            <a:pPr marL="508000" lvl="1" indent="0">
              <a:buNone/>
            </a:pPr>
            <a:r>
              <a:rPr lang="pt-BR" sz="3100" dirty="0" err="1">
                <a:latin typeface="Consolas" panose="020B0609020204030204" pitchFamily="49" charset="0"/>
              </a:rPr>
              <a:t>a-b</a:t>
            </a:r>
            <a:r>
              <a:rPr lang="pt-BR" sz="3100" dirty="0">
                <a:latin typeface="Consolas" panose="020B0609020204030204" pitchFamily="49" charset="0"/>
              </a:rPr>
              <a:t> (assim como </a:t>
            </a:r>
            <a:r>
              <a:rPr lang="pt-BR" sz="3100" dirty="0" err="1">
                <a:latin typeface="Consolas" panose="020B0609020204030204" pitchFamily="49" charset="0"/>
              </a:rPr>
              <a:t>b-a</a:t>
            </a:r>
            <a:r>
              <a:rPr lang="pt-BR" sz="3100" dirty="0">
                <a:latin typeface="Consolas" panose="020B0609020204030204" pitchFamily="49" charset="0"/>
              </a:rPr>
              <a:t>)</a:t>
            </a:r>
          </a:p>
          <a:p>
            <a:pPr marL="508000" lvl="1" indent="0">
              <a:buNone/>
            </a:pPr>
            <a:r>
              <a:rPr lang="pt-BR" sz="3100" dirty="0">
                <a:latin typeface="Consolas" panose="020B0609020204030204" pitchFamily="49" charset="0"/>
              </a:rPr>
              <a:t>a*b</a:t>
            </a:r>
          </a:p>
          <a:p>
            <a:pPr marL="508000" lvl="1" indent="0">
              <a:buNone/>
            </a:pPr>
            <a:r>
              <a:rPr lang="pt-BR" sz="3100" dirty="0">
                <a:latin typeface="Consolas" panose="020B0609020204030204" pitchFamily="49" charset="0"/>
              </a:rPr>
              <a:t>a/b (assim como b/a)</a:t>
            </a:r>
          </a:p>
          <a:p>
            <a:r>
              <a:rPr lang="pt-BR" dirty="0"/>
              <a:t>Deve ter em conta que o operador de divisão, quando aplicado a dois números inteiros, descarta a parte fracionária do resultado. Neste exercício, se o utilizador introduzir o valor 1 para o primeiro número e o valor 2 para o segundo número, o programa deve apresentar o valor 0.5 como resultado de a / b.</a:t>
            </a:r>
          </a:p>
          <a:p>
            <a:r>
              <a:rPr lang="pt-BR" dirty="0"/>
              <a:t>Deve ter em atenção situações de erro possíveis. Por exemplo, quando o utilizador introduzir o valor 50 para o primeiro número e o valor 0 para o segundo número, não deve ser executada a operação a/b (pois seria 50/0).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6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4A64-C8E4-4BD0-8BEF-7A9D7B3E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operadores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8687CF-0AA1-D72B-EC8C-D8D16294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47737"/>
            <a:ext cx="4876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C1E5-5F75-77BD-0E60-CCA11FBB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r>
              <a:rPr lang="en-US" dirty="0"/>
              <a:t> 9 e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0D6E-3AC5-9892-AF48-C5CADF5F8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https://github.com/LP1ULHT/FP2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74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60D8-4859-ACFA-4230-70C7395C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C2E4-C4A4-E879-B520-2671140E2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pt-BR" dirty="0"/>
              <a:t>Indique qual o resultado das seguintes expressões.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7FCB2-3938-FB5F-018F-4AF791578117}"/>
              </a:ext>
            </a:extLst>
          </p:cNvPr>
          <p:cNvSpPr txBox="1"/>
          <p:nvPr/>
        </p:nvSpPr>
        <p:spPr>
          <a:xfrm>
            <a:off x="4682723" y="2538636"/>
            <a:ext cx="2207656" cy="3492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5+3-2 || 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5-6 || 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5+7 || 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0*3 || 5*0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0 || !0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lnSpc>
                <a:spcPts val="4400"/>
              </a:lnSpc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39BF4-D572-DCEE-BF68-88A141A4EC96}"/>
              </a:ext>
            </a:extLst>
          </p:cNvPr>
          <p:cNvSpPr txBox="1"/>
          <p:nvPr/>
        </p:nvSpPr>
        <p:spPr>
          <a:xfrm>
            <a:off x="1251095" y="2538636"/>
            <a:ext cx="1418978" cy="3429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 &amp;&amp; 6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 &amp;&amp; 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 &gt; 2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 == 6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!5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!0</a:t>
            </a:r>
          </a:p>
        </p:txBody>
      </p:sp>
    </p:spTree>
    <p:extLst>
      <p:ext uri="{BB962C8B-B14F-4D97-AF65-F5344CB8AC3E}">
        <p14:creationId xmlns:p14="http://schemas.microsoft.com/office/powerpoint/2010/main" val="202157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D7D4D-FE44-7814-CF16-05824D925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61D-A4A4-F565-64C2-7C253533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258AF-12D5-BFD9-FB98-F2A3D668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pt-BR" dirty="0"/>
              <a:t>Indique qual o resultado das seguintes expressões.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51BA1-54DB-7E3F-247F-EE729AE4C0A8}"/>
              </a:ext>
            </a:extLst>
          </p:cNvPr>
          <p:cNvSpPr txBox="1"/>
          <p:nvPr/>
        </p:nvSpPr>
        <p:spPr>
          <a:xfrm>
            <a:off x="4682723" y="2538636"/>
            <a:ext cx="2207656" cy="3492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5+3-2 || 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5-6 || 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5+7 || 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0*3 || 5*0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0 || !0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lnSpc>
                <a:spcPts val="4400"/>
              </a:lnSpc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1A278-A25B-43EB-F191-FC24A5F19474}"/>
              </a:ext>
            </a:extLst>
          </p:cNvPr>
          <p:cNvSpPr txBox="1"/>
          <p:nvPr/>
        </p:nvSpPr>
        <p:spPr>
          <a:xfrm>
            <a:off x="1251095" y="2538636"/>
            <a:ext cx="1418978" cy="3429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 &amp;&amp; 6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 &amp;&amp; 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 &gt; 2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5 == 6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!5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latin typeface="Consolas" panose="020B0609020204030204" pitchFamily="49" charset="0"/>
              </a:rPr>
              <a:t>!0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FD9971E-04A2-6827-A02D-BF823169C97E}"/>
              </a:ext>
            </a:extLst>
          </p:cNvPr>
          <p:cNvSpPr txBox="1"/>
          <p:nvPr/>
        </p:nvSpPr>
        <p:spPr>
          <a:xfrm>
            <a:off x="2670072" y="2538636"/>
            <a:ext cx="433132" cy="3429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0227DC2-053C-39D6-FD57-D86E6883C0CE}"/>
              </a:ext>
            </a:extLst>
          </p:cNvPr>
          <p:cNvSpPr txBox="1"/>
          <p:nvPr/>
        </p:nvSpPr>
        <p:spPr>
          <a:xfrm>
            <a:off x="6923667" y="2538636"/>
            <a:ext cx="433132" cy="2864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pPr marL="50800" indent="0">
              <a:lnSpc>
                <a:spcPts val="4400"/>
              </a:lnSpc>
              <a:buNone/>
            </a:pP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849CC1-72CB-6617-3B04-76E2801181CD}"/>
              </a:ext>
            </a:extLst>
          </p:cNvPr>
          <p:cNvSpPr txBox="1"/>
          <p:nvPr/>
        </p:nvSpPr>
        <p:spPr>
          <a:xfrm>
            <a:off x="1251094" y="5996350"/>
            <a:ext cx="7892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hlinkClick r:id="rId2"/>
              </a:rPr>
              <a:t>Resolução</a:t>
            </a:r>
            <a:r>
              <a:rPr lang="en-US" dirty="0">
                <a:hlinkClick r:id="rId2"/>
              </a:rPr>
              <a:t>: https://github.com/tgvp/LP-classes/blob/main/src/basics/logical_expressions.c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87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D09F2-0E58-6E17-E3F2-DA9C87AED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5020-5C5E-25F5-B5CD-BC2EEDA1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76" y="136524"/>
            <a:ext cx="8127422" cy="739774"/>
          </a:xfrm>
        </p:spPr>
        <p:txBody>
          <a:bodyPr/>
          <a:lstStyle/>
          <a:p>
            <a:r>
              <a:rPr lang="en-US" dirty="0"/>
              <a:t>Pandora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0EFEBF-BE82-F8CF-5F2F-3AE13CAD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6" y="3375843"/>
            <a:ext cx="8220908" cy="28553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628A20-CD6C-6032-A5AC-FFB38104D881}"/>
              </a:ext>
            </a:extLst>
          </p:cNvPr>
          <p:cNvSpPr txBox="1"/>
          <p:nvPr/>
        </p:nvSpPr>
        <p:spPr>
          <a:xfrm>
            <a:off x="2506656" y="1414357"/>
            <a:ext cx="4739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https://saturn.ulusofona.pt</a:t>
            </a:r>
            <a:endParaRPr lang="en-US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8B2CC1-8989-A130-4F54-05A87F9ACE1F}"/>
              </a:ext>
            </a:extLst>
          </p:cNvPr>
          <p:cNvSpPr txBox="1"/>
          <p:nvPr/>
        </p:nvSpPr>
        <p:spPr>
          <a:xfrm>
            <a:off x="2506656" y="2475636"/>
            <a:ext cx="4297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ighlight>
                  <a:srgbClr val="008000"/>
                </a:highlight>
              </a:rPr>
              <a:t>Join Group</a:t>
            </a:r>
            <a:r>
              <a:rPr lang="en-US" sz="2400" dirty="0"/>
              <a:t> com o Código </a:t>
            </a:r>
            <a:r>
              <a:rPr lang="en-US" sz="2400" dirty="0">
                <a:solidFill>
                  <a:srgbClr val="FF0000"/>
                </a:solidFill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200197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Teste v2</a:t>
            </a:r>
            <a:endParaRPr dirty="0"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775607" y="1047750"/>
            <a:ext cx="8127423" cy="53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Solicite ao usuário as seguintes informações: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pt-BR" dirty="0"/>
              <a:t>Os quilômetros percorridos pelo veículo.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pt-BR" dirty="0"/>
              <a:t>O número de litros de combustível consumidos.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O programa calcula e exibe o consumo médio do veículo </a:t>
            </a:r>
            <a:r>
              <a:rPr lang="pt-BR" b="1" dirty="0"/>
              <a:t>em quilômetros por cada litro de combustível.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O programa deve tratar adequadamente os seguintes casos: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pt-BR" dirty="0"/>
              <a:t>Entrada inválida para quilômetros percorridos ou litros consumidos (números negativos, zero ou não numéricos).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pt-BR" dirty="0"/>
              <a:t>Divisão por zero (caso o número de litros consumidos seja zero).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pt-BR" dirty="0"/>
              <a:t>O resultado do consumo médio deve ser exibido com precisão de </a:t>
            </a:r>
            <a:r>
              <a:rPr lang="pt-BR" b="1" dirty="0"/>
              <a:t>quatro casas decimais</a:t>
            </a:r>
            <a:r>
              <a:rPr lang="pt-BR" dirty="0"/>
              <a:t>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pt-BR" b="1" dirty="0"/>
              <a:t>O pandora n</a:t>
            </a:r>
            <a:r>
              <a:rPr lang="pt-BR" b="1" u="sng" dirty="0">
                <a:solidFill>
                  <a:srgbClr val="FF0000"/>
                </a:solidFill>
              </a:rPr>
              <a:t>ã</a:t>
            </a:r>
            <a:r>
              <a:rPr lang="pt-BR" b="1" dirty="0"/>
              <a:t>o permite palavras com acentos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6845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Exemplo Teste v2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FE2D4-E13F-446F-09A2-19F4768C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91" y="1126595"/>
            <a:ext cx="7409423" cy="45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4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3244646" y="2989006"/>
            <a:ext cx="3333136" cy="1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imes New Roman"/>
              <a:buNone/>
            </a:pPr>
            <a:r>
              <a:rPr lang="pt-PT" dirty="0"/>
              <a:t>Obrigado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Sumário / Objetivos</a:t>
            </a: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75607" y="1047750"/>
            <a:ext cx="8127423" cy="53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dirty="0"/>
              <a:t>Inserção de dados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dirty="0"/>
              <a:t>Operadores aritméticos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dirty="0"/>
              <a:t>Tipos de dados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dirty="0"/>
              <a:t>Operadores lógicos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dirty="0"/>
              <a:t>Teste</a:t>
            </a:r>
            <a:endParaRPr dirty="0"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214A-C31E-A26E-DB75-F3CB8C6D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Revisão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DB66CB-BCEC-79B0-7FE7-C0961623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1" y="1223962"/>
            <a:ext cx="77247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5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52EC-C457-6757-6647-D2D334BD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36B0-0BCA-0F64-8430-1D1779CE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06309-3C0F-8FC4-89E4-C6027257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35" y="1047752"/>
            <a:ext cx="8313095" cy="388804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/>
              <a:t>Compilar</a:t>
            </a:r>
            <a:r>
              <a:rPr lang="en-US" sz="1800" b="1" dirty="0"/>
              <a:t> </a:t>
            </a:r>
            <a:r>
              <a:rPr lang="en-US" sz="1800" b="1" dirty="0" err="1"/>
              <a:t>manualmente</a:t>
            </a:r>
            <a:endParaRPr lang="en-US" sz="1800" b="1" dirty="0"/>
          </a:p>
          <a:p>
            <a:pPr marL="50800" indent="0">
              <a:buNone/>
            </a:pPr>
            <a:endParaRPr lang="pt-BR" sz="1800" b="1" dirty="0">
              <a:solidFill>
                <a:schemeClr val="accent1">
                  <a:lumMod val="75000"/>
                </a:schemeClr>
              </a:solidFill>
              <a:highlight>
                <a:srgbClr val="C0C0C0"/>
              </a:highlight>
              <a:latin typeface="ui-monospace"/>
            </a:endParaRPr>
          </a:p>
          <a:p>
            <a:pPr marL="5080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ui-monospace"/>
              </a:rPr>
              <a:t>- Usar o Shell no </a:t>
            </a:r>
            <a:r>
              <a:rPr lang="pt-BR" sz="1800" b="1" dirty="0" err="1">
                <a:solidFill>
                  <a:schemeClr val="tx1"/>
                </a:solidFill>
                <a:latin typeface="ui-monospace"/>
              </a:rPr>
              <a:t>replit</a:t>
            </a:r>
            <a:endParaRPr lang="pt-BR" sz="1800" b="1" dirty="0">
              <a:solidFill>
                <a:schemeClr val="tx1"/>
              </a:solidFill>
              <a:latin typeface="ui-monospace"/>
            </a:endParaRPr>
          </a:p>
          <a:p>
            <a:pPr marL="5080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ui-monospace"/>
              </a:rPr>
              <a:t>- Usar o Terminal no </a:t>
            </a:r>
            <a:r>
              <a:rPr lang="pt-BR" sz="1800" b="1" dirty="0" err="1">
                <a:solidFill>
                  <a:schemeClr val="tx1"/>
                </a:solidFill>
                <a:latin typeface="ui-monospace"/>
              </a:rPr>
              <a:t>Code</a:t>
            </a:r>
            <a:r>
              <a:rPr lang="pt-BR" sz="1800" b="1" dirty="0">
                <a:solidFill>
                  <a:schemeClr val="tx1"/>
                </a:solidFill>
                <a:latin typeface="ui-monospace"/>
              </a:rPr>
              <a:t> ou no WSL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b="1" dirty="0"/>
              <a:t>Outros </a:t>
            </a:r>
            <a:r>
              <a:rPr lang="en-US" sz="1800" b="1" dirty="0" err="1"/>
              <a:t>comandos</a:t>
            </a:r>
            <a:r>
              <a:rPr lang="en-US" sz="1800" b="1" dirty="0"/>
              <a:t> </a:t>
            </a:r>
            <a:r>
              <a:rPr lang="pt-BR" sz="1800" b="1" dirty="0"/>
              <a:t>úteis:</a:t>
            </a:r>
          </a:p>
          <a:p>
            <a:r>
              <a:rPr lang="pt-BR" sz="1800" dirty="0" err="1"/>
              <a:t>ls</a:t>
            </a:r>
            <a:r>
              <a:rPr lang="pt-BR" sz="1800" dirty="0"/>
              <a:t> – listar ficheiros e diretórios</a:t>
            </a:r>
          </a:p>
          <a:p>
            <a:r>
              <a:rPr lang="pt-BR" sz="1800" dirty="0" err="1"/>
              <a:t>clear</a:t>
            </a:r>
            <a:r>
              <a:rPr lang="pt-BR" sz="1800" dirty="0"/>
              <a:t> – limpar a tela  </a:t>
            </a:r>
          </a:p>
          <a:p>
            <a:r>
              <a:rPr lang="pt-BR" sz="1800" dirty="0" err="1"/>
              <a:t>cd</a:t>
            </a:r>
            <a:r>
              <a:rPr lang="pt-BR" sz="1800" dirty="0"/>
              <a:t> – </a:t>
            </a:r>
            <a:r>
              <a:rPr lang="pt-BR" sz="1800" dirty="0" err="1"/>
              <a:t>change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endParaRPr lang="pt-BR" sz="1800" dirty="0"/>
          </a:p>
          <a:p>
            <a:pPr marL="50800" indent="0">
              <a:buNone/>
            </a:pPr>
            <a:r>
              <a:rPr lang="pt-BR" sz="1800" dirty="0"/>
              <a:t>            </a:t>
            </a:r>
            <a:r>
              <a:rPr lang="pt-BR" sz="1800" dirty="0" err="1"/>
              <a:t>i.e</a:t>
            </a:r>
            <a:r>
              <a:rPr lang="pt-BR" sz="1800" dirty="0"/>
              <a:t>: </a:t>
            </a:r>
            <a:r>
              <a:rPr lang="pt-BR" sz="1800" dirty="0" err="1"/>
              <a:t>cd</a:t>
            </a:r>
            <a:r>
              <a:rPr lang="pt-BR" sz="1800" dirty="0"/>
              <a:t> Folder para aceder ao diretório Folder</a:t>
            </a:r>
          </a:p>
          <a:p>
            <a:pPr marL="50800" indent="0">
              <a:buNone/>
            </a:pPr>
            <a:r>
              <a:rPr lang="pt-BR" sz="1800" dirty="0"/>
              <a:t>                  </a:t>
            </a:r>
            <a:r>
              <a:rPr lang="pt-BR" sz="1800" dirty="0" err="1"/>
              <a:t>cd</a:t>
            </a:r>
            <a:r>
              <a:rPr lang="pt-BR" sz="1800" dirty="0"/>
              <a:t> .. retroceder ao diretório anterior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2768647-3DDD-10A7-731B-4030621A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" y="4935794"/>
            <a:ext cx="8230741" cy="1576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3BE6FA-4E4A-8836-F125-2B90D446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7" y="1499439"/>
            <a:ext cx="8127423" cy="3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77D4-E47D-6267-82C2-A979E88C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64CD7-C942-D2BE-F53B-3788BD84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https://github.com/LP1ULHT/FP2</a:t>
            </a:r>
            <a:endParaRPr lang="en-US" dirty="0"/>
          </a:p>
          <a:p>
            <a:r>
              <a:rPr lang="en-US" dirty="0" err="1"/>
              <a:t>Exercícios</a:t>
            </a:r>
            <a:r>
              <a:rPr lang="en-US" dirty="0"/>
              <a:t> 1, 2 e 10</a:t>
            </a:r>
          </a:p>
          <a:p>
            <a:r>
              <a:rPr lang="en-US" dirty="0"/>
              <a:t>Teste no Pandora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9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C449-BC9E-5414-66EF-9517EE67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696FB-4C81-0E49-6C8D-B651B6A88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0800" indent="0">
              <a:buNone/>
            </a:pPr>
            <a:r>
              <a:rPr lang="pt-BR" dirty="0"/>
              <a:t>O que faz o seguinte programa?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r>
              <a:rPr lang="pt-BR" dirty="0">
                <a:latin typeface="Consolas" panose="020B0609020204030204" pitchFamily="49" charset="0"/>
              </a:rPr>
              <a:t>#include &lt;</a:t>
            </a:r>
            <a:r>
              <a:rPr lang="pt-BR" dirty="0" err="1">
                <a:latin typeface="Consolas" panose="020B0609020204030204" pitchFamily="49" charset="0"/>
              </a:rPr>
              <a:t>stdio.h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5080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5080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pPr marL="50800" indent="0">
              <a:buNone/>
            </a:pPr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pPr marL="508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x;</a:t>
            </a:r>
          </a:p>
          <a:p>
            <a:pPr marL="508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scanf</a:t>
            </a:r>
            <a:r>
              <a:rPr lang="pt-BR" dirty="0">
                <a:latin typeface="Consolas" panose="020B0609020204030204" pitchFamily="49" charset="0"/>
              </a:rPr>
              <a:t>( "%d", &amp;x );</a:t>
            </a:r>
          </a:p>
          <a:p>
            <a:pPr marL="508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printf</a:t>
            </a:r>
            <a:r>
              <a:rPr lang="pt-BR" dirty="0">
                <a:latin typeface="Consolas" panose="020B0609020204030204" pitchFamily="49" charset="0"/>
              </a:rPr>
              <a:t>("%d\n", 2*x );</a:t>
            </a:r>
          </a:p>
          <a:p>
            <a:pPr marL="50800" indent="0">
              <a:buNone/>
            </a:pP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0;</a:t>
            </a:r>
          </a:p>
          <a:p>
            <a:pPr marL="5080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04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368-B439-AC70-F0FE-86D7FD85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Validar entrada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D8A1-C9B4-91D4-8884-FE6F6F2A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607" y="1047750"/>
            <a:ext cx="8127423" cy="5374071"/>
          </a:xfrm>
        </p:spPr>
        <p:txBody>
          <a:bodyPr>
            <a:normAutofit/>
          </a:bodyPr>
          <a:lstStyle/>
          <a:p>
            <a:r>
              <a:rPr lang="pt-PT" dirty="0"/>
              <a:t>Tipo apropriado de dado: </a:t>
            </a:r>
            <a:r>
              <a:rPr lang="pt-PT" b="1" dirty="0" err="1">
                <a:solidFill>
                  <a:srgbClr val="0070C0"/>
                </a:solidFill>
              </a:rPr>
              <a:t>int</a:t>
            </a:r>
            <a:r>
              <a:rPr lang="pt-PT" dirty="0"/>
              <a:t> ou </a:t>
            </a:r>
            <a:r>
              <a:rPr lang="pt-PT" b="1" dirty="0" err="1">
                <a:solidFill>
                  <a:srgbClr val="0070C0"/>
                </a:solidFill>
              </a:rPr>
              <a:t>float</a:t>
            </a:r>
            <a:r>
              <a:rPr lang="pt-PT" dirty="0">
                <a:solidFill>
                  <a:schemeClr val="tx1"/>
                </a:solidFill>
              </a:rPr>
              <a:t>?</a:t>
            </a:r>
            <a:endParaRPr lang="pt-PT" b="1" dirty="0">
              <a:solidFill>
                <a:srgbClr val="0070C0"/>
              </a:solidFill>
            </a:endParaRPr>
          </a:p>
          <a:p>
            <a:r>
              <a:rPr lang="pt-PT" dirty="0"/>
              <a:t>Divisões por zero</a:t>
            </a:r>
          </a:p>
          <a:p>
            <a:r>
              <a:rPr lang="pt-PT" dirty="0"/>
              <a:t>Entrada de caractere</a:t>
            </a:r>
          </a:p>
          <a:p>
            <a:endParaRPr lang="en-US" dirty="0"/>
          </a:p>
          <a:p>
            <a:r>
              <a:rPr lang="en-US" dirty="0"/>
              <a:t>O que </a:t>
            </a:r>
            <a:r>
              <a:rPr lang="en-US" dirty="0" err="1"/>
              <a:t>scanf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?</a:t>
            </a:r>
          </a:p>
          <a:p>
            <a:r>
              <a:rPr lang="pt-BR" dirty="0"/>
              <a:t>Tratar erros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84392A-87D2-0811-CE35-D7E1818F7FDB}"/>
              </a:ext>
            </a:extLst>
          </p:cNvPr>
          <p:cNvSpPr txBox="1"/>
          <p:nvPr/>
        </p:nvSpPr>
        <p:spPr>
          <a:xfrm>
            <a:off x="1016579" y="4580776"/>
            <a:ext cx="8127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https://github.com/tgvp/LP-classes/blob/main/src/basics/scanf_validation.c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847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9B6B-A870-0517-4F8F-9611DA1E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407C-15EE-1F0D-B6D5-9B3836DD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6E1F8-997D-0D23-1C88-EEB95920B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pt-BR" dirty="0"/>
              <a:t>Leia uma temperatura em graus Fahrenheit e apresente-a convertida em graus Celsius. A fórmula de conversão é: C = 5.0 ∗ ((F − 32.0)/9.0), sendo C é a temperatura em graus Celsius e F a temperatura em graus Fahrenheit.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r>
              <a:rPr lang="en-US" dirty="0"/>
              <a:t>Casos de </a:t>
            </a:r>
            <a:r>
              <a:rPr lang="en-US" dirty="0" err="1"/>
              <a:t>borda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61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35359-0EFD-A4EA-8A3C-DBFA22EE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8FB4-68D1-BC61-A0CA-13E20D9F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3E404-BB30-E4CC-2BCF-4F594304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0800" indent="0">
              <a:buNone/>
            </a:pPr>
            <a:r>
              <a:rPr lang="pt-BR" dirty="0"/>
              <a:t>Leia uma temperatura em graus Fahrenheit e apresente-a convertida em graus Celsius. A fórmula de conversão é: C = 5.0 ∗ ((F − 32.0)/9.0), sendo C é a temperatura em graus Celsius e F a temperatura em graus Fahrenheit.</a:t>
            </a:r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endParaRPr lang="pt-BR" dirty="0"/>
          </a:p>
          <a:p>
            <a:pPr marL="50800" indent="0">
              <a:buNone/>
            </a:pPr>
            <a:r>
              <a:rPr lang="en-US" dirty="0"/>
              <a:t>Casos de </a:t>
            </a:r>
            <a:r>
              <a:rPr lang="en-US" dirty="0" err="1"/>
              <a:t>borda</a:t>
            </a:r>
            <a:r>
              <a:rPr lang="pt-BR" dirty="0"/>
              <a:t>?</a:t>
            </a:r>
          </a:p>
          <a:p>
            <a:pPr marL="5080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Precisamos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quantas</a:t>
            </a:r>
            <a:r>
              <a:rPr lang="en-US" dirty="0">
                <a:solidFill>
                  <a:srgbClr val="FF0000"/>
                </a:solidFill>
              </a:rPr>
              <a:t> casas </a:t>
            </a:r>
            <a:r>
              <a:rPr lang="en-US" dirty="0" err="1">
                <a:solidFill>
                  <a:srgbClr val="FF0000"/>
                </a:solidFill>
              </a:rPr>
              <a:t>decimais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representar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uma</a:t>
            </a:r>
            <a:r>
              <a:rPr lang="en-US" dirty="0">
                <a:solidFill>
                  <a:srgbClr val="FF0000"/>
                </a:solidFill>
              </a:rPr>
              <a:t> dada </a:t>
            </a:r>
            <a:r>
              <a:rPr lang="en-US" dirty="0" err="1">
                <a:solidFill>
                  <a:srgbClr val="FF0000"/>
                </a:solidFill>
              </a:rPr>
              <a:t>temperatura</a:t>
            </a:r>
            <a:r>
              <a:rPr lang="pt-PT" dirty="0">
                <a:solidFill>
                  <a:srgbClr val="FF0000"/>
                </a:solidFill>
              </a:rPr>
              <a:t>?</a:t>
            </a:r>
          </a:p>
          <a:p>
            <a:pPr marL="50800" indent="0">
              <a:buNone/>
            </a:pPr>
            <a:r>
              <a:rPr lang="pt-PT" dirty="0">
                <a:solidFill>
                  <a:srgbClr val="FF0000"/>
                </a:solidFill>
              </a:rPr>
              <a:t>Limite de leitura?</a:t>
            </a:r>
          </a:p>
          <a:p>
            <a:pPr marL="50800" indent="0">
              <a:buNone/>
            </a:pPr>
            <a:r>
              <a:rPr lang="pt-PT" dirty="0">
                <a:solidFill>
                  <a:srgbClr val="FF0000"/>
                </a:solidFill>
              </a:rPr>
              <a:t>Podemos usar </a:t>
            </a:r>
            <a:r>
              <a:rPr lang="pt-PT" dirty="0" err="1">
                <a:solidFill>
                  <a:srgbClr val="FF0000"/>
                </a:solidFill>
              </a:rPr>
              <a:t>int</a:t>
            </a:r>
            <a:r>
              <a:rPr lang="pt-PT" dirty="0">
                <a:solidFill>
                  <a:srgbClr val="FF0000"/>
                </a:solidFill>
              </a:rPr>
              <a:t>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3D31B6DD6424F93929E627B0C9CA0" ma:contentTypeVersion="8" ma:contentTypeDescription="Create a new document." ma:contentTypeScope="" ma:versionID="0a1402cdf2ce41eefd851a520cc1a1af">
  <xsd:schema xmlns:xsd="http://www.w3.org/2001/XMLSchema" xmlns:xs="http://www.w3.org/2001/XMLSchema" xmlns:p="http://schemas.microsoft.com/office/2006/metadata/properties" xmlns:ns3="09a73f4e-ea28-4e35-87c3-2758175fa02f" targetNamespace="http://schemas.microsoft.com/office/2006/metadata/properties" ma:root="true" ma:fieldsID="9baf6b5b0bb336c8f44833ebdde4b4cb" ns3:_="">
    <xsd:import namespace="09a73f4e-ea28-4e35-87c3-2758175fa0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73f4e-ea28-4e35-87c3-2758175fa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C22605-5456-4A60-982B-5FCAFA8C9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a73f4e-ea28-4e35-87c3-2758175fa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3E1266-E7BF-4090-934C-8B89506C29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7B7A9-FE5B-485D-9672-8EA06E75A15A}">
  <ds:schemaRefs>
    <ds:schemaRef ds:uri="http://schemas.microsoft.com/office/2006/documentManagement/types"/>
    <ds:schemaRef ds:uri="http://purl.org/dc/terms/"/>
    <ds:schemaRef ds:uri="09a73f4e-ea28-4e35-87c3-2758175fa02f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a91f586d-1511-4f1f-988d-fd1461dd5916}" enabled="0" method="" siteId="{a91f586d-1511-4f1f-988d-fd1461dd591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746</Words>
  <Application>Microsoft Office PowerPoint</Application>
  <PresentationFormat>Apresentação na tela (4:3)</PresentationFormat>
  <Paragraphs>132</Paragraphs>
  <Slides>18</Slides>
  <Notes>5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ui-monospace</vt:lpstr>
      <vt:lpstr>Office Theme</vt:lpstr>
      <vt:lpstr>LP1 Aula 3</vt:lpstr>
      <vt:lpstr>Sumário / Objetivos</vt:lpstr>
      <vt:lpstr>Revisão</vt:lpstr>
      <vt:lpstr>Revisão</vt:lpstr>
      <vt:lpstr>O que vamos fazer hoje?</vt:lpstr>
      <vt:lpstr>Exercício 1</vt:lpstr>
      <vt:lpstr>Validar entrada</vt:lpstr>
      <vt:lpstr>Exercício 2</vt:lpstr>
      <vt:lpstr>Exercício 2</vt:lpstr>
      <vt:lpstr>Exercício 10</vt:lpstr>
      <vt:lpstr>Exercícios sobre operadores</vt:lpstr>
      <vt:lpstr>Exercícios 9 e 10</vt:lpstr>
      <vt:lpstr>Exercício 9</vt:lpstr>
      <vt:lpstr>Exercício 9</vt:lpstr>
      <vt:lpstr>Pandora</vt:lpstr>
      <vt:lpstr>Teste v2</vt:lpstr>
      <vt:lpstr>Exemplo Teste v2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 Aula 3</dc:title>
  <dc:creator>Studer Ferreira Lucio</dc:creator>
  <cp:lastModifiedBy>Thiago Paiva</cp:lastModifiedBy>
  <cp:revision>11</cp:revision>
  <dcterms:created xsi:type="dcterms:W3CDTF">2017-02-20T11:00:06Z</dcterms:created>
  <dcterms:modified xsi:type="dcterms:W3CDTF">2024-03-01T20:45:10Z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0x0101001CE3D31B6DD6424F93929E627B0C9CA0</vt:lpwstr>
  </property>
</Properties>
</file>