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72" r:id="rId10"/>
    <p:sldId id="264" r:id="rId11"/>
    <p:sldId id="278" r:id="rId12"/>
    <p:sldId id="279" r:id="rId13"/>
    <p:sldId id="277" r:id="rId14"/>
    <p:sldId id="266" r:id="rId15"/>
    <p:sldId id="268" r:id="rId16"/>
    <p:sldId id="269" r:id="rId17"/>
    <p:sldId id="271" r:id="rId18"/>
    <p:sldId id="270" r:id="rId19"/>
    <p:sldId id="276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35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845A0-1F17-40BB-93ED-6061344B0CCD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6BF5-2810-46EC-8DAB-ADBE144A1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5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dirty="0" err="1"/>
              <a:t>usermod</a:t>
            </a:r>
            <a:r>
              <a:rPr lang="en-US" altLang="zh-TW" dirty="0"/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 k8s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chmod</a:t>
            </a:r>
            <a:r>
              <a:rPr lang="en-US" altLang="zh-TW" dirty="0"/>
              <a:t> 777 /</a:t>
            </a:r>
            <a:r>
              <a:rPr lang="en-US" altLang="zh-TW" dirty="0" err="1"/>
              <a:t>var</a:t>
            </a:r>
            <a:r>
              <a:rPr lang="en-US" altLang="zh-TW" dirty="0"/>
              <a:t>/run/</a:t>
            </a:r>
            <a:r>
              <a:rPr lang="en-US" altLang="zh-TW" dirty="0" err="1"/>
              <a:t>docker.sock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https://github.com/tgyrc/k8s.git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4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06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32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3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7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0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2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0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2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0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3" y="2243352"/>
            <a:ext cx="10515600" cy="289705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Hant" sz="6000" dirty="0"/>
              <a:t>Kubernetes</a:t>
            </a:r>
            <a:r>
              <a:rPr kumimoji="1" lang="zh-TW" altLang="en-US" sz="6000" dirty="0"/>
              <a:t>實作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7727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</a:t>
            </a:r>
            <a:r>
              <a:rPr lang="en-US" altLang="zh-TW" dirty="0"/>
              <a:t>pod</a:t>
            </a:r>
            <a:r>
              <a:rPr lang="zh-TW" altLang="en-US" dirty="0"/>
              <a:t>的資訊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767"/>
            <a:ext cx="12192000" cy="7801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3254"/>
            <a:ext cx="12192000" cy="86228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0" y="1223922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創建新的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4874"/>
            <a:ext cx="12192000" cy="103860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0" y="2455542"/>
            <a:ext cx="505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更換新的</a:t>
            </a:r>
            <a:r>
              <a:rPr lang="en-US" altLang="zh-TW" dirty="0"/>
              <a:t>Pod</a:t>
            </a:r>
            <a:r>
              <a:rPr lang="zh-TW" altLang="en-US" dirty="0"/>
              <a:t>，再建立下一個</a:t>
            </a:r>
            <a:r>
              <a:rPr lang="en-US" altLang="zh-TW" dirty="0"/>
              <a:t>Pod</a:t>
            </a:r>
            <a:r>
              <a:rPr lang="zh-TW" altLang="en-US" dirty="0"/>
              <a:t>，實行滾動升級</a:t>
            </a:r>
            <a:endParaRPr lang="en-US" altLang="zh-TW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2812"/>
            <a:ext cx="12192000" cy="71952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-87086" y="3863480"/>
            <a:ext cx="418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更新完畢，可以見到</a:t>
            </a:r>
            <a:r>
              <a:rPr lang="en-US" altLang="zh-TW" dirty="0"/>
              <a:t>Pod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和名稱變了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41931"/>
            <a:ext cx="12192000" cy="81551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-46584" y="5116317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查看新建立的</a:t>
            </a:r>
            <a:r>
              <a:rPr lang="en-US" altLang="zh-TW" dirty="0"/>
              <a:t>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8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794" y="46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滾動升級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0751" y="1540254"/>
            <a:ext cx="6526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 replicas: 5 # tells deployment to run 5 pods matching the template</a:t>
            </a:r>
          </a:p>
          <a:p>
            <a:r>
              <a:rPr lang="en-US" altLang="zh-TW" dirty="0"/>
              <a:t>  strategy:</a:t>
            </a:r>
          </a:p>
          <a:p>
            <a:r>
              <a:rPr lang="en-US" altLang="zh-TW" dirty="0"/>
              <a:t>    type: </a:t>
            </a:r>
            <a:r>
              <a:rPr lang="en-US" altLang="zh-TW" dirty="0" err="1"/>
              <a:t>RollingUpdate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rollingUpdate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maxSurge</a:t>
            </a:r>
            <a:r>
              <a:rPr lang="en-US" altLang="zh-TW" dirty="0"/>
              <a:t>: 2 #</a:t>
            </a:r>
            <a:r>
              <a:rPr lang="zh-TW" altLang="en-US" dirty="0"/>
              <a:t>最多新增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  <a:r>
              <a:rPr lang="zh-TW" altLang="en-US" dirty="0"/>
              <a:t>來更新，同時會有</a:t>
            </a:r>
            <a:r>
              <a:rPr lang="en-US" altLang="zh-TW" dirty="0"/>
              <a:t>5+2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maxUnavailable</a:t>
            </a:r>
            <a:r>
              <a:rPr lang="en-US" altLang="zh-TW" dirty="0"/>
              <a:t>: 0 #</a:t>
            </a:r>
            <a:r>
              <a:rPr lang="zh-TW" altLang="en-US" dirty="0"/>
              <a:t>允許</a:t>
            </a:r>
            <a:r>
              <a:rPr lang="en-US" altLang="zh-TW" dirty="0"/>
              <a:t>0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  <a:r>
              <a:rPr lang="zh-TW" altLang="en-US" dirty="0"/>
              <a:t>中斷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minReadySeconds</a:t>
            </a:r>
            <a:r>
              <a:rPr lang="en-US" altLang="zh-TW" dirty="0"/>
              <a:t>: 5 #</a:t>
            </a:r>
            <a:r>
              <a:rPr lang="zh-TW" altLang="en-US" dirty="0"/>
              <a:t>容器啟動</a:t>
            </a:r>
            <a:r>
              <a:rPr lang="en-US" altLang="zh-TW" dirty="0"/>
              <a:t>5S</a:t>
            </a:r>
            <a:r>
              <a:rPr lang="zh-TW" altLang="en-US" dirty="0"/>
              <a:t>後再更新</a:t>
            </a:r>
          </a:p>
        </p:txBody>
      </p:sp>
      <p:sp>
        <p:nvSpPr>
          <p:cNvPr id="22" name="橢圓 21"/>
          <p:cNvSpPr/>
          <p:nvPr/>
        </p:nvSpPr>
        <p:spPr>
          <a:xfrm>
            <a:off x="599803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45660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17851" y="449144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44136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53946" y="4153989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101089" y="4393474"/>
            <a:ext cx="41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700893" y="428461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546750" y="444572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18941" y="4469674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545226" y="413221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855036" y="4132217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159836" y="4158341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159836" y="4437017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564129" y="4384766"/>
            <a:ext cx="61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383384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229241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501432" y="449144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3227717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537527" y="4153989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42327" y="41801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842327" y="4458789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253592" y="4393474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029780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875637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47828" y="4491446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874113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5183923" y="4153989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496991" y="4162695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5496991" y="4441371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08072" y="4393474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568199" y="430203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414056" y="446314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686247" y="448708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412532" y="414963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722342" y="4149631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035410" y="415833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7035410" y="44370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7336426" y="4380410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8095023" y="433251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940880" y="449362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8213071" y="4517570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939356" y="418011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8249166" y="41801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522881" y="4349923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8882197" y="4445725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9553383" y="433686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9399240" y="449797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9671431" y="452192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397716" y="418446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07526" y="418446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9981241" y="435427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0375717" y="4441371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11081502" y="433686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10927359" y="4497972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11199550" y="4521920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10925835" y="418446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11235645" y="418446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66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3576"/>
            <a:ext cx="8821381" cy="2324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995"/>
            <a:ext cx="7478169" cy="17623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660"/>
            <a:ext cx="8421275" cy="169568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28823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創建兩個新版的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-65314" y="2022347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運行兩個新版的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65315" y="4087366"/>
            <a:ext cx="657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更新兩個新版的</a:t>
            </a:r>
            <a:r>
              <a:rPr lang="en-US" altLang="zh-TW" dirty="0"/>
              <a:t>pod</a:t>
            </a:r>
            <a:r>
              <a:rPr lang="zh-TW" altLang="en-US" dirty="0"/>
              <a:t>，關閉兩個舊版的</a:t>
            </a:r>
            <a:r>
              <a:rPr lang="en-US" altLang="zh-TW" dirty="0"/>
              <a:t>Pod</a:t>
            </a:r>
            <a:r>
              <a:rPr lang="zh-TW" altLang="en-US" dirty="0"/>
              <a:t>再創建兩個新版的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2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容錯移轉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357"/>
            <a:ext cx="12192000" cy="11308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700"/>
            <a:ext cx="12192000" cy="6676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56394"/>
            <a:ext cx="12192000" cy="7154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1887"/>
            <a:ext cx="12192000" cy="14205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3409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原先節點狀態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-32573" y="2546233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Worker1</a:t>
            </a:r>
            <a:r>
              <a:rPr lang="zh-TW" altLang="en-US" dirty="0"/>
              <a:t>死掉後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-24118" y="5092466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Worker1</a:t>
            </a:r>
            <a:r>
              <a:rPr lang="zh-TW" altLang="en-US" dirty="0"/>
              <a:t>復原後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09667"/>
            <a:ext cx="12192000" cy="1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031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，版控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3568" y="341160"/>
            <a:ext cx="116565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查看部屬的紀錄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history deploy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deploymentName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回滾至上一版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undo deploy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deploymentName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使用指令更新</a:t>
            </a:r>
            <a:r>
              <a:rPr lang="en-US" altLang="zh-TW" dirty="0"/>
              <a:t>image</a:t>
            </a:r>
            <a:r>
              <a:rPr lang="zh-TW" altLang="en-US" dirty="0"/>
              <a:t>，</a:t>
            </a:r>
            <a:r>
              <a:rPr lang="en-US" altLang="zh-TW" dirty="0"/>
              <a:t>YML</a:t>
            </a:r>
            <a:r>
              <a:rPr lang="zh-TW" altLang="en-US" dirty="0"/>
              <a:t>不會更新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set image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 [</a:t>
            </a:r>
            <a:r>
              <a:rPr lang="en-US" altLang="zh-TW" dirty="0" err="1"/>
              <a:t>container_name</a:t>
            </a:r>
            <a:r>
              <a:rPr lang="en-US" altLang="zh-TW" dirty="0"/>
              <a:t>]=[image] --record=true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查看更新狀況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status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9" y="973773"/>
            <a:ext cx="5763429" cy="10574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7" y="2574295"/>
            <a:ext cx="4753638" cy="9621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9" y="4294279"/>
            <a:ext cx="9621593" cy="115268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09" y="6168827"/>
            <a:ext cx="1115533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1806" y="939113"/>
            <a:ext cx="12060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回滾至指定版本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undo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 --to-revision=[</a:t>
            </a:r>
            <a:r>
              <a:rPr lang="en-US" altLang="zh-TW" dirty="0" err="1"/>
              <a:t>revision_name</a:t>
            </a:r>
            <a:r>
              <a:rPr lang="en-US" altLang="zh-TW" dirty="0"/>
              <a:t>]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" y="2495672"/>
            <a:ext cx="1144112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" y="1026507"/>
            <a:ext cx="4582164" cy="25244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98" y="883596"/>
            <a:ext cx="6049219" cy="27816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B24D321-A327-C44B-A779-EE6E5A072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5284"/>
            <a:ext cx="12192000" cy="32455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66858" y="3229311"/>
            <a:ext cx="1280160" cy="252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966858" y="3478722"/>
            <a:ext cx="128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8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9FB95CD-9C91-4C40-8001-6AAC98B4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30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Label and Label Selector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E2B79271-3744-3944-ADC3-659FB2815AD7}"/>
              </a:ext>
            </a:extLst>
          </p:cNvPr>
          <p:cNvSpPr txBox="1"/>
          <p:nvPr/>
        </p:nvSpPr>
        <p:spPr>
          <a:xfrm>
            <a:off x="0" y="826135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Pod</a:t>
            </a:r>
            <a:r>
              <a:rPr lang="zh-TW" altLang="en-US" dirty="0"/>
              <a:t>的標籤</a:t>
            </a:r>
            <a:endParaRPr lang="en" altLang="zh-TW" dirty="0"/>
          </a:p>
          <a:p>
            <a:r>
              <a:rPr lang="en" altLang="zh-TW" dirty="0"/>
              <a:t>kubectl get po --show-label</a:t>
            </a:r>
            <a:r>
              <a:rPr lang="en-US" altLang="zh-TW" dirty="0"/>
              <a:t>s</a:t>
            </a:r>
            <a:endParaRPr lang="en" altLang="zh-TW" dirty="0"/>
          </a:p>
          <a:p>
            <a:r>
              <a:rPr lang="zh-TW" altLang="en-US" dirty="0"/>
              <a:t>查看所有吻合這標籤的元件</a:t>
            </a:r>
            <a:endParaRPr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all --selector=""</a:t>
            </a:r>
          </a:p>
          <a:p>
            <a:endParaRPr lang="en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96151A42-38D1-9046-BDED-F46EE36F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12192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8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0CD8581-5926-FD4F-A874-11AB29851CCC}"/>
              </a:ext>
            </a:extLst>
          </p:cNvPr>
          <p:cNvSpPr txBox="1"/>
          <p:nvPr/>
        </p:nvSpPr>
        <p:spPr>
          <a:xfrm>
            <a:off x="138896" y="1273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驗證外部存取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FF29CB5E-D3D2-4643-A75F-8BA37886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40" y="0"/>
            <a:ext cx="6521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77" y="69669"/>
            <a:ext cx="20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K8S's Nginx - Ingress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DA3DBE8-96D9-FC44-9C7D-6B1996FF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58" y="463731"/>
            <a:ext cx="9766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75" y="0"/>
            <a:ext cx="681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:a16="http://schemas.microsoft.com/office/drawing/2014/main" xmlns="" id="{80C34FE5-711F-0344-A713-7D51944F1248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xmlns="" id="{2BE7896B-75E4-D843-AA42-E144987E47C9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4DAB3BD-EDDB-4841-8791-1941748A1172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FC9E9EE4-D925-0844-A350-C7162167759E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01C063C7-1412-D74E-A91B-35ED776CD007}"/>
              </a:ext>
            </a:extLst>
          </p:cNvPr>
          <p:cNvCxnSpPr/>
          <p:nvPr/>
        </p:nvCxnSpPr>
        <p:spPr>
          <a:xfrm flipV="1">
            <a:off x="4880658" y="2142088"/>
            <a:ext cx="879676" cy="6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8C190B4A-0998-C94E-A3A1-66187395DC11}"/>
              </a:ext>
            </a:extLst>
          </p:cNvPr>
          <p:cNvCxnSpPr/>
          <p:nvPr/>
        </p:nvCxnSpPr>
        <p:spPr>
          <a:xfrm>
            <a:off x="4856487" y="3462000"/>
            <a:ext cx="879676" cy="5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64BF20D-D06C-4D4E-90A1-D4376B000D5B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D47D824-0011-3241-A24B-98C435B9093C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0ED82988-8AA6-5848-82E7-8EDA2A55BD36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46164468-A078-8E45-B6F1-E05642451F6E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xmlns="" id="{BF68E59B-01D9-2643-8E3D-CC597C02ED4F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xmlns="" id="{BE45018D-EFA0-1345-81A5-B997F75DFA0C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六邊形 18">
            <a:extLst>
              <a:ext uri="{FF2B5EF4-FFF2-40B4-BE49-F238E27FC236}">
                <a16:creationId xmlns:a16="http://schemas.microsoft.com/office/drawing/2014/main" xmlns="" id="{E5C69D22-7EDA-4A46-A988-9E6CC4F36143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CE93DC22-FB92-0440-9623-0A1B66B9D253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xmlns="" id="{98E66B29-6045-364B-BE05-907BF3280E79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A938AD73-6E95-8648-BC38-13488AD29E22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xmlns="" id="{174AB4F4-CE44-C541-9BA6-7CEA2185AF32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AC5B83EE-3ECB-0440-8469-BA3FBBD7586D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5" name="六邊形 24">
            <a:extLst>
              <a:ext uri="{FF2B5EF4-FFF2-40B4-BE49-F238E27FC236}">
                <a16:creationId xmlns:a16="http://schemas.microsoft.com/office/drawing/2014/main" xmlns="" id="{11F31CC6-06AB-D94F-BB53-19AD36A84218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38260B57-EDC6-9342-8DCF-A9F8C26C551C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7" name="六邊形 26">
            <a:extLst>
              <a:ext uri="{FF2B5EF4-FFF2-40B4-BE49-F238E27FC236}">
                <a16:creationId xmlns:a16="http://schemas.microsoft.com/office/drawing/2014/main" xmlns="" id="{ACB7F899-1F8A-884C-9B5C-D4C068E60CC0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30D32E5C-DC83-E841-8FFB-236371414936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9" name="六邊形 28">
            <a:extLst>
              <a:ext uri="{FF2B5EF4-FFF2-40B4-BE49-F238E27FC236}">
                <a16:creationId xmlns:a16="http://schemas.microsoft.com/office/drawing/2014/main" xmlns="" id="{8716ACA2-528A-6D48-8188-D53E95478064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A81063CB-75C6-A240-95BC-29402DDB16AB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F23F974B-F3B2-2E43-9DF8-7C6AAA1BA2FB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E0B7A482-B0C2-404E-89F4-A5B95C6884E9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F3CFC4EA-F298-8740-B117-4DA8C3B035B9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EDA7D760-7E4A-F34A-938B-C0DF065F1346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C2517A6D-6B4F-9246-92BB-1C0580A31F2F}"/>
              </a:ext>
            </a:extLst>
          </p:cNvPr>
          <p:cNvSpPr txBox="1"/>
          <p:nvPr/>
        </p:nvSpPr>
        <p:spPr>
          <a:xfrm>
            <a:off x="3882033" y="3786090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green-domain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929BF134-FDFA-8549-B91E-8EDC1007C23D}"/>
              </a:ext>
            </a:extLst>
          </p:cNvPr>
          <p:cNvSpPr txBox="1"/>
          <p:nvPr/>
        </p:nvSpPr>
        <p:spPr>
          <a:xfrm>
            <a:off x="451104" y="353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藍綠測試</a:t>
            </a:r>
          </a:p>
        </p:txBody>
      </p:sp>
    </p:spTree>
    <p:extLst>
      <p:ext uri="{BB962C8B-B14F-4D97-AF65-F5344CB8AC3E}">
        <p14:creationId xmlns:p14="http://schemas.microsoft.com/office/powerpoint/2010/main" val="131391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:a16="http://schemas.microsoft.com/office/drawing/2014/main" xmlns="" id="{77E6E4F5-E13F-9049-9F46-4CB5DD2E6791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xmlns="" id="{91DAD5BA-6CE4-B946-B1DD-D3BC025CF88E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9C13254-853B-7941-AAAC-189BDB9086F5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D7CAE79E-AC06-0441-ABB5-BB56B2B6DD31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xmlns="" id="{BB3E4AA5-410E-CF4D-8A30-42B8C15394AD}"/>
              </a:ext>
            </a:extLst>
          </p:cNvPr>
          <p:cNvCxnSpPr/>
          <p:nvPr/>
        </p:nvCxnSpPr>
        <p:spPr>
          <a:xfrm>
            <a:off x="4856487" y="3462000"/>
            <a:ext cx="879676" cy="5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4C39C4D-E170-0343-8C30-397B79F5AB25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A98815E-2C15-724F-9BFC-354FE8971F2B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F1202207-94C3-574A-B74C-FEF2B8F91069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0CAE4892-806F-694B-89AD-81ACB518709F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xmlns="" id="{BA17A159-7696-0443-8744-6EDBF0D4EDDB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xmlns="" id="{ED7C6BB1-5E6F-3148-8C4F-14BA95169B48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xmlns="" id="{3DAC59AB-93FA-5741-B965-C04C731D9187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75AFBA2A-30E4-1642-937E-90235446622D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8" name="六邊形 17">
            <a:extLst>
              <a:ext uri="{FF2B5EF4-FFF2-40B4-BE49-F238E27FC236}">
                <a16:creationId xmlns:a16="http://schemas.microsoft.com/office/drawing/2014/main" xmlns="" id="{873DC776-F800-764E-B90C-AA51196E9FC2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5D131C84-56F4-9940-A3A7-886B5F6AFA14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xmlns="" id="{9FA0004A-8951-6D4F-8516-4EE996F69258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712FD4FF-77A9-1746-90B0-709A3602955B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xmlns="" id="{62B8A2B9-DF56-5244-929A-F6666F8837FB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EC4A2E33-537E-0D49-BF92-5129F7EFAC28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xmlns="" id="{270CFC5F-CE8F-D24A-BAAB-8FBFEF958DAE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C3775697-8127-1442-B221-B55FA0556D7C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:a16="http://schemas.microsoft.com/office/drawing/2014/main" xmlns="" id="{8EAD13B8-E0CC-2A4F-9347-7066D203310E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CCE1DE24-30D3-394B-925D-7245C05231EB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08826A9B-52E9-064D-A8A8-091358742F25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48217CC9-1FF3-D445-844A-D0645C85068D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FA58162B-BC56-064F-AE76-47F56A977D4F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34BFCD12-22C5-E044-A828-1E7A2F7A4540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1578AE17-026B-4144-A7D9-D1B14F2A8EF4}"/>
              </a:ext>
            </a:extLst>
          </p:cNvPr>
          <p:cNvSpPr txBox="1"/>
          <p:nvPr/>
        </p:nvSpPr>
        <p:spPr>
          <a:xfrm>
            <a:off x="3882033" y="3786090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green-domain</a:t>
            </a: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xmlns="" id="{5F973175-AEAB-6B46-8366-588A2E0F8939}"/>
              </a:ext>
            </a:extLst>
          </p:cNvPr>
          <p:cNvCxnSpPr/>
          <p:nvPr/>
        </p:nvCxnSpPr>
        <p:spPr>
          <a:xfrm>
            <a:off x="4880607" y="2714926"/>
            <a:ext cx="1105614" cy="106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6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:a16="http://schemas.microsoft.com/office/drawing/2014/main" xmlns="" id="{D2641DBC-D4FB-014F-BB37-690043DD77CD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xmlns="" id="{8AB4B1C2-F119-B642-B239-D3073BBAB028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E5F4B9-CA6E-4146-B943-8391E89865DD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003CD390-9331-864E-A8F5-0E4D7415153E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1010977-0FCE-5049-8A19-0070844C6A12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6B4DC94-EA26-2D41-924E-57792A4DD26E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F3E78EF-6878-A049-93E9-715BEDA5B3E1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4EC9D08E-E760-0249-92C1-1E79814409C1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xmlns="" id="{50261929-30ED-8E46-8708-A5C165AAB9E7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xmlns="" id="{71169394-CECD-644A-B5D1-3699FFA48104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六邊形 14">
            <a:extLst>
              <a:ext uri="{FF2B5EF4-FFF2-40B4-BE49-F238E27FC236}">
                <a16:creationId xmlns:a16="http://schemas.microsoft.com/office/drawing/2014/main" xmlns="" id="{698F0CE1-0AE7-FD41-B7B2-D26B4A1926D4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3539DC8E-E89D-EE43-9651-7CD7436D00D2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xmlns="" id="{E3CA2D4A-D449-424E-B519-DCC6696B85CC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963159BB-7621-334C-853D-F01D9CC32701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9" name="六邊形 18">
            <a:extLst>
              <a:ext uri="{FF2B5EF4-FFF2-40B4-BE49-F238E27FC236}">
                <a16:creationId xmlns:a16="http://schemas.microsoft.com/office/drawing/2014/main" xmlns="" id="{624B7332-BCDC-BB47-B102-DC8EA0B4C571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A8AB9AD7-CA14-AF4D-BA71-55CFEED78038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xmlns="" id="{1AA9CBA3-DEF1-B347-86EF-07399A90E65A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954D87C3-7860-C941-9B35-71F02207B737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xmlns="" id="{CD7A25A1-4BC0-FE4F-A1D3-8F0D549EA35C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8632F125-4F96-0241-833D-465A7C42353B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5" name="六邊形 24">
            <a:extLst>
              <a:ext uri="{FF2B5EF4-FFF2-40B4-BE49-F238E27FC236}">
                <a16:creationId xmlns:a16="http://schemas.microsoft.com/office/drawing/2014/main" xmlns="" id="{820A079C-1B36-6047-836D-DC45BBAF3A90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6F7B6883-2E15-3745-9CF0-D12D39FCD89F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78F56147-B108-614D-B138-AC4B93576562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B13EBD54-E6FB-2243-875A-977378A04BB8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9B749F3F-4492-3541-AB7A-D8BA45F9885D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14DD01C7-CF76-824C-9CA9-613A778FFA23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xmlns="" id="{DBF328DE-FA72-7C47-A5D0-FDE9CDC873E4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880658" y="3068063"/>
            <a:ext cx="934649" cy="123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399E42F-5C89-0C44-B0D4-61967C8D9B09}"/>
              </a:ext>
            </a:extLst>
          </p:cNvPr>
          <p:cNvSpPr txBox="1"/>
          <p:nvPr/>
        </p:nvSpPr>
        <p:spPr>
          <a:xfrm>
            <a:off x="341376" y="207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灰度</a:t>
            </a:r>
          </a:p>
        </p:txBody>
      </p:sp>
      <p:sp>
        <p:nvSpPr>
          <p:cNvPr id="2" name="矩形 1"/>
          <p:cNvSpPr/>
          <p:nvPr/>
        </p:nvSpPr>
        <p:spPr>
          <a:xfrm>
            <a:off x="2725782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23165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22048" y="2436614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gray-ingress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2" idx="2"/>
          </p:cNvCxnSpPr>
          <p:nvPr/>
        </p:nvCxnSpPr>
        <p:spPr>
          <a:xfrm flipH="1">
            <a:off x="3675016" y="3126377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25782" y="377952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71809" y="4063331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gray-web-svc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 rot="5400000" flipH="1">
            <a:off x="3369889" y="3844833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>
            <a:extLst>
              <a:ext uri="{FF2B5EF4-FFF2-40B4-BE49-F238E27FC236}">
                <a16:creationId xmlns:a16="http://schemas.microsoft.com/office/drawing/2014/main" xmlns="" id="{1AA9CBA3-DEF1-B347-86EF-07399A90E65A}"/>
              </a:ext>
            </a:extLst>
          </p:cNvPr>
          <p:cNvSpPr/>
          <p:nvPr/>
        </p:nvSpPr>
        <p:spPr>
          <a:xfrm>
            <a:off x="3306338" y="539149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954D87C3-7860-C941-9B35-71F02207B737}"/>
              </a:ext>
            </a:extLst>
          </p:cNvPr>
          <p:cNvSpPr txBox="1"/>
          <p:nvPr/>
        </p:nvSpPr>
        <p:spPr>
          <a:xfrm>
            <a:off x="4649948" y="541011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5" name="六邊形 14">
            <a:extLst>
              <a:ext uri="{FF2B5EF4-FFF2-40B4-BE49-F238E27FC236}">
                <a16:creationId xmlns:a16="http://schemas.microsoft.com/office/drawing/2014/main" xmlns="" id="{CD7A25A1-4BC0-FE4F-A1D3-8F0D549EA35C}"/>
              </a:ext>
            </a:extLst>
          </p:cNvPr>
          <p:cNvSpPr/>
          <p:nvPr/>
        </p:nvSpPr>
        <p:spPr>
          <a:xfrm>
            <a:off x="2112491" y="5396842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8632F125-4F96-0241-833D-465A7C42353B}"/>
              </a:ext>
            </a:extLst>
          </p:cNvPr>
          <p:cNvSpPr txBox="1"/>
          <p:nvPr/>
        </p:nvSpPr>
        <p:spPr>
          <a:xfrm>
            <a:off x="2121823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xmlns="" id="{820A079C-1B36-6047-836D-DC45BBAF3A90}"/>
              </a:ext>
            </a:extLst>
          </p:cNvPr>
          <p:cNvSpPr/>
          <p:nvPr/>
        </p:nvSpPr>
        <p:spPr>
          <a:xfrm>
            <a:off x="4591119" y="53973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6F7B6883-2E15-3745-9CF0-D12D39FCD89F}"/>
              </a:ext>
            </a:extLst>
          </p:cNvPr>
          <p:cNvSpPr txBox="1"/>
          <p:nvPr/>
        </p:nvSpPr>
        <p:spPr>
          <a:xfrm>
            <a:off x="3381220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823165" y="2436614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blue-green-ingress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7789327" y="3120236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18810" y="374290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77593" y="4018784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blue-web-svc</a:t>
            </a:r>
            <a:endParaRPr lang="zh-TW" altLang="en-US" dirty="0"/>
          </a:p>
        </p:txBody>
      </p:sp>
      <p:sp>
        <p:nvSpPr>
          <p:cNvPr id="23" name="右大括弧 22"/>
          <p:cNvSpPr/>
          <p:nvPr/>
        </p:nvSpPr>
        <p:spPr>
          <a:xfrm rot="5400000" flipH="1">
            <a:off x="7484200" y="3836361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xmlns="" id="{1AA9CBA3-DEF1-B347-86EF-07399A90E65A}"/>
              </a:ext>
            </a:extLst>
          </p:cNvPr>
          <p:cNvSpPr/>
          <p:nvPr/>
        </p:nvSpPr>
        <p:spPr>
          <a:xfrm>
            <a:off x="7420649" y="538302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954D87C3-7860-C941-9B35-71F02207B737}"/>
              </a:ext>
            </a:extLst>
          </p:cNvPr>
          <p:cNvSpPr txBox="1"/>
          <p:nvPr/>
        </p:nvSpPr>
        <p:spPr>
          <a:xfrm>
            <a:off x="8764259" y="540164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:a16="http://schemas.microsoft.com/office/drawing/2014/main" xmlns="" id="{CD7A25A1-4BC0-FE4F-A1D3-8F0D549EA35C}"/>
              </a:ext>
            </a:extLst>
          </p:cNvPr>
          <p:cNvSpPr/>
          <p:nvPr/>
        </p:nvSpPr>
        <p:spPr>
          <a:xfrm>
            <a:off x="6226802" y="5388370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8632F125-4F96-0241-833D-465A7C42353B}"/>
              </a:ext>
            </a:extLst>
          </p:cNvPr>
          <p:cNvSpPr txBox="1"/>
          <p:nvPr/>
        </p:nvSpPr>
        <p:spPr>
          <a:xfrm>
            <a:off x="6236134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8" name="六邊形 27">
            <a:extLst>
              <a:ext uri="{FF2B5EF4-FFF2-40B4-BE49-F238E27FC236}">
                <a16:creationId xmlns:a16="http://schemas.microsoft.com/office/drawing/2014/main" xmlns="" id="{820A079C-1B36-6047-836D-DC45BBAF3A90}"/>
              </a:ext>
            </a:extLst>
          </p:cNvPr>
          <p:cNvSpPr/>
          <p:nvPr/>
        </p:nvSpPr>
        <p:spPr>
          <a:xfrm>
            <a:off x="8705430" y="538888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6F7B6883-2E15-3745-9CF0-D12D39FCD89F}"/>
              </a:ext>
            </a:extLst>
          </p:cNvPr>
          <p:cNvSpPr txBox="1"/>
          <p:nvPr/>
        </p:nvSpPr>
        <p:spPr>
          <a:xfrm>
            <a:off x="7495531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388973" y="1698171"/>
            <a:ext cx="8601238" cy="492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30" idx="0"/>
          </p:cNvCxnSpPr>
          <p:nvPr/>
        </p:nvCxnSpPr>
        <p:spPr>
          <a:xfrm>
            <a:off x="5686697" y="931817"/>
            <a:ext cx="2895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0" idx="0"/>
            <a:endCxn id="2" idx="3"/>
          </p:cNvCxnSpPr>
          <p:nvPr/>
        </p:nvCxnSpPr>
        <p:spPr>
          <a:xfrm flipH="1">
            <a:off x="4624251" y="1698171"/>
            <a:ext cx="1065341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0"/>
            <a:endCxn id="19" idx="1"/>
          </p:cNvCxnSpPr>
          <p:nvPr/>
        </p:nvCxnSpPr>
        <p:spPr>
          <a:xfrm>
            <a:off x="5689592" y="1698171"/>
            <a:ext cx="1133573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674725" y="18408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78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5782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23165" y="2116183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22048" y="2436614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gray-ingress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 flipH="1">
            <a:off x="3675016" y="3126377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25782" y="377952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71809" y="4063331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gray-web-svc</a:t>
            </a:r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 rot="5400000" flipH="1">
            <a:off x="3369889" y="3844833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>
            <a:extLst>
              <a:ext uri="{FF2B5EF4-FFF2-40B4-BE49-F238E27FC236}">
                <a16:creationId xmlns:a16="http://schemas.microsoft.com/office/drawing/2014/main" xmlns="" id="{1AA9CBA3-DEF1-B347-86EF-07399A90E65A}"/>
              </a:ext>
            </a:extLst>
          </p:cNvPr>
          <p:cNvSpPr/>
          <p:nvPr/>
        </p:nvSpPr>
        <p:spPr>
          <a:xfrm>
            <a:off x="3306338" y="539149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954D87C3-7860-C941-9B35-71F02207B737}"/>
              </a:ext>
            </a:extLst>
          </p:cNvPr>
          <p:cNvSpPr txBox="1"/>
          <p:nvPr/>
        </p:nvSpPr>
        <p:spPr>
          <a:xfrm>
            <a:off x="4649948" y="541011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3" name="六邊形 12">
            <a:extLst>
              <a:ext uri="{FF2B5EF4-FFF2-40B4-BE49-F238E27FC236}">
                <a16:creationId xmlns:a16="http://schemas.microsoft.com/office/drawing/2014/main" xmlns="" id="{CD7A25A1-4BC0-FE4F-A1D3-8F0D549EA35C}"/>
              </a:ext>
            </a:extLst>
          </p:cNvPr>
          <p:cNvSpPr/>
          <p:nvPr/>
        </p:nvSpPr>
        <p:spPr>
          <a:xfrm>
            <a:off x="2112491" y="5396842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32F125-4F96-0241-833D-465A7C42353B}"/>
              </a:ext>
            </a:extLst>
          </p:cNvPr>
          <p:cNvSpPr txBox="1"/>
          <p:nvPr/>
        </p:nvSpPr>
        <p:spPr>
          <a:xfrm>
            <a:off x="2121823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5" name="六邊形 14">
            <a:extLst>
              <a:ext uri="{FF2B5EF4-FFF2-40B4-BE49-F238E27FC236}">
                <a16:creationId xmlns:a16="http://schemas.microsoft.com/office/drawing/2014/main" xmlns="" id="{820A079C-1B36-6047-836D-DC45BBAF3A90}"/>
              </a:ext>
            </a:extLst>
          </p:cNvPr>
          <p:cNvSpPr/>
          <p:nvPr/>
        </p:nvSpPr>
        <p:spPr>
          <a:xfrm>
            <a:off x="4591119" y="53973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6F7B6883-2E15-3745-9CF0-D12D39FCD89F}"/>
              </a:ext>
            </a:extLst>
          </p:cNvPr>
          <p:cNvSpPr txBox="1"/>
          <p:nvPr/>
        </p:nvSpPr>
        <p:spPr>
          <a:xfrm>
            <a:off x="3381220" y="5428189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23165" y="2436614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blue-green-ingress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7789327" y="3120236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18810" y="374290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077593" y="4018784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blue-web-svc</a:t>
            </a:r>
            <a:endParaRPr lang="zh-TW" altLang="en-US" dirty="0"/>
          </a:p>
        </p:txBody>
      </p:sp>
      <p:sp>
        <p:nvSpPr>
          <p:cNvPr id="21" name="右大括弧 20"/>
          <p:cNvSpPr/>
          <p:nvPr/>
        </p:nvSpPr>
        <p:spPr>
          <a:xfrm rot="5400000" flipH="1">
            <a:off x="7484200" y="3836361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xmlns="" id="{1AA9CBA3-DEF1-B347-86EF-07399A90E65A}"/>
              </a:ext>
            </a:extLst>
          </p:cNvPr>
          <p:cNvSpPr/>
          <p:nvPr/>
        </p:nvSpPr>
        <p:spPr>
          <a:xfrm>
            <a:off x="7420649" y="538302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954D87C3-7860-C941-9B35-71F02207B737}"/>
              </a:ext>
            </a:extLst>
          </p:cNvPr>
          <p:cNvSpPr txBox="1"/>
          <p:nvPr/>
        </p:nvSpPr>
        <p:spPr>
          <a:xfrm>
            <a:off x="8764259" y="540164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</a:t>
            </a:r>
            <a:endParaRPr kumimoji="1" lang="zh-TW" altLang="en-US" dirty="0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xmlns="" id="{CD7A25A1-4BC0-FE4F-A1D3-8F0D549EA35C}"/>
              </a:ext>
            </a:extLst>
          </p:cNvPr>
          <p:cNvSpPr/>
          <p:nvPr/>
        </p:nvSpPr>
        <p:spPr>
          <a:xfrm>
            <a:off x="6226802" y="5388370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8632F125-4F96-0241-833D-465A7C42353B}"/>
              </a:ext>
            </a:extLst>
          </p:cNvPr>
          <p:cNvSpPr txBox="1"/>
          <p:nvPr/>
        </p:nvSpPr>
        <p:spPr>
          <a:xfrm>
            <a:off x="6236134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:a16="http://schemas.microsoft.com/office/drawing/2014/main" xmlns="" id="{820A079C-1B36-6047-836D-DC45BBAF3A90}"/>
              </a:ext>
            </a:extLst>
          </p:cNvPr>
          <p:cNvSpPr/>
          <p:nvPr/>
        </p:nvSpPr>
        <p:spPr>
          <a:xfrm>
            <a:off x="8705430" y="538888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6F7B6883-2E15-3745-9CF0-D12D39FCD89F}"/>
              </a:ext>
            </a:extLst>
          </p:cNvPr>
          <p:cNvSpPr txBox="1"/>
          <p:nvPr/>
        </p:nvSpPr>
        <p:spPr>
          <a:xfrm>
            <a:off x="7495531" y="541971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88973" y="1698171"/>
            <a:ext cx="8601238" cy="492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endCxn id="28" idx="0"/>
          </p:cNvCxnSpPr>
          <p:nvPr/>
        </p:nvCxnSpPr>
        <p:spPr>
          <a:xfrm>
            <a:off x="5686697" y="931817"/>
            <a:ext cx="2895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8" idx="0"/>
            <a:endCxn id="4" idx="3"/>
          </p:cNvCxnSpPr>
          <p:nvPr/>
        </p:nvCxnSpPr>
        <p:spPr>
          <a:xfrm flipH="1">
            <a:off x="4624251" y="1698171"/>
            <a:ext cx="1065341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8" idx="0"/>
            <a:endCxn id="17" idx="1"/>
          </p:cNvCxnSpPr>
          <p:nvPr/>
        </p:nvCxnSpPr>
        <p:spPr>
          <a:xfrm>
            <a:off x="5689592" y="1698171"/>
            <a:ext cx="1133573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74725" y="18408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02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6445" y="170688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83828" y="1706880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82711" y="2027311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gray-ingress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 flipH="1">
            <a:off x="3535679" y="2717074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86445" y="3370217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32472" y="3654028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gray-web-svc</a:t>
            </a:r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 rot="5400000" flipH="1">
            <a:off x="3230552" y="3435530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>
            <a:extLst>
              <a:ext uri="{FF2B5EF4-FFF2-40B4-BE49-F238E27FC236}">
                <a16:creationId xmlns:a16="http://schemas.microsoft.com/office/drawing/2014/main" xmlns="" id="{1AA9CBA3-DEF1-B347-86EF-07399A90E65A}"/>
              </a:ext>
            </a:extLst>
          </p:cNvPr>
          <p:cNvSpPr/>
          <p:nvPr/>
        </p:nvSpPr>
        <p:spPr>
          <a:xfrm>
            <a:off x="3167001" y="4982193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954D87C3-7860-C941-9B35-71F02207B737}"/>
              </a:ext>
            </a:extLst>
          </p:cNvPr>
          <p:cNvSpPr txBox="1"/>
          <p:nvPr/>
        </p:nvSpPr>
        <p:spPr>
          <a:xfrm>
            <a:off x="4510611" y="5000816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3" name="六邊形 12">
            <a:extLst>
              <a:ext uri="{FF2B5EF4-FFF2-40B4-BE49-F238E27FC236}">
                <a16:creationId xmlns:a16="http://schemas.microsoft.com/office/drawing/2014/main" xmlns="" id="{CD7A25A1-4BC0-FE4F-A1D3-8F0D549EA35C}"/>
              </a:ext>
            </a:extLst>
          </p:cNvPr>
          <p:cNvSpPr/>
          <p:nvPr/>
        </p:nvSpPr>
        <p:spPr>
          <a:xfrm>
            <a:off x="1973154" y="498753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32F125-4F96-0241-833D-465A7C42353B}"/>
              </a:ext>
            </a:extLst>
          </p:cNvPr>
          <p:cNvSpPr txBox="1"/>
          <p:nvPr/>
        </p:nvSpPr>
        <p:spPr>
          <a:xfrm>
            <a:off x="1982486" y="5018886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5" name="六邊形 14">
            <a:extLst>
              <a:ext uri="{FF2B5EF4-FFF2-40B4-BE49-F238E27FC236}">
                <a16:creationId xmlns:a16="http://schemas.microsoft.com/office/drawing/2014/main" xmlns="" id="{820A079C-1B36-6047-836D-DC45BBAF3A90}"/>
              </a:ext>
            </a:extLst>
          </p:cNvPr>
          <p:cNvSpPr/>
          <p:nvPr/>
        </p:nvSpPr>
        <p:spPr>
          <a:xfrm>
            <a:off x="4451782" y="4988050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6F7B6883-2E15-3745-9CF0-D12D39FCD89F}"/>
              </a:ext>
            </a:extLst>
          </p:cNvPr>
          <p:cNvSpPr txBox="1"/>
          <p:nvPr/>
        </p:nvSpPr>
        <p:spPr>
          <a:xfrm>
            <a:off x="3241883" y="5018886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83828" y="2027311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blue-green-ingress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7649990" y="2710933"/>
            <a:ext cx="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679473" y="3333597"/>
            <a:ext cx="1898469" cy="101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938256" y="3609481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blue-web-svc</a:t>
            </a:r>
            <a:endParaRPr lang="zh-TW" altLang="en-US" dirty="0"/>
          </a:p>
        </p:txBody>
      </p:sp>
      <p:sp>
        <p:nvSpPr>
          <p:cNvPr id="21" name="右大括弧 20"/>
          <p:cNvSpPr/>
          <p:nvPr/>
        </p:nvSpPr>
        <p:spPr>
          <a:xfrm rot="5400000" flipH="1">
            <a:off x="7344863" y="3427058"/>
            <a:ext cx="610254" cy="2500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xmlns="" id="{1AA9CBA3-DEF1-B347-86EF-07399A90E65A}"/>
              </a:ext>
            </a:extLst>
          </p:cNvPr>
          <p:cNvSpPr/>
          <p:nvPr/>
        </p:nvSpPr>
        <p:spPr>
          <a:xfrm>
            <a:off x="7281312" y="4973721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954D87C3-7860-C941-9B35-71F02207B737}"/>
              </a:ext>
            </a:extLst>
          </p:cNvPr>
          <p:cNvSpPr txBox="1"/>
          <p:nvPr/>
        </p:nvSpPr>
        <p:spPr>
          <a:xfrm>
            <a:off x="8624922" y="499234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</a:t>
            </a:r>
            <a:endParaRPr kumimoji="1" lang="zh-TW" altLang="en-US" dirty="0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xmlns="" id="{CD7A25A1-4BC0-FE4F-A1D3-8F0D549EA35C}"/>
              </a:ext>
            </a:extLst>
          </p:cNvPr>
          <p:cNvSpPr/>
          <p:nvPr/>
        </p:nvSpPr>
        <p:spPr>
          <a:xfrm>
            <a:off x="6087465" y="4979067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8632F125-4F96-0241-833D-465A7C42353B}"/>
              </a:ext>
            </a:extLst>
          </p:cNvPr>
          <p:cNvSpPr txBox="1"/>
          <p:nvPr/>
        </p:nvSpPr>
        <p:spPr>
          <a:xfrm>
            <a:off x="6096797" y="501041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:a16="http://schemas.microsoft.com/office/drawing/2014/main" xmlns="" id="{820A079C-1B36-6047-836D-DC45BBAF3A90}"/>
              </a:ext>
            </a:extLst>
          </p:cNvPr>
          <p:cNvSpPr/>
          <p:nvPr/>
        </p:nvSpPr>
        <p:spPr>
          <a:xfrm>
            <a:off x="8566093" y="4979578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6F7B6883-2E15-3745-9CF0-D12D39FCD89F}"/>
              </a:ext>
            </a:extLst>
          </p:cNvPr>
          <p:cNvSpPr txBox="1"/>
          <p:nvPr/>
        </p:nvSpPr>
        <p:spPr>
          <a:xfrm>
            <a:off x="7356194" y="501041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 smtClean="0"/>
              <a:t>v1</a:t>
            </a:r>
            <a:endParaRPr kumimoji="1"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249636" y="1288868"/>
            <a:ext cx="8601238" cy="492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endCxn id="28" idx="0"/>
          </p:cNvCxnSpPr>
          <p:nvPr/>
        </p:nvCxnSpPr>
        <p:spPr>
          <a:xfrm>
            <a:off x="5547360" y="522514"/>
            <a:ext cx="2895" cy="76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8" idx="0"/>
            <a:endCxn id="4" idx="3"/>
          </p:cNvCxnSpPr>
          <p:nvPr/>
        </p:nvCxnSpPr>
        <p:spPr>
          <a:xfrm flipH="1">
            <a:off x="4484914" y="1288868"/>
            <a:ext cx="1065341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8" idx="0"/>
            <a:endCxn id="17" idx="1"/>
          </p:cNvCxnSpPr>
          <p:nvPr/>
        </p:nvCxnSpPr>
        <p:spPr>
          <a:xfrm>
            <a:off x="5550255" y="1288868"/>
            <a:ext cx="1133573" cy="92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535388" y="14315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6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0526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環境準備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74789" y="3476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70453" y="598657"/>
            <a:ext cx="696299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VM1: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安裝</a:t>
            </a:r>
            <a:r>
              <a:rPr lang="en-US" altLang="zh-TW" sz="1400" dirty="0"/>
              <a:t>rancher</a:t>
            </a:r>
          </a:p>
          <a:p>
            <a:r>
              <a:rPr lang="en-US" altLang="zh-TW" sz="1400" dirty="0" err="1"/>
              <a:t>sudo</a:t>
            </a:r>
            <a:r>
              <a:rPr lang="en-US" altLang="zh-TW" sz="1400" dirty="0"/>
              <a:t> docker run -d --privileged --restart=unless-stopped -p 80:80 -p 443:443 rancher/rancher</a:t>
            </a:r>
          </a:p>
          <a:p>
            <a:r>
              <a:rPr lang="en-US" altLang="zh-TW" sz="1400" dirty="0"/>
              <a:t>3.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kubectl</a:t>
            </a:r>
            <a:endParaRPr lang="en-US" altLang="zh-TW" sz="1400" dirty="0"/>
          </a:p>
          <a:p>
            <a:r>
              <a:rPr lang="en-US" altLang="zh-TW" sz="1400" dirty="0" err="1"/>
              <a:t>sudo</a:t>
            </a:r>
            <a:r>
              <a:rPr lang="en-US" altLang="zh-TW" sz="1400" dirty="0"/>
              <a:t> snap install </a:t>
            </a:r>
            <a:r>
              <a:rPr lang="en-US" altLang="zh-TW" sz="1400" dirty="0" err="1"/>
              <a:t>kubectl</a:t>
            </a:r>
            <a:r>
              <a:rPr lang="en-US" altLang="zh-TW" sz="1400" dirty="0"/>
              <a:t> --classic</a:t>
            </a:r>
          </a:p>
          <a:p>
            <a:r>
              <a:rPr lang="en" altLang="zh-TW" sz="1400" dirty="0"/>
              <a:t>4.K8S</a:t>
            </a:r>
            <a:r>
              <a:rPr lang="zh-TW" altLang="en-US" sz="1400" dirty="0"/>
              <a:t>部署完畢後，將</a:t>
            </a:r>
            <a:r>
              <a:rPr lang="en-US" altLang="zh-TW" sz="1400" dirty="0"/>
              <a:t>K8S-YML</a:t>
            </a:r>
            <a:r>
              <a:rPr lang="zh-TW" altLang="en-US" sz="1400" dirty="0"/>
              <a:t>匯入 </a:t>
            </a:r>
            <a:r>
              <a:rPr lang="en-US" altLang="zh-TW" sz="1400" dirty="0"/>
              <a:t>~/.</a:t>
            </a:r>
            <a:r>
              <a:rPr lang="en-US" altLang="zh-TW" sz="1400" dirty="0" err="1"/>
              <a:t>kube</a:t>
            </a:r>
            <a:r>
              <a:rPr lang="en-US" altLang="zh-TW" sz="1400" dirty="0"/>
              <a:t>/</a:t>
            </a:r>
            <a:r>
              <a:rPr lang="en-US" altLang="zh-TW" sz="1400" dirty="0" err="1"/>
              <a:t>config</a:t>
            </a:r>
            <a:r>
              <a:rPr lang="zh-TW" altLang="en-US" sz="1400" dirty="0"/>
              <a:t>，切換</a:t>
            </a:r>
            <a:r>
              <a:rPr lang="en-US" altLang="zh-TW" sz="1400" dirty="0"/>
              <a:t>K8S</a:t>
            </a:r>
            <a:r>
              <a:rPr lang="zh-TW" altLang="en-US" sz="1400" dirty="0"/>
              <a:t>環境至此</a:t>
            </a:r>
            <a:endParaRPr lang="en" altLang="zh-TW" sz="1400" dirty="0"/>
          </a:p>
          <a:p>
            <a:r>
              <a:rPr lang="en-US" altLang="zh-TW" sz="1400" dirty="0"/>
              <a:t>5.</a:t>
            </a:r>
            <a:r>
              <a:rPr lang="zh-TW" altLang="en-US" sz="1400" dirty="0"/>
              <a:t>查看叢集節點</a:t>
            </a:r>
            <a:endParaRPr lang="en-US" altLang="zh-TW" sz="1400" dirty="0"/>
          </a:p>
          <a:p>
            <a:r>
              <a:rPr lang="en-US" altLang="zh-TW" sz="1400" dirty="0" err="1"/>
              <a:t>kubectl</a:t>
            </a:r>
            <a:r>
              <a:rPr lang="en-US" altLang="zh-TW" sz="1400" dirty="0"/>
              <a:t> get node -o=wide</a:t>
            </a:r>
          </a:p>
          <a:p>
            <a:r>
              <a:rPr lang="en-US" altLang="zh-TW" sz="1400" dirty="0"/>
              <a:t>VM2: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</a:t>
            </a:r>
            <a:r>
              <a:rPr lang="zh-TW" altLang="en-US" sz="1400" dirty="0"/>
              <a:t>三個角色同一節點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  <a:p>
            <a:r>
              <a:rPr lang="en-US" altLang="zh-TW" sz="1400" dirty="0"/>
              <a:t>VM3: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MTU1440-&gt;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(Worker)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  <a:p>
            <a:r>
              <a:rPr lang="en-US" altLang="zh-TW" sz="1400" dirty="0"/>
              <a:t>VM4: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MTU1440-&gt;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(Worker)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</p:txBody>
      </p:sp>
    </p:spTree>
    <p:extLst>
      <p:ext uri="{BB962C8B-B14F-4D97-AF65-F5344CB8AC3E}">
        <p14:creationId xmlns:p14="http://schemas.microsoft.com/office/powerpoint/2010/main" val="404892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Deployment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4120" y="1852608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73895" y="1905781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K8SClient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8577" y="3827418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18179" y="2863834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Deployment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42075" y="3873529"/>
            <a:ext cx="115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eplica</a:t>
            </a:r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18179" y="2842065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18179" y="4812771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73895" y="5844235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42075" y="5798124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31166" y="4904993"/>
            <a:ext cx="5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Pod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3770811" y="2481943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770811" y="3521976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656388" y="4507329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3656388" y="5501391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418216" y="1924094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Kubectl</a:t>
            </a:r>
            <a:r>
              <a:rPr lang="en-US" altLang="zh-TW" dirty="0"/>
              <a:t> apply –f deploy-</a:t>
            </a:r>
            <a:r>
              <a:rPr lang="en-US" altLang="zh-TW" dirty="0" err="1"/>
              <a:t>nginx.yml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18216" y="2779461"/>
            <a:ext cx="189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418216" y="3797725"/>
            <a:ext cx="283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  <a:r>
              <a:rPr lang="en-US" altLang="zh-TW" dirty="0"/>
              <a:t>+RS-HASH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18216" y="4869020"/>
            <a:ext cx="392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  <a:r>
              <a:rPr lang="en-US" altLang="zh-TW" dirty="0"/>
              <a:t>+</a:t>
            </a:r>
            <a:r>
              <a:rPr lang="en-US" altLang="zh-TW" dirty="0" err="1"/>
              <a:t>RS-HASH+Pod_HASH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99954" y="896984"/>
            <a:ext cx="7532914" cy="586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965420" y="990599"/>
            <a:ext cx="185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 </a:t>
            </a:r>
            <a:r>
              <a:rPr kumimoji="1" lang="zh-TW" altLang="en-US" dirty="0"/>
              <a:t>部屬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64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1-1</a:t>
            </a:r>
            <a:r>
              <a:rPr lang="zh-TW" altLang="en-US" dirty="0"/>
              <a:t>查看</a:t>
            </a:r>
            <a:r>
              <a:rPr kumimoji="1" lang="en-US" altLang="zh-TW" dirty="0"/>
              <a:t>Deployment</a:t>
            </a:r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deploy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 : Deployment</a:t>
            </a:r>
            <a:r>
              <a:rPr kumimoji="1" lang="zh-TW" altLang="en-US" dirty="0"/>
              <a:t>的名稱</a:t>
            </a:r>
            <a:endParaRPr kumimoji="1" lang="en-US" altLang="zh-TW" dirty="0"/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 現行的</a:t>
            </a:r>
            <a:r>
              <a:rPr kumimoji="1" lang="en-US" altLang="zh-TW" dirty="0"/>
              <a:t>/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/>
              <a:t>UP-TO-DATE:</a:t>
            </a:r>
            <a:r>
              <a:rPr kumimoji="1" lang="zh-TW" altLang="en-US" dirty="0"/>
              <a:t>以更新多少</a:t>
            </a:r>
            <a:r>
              <a:rPr kumimoji="1" lang="en-US" altLang="zh-TW" dirty="0"/>
              <a:t>replica</a:t>
            </a:r>
          </a:p>
          <a:p>
            <a:r>
              <a:rPr kumimoji="1" lang="en-US" altLang="zh-TW" dirty="0"/>
              <a:t>AVAILABLE:</a:t>
            </a:r>
            <a:r>
              <a:rPr kumimoji="1" lang="zh-TW" altLang="en-US" dirty="0"/>
              <a:t>有多少</a:t>
            </a:r>
            <a:r>
              <a:rPr kumimoji="1" lang="en-US" altLang="zh-TW" dirty="0"/>
              <a:t>replica</a:t>
            </a:r>
            <a:r>
              <a:rPr kumimoji="1" lang="zh-TW" altLang="en-US" dirty="0"/>
              <a:t>可用</a:t>
            </a:r>
            <a:endParaRPr kumimoji="1" lang="en-US" altLang="zh-TW" dirty="0"/>
          </a:p>
          <a:p>
            <a:r>
              <a:rPr kumimoji="1" lang="en-US" altLang="zh-TW" dirty="0"/>
              <a:t>AGE:</a:t>
            </a:r>
            <a:r>
              <a:rPr kumimoji="1" lang="zh-TW" altLang="en-US" dirty="0"/>
              <a:t>存在多久</a:t>
            </a:r>
            <a:endParaRPr kumimoji="1" lang="en-US" altLang="zh-TW" dirty="0"/>
          </a:p>
          <a:p>
            <a:r>
              <a:rPr kumimoji="1" lang="en-US" altLang="zh-TW" dirty="0"/>
              <a:t>CONTAINERS:</a:t>
            </a:r>
            <a:r>
              <a:rPr kumimoji="1" lang="zh-TW" altLang="en-US" dirty="0"/>
              <a:t>容器名稱</a:t>
            </a:r>
            <a:endParaRPr kumimoji="1" lang="en-US" altLang="zh-TW" dirty="0"/>
          </a:p>
          <a:p>
            <a:r>
              <a:rPr kumimoji="1" lang="en-US" altLang="zh-TW" dirty="0"/>
              <a:t>IMAGES:</a:t>
            </a:r>
            <a:r>
              <a:rPr kumimoji="1" lang="zh-TW" altLang="en-US" dirty="0"/>
              <a:t>使用的映象檔</a:t>
            </a:r>
            <a:endParaRPr kumimoji="1" lang="en-US" altLang="zh-TW" dirty="0"/>
          </a:p>
          <a:p>
            <a:r>
              <a:rPr kumimoji="1" lang="en-US" altLang="zh-TW" dirty="0"/>
              <a:t>SELECTOR:</a:t>
            </a:r>
            <a:r>
              <a:rPr kumimoji="1" lang="zh-TW" altLang="en-US" dirty="0"/>
              <a:t>使用的標籤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1-2</a:t>
            </a:r>
            <a:r>
              <a:rPr lang="zh-TW" altLang="en-US" dirty="0"/>
              <a:t>查看 </a:t>
            </a:r>
            <a:r>
              <a:rPr lang="en-US" altLang="zh-TW" dirty="0" err="1"/>
              <a:t>replicaset</a:t>
            </a:r>
            <a:endParaRPr lang="en-US" altLang="zh-TW" dirty="0"/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</a:t>
            </a:r>
            <a:r>
              <a:rPr kumimoji="1" lang="en-US" altLang="zh-TW" dirty="0" err="1"/>
              <a:t>rs</a:t>
            </a:r>
            <a:r>
              <a:rPr kumimoji="1" lang="en-US" altLang="zh-TW" dirty="0"/>
              <a:t>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NAME:</a:t>
            </a:r>
            <a:r>
              <a:rPr kumimoji="1" lang="zh-TW" altLang="en-US" dirty="0"/>
              <a:t> </a:t>
            </a:r>
            <a:r>
              <a:rPr lang="en-US" altLang="zh-TW" dirty="0" err="1"/>
              <a:t>replicaset</a:t>
            </a:r>
            <a:r>
              <a:rPr lang="zh-TW" altLang="en-US" dirty="0"/>
              <a:t>的名稱，會用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的名稱</a:t>
            </a:r>
            <a:r>
              <a:rPr kumimoji="1" lang="en-US" altLang="zh-TW" dirty="0"/>
              <a:t>+RS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hash</a:t>
            </a:r>
          </a:p>
          <a:p>
            <a:r>
              <a:rPr kumimoji="1" lang="en-US" altLang="zh-TW" dirty="0"/>
              <a:t>DESIRED: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/>
              <a:t>CURRENT:</a:t>
            </a:r>
            <a:r>
              <a:rPr kumimoji="1" lang="zh-TW" altLang="en-US" dirty="0"/>
              <a:t>現行的</a:t>
            </a:r>
            <a:endParaRPr kumimoji="1" lang="en-US" altLang="zh-TW" dirty="0"/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存在多少備份</a:t>
            </a:r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3" y="923573"/>
            <a:ext cx="10755226" cy="4572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0216"/>
            <a:ext cx="12192000" cy="4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013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1-3</a:t>
            </a:r>
            <a:r>
              <a:rPr kumimoji="1" lang="zh-TW" altLang="en-US" dirty="0"/>
              <a:t> 查看</a:t>
            </a:r>
            <a:r>
              <a:rPr kumimoji="1" lang="en-US" altLang="zh-TW" dirty="0"/>
              <a:t>Pod</a:t>
            </a:r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</a:t>
            </a:r>
            <a:r>
              <a:rPr kumimoji="1" lang="en-US" altLang="zh-TW" dirty="0" err="1"/>
              <a:t>po</a:t>
            </a:r>
            <a:r>
              <a:rPr kumimoji="1" lang="en-US" altLang="zh-TW" dirty="0"/>
              <a:t>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NAME:POD</a:t>
            </a:r>
            <a:r>
              <a:rPr kumimoji="1" lang="zh-TW" altLang="en-US" dirty="0"/>
              <a:t>的名稱，</a:t>
            </a:r>
            <a:r>
              <a:rPr lang="zh-TW" altLang="en-US" dirty="0"/>
              <a:t>會用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的名稱</a:t>
            </a:r>
            <a:r>
              <a:rPr kumimoji="1" lang="en-US" altLang="zh-TW" dirty="0"/>
              <a:t>+RS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hash+Pod</a:t>
            </a:r>
            <a:r>
              <a:rPr kumimoji="1" lang="zh-TW" altLang="en-US" dirty="0"/>
              <a:t>的</a:t>
            </a:r>
            <a:r>
              <a:rPr kumimoji="1" lang="en-US" altLang="zh-TW" dirty="0"/>
              <a:t>hash</a:t>
            </a:r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現行的</a:t>
            </a:r>
            <a:r>
              <a:rPr kumimoji="1" lang="en-US" altLang="zh-TW" dirty="0"/>
              <a:t>/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 err="1"/>
              <a:t>STATUS:Pod</a:t>
            </a:r>
            <a:r>
              <a:rPr kumimoji="1" lang="zh-TW" altLang="en-US" dirty="0"/>
              <a:t>的狀態，</a:t>
            </a:r>
            <a:r>
              <a:rPr kumimoji="1" lang="en-US" altLang="zh-TW" dirty="0"/>
              <a:t> Pending</a:t>
            </a:r>
            <a:r>
              <a:rPr kumimoji="1" lang="zh-TW" altLang="en-US" dirty="0"/>
              <a:t>待建立，</a:t>
            </a:r>
            <a:r>
              <a:rPr kumimoji="1" lang="en-US" altLang="zh-TW" dirty="0"/>
              <a:t> Running</a:t>
            </a:r>
            <a:r>
              <a:rPr kumimoji="1" lang="zh-TW" altLang="en-US" dirty="0"/>
              <a:t>運行中，</a:t>
            </a:r>
            <a:r>
              <a:rPr kumimoji="1" lang="en-US" altLang="zh-TW" dirty="0"/>
              <a:t> Succeeded</a:t>
            </a:r>
            <a:r>
              <a:rPr kumimoji="1" lang="zh-CN" altLang="en-US" dirty="0"/>
              <a:t>終止成功</a:t>
            </a:r>
            <a:r>
              <a:rPr kumimoji="1" lang="zh-TW" altLang="en-US" dirty="0"/>
              <a:t>，</a:t>
            </a:r>
            <a:r>
              <a:rPr kumimoji="1" lang="en-US" altLang="zh-TW" dirty="0"/>
              <a:t> Failed</a:t>
            </a:r>
            <a:r>
              <a:rPr kumimoji="1" lang="zh-CN" altLang="en-US" dirty="0"/>
              <a:t>終止時有</a:t>
            </a:r>
            <a:r>
              <a:rPr kumimoji="1" lang="zh-TW" altLang="en-US" dirty="0"/>
              <a:t>一</a:t>
            </a:r>
            <a:r>
              <a:rPr kumimoji="1" lang="en-US" altLang="zh-CN" dirty="0"/>
              <a:t>pod</a:t>
            </a:r>
            <a:r>
              <a:rPr kumimoji="1" lang="zh-CN" altLang="en-US" dirty="0"/>
              <a:t>不正常終止</a:t>
            </a:r>
            <a:endParaRPr kumimoji="1" lang="en-US" altLang="zh-TW" dirty="0"/>
          </a:p>
          <a:p>
            <a:r>
              <a:rPr kumimoji="1" lang="en-US" altLang="zh-TW" dirty="0"/>
              <a:t>RESTARTS:</a:t>
            </a:r>
            <a:r>
              <a:rPr kumimoji="1" lang="zh-TW" altLang="en-US" dirty="0"/>
              <a:t>重啟次數</a:t>
            </a:r>
            <a:endParaRPr kumimoji="1" lang="en-US" altLang="zh-TW" dirty="0"/>
          </a:p>
          <a:p>
            <a:r>
              <a:rPr kumimoji="1" lang="en-US" altLang="zh-TW" dirty="0"/>
              <a:t>AGE:</a:t>
            </a:r>
            <a:r>
              <a:rPr kumimoji="1" lang="zh-TW" altLang="en-US" dirty="0"/>
              <a:t>運行時間</a:t>
            </a:r>
            <a:endParaRPr kumimoji="1" lang="en-US" altLang="zh-TW" dirty="0"/>
          </a:p>
          <a:p>
            <a:r>
              <a:rPr kumimoji="1" lang="en-US" altLang="zh-TW" dirty="0"/>
              <a:t>IP:POD</a:t>
            </a:r>
            <a:r>
              <a:rPr kumimoji="1" lang="zh-TW" altLang="en-US" dirty="0"/>
              <a:t>的</a:t>
            </a:r>
            <a:r>
              <a:rPr kumimoji="1" lang="en-US" altLang="zh-TW" dirty="0"/>
              <a:t>IP</a:t>
            </a:r>
          </a:p>
          <a:p>
            <a:r>
              <a:rPr kumimoji="1" lang="en-US" altLang="zh-TW" dirty="0"/>
              <a:t>NODE:</a:t>
            </a:r>
            <a:r>
              <a:rPr kumimoji="1" lang="zh-TW" altLang="en-US" dirty="0"/>
              <a:t>運行在那個節點上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進入</a:t>
            </a:r>
            <a:r>
              <a:rPr kumimoji="1" lang="en-US" altLang="zh-TW" dirty="0"/>
              <a:t>Pod</a:t>
            </a:r>
            <a:r>
              <a:rPr kumimoji="1" lang="zh-TW" altLang="en-US" dirty="0"/>
              <a:t>中</a:t>
            </a:r>
            <a:endParaRPr kumimoji="1"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exec -it [</a:t>
            </a:r>
            <a:r>
              <a:rPr lang="en-US" altLang="zh-TW" dirty="0" err="1"/>
              <a:t>pod_name</a:t>
            </a:r>
            <a:r>
              <a:rPr lang="en-US" altLang="zh-TW" dirty="0"/>
              <a:t>] -- /bin/bash</a:t>
            </a:r>
          </a:p>
          <a:p>
            <a:endParaRPr lang="en-US" altLang="zh-TW" dirty="0"/>
          </a:p>
          <a:p>
            <a:r>
              <a:rPr kumimoji="1" lang="zh-TW" altLang="en-US" dirty="0"/>
              <a:t>查看</a:t>
            </a:r>
            <a:r>
              <a:rPr kumimoji="1" lang="en-US" altLang="zh-TW" dirty="0"/>
              <a:t>Pod LOG</a:t>
            </a:r>
          </a:p>
          <a:p>
            <a:r>
              <a:rPr lang="en-US" altLang="zh-TW" dirty="0" err="1"/>
              <a:t>kubectl</a:t>
            </a:r>
            <a:r>
              <a:rPr lang="en-US" altLang="zh-TW" dirty="0"/>
              <a:t> logs -f [</a:t>
            </a:r>
            <a:r>
              <a:rPr lang="en-US" altLang="zh-TW" dirty="0" err="1"/>
              <a:t>pod_name</a:t>
            </a:r>
            <a:r>
              <a:rPr lang="en-US" altLang="zh-TW" dirty="0"/>
              <a:t>] </a:t>
            </a:r>
          </a:p>
          <a:p>
            <a:endParaRPr lang="en-US" altLang="zh-TW" dirty="0"/>
          </a:p>
          <a:p>
            <a:r>
              <a:rPr kumimoji="1" lang="zh-TW" altLang="en-US" dirty="0"/>
              <a:t>查看</a:t>
            </a:r>
            <a:r>
              <a:rPr kumimoji="1" lang="en-US" altLang="zh-TW" dirty="0"/>
              <a:t>Pod </a:t>
            </a:r>
            <a:r>
              <a:rPr kumimoji="1" lang="zh-TW" altLang="en-US" dirty="0"/>
              <a:t>詳細資訊</a:t>
            </a:r>
            <a:endParaRPr kumimoji="1"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describe pod [</a:t>
            </a:r>
            <a:r>
              <a:rPr lang="en-US" altLang="zh-TW" dirty="0" err="1"/>
              <a:t>pod_name</a:t>
            </a:r>
            <a:r>
              <a:rPr lang="en-US" altLang="zh-TW" dirty="0"/>
              <a:t>] </a:t>
            </a:r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16"/>
            <a:ext cx="1015506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63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驗證服務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653639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Pod</a:t>
            </a:r>
            <a:r>
              <a:rPr lang="zh-TW" altLang="en-US" dirty="0"/>
              <a:t>的資訊至該節點訪問</a:t>
            </a:r>
            <a:r>
              <a:rPr lang="en-US" altLang="zh-TW" dirty="0"/>
              <a:t>Pod</a:t>
            </a:r>
          </a:p>
          <a:p>
            <a:r>
              <a:rPr lang="en-US" altLang="zh-TW" dirty="0" err="1"/>
              <a:t>kubectl</a:t>
            </a:r>
            <a:r>
              <a:rPr lang="en-US" altLang="zh-TW" dirty="0"/>
              <a:t> get </a:t>
            </a:r>
            <a:r>
              <a:rPr lang="en-US" altLang="zh-TW" dirty="0" err="1"/>
              <a:t>po</a:t>
            </a:r>
            <a:r>
              <a:rPr lang="en-US" altLang="zh-TW" dirty="0"/>
              <a:t> -o=wide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至</a:t>
            </a:r>
            <a:r>
              <a:rPr lang="en-US" altLang="zh-TW" dirty="0"/>
              <a:t>work1</a:t>
            </a:r>
            <a:r>
              <a:rPr lang="zh-TW" altLang="en-US" dirty="0"/>
              <a:t>訪問該節點</a:t>
            </a:r>
            <a:r>
              <a:rPr lang="en-US" altLang="zh-TW" dirty="0"/>
              <a:t>nginx-deployment-57d4bd4bc4-jjfpj</a:t>
            </a:r>
            <a:r>
              <a:rPr lang="zh-TW" altLang="en-US" dirty="0"/>
              <a:t>，來驗證服務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" y="1307278"/>
            <a:ext cx="12192000" cy="9334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7889"/>
            <a:ext cx="1086954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493" y="267042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更新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710A950-B4FA-A546-BEE0-A9ECC81B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91" y="996950"/>
            <a:ext cx="8572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31" y="1551310"/>
            <a:ext cx="8002117" cy="44869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4970" y="222459"/>
            <a:ext cx="1364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/>
              <a:t>eploy</a:t>
            </a:r>
            <a:r>
              <a:rPr lang="en-US" altLang="zh-TW" dirty="0"/>
              <a:t>-</a:t>
            </a:r>
            <a:r>
              <a:rPr lang="en-US" altLang="zh-TW" dirty="0" err="1"/>
              <a:t>ymal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894</Words>
  <Application>Microsoft Office PowerPoint</Application>
  <PresentationFormat>寬螢幕</PresentationFormat>
  <Paragraphs>269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宋体</vt:lpstr>
      <vt:lpstr>新細明體</vt:lpstr>
      <vt:lpstr>Arial</vt:lpstr>
      <vt:lpstr>Calibri</vt:lpstr>
      <vt:lpstr>Calibri Light</vt:lpstr>
      <vt:lpstr>Office 佈景主題</vt:lpstr>
      <vt:lpstr>Kubernetes實作</vt:lpstr>
      <vt:lpstr>PowerPoint 簡報</vt:lpstr>
      <vt:lpstr>環境準備</vt:lpstr>
      <vt:lpstr>Deployment</vt:lpstr>
      <vt:lpstr>PowerPoint 簡報</vt:lpstr>
      <vt:lpstr>PowerPoint 簡報</vt:lpstr>
      <vt:lpstr>驗證服務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Service</vt:lpstr>
      <vt:lpstr>Label and Label Selector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exia.lai</dc:creator>
  <cp:lastModifiedBy>exia.lai</cp:lastModifiedBy>
  <cp:revision>69</cp:revision>
  <dcterms:created xsi:type="dcterms:W3CDTF">2021-09-27T06:31:13Z</dcterms:created>
  <dcterms:modified xsi:type="dcterms:W3CDTF">2021-09-30T05:02:16Z</dcterms:modified>
</cp:coreProperties>
</file>