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8" d="100"/>
          <a:sy n="88" d="100"/>
        </p:scale>
        <p:origin x="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6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9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4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CB768-62BD-4DE3-A6C5-FA027AC4D158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ACBA-169D-40EC-A206-5981F1D8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Hand-held Device Software Development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Goal: build a hand-held device software.</a:t>
            </a:r>
          </a:p>
          <a:p>
            <a:r>
              <a:rPr lang="en-US" dirty="0" smtClean="0"/>
              <a:t>Example products: detection probe for surface temperature, device movement speed, motor control, </a:t>
            </a:r>
            <a:r>
              <a:rPr lang="en-US" dirty="0" err="1" smtClean="0"/>
              <a:t>etc</a:t>
            </a:r>
            <a:r>
              <a:rPr lang="en-US" dirty="0" smtClean="0"/>
              <a:t> … </a:t>
            </a:r>
          </a:p>
          <a:p>
            <a:r>
              <a:rPr lang="en-US" dirty="0" smtClean="0"/>
              <a:t>Objectives: </a:t>
            </a:r>
          </a:p>
          <a:p>
            <a:pPr>
              <a:buFontTx/>
              <a:buChar char="-"/>
            </a:pPr>
            <a:r>
              <a:rPr lang="en-US" dirty="0" smtClean="0"/>
              <a:t>Start with feasibility study with specifications and requirements, resources and tools.</a:t>
            </a:r>
          </a:p>
          <a:p>
            <a:pPr>
              <a:buFontTx/>
              <a:buChar char="-"/>
            </a:pPr>
            <a:r>
              <a:rPr lang="en-US" dirty="0" smtClean="0"/>
              <a:t>Assist in hardware design, test, deploy, and sustain the software.</a:t>
            </a:r>
          </a:p>
          <a:p>
            <a:pPr>
              <a:buFontTx/>
              <a:buChar char="-"/>
            </a:pPr>
            <a:r>
              <a:rPr lang="en-US" dirty="0" smtClean="0"/>
              <a:t>Perform failure mode evaluation and analysis.</a:t>
            </a:r>
          </a:p>
          <a:p>
            <a:pPr>
              <a:buFontTx/>
              <a:buChar char="-"/>
            </a:pPr>
            <a:r>
              <a:rPr lang="en-US" dirty="0" smtClean="0"/>
              <a:t>Documentation and training.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4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9600" y="1600199"/>
            <a:ext cx="7924800" cy="198120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/>
              <a:t>A Hand-held Device Software Development Project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5"/>
            <a:ext cx="2057400" cy="45719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Sensors input –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14700" y="1981201"/>
            <a:ext cx="2247900" cy="457200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Indication Outputs –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1981200"/>
            <a:ext cx="1981200" cy="45720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Accessory –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5561" y="3124201"/>
            <a:ext cx="2743200" cy="457200"/>
          </a:xfrm>
          <a:prstGeom prst="rect">
            <a:avLst/>
          </a:prstGeom>
          <a:solidFill>
            <a:schemeClr val="bg2">
              <a:lumMod val="50000"/>
              <a:alpha val="4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</a:t>
            </a:r>
            <a:r>
              <a:rPr lang="en-US" sz="2000" b="1" dirty="0" smtClean="0"/>
              <a:t>n-board MCU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7361" y="4267200"/>
            <a:ext cx="4419600" cy="10668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System Main Controller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(not part of the device)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endCxn id="3" idx="2"/>
          </p:cNvCxnSpPr>
          <p:nvPr/>
        </p:nvCxnSpPr>
        <p:spPr>
          <a:xfrm flipH="1" flipV="1">
            <a:off x="1866900" y="2438403"/>
            <a:ext cx="1258661" cy="6857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 flipV="1">
            <a:off x="5868761" y="2438401"/>
            <a:ext cx="1065439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4497161" y="2209803"/>
            <a:ext cx="0" cy="914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6" idx="2"/>
          </p:cNvCxnSpPr>
          <p:nvPr/>
        </p:nvCxnSpPr>
        <p:spPr>
          <a:xfrm flipV="1">
            <a:off x="4497161" y="3581401"/>
            <a:ext cx="0" cy="6857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5791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Arrows: by-directional serial communication links for command and data carried by message protocol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581403"/>
            <a:ext cx="20009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Hand-held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u="sng" dirty="0" smtClean="0"/>
              <a:t>Hand held Device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114299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Sensors input –</a:t>
            </a:r>
          </a:p>
          <a:p>
            <a:pPr marL="0" indent="0">
              <a:buNone/>
            </a:pPr>
            <a:r>
              <a:rPr lang="en-US" sz="1800" dirty="0" smtClean="0"/>
              <a:t>External temperature</a:t>
            </a:r>
          </a:p>
          <a:p>
            <a:pPr marL="0" indent="0">
              <a:buNone/>
            </a:pPr>
            <a:r>
              <a:rPr lang="en-US" sz="1800" dirty="0"/>
              <a:t>O</a:t>
            </a:r>
            <a:r>
              <a:rPr lang="en-US" sz="1800" dirty="0" smtClean="0"/>
              <a:t>ptical for XY and speed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14700" y="1600200"/>
            <a:ext cx="2514600" cy="1142999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Indication Output 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Audio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LED array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72200" y="1600200"/>
            <a:ext cx="2514600" cy="1142999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One-time-use part –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Control, detection, and management</a:t>
            </a: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29000"/>
            <a:ext cx="8229600" cy="1524000"/>
          </a:xfrm>
          <a:prstGeom prst="rect">
            <a:avLst/>
          </a:prstGeom>
          <a:solidFill>
            <a:schemeClr val="bg2">
              <a:lumMod val="50000"/>
              <a:alpha val="4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				</a:t>
            </a:r>
            <a:r>
              <a:rPr lang="en-US" sz="2000" b="1" dirty="0" smtClean="0"/>
              <a:t>on-board MCU</a:t>
            </a:r>
          </a:p>
          <a:p>
            <a:pPr marL="0" indent="0">
              <a:buNone/>
            </a:pPr>
            <a:r>
              <a:rPr lang="en-US" sz="2000" dirty="0" smtClean="0"/>
              <a:t>State machine, on-chip and external peripheral I/O management.</a:t>
            </a:r>
          </a:p>
          <a:p>
            <a:pPr marL="0" indent="0">
              <a:buNone/>
            </a:pPr>
            <a:r>
              <a:rPr lang="en-US" sz="2000" dirty="0" smtClean="0"/>
              <a:t>Host communication protocol and management for request and response.</a:t>
            </a:r>
          </a:p>
          <a:p>
            <a:pPr marL="0" indent="0">
              <a:buNone/>
            </a:pPr>
            <a:r>
              <a:rPr lang="en-US" sz="2000" dirty="0" smtClean="0"/>
              <a:t>Self-diagnostics, firmware download, </a:t>
            </a:r>
            <a:r>
              <a:rPr lang="en-US" sz="2000" dirty="0" err="1" smtClean="0"/>
              <a:t>etc</a:t>
            </a:r>
            <a:r>
              <a:rPr lang="en-US" sz="2000" dirty="0" smtClean="0"/>
              <a:t> … </a:t>
            </a: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486400"/>
            <a:ext cx="8229600" cy="990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System Main Controller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Master control the hand-held device and process data collected from hand-held device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System Requirement and Specification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Speed and robustness</a:t>
            </a:r>
          </a:p>
          <a:p>
            <a:r>
              <a:rPr lang="en-US" sz="3600" dirty="0" smtClean="0"/>
              <a:t>Peripheral specification from data sheet</a:t>
            </a:r>
          </a:p>
          <a:p>
            <a:r>
              <a:rPr lang="en-US" sz="3600" dirty="0" smtClean="0"/>
              <a:t>Hardware resource </a:t>
            </a:r>
          </a:p>
          <a:p>
            <a:r>
              <a:rPr lang="en-US" sz="3600" dirty="0" smtClean="0"/>
              <a:t>Maintenance and upgrade</a:t>
            </a:r>
          </a:p>
          <a:p>
            <a:r>
              <a:rPr lang="en-US" sz="3600" dirty="0" smtClean="0"/>
              <a:t>Software development tool and resource</a:t>
            </a:r>
          </a:p>
          <a:p>
            <a:r>
              <a:rPr lang="en-US" sz="3600" dirty="0" smtClean="0"/>
              <a:t>Failure exception detection and recovery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923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Firmware Design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Distributed computing </a:t>
            </a:r>
          </a:p>
          <a:p>
            <a:r>
              <a:rPr lang="en-US" sz="2800" dirty="0" smtClean="0"/>
              <a:t>Inter-task communication and synchronization</a:t>
            </a:r>
          </a:p>
          <a:p>
            <a:r>
              <a:rPr lang="en-US" sz="2800" dirty="0" smtClean="0"/>
              <a:t>Shared data buffer and concurrency control</a:t>
            </a:r>
          </a:p>
          <a:p>
            <a:r>
              <a:rPr lang="en-US" sz="2800" dirty="0" smtClean="0"/>
              <a:t>Data access redundancy</a:t>
            </a:r>
          </a:p>
          <a:p>
            <a:r>
              <a:rPr lang="en-US" sz="2800" dirty="0" smtClean="0"/>
              <a:t>Keep interrupt short and don’t use blocking call in it.</a:t>
            </a:r>
          </a:p>
          <a:p>
            <a:r>
              <a:rPr lang="en-US" sz="2800" dirty="0" smtClean="0"/>
              <a:t>Reduce use of global variables</a:t>
            </a:r>
          </a:p>
          <a:p>
            <a:r>
              <a:rPr lang="en-US" sz="2800" dirty="0" smtClean="0"/>
              <a:t>Make use of volatile modifier</a:t>
            </a:r>
          </a:p>
          <a:p>
            <a:r>
              <a:rPr lang="en-US" sz="2800" dirty="0" smtClean="0"/>
              <a:t>Don’t do long or big computation in interrupts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3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Firmware Design (continue 1)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MCU software model and deployment</a:t>
            </a:r>
          </a:p>
          <a:p>
            <a:pPr>
              <a:buFontTx/>
              <a:buChar char="-"/>
            </a:pPr>
            <a:r>
              <a:rPr lang="en-US" dirty="0" smtClean="0"/>
              <a:t>non-OS driven and use IAR System tool to build</a:t>
            </a:r>
          </a:p>
          <a:p>
            <a:pPr>
              <a:buFontTx/>
              <a:buChar char="-"/>
            </a:pPr>
            <a:r>
              <a:rPr lang="en-US" dirty="0" smtClean="0"/>
              <a:t>Use J-tag interface command </a:t>
            </a:r>
            <a:r>
              <a:rPr lang="en-US" smtClean="0"/>
              <a:t>line utility to </a:t>
            </a:r>
            <a:r>
              <a:rPr lang="en-US" dirty="0" smtClean="0"/>
              <a:t>download application Firmware to the on-board flash memory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Peripheral I/O configuration, control, communication, and UI model</a:t>
            </a:r>
          </a:p>
          <a:p>
            <a:pPr>
              <a:buFontTx/>
              <a:buChar char="-"/>
            </a:pPr>
            <a:r>
              <a:rPr lang="en-US" dirty="0" smtClean="0"/>
              <a:t>SPI, I2C, RS232, PWM, A/D, D/A. programmable counter array,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>
              <a:buFontTx/>
              <a:buChar char="-"/>
            </a:pPr>
            <a:r>
              <a:rPr lang="en-US" dirty="0" smtClean="0"/>
              <a:t>Protocol for command and data exchange with the host</a:t>
            </a:r>
          </a:p>
          <a:p>
            <a:pPr>
              <a:buFontTx/>
              <a:buChar char="-"/>
            </a:pPr>
            <a:r>
              <a:rPr lang="en-US" dirty="0" smtClean="0"/>
              <a:t>Communication and bus speed</a:t>
            </a:r>
          </a:p>
          <a:p>
            <a:pPr>
              <a:buFontTx/>
              <a:buChar char="-"/>
            </a:pPr>
            <a:r>
              <a:rPr lang="en-US" dirty="0" smtClean="0"/>
              <a:t>Provide audible and visible indication for normal operation and failure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Firmware Design (continue 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State machine model</a:t>
            </a:r>
          </a:p>
          <a:p>
            <a:pPr>
              <a:buFontTx/>
              <a:buChar char="-"/>
            </a:pPr>
            <a:r>
              <a:rPr lang="en-US" sz="2200" dirty="0" smtClean="0"/>
              <a:t>Divide </a:t>
            </a:r>
            <a:r>
              <a:rPr lang="en-US" sz="2200" dirty="0" err="1" smtClean="0"/>
              <a:t>SoC</a:t>
            </a:r>
            <a:r>
              <a:rPr lang="en-US" sz="2200" dirty="0" smtClean="0"/>
              <a:t> Timer to partitions to allocate use of MCU </a:t>
            </a:r>
          </a:p>
          <a:p>
            <a:pPr>
              <a:buFontTx/>
              <a:buChar char="-"/>
            </a:pPr>
            <a:r>
              <a:rPr lang="en-US" sz="2200" dirty="0" smtClean="0"/>
              <a:t>Each time-partition supports one or more peripheral</a:t>
            </a:r>
          </a:p>
          <a:p>
            <a:pPr>
              <a:buFontTx/>
              <a:buChar char="-"/>
            </a:pPr>
            <a:r>
              <a:rPr lang="en-US" sz="2200" dirty="0" smtClean="0"/>
              <a:t>Combined time-partition management with peripheral interrupts</a:t>
            </a:r>
          </a:p>
          <a:p>
            <a:pPr>
              <a:buFontTx/>
              <a:buChar char="-"/>
            </a:pPr>
            <a:r>
              <a:rPr lang="en-US" sz="2200" dirty="0" smtClean="0"/>
              <a:t>Peripheral interrupt priority management</a:t>
            </a:r>
          </a:p>
          <a:p>
            <a:pPr>
              <a:buFontTx/>
              <a:buChar char="-"/>
            </a:pPr>
            <a:r>
              <a:rPr lang="en-US" sz="2200" dirty="0" smtClean="0"/>
              <a:t>Back-ground and house keeping tasks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Test and Debug</a:t>
            </a:r>
          </a:p>
          <a:p>
            <a:r>
              <a:rPr lang="en-US" sz="2200" dirty="0" smtClean="0"/>
              <a:t>Have some GPIO I/O pins to facilitate test/debug</a:t>
            </a:r>
          </a:p>
          <a:p>
            <a:r>
              <a:rPr lang="en-US" sz="2200" dirty="0" smtClean="0"/>
              <a:t>Use protocol analyzer and scope to measure timing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2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379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Hand-held Device Software Development Project</vt:lpstr>
      <vt:lpstr>A Hand-held Device Software Development Project</vt:lpstr>
      <vt:lpstr>Hand held Device</vt:lpstr>
      <vt:lpstr>System Requirement and Specification</vt:lpstr>
      <vt:lpstr>Firmware Design</vt:lpstr>
      <vt:lpstr>Firmware Design (continue 1)</vt:lpstr>
      <vt:lpstr>Firmware Design (continue 2)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Skin Treatment System</dc:title>
  <dc:creator>Tom Hua</dc:creator>
  <cp:lastModifiedBy>Tom Hua</cp:lastModifiedBy>
  <cp:revision>59</cp:revision>
  <dcterms:created xsi:type="dcterms:W3CDTF">2019-01-16T17:34:37Z</dcterms:created>
  <dcterms:modified xsi:type="dcterms:W3CDTF">2019-01-25T03:00:09Z</dcterms:modified>
</cp:coreProperties>
</file>