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Lst>
  <p:sldSz cx="7772400" cy="10058400"/>
  <p:notesSz cx="7772400" cy="10058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98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2/7/2022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mailto:th14g0cust0d10@gmail.com" TargetMode="Externa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https://www.linkedin.com/in/thiago-custodio/" TargetMode="External"/><Relationship Id="rId5" Type="http://schemas.openxmlformats.org/officeDocument/2006/relationships/hyperlink" Target="https://th14g0cust0d10.github.io/"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9426" y="485483"/>
            <a:ext cx="3884396" cy="402033"/>
          </a:xfrm>
          <a:prstGeom prst="rect">
            <a:avLst/>
          </a:prstGeom>
        </p:spPr>
        <p:txBody>
          <a:bodyPr vert="horz" wrap="square" lIns="0" tIns="100965" rIns="0" bIns="0" rtlCol="0">
            <a:spAutoFit/>
          </a:bodyPr>
          <a:lstStyle/>
          <a:p>
            <a:pPr marL="12700">
              <a:lnSpc>
                <a:spcPct val="100000"/>
              </a:lnSpc>
              <a:spcBef>
                <a:spcPts val="795"/>
              </a:spcBef>
            </a:pPr>
            <a:r>
              <a:rPr lang="en-US" sz="1950" b="1" spc="-65">
                <a:solidFill>
                  <a:srgbClr val="2D2D2D"/>
                </a:solidFill>
                <a:latin typeface="Arial"/>
                <a:cs typeface="Arial"/>
              </a:rPr>
              <a:t>THIAGO GONÇALVES CUSTÓDIO</a:t>
            </a:r>
            <a:endParaRPr lang="en-US" sz="1950">
              <a:latin typeface="Arial"/>
              <a:cs typeface="Arial"/>
            </a:endParaRPr>
          </a:p>
        </p:txBody>
      </p:sp>
      <p:grpSp>
        <p:nvGrpSpPr>
          <p:cNvPr id="3" name="object 3"/>
          <p:cNvGrpSpPr/>
          <p:nvPr/>
        </p:nvGrpSpPr>
        <p:grpSpPr>
          <a:xfrm>
            <a:off x="567601" y="1106020"/>
            <a:ext cx="88900" cy="206375"/>
            <a:chOff x="720001" y="1094371"/>
            <a:chExt cx="88900" cy="206375"/>
          </a:xfrm>
        </p:grpSpPr>
        <p:pic>
          <p:nvPicPr>
            <p:cNvPr id="4" name="object 4"/>
            <p:cNvPicPr/>
            <p:nvPr/>
          </p:nvPicPr>
          <p:blipFill>
            <a:blip r:embed="rId2" cstate="print"/>
            <a:stretch>
              <a:fillRect/>
            </a:stretch>
          </p:blipFill>
          <p:spPr>
            <a:xfrm>
              <a:off x="720001" y="1094371"/>
              <a:ext cx="88900" cy="88900"/>
            </a:xfrm>
            <a:prstGeom prst="rect">
              <a:avLst/>
            </a:prstGeom>
          </p:spPr>
        </p:pic>
        <p:pic>
          <p:nvPicPr>
            <p:cNvPr id="5" name="object 5"/>
            <p:cNvPicPr/>
            <p:nvPr/>
          </p:nvPicPr>
          <p:blipFill>
            <a:blip r:embed="rId3" cstate="print"/>
            <a:stretch>
              <a:fillRect/>
            </a:stretch>
          </p:blipFill>
          <p:spPr>
            <a:xfrm>
              <a:off x="720001" y="1214564"/>
              <a:ext cx="85725" cy="85725"/>
            </a:xfrm>
            <a:prstGeom prst="rect">
              <a:avLst/>
            </a:prstGeom>
          </p:spPr>
        </p:pic>
      </p:grpSp>
      <p:pic>
        <p:nvPicPr>
          <p:cNvPr id="6" name="object 6"/>
          <p:cNvPicPr/>
          <p:nvPr/>
        </p:nvPicPr>
        <p:blipFill>
          <a:blip r:embed="rId4" cstate="print"/>
          <a:stretch>
            <a:fillRect/>
          </a:stretch>
        </p:blipFill>
        <p:spPr>
          <a:xfrm>
            <a:off x="2395131" y="1102845"/>
            <a:ext cx="60325" cy="88900"/>
          </a:xfrm>
          <a:prstGeom prst="rect">
            <a:avLst/>
          </a:prstGeom>
        </p:spPr>
      </p:pic>
      <p:sp>
        <p:nvSpPr>
          <p:cNvPr id="7" name="object 7"/>
          <p:cNvSpPr txBox="1"/>
          <p:nvPr/>
        </p:nvSpPr>
        <p:spPr>
          <a:xfrm>
            <a:off x="2301240" y="1071475"/>
            <a:ext cx="1661160" cy="136832"/>
          </a:xfrm>
          <a:prstGeom prst="rect">
            <a:avLst/>
          </a:prstGeom>
        </p:spPr>
        <p:txBody>
          <a:bodyPr vert="horz" wrap="square" lIns="0" tIns="12065" rIns="0" bIns="0" rtlCol="0">
            <a:spAutoFit/>
          </a:bodyPr>
          <a:lstStyle/>
          <a:p>
            <a:pPr marL="226695">
              <a:lnSpc>
                <a:spcPts val="955"/>
              </a:lnSpc>
              <a:spcBef>
                <a:spcPts val="95"/>
              </a:spcBef>
            </a:pPr>
            <a:r>
              <a:rPr lang="en-US" sz="800" b="1" spc="-60">
                <a:solidFill>
                  <a:srgbClr val="2D2D2D"/>
                </a:solidFill>
                <a:latin typeface="Arial"/>
                <a:cs typeface="Arial"/>
              </a:rPr>
              <a:t>Guarulhos</a:t>
            </a:r>
            <a:r>
              <a:rPr lang="en-US" sz="800" b="1" spc="-45">
                <a:solidFill>
                  <a:srgbClr val="2D2D2D"/>
                </a:solidFill>
                <a:latin typeface="Arial"/>
                <a:cs typeface="Arial"/>
              </a:rPr>
              <a:t>, São Paulo - </a:t>
            </a:r>
            <a:r>
              <a:rPr lang="en-US" sz="800" b="1" spc="-30">
                <a:solidFill>
                  <a:srgbClr val="2D2D2D"/>
                </a:solidFill>
                <a:latin typeface="Arial"/>
                <a:cs typeface="Arial"/>
              </a:rPr>
              <a:t>Brasil</a:t>
            </a:r>
            <a:endParaRPr lang="en-US" sz="800">
              <a:latin typeface="Arial"/>
              <a:cs typeface="Arial"/>
            </a:endParaRPr>
          </a:p>
        </p:txBody>
      </p:sp>
      <p:sp>
        <p:nvSpPr>
          <p:cNvPr id="24" name="object 24"/>
          <p:cNvSpPr txBox="1"/>
          <p:nvPr/>
        </p:nvSpPr>
        <p:spPr>
          <a:xfrm>
            <a:off x="506124" y="4495800"/>
            <a:ext cx="3635374" cy="2977738"/>
          </a:xfrm>
          <a:prstGeom prst="rect">
            <a:avLst/>
          </a:prstGeom>
        </p:spPr>
        <p:txBody>
          <a:bodyPr vert="horz" wrap="square" lIns="0" tIns="15240" rIns="0" bIns="0" rtlCol="0">
            <a:spAutoFit/>
          </a:bodyPr>
          <a:lstStyle/>
          <a:p>
            <a:pPr marL="12700">
              <a:lnSpc>
                <a:spcPct val="100000"/>
              </a:lnSpc>
              <a:spcBef>
                <a:spcPts val="120"/>
              </a:spcBef>
              <a:tabLst>
                <a:tab pos="2460625" algn="l"/>
              </a:tabLst>
            </a:pPr>
            <a:r>
              <a:rPr lang="en-US" sz="1400" b="1" spc="-70" dirty="0">
                <a:uFill>
                  <a:solidFill>
                    <a:srgbClr val="000000"/>
                  </a:solidFill>
                </a:uFill>
                <a:latin typeface="Arial"/>
                <a:cs typeface="Arial"/>
              </a:rPr>
              <a:t>PROFESSIONAL EXPERIENCE        	</a:t>
            </a:r>
            <a:endParaRPr lang="en-US" sz="1400" dirty="0">
              <a:latin typeface="Arial"/>
              <a:cs typeface="Arial"/>
            </a:endParaRPr>
          </a:p>
          <a:p>
            <a:pPr marR="247650">
              <a:lnSpc>
                <a:spcPct val="100000"/>
              </a:lnSpc>
            </a:pPr>
            <a:r>
              <a:rPr lang="en-US" sz="900" b="1" spc="-70" dirty="0">
                <a:latin typeface="Arial"/>
                <a:cs typeface="Arial"/>
              </a:rPr>
              <a:t>                </a:t>
            </a:r>
          </a:p>
          <a:p>
            <a:pPr marR="247650">
              <a:lnSpc>
                <a:spcPct val="100000"/>
              </a:lnSpc>
            </a:pPr>
            <a:endParaRPr lang="en-US" sz="100" b="1" spc="-70" dirty="0">
              <a:latin typeface="Arial"/>
              <a:cs typeface="Arial"/>
            </a:endParaRPr>
          </a:p>
          <a:p>
            <a:pPr marR="247650">
              <a:lnSpc>
                <a:spcPct val="100000"/>
              </a:lnSpc>
            </a:pPr>
            <a:r>
              <a:rPr lang="en-US" sz="1200" b="1" spc="-70" dirty="0">
                <a:latin typeface="Arial"/>
                <a:cs typeface="Arial"/>
              </a:rPr>
              <a:t>DATA SCIENCE &amp; BA CONSULTANCY</a:t>
            </a:r>
            <a:endParaRPr lang="en-US" sz="900" spc="-30" dirty="0">
              <a:solidFill>
                <a:srgbClr val="2D2D2D"/>
              </a:solidFill>
              <a:latin typeface="Arial"/>
              <a:cs typeface="Arial"/>
            </a:endParaRPr>
          </a:p>
          <a:p>
            <a:pPr marR="247650">
              <a:lnSpc>
                <a:spcPct val="100000"/>
              </a:lnSpc>
            </a:pPr>
            <a:endParaRPr lang="en-US" sz="1050" b="1" spc="-70" dirty="0">
              <a:latin typeface="Arial"/>
              <a:cs typeface="Arial"/>
            </a:endParaRPr>
          </a:p>
          <a:p>
            <a:pPr marR="247650">
              <a:lnSpc>
                <a:spcPct val="100000"/>
              </a:lnSpc>
            </a:pPr>
            <a:r>
              <a:rPr lang="en-US" sz="1050" b="1" dirty="0">
                <a:latin typeface="Arial"/>
                <a:cs typeface="Arial"/>
              </a:rPr>
              <a:t>Consultant </a:t>
            </a:r>
          </a:p>
          <a:p>
            <a:pPr marR="247650">
              <a:lnSpc>
                <a:spcPct val="100000"/>
              </a:lnSpc>
            </a:pPr>
            <a:r>
              <a:rPr lang="en-US" sz="1000" b="1" dirty="0">
                <a:latin typeface="Arial"/>
                <a:cs typeface="Arial"/>
              </a:rPr>
              <a:t>   </a:t>
            </a:r>
            <a:r>
              <a:rPr lang="en-US" sz="900" b="1" dirty="0">
                <a:latin typeface="Arial"/>
                <a:cs typeface="Arial"/>
              </a:rPr>
              <a:t>September/2020 – Currently	</a:t>
            </a:r>
            <a:r>
              <a:rPr lang="en-US" sz="900" dirty="0">
                <a:latin typeface="Arial"/>
                <a:cs typeface="Arial"/>
              </a:rPr>
              <a:t>São Paulo - </a:t>
            </a:r>
            <a:r>
              <a:rPr lang="en-US" sz="900" dirty="0" err="1">
                <a:latin typeface="Arial"/>
                <a:cs typeface="Arial"/>
              </a:rPr>
              <a:t>Brasil</a:t>
            </a:r>
            <a:endParaRPr lang="en-US" sz="900" dirty="0">
              <a:latin typeface="Arial"/>
              <a:cs typeface="Arial"/>
            </a:endParaRPr>
          </a:p>
          <a:p>
            <a:pPr marR="247650">
              <a:lnSpc>
                <a:spcPct val="100000"/>
              </a:lnSpc>
            </a:pPr>
            <a:r>
              <a:rPr lang="en-US" sz="400" b="1" dirty="0">
                <a:latin typeface="Arial"/>
                <a:cs typeface="Arial"/>
              </a:rPr>
              <a:t>	</a:t>
            </a:r>
          </a:p>
          <a:p>
            <a:pPr marL="12066">
              <a:lnSpc>
                <a:spcPct val="100000"/>
              </a:lnSpc>
              <a:spcBef>
                <a:spcPts val="290"/>
              </a:spcBef>
              <a:tabLst>
                <a:tab pos="135890" algn="l"/>
              </a:tabLst>
            </a:pPr>
            <a:r>
              <a:rPr lang="en-US" sz="900" spc="-30" dirty="0">
                <a:solidFill>
                  <a:srgbClr val="2D2D2D"/>
                </a:solidFill>
                <a:latin typeface="Arial"/>
                <a:cs typeface="Arial"/>
              </a:rPr>
              <a:t>Supervised and unsupervised Predictive Modeling applied to business problems;</a:t>
            </a:r>
          </a:p>
          <a:p>
            <a:pPr marL="12066">
              <a:lnSpc>
                <a:spcPct val="100000"/>
              </a:lnSpc>
              <a:spcBef>
                <a:spcPts val="290"/>
              </a:spcBef>
              <a:tabLst>
                <a:tab pos="135890" algn="l"/>
              </a:tabLst>
            </a:pPr>
            <a:r>
              <a:rPr lang="en-US" sz="900" spc="-30" dirty="0">
                <a:solidFill>
                  <a:srgbClr val="2D2D2D"/>
                </a:solidFill>
                <a:latin typeface="Arial"/>
                <a:cs typeface="Arial"/>
              </a:rPr>
              <a:t>Machine Learning Algorithms;</a:t>
            </a:r>
          </a:p>
          <a:p>
            <a:pPr marL="12066">
              <a:lnSpc>
                <a:spcPct val="100000"/>
              </a:lnSpc>
              <a:spcBef>
                <a:spcPts val="290"/>
              </a:spcBef>
              <a:tabLst>
                <a:tab pos="135890" algn="l"/>
              </a:tabLst>
            </a:pPr>
            <a:r>
              <a:rPr lang="en-US" sz="900" spc="-30" dirty="0">
                <a:solidFill>
                  <a:srgbClr val="2D2D2D"/>
                </a:solidFill>
                <a:latin typeface="Arial"/>
                <a:cs typeface="Arial"/>
              </a:rPr>
              <a:t>Data-Driven Personalization;</a:t>
            </a:r>
          </a:p>
          <a:p>
            <a:pPr marL="12066">
              <a:lnSpc>
                <a:spcPct val="100000"/>
              </a:lnSpc>
              <a:spcBef>
                <a:spcPts val="290"/>
              </a:spcBef>
              <a:tabLst>
                <a:tab pos="135890" algn="l"/>
              </a:tabLst>
            </a:pPr>
            <a:r>
              <a:rPr lang="en-US" sz="900" spc="-30" dirty="0">
                <a:solidFill>
                  <a:srgbClr val="2D2D2D"/>
                </a:solidFill>
                <a:latin typeface="Arial"/>
                <a:cs typeface="Arial"/>
              </a:rPr>
              <a:t>Data Quality Report;</a:t>
            </a:r>
          </a:p>
          <a:p>
            <a:pPr marL="12066">
              <a:lnSpc>
                <a:spcPct val="100000"/>
              </a:lnSpc>
              <a:spcBef>
                <a:spcPts val="290"/>
              </a:spcBef>
              <a:tabLst>
                <a:tab pos="135890" algn="l"/>
              </a:tabLst>
            </a:pPr>
            <a:r>
              <a:rPr lang="en-US" sz="900" spc="-30" dirty="0">
                <a:solidFill>
                  <a:srgbClr val="2D2D2D"/>
                </a:solidFill>
                <a:latin typeface="Arial"/>
                <a:cs typeface="Arial"/>
              </a:rPr>
              <a:t>A/B hypothesis test;</a:t>
            </a:r>
          </a:p>
          <a:p>
            <a:pPr marL="12066">
              <a:lnSpc>
                <a:spcPct val="100000"/>
              </a:lnSpc>
              <a:spcBef>
                <a:spcPts val="290"/>
              </a:spcBef>
              <a:tabLst>
                <a:tab pos="135890" algn="l"/>
              </a:tabLst>
            </a:pPr>
            <a:r>
              <a:rPr lang="en-US" sz="900" spc="-30" dirty="0">
                <a:solidFill>
                  <a:srgbClr val="2D2D2D"/>
                </a:solidFill>
                <a:latin typeface="Arial"/>
                <a:cs typeface="Arial"/>
              </a:rPr>
              <a:t>Big Data Queries and Interpretation;</a:t>
            </a:r>
          </a:p>
          <a:p>
            <a:pPr marL="12066">
              <a:lnSpc>
                <a:spcPct val="100000"/>
              </a:lnSpc>
              <a:spcBef>
                <a:spcPts val="290"/>
              </a:spcBef>
              <a:tabLst>
                <a:tab pos="135890" algn="l"/>
              </a:tabLst>
            </a:pPr>
            <a:r>
              <a:rPr lang="en-US" sz="900" spc="-30" dirty="0">
                <a:solidFill>
                  <a:srgbClr val="2D2D2D"/>
                </a:solidFill>
                <a:latin typeface="Arial"/>
                <a:cs typeface="Arial"/>
              </a:rPr>
              <a:t>Creation of KPI Dashboards to support business strategy and management;</a:t>
            </a:r>
          </a:p>
          <a:p>
            <a:pPr marL="12066">
              <a:lnSpc>
                <a:spcPct val="100000"/>
              </a:lnSpc>
              <a:spcBef>
                <a:spcPts val="290"/>
              </a:spcBef>
              <a:tabLst>
                <a:tab pos="135890" algn="l"/>
              </a:tabLst>
            </a:pPr>
            <a:r>
              <a:rPr lang="en-US" sz="900" spc="-30" dirty="0">
                <a:solidFill>
                  <a:srgbClr val="2D2D2D"/>
                </a:solidFill>
                <a:latin typeface="Arial"/>
                <a:cs typeface="Arial"/>
              </a:rPr>
              <a:t>Storytelling;</a:t>
            </a:r>
          </a:p>
          <a:p>
            <a:pPr marL="12066">
              <a:lnSpc>
                <a:spcPct val="100000"/>
              </a:lnSpc>
              <a:spcBef>
                <a:spcPts val="290"/>
              </a:spcBef>
              <a:tabLst>
                <a:tab pos="135890" algn="l"/>
              </a:tabLst>
            </a:pPr>
            <a:r>
              <a:rPr lang="en-US" sz="900" spc="-30" dirty="0">
                <a:solidFill>
                  <a:srgbClr val="2D2D2D"/>
                </a:solidFill>
                <a:latin typeface="Arial"/>
                <a:cs typeface="Arial"/>
              </a:rPr>
              <a:t>Application of descriptive, diagnostic and prescriptive analysis techniques to support decision making;</a:t>
            </a:r>
          </a:p>
        </p:txBody>
      </p:sp>
      <p:sp>
        <p:nvSpPr>
          <p:cNvPr id="26" name="object 26"/>
          <p:cNvSpPr txBox="1"/>
          <p:nvPr/>
        </p:nvSpPr>
        <p:spPr>
          <a:xfrm>
            <a:off x="4333342" y="1666488"/>
            <a:ext cx="3261361" cy="2693045"/>
          </a:xfrm>
          <a:prstGeom prst="rect">
            <a:avLst/>
          </a:prstGeom>
        </p:spPr>
        <p:txBody>
          <a:bodyPr vert="horz" wrap="square" lIns="0" tIns="15240" rIns="0" bIns="0" rtlCol="0">
            <a:spAutoFit/>
          </a:bodyPr>
          <a:lstStyle/>
          <a:p>
            <a:pPr marL="12700">
              <a:lnSpc>
                <a:spcPct val="100000"/>
              </a:lnSpc>
              <a:spcBef>
                <a:spcPts val="120"/>
              </a:spcBef>
              <a:tabLst>
                <a:tab pos="3464560" algn="l"/>
              </a:tabLst>
            </a:pPr>
            <a:r>
              <a:rPr lang="en-US" sz="1400" b="1" spc="-10" dirty="0">
                <a:uFill>
                  <a:solidFill>
                    <a:srgbClr val="000000"/>
                  </a:solidFill>
                </a:uFill>
                <a:latin typeface="Arial"/>
                <a:cs typeface="Arial"/>
              </a:rPr>
              <a:t>EDUCATION</a:t>
            </a:r>
          </a:p>
          <a:p>
            <a:pPr marL="12700">
              <a:lnSpc>
                <a:spcPct val="100000"/>
              </a:lnSpc>
              <a:spcBef>
                <a:spcPts val="120"/>
              </a:spcBef>
              <a:tabLst>
                <a:tab pos="3464560" algn="l"/>
              </a:tabLst>
            </a:pPr>
            <a:r>
              <a:rPr lang="en-US" sz="400" b="1" u="heavy" spc="-10" dirty="0">
                <a:uFill>
                  <a:solidFill>
                    <a:srgbClr val="000000"/>
                  </a:solidFill>
                </a:uFill>
                <a:latin typeface="Arial"/>
                <a:cs typeface="Arial"/>
              </a:rPr>
              <a:t>                    </a:t>
            </a:r>
          </a:p>
          <a:p>
            <a:pPr marL="12700">
              <a:lnSpc>
                <a:spcPct val="100000"/>
              </a:lnSpc>
              <a:spcBef>
                <a:spcPts val="120"/>
              </a:spcBef>
              <a:tabLst>
                <a:tab pos="3464560" algn="l"/>
              </a:tabLst>
            </a:pPr>
            <a:r>
              <a:rPr lang="en-US" sz="1000" spc="10" dirty="0">
                <a:solidFill>
                  <a:srgbClr val="2D2D2D"/>
                </a:solidFill>
                <a:latin typeface="Arial"/>
                <a:cs typeface="Arial"/>
              </a:rPr>
              <a:t>UNIP – University </a:t>
            </a:r>
            <a:r>
              <a:rPr lang="en-US" sz="1000" spc="10" dirty="0" err="1">
                <a:solidFill>
                  <a:srgbClr val="2D2D2D"/>
                </a:solidFill>
                <a:latin typeface="Arial"/>
                <a:cs typeface="Arial"/>
              </a:rPr>
              <a:t>Paulista</a:t>
            </a:r>
            <a:endParaRPr lang="en-US" sz="1000" dirty="0">
              <a:latin typeface="Arial"/>
              <a:cs typeface="Arial"/>
            </a:endParaRPr>
          </a:p>
          <a:p>
            <a:pPr marL="12700">
              <a:lnSpc>
                <a:spcPct val="100000"/>
              </a:lnSpc>
              <a:spcBef>
                <a:spcPts val="284"/>
              </a:spcBef>
            </a:pPr>
            <a:r>
              <a:rPr lang="en-US" sz="1000" b="1" spc="-60" dirty="0">
                <a:latin typeface="Arial"/>
                <a:cs typeface="Arial"/>
              </a:rPr>
              <a:t>MBA – Marketing - </a:t>
            </a:r>
            <a:r>
              <a:rPr lang="en-US" sz="1000" spc="-60" dirty="0">
                <a:latin typeface="Arial"/>
                <a:cs typeface="Arial"/>
              </a:rPr>
              <a:t>Concluded</a:t>
            </a:r>
          </a:p>
          <a:p>
            <a:pPr marL="12700">
              <a:lnSpc>
                <a:spcPct val="100000"/>
              </a:lnSpc>
              <a:spcBef>
                <a:spcPts val="284"/>
              </a:spcBef>
            </a:pPr>
            <a:r>
              <a:rPr lang="en-US" sz="1000" b="1" spc="-60" dirty="0">
                <a:solidFill>
                  <a:srgbClr val="2D2D2D"/>
                </a:solidFill>
                <a:latin typeface="Arial"/>
                <a:cs typeface="Arial"/>
              </a:rPr>
              <a:t>	 </a:t>
            </a:r>
            <a:r>
              <a:rPr lang="en-US" sz="1000" spc="20" dirty="0">
                <a:solidFill>
                  <a:srgbClr val="2D2D2D"/>
                </a:solidFill>
                <a:latin typeface="Arial"/>
                <a:cs typeface="Arial"/>
              </a:rPr>
              <a:t>2012-2013</a:t>
            </a:r>
            <a:r>
              <a:rPr lang="en-US" sz="900" spc="20" dirty="0">
                <a:solidFill>
                  <a:srgbClr val="2D2D2D"/>
                </a:solidFill>
                <a:latin typeface="Arial"/>
                <a:cs typeface="Arial"/>
              </a:rPr>
              <a:t>	</a:t>
            </a:r>
            <a:r>
              <a:rPr lang="en-US" sz="900" spc="15" dirty="0">
                <a:solidFill>
                  <a:srgbClr val="2D2D2D"/>
                </a:solidFill>
                <a:latin typeface="Arial"/>
                <a:cs typeface="Arial"/>
              </a:rPr>
              <a:t>São Paulo - </a:t>
            </a:r>
            <a:r>
              <a:rPr lang="en-US" sz="900" spc="-15" dirty="0" err="1">
                <a:solidFill>
                  <a:srgbClr val="2D2D2D"/>
                </a:solidFill>
                <a:latin typeface="Arial"/>
                <a:cs typeface="Arial"/>
              </a:rPr>
              <a:t>Brasil</a:t>
            </a:r>
            <a:endParaRPr lang="en-US" sz="900" spc="20" dirty="0">
              <a:solidFill>
                <a:srgbClr val="2D2D2D"/>
              </a:solidFill>
              <a:latin typeface="Arial"/>
              <a:cs typeface="Arial"/>
            </a:endParaRPr>
          </a:p>
          <a:p>
            <a:pPr marL="12700">
              <a:lnSpc>
                <a:spcPct val="100000"/>
              </a:lnSpc>
              <a:spcBef>
                <a:spcPts val="284"/>
              </a:spcBef>
            </a:pPr>
            <a:endParaRPr lang="en-US" sz="900" spc="20" dirty="0">
              <a:solidFill>
                <a:srgbClr val="2D2D2D"/>
              </a:solidFill>
              <a:latin typeface="Arial"/>
              <a:cs typeface="Arial"/>
            </a:endParaRPr>
          </a:p>
          <a:p>
            <a:pPr marL="12700">
              <a:spcBef>
                <a:spcPts val="430"/>
              </a:spcBef>
            </a:pPr>
            <a:r>
              <a:rPr lang="en-US" sz="1000" spc="10" dirty="0">
                <a:solidFill>
                  <a:srgbClr val="2D2D2D"/>
                </a:solidFill>
                <a:latin typeface="Arial"/>
                <a:cs typeface="Arial"/>
              </a:rPr>
              <a:t>UNIBAN – University </a:t>
            </a:r>
            <a:r>
              <a:rPr lang="en-US" sz="1000" spc="10" dirty="0" err="1">
                <a:solidFill>
                  <a:srgbClr val="2D2D2D"/>
                </a:solidFill>
                <a:latin typeface="Arial"/>
                <a:cs typeface="Arial"/>
              </a:rPr>
              <a:t>Bandeirante</a:t>
            </a:r>
            <a:r>
              <a:rPr lang="en-US" sz="1000" spc="10" dirty="0">
                <a:solidFill>
                  <a:srgbClr val="2D2D2D"/>
                </a:solidFill>
                <a:latin typeface="Arial"/>
                <a:cs typeface="Arial"/>
              </a:rPr>
              <a:t> São Paulo</a:t>
            </a:r>
          </a:p>
          <a:p>
            <a:pPr marL="12700">
              <a:spcBef>
                <a:spcPts val="284"/>
              </a:spcBef>
            </a:pPr>
            <a:r>
              <a:rPr lang="en-US" sz="1000" b="1" spc="-60" dirty="0">
                <a:latin typeface="Arial"/>
                <a:cs typeface="Arial"/>
              </a:rPr>
              <a:t>HR - Human Resource Management - </a:t>
            </a:r>
            <a:r>
              <a:rPr lang="en-US" sz="1000" spc="-60" dirty="0">
                <a:latin typeface="Arial"/>
                <a:cs typeface="Arial"/>
              </a:rPr>
              <a:t>Concluded</a:t>
            </a:r>
          </a:p>
          <a:p>
            <a:pPr marL="12700">
              <a:lnSpc>
                <a:spcPct val="100000"/>
              </a:lnSpc>
              <a:spcBef>
                <a:spcPts val="284"/>
              </a:spcBef>
            </a:pPr>
            <a:r>
              <a:rPr lang="en-US" sz="900" spc="20" dirty="0">
                <a:solidFill>
                  <a:srgbClr val="2D2D2D"/>
                </a:solidFill>
                <a:latin typeface="Arial"/>
                <a:cs typeface="Arial"/>
              </a:rPr>
              <a:t>	</a:t>
            </a:r>
            <a:r>
              <a:rPr lang="en-US" sz="1000" spc="15" dirty="0">
                <a:solidFill>
                  <a:srgbClr val="2D2D2D"/>
                </a:solidFill>
                <a:latin typeface="Arial"/>
                <a:cs typeface="Arial"/>
              </a:rPr>
              <a:t> 2007-2009</a:t>
            </a:r>
            <a:r>
              <a:rPr lang="en-US" sz="900" spc="15" dirty="0">
                <a:solidFill>
                  <a:srgbClr val="2D2D2D"/>
                </a:solidFill>
                <a:latin typeface="Arial"/>
                <a:cs typeface="Arial"/>
              </a:rPr>
              <a:t>	 São Paulo - </a:t>
            </a:r>
            <a:r>
              <a:rPr lang="en-US" sz="900" spc="-15" dirty="0" err="1">
                <a:solidFill>
                  <a:srgbClr val="2D2D2D"/>
                </a:solidFill>
                <a:latin typeface="Arial"/>
                <a:cs typeface="Arial"/>
              </a:rPr>
              <a:t>Brasil</a:t>
            </a:r>
            <a:endParaRPr lang="en-US" sz="900" spc="20" dirty="0">
              <a:solidFill>
                <a:srgbClr val="2D2D2D"/>
              </a:solidFill>
              <a:latin typeface="Arial"/>
              <a:cs typeface="Arial"/>
            </a:endParaRPr>
          </a:p>
          <a:p>
            <a:pPr marL="12700">
              <a:lnSpc>
                <a:spcPct val="100000"/>
              </a:lnSpc>
              <a:spcBef>
                <a:spcPts val="284"/>
              </a:spcBef>
            </a:pPr>
            <a:endParaRPr lang="en-US" sz="400" spc="20" dirty="0">
              <a:solidFill>
                <a:srgbClr val="2D2D2D"/>
              </a:solidFill>
              <a:latin typeface="Arial"/>
              <a:cs typeface="Arial"/>
            </a:endParaRPr>
          </a:p>
          <a:p>
            <a:pPr marL="12700">
              <a:spcBef>
                <a:spcPts val="120"/>
              </a:spcBef>
              <a:tabLst>
                <a:tab pos="3464560" algn="l"/>
              </a:tabLst>
            </a:pPr>
            <a:r>
              <a:rPr lang="en-US" sz="1400" b="1" spc="-10" dirty="0">
                <a:uFill>
                  <a:solidFill>
                    <a:srgbClr val="000000"/>
                  </a:solidFill>
                </a:uFill>
                <a:latin typeface="Arial"/>
                <a:cs typeface="Arial"/>
              </a:rPr>
              <a:t>TECHNICAL COURSE</a:t>
            </a:r>
          </a:p>
          <a:p>
            <a:pPr marL="12700">
              <a:spcBef>
                <a:spcPts val="120"/>
              </a:spcBef>
              <a:tabLst>
                <a:tab pos="3464560" algn="l"/>
              </a:tabLst>
            </a:pPr>
            <a:endParaRPr lang="en-US" sz="400" b="1" spc="-10" dirty="0">
              <a:uFill>
                <a:solidFill>
                  <a:srgbClr val="000000"/>
                </a:solidFill>
              </a:uFill>
              <a:latin typeface="Arial"/>
              <a:cs typeface="Arial"/>
            </a:endParaRPr>
          </a:p>
          <a:p>
            <a:pPr marL="12700">
              <a:spcBef>
                <a:spcPts val="120"/>
              </a:spcBef>
              <a:tabLst>
                <a:tab pos="3464560" algn="l"/>
              </a:tabLst>
            </a:pPr>
            <a:endParaRPr lang="en-US" sz="200" b="1" spc="-10" dirty="0">
              <a:uFill>
                <a:solidFill>
                  <a:srgbClr val="000000"/>
                </a:solidFill>
              </a:uFill>
              <a:latin typeface="Arial"/>
              <a:cs typeface="Arial"/>
            </a:endParaRPr>
          </a:p>
          <a:p>
            <a:pPr marL="12700">
              <a:lnSpc>
                <a:spcPct val="100000"/>
              </a:lnSpc>
              <a:spcBef>
                <a:spcPts val="284"/>
              </a:spcBef>
            </a:pPr>
            <a:r>
              <a:rPr lang="en-US" sz="1000" spc="20" dirty="0">
                <a:solidFill>
                  <a:srgbClr val="2D2D2D"/>
                </a:solidFill>
                <a:latin typeface="Arial"/>
                <a:cs typeface="Arial"/>
              </a:rPr>
              <a:t>DATA SCIENCE ACADEMY</a:t>
            </a:r>
          </a:p>
          <a:p>
            <a:pPr marL="12700">
              <a:spcBef>
                <a:spcPts val="284"/>
              </a:spcBef>
            </a:pPr>
            <a:r>
              <a:rPr lang="en-US" sz="1000" b="1" spc="-60" dirty="0">
                <a:latin typeface="Arial"/>
                <a:cs typeface="Arial"/>
              </a:rPr>
              <a:t>Data Scientist Training - </a:t>
            </a:r>
            <a:r>
              <a:rPr lang="en-US" sz="1000" spc="-60" dirty="0">
                <a:latin typeface="Arial"/>
                <a:cs typeface="Arial"/>
              </a:rPr>
              <a:t>Concluded</a:t>
            </a:r>
          </a:p>
          <a:p>
            <a:pPr marL="12700">
              <a:spcBef>
                <a:spcPts val="284"/>
              </a:spcBef>
            </a:pPr>
            <a:r>
              <a:rPr lang="en-US" sz="1000" b="1" spc="-60" dirty="0">
                <a:solidFill>
                  <a:srgbClr val="2D2D2D"/>
                </a:solidFill>
                <a:latin typeface="Arial"/>
                <a:cs typeface="Arial"/>
              </a:rPr>
              <a:t>	 </a:t>
            </a:r>
            <a:r>
              <a:rPr lang="en-US" sz="1000" spc="20" dirty="0">
                <a:solidFill>
                  <a:srgbClr val="2D2D2D"/>
                </a:solidFill>
                <a:latin typeface="Arial"/>
                <a:cs typeface="Arial"/>
              </a:rPr>
              <a:t>2021</a:t>
            </a:r>
            <a:r>
              <a:rPr lang="en-US" sz="900" spc="20" dirty="0">
                <a:solidFill>
                  <a:srgbClr val="2D2D2D"/>
                </a:solidFill>
                <a:latin typeface="Arial"/>
                <a:cs typeface="Arial"/>
              </a:rPr>
              <a:t>	E-learning</a:t>
            </a:r>
            <a:r>
              <a:rPr lang="en-US" sz="900" spc="-60" dirty="0">
                <a:solidFill>
                  <a:srgbClr val="2D2D2D"/>
                </a:solidFill>
                <a:latin typeface="Arial" panose="020B0604020202020204" pitchFamily="34" charset="0"/>
                <a:cs typeface="Arial" panose="020B0604020202020204" pitchFamily="34" charset="0"/>
              </a:rPr>
              <a:t> </a:t>
            </a:r>
            <a:r>
              <a:rPr lang="en-US" sz="400" spc="20" dirty="0">
                <a:solidFill>
                  <a:srgbClr val="2D2D2D"/>
                </a:solidFill>
                <a:latin typeface="Arial"/>
                <a:cs typeface="Arial"/>
              </a:rPr>
              <a:t>                  </a:t>
            </a:r>
            <a:r>
              <a:rPr lang="en-US" sz="1000" i="1" dirty="0">
                <a:latin typeface="Arial"/>
                <a:cs typeface="Arial"/>
              </a:rPr>
              <a:t> </a:t>
            </a:r>
            <a:endParaRPr lang="en-US" sz="1000" dirty="0">
              <a:latin typeface="Arial"/>
              <a:cs typeface="Arial"/>
            </a:endParaRPr>
          </a:p>
        </p:txBody>
      </p:sp>
      <p:sp>
        <p:nvSpPr>
          <p:cNvPr id="58" name="object 24">
            <a:extLst>
              <a:ext uri="{FF2B5EF4-FFF2-40B4-BE49-F238E27FC236}">
                <a16:creationId xmlns:a16="http://schemas.microsoft.com/office/drawing/2014/main" id="{FE721706-D175-478F-8996-9B48A562E607}"/>
              </a:ext>
            </a:extLst>
          </p:cNvPr>
          <p:cNvSpPr txBox="1"/>
          <p:nvPr/>
        </p:nvSpPr>
        <p:spPr>
          <a:xfrm>
            <a:off x="507670" y="1666488"/>
            <a:ext cx="3607130" cy="2523768"/>
          </a:xfrm>
          <a:prstGeom prst="rect">
            <a:avLst/>
          </a:prstGeom>
        </p:spPr>
        <p:txBody>
          <a:bodyPr vert="horz" wrap="square" lIns="0" tIns="15240" rIns="0" bIns="0" rtlCol="0">
            <a:spAutoFit/>
          </a:bodyPr>
          <a:lstStyle/>
          <a:p>
            <a:pPr marL="12700">
              <a:lnSpc>
                <a:spcPct val="100000"/>
              </a:lnSpc>
              <a:spcBef>
                <a:spcPts val="120"/>
              </a:spcBef>
              <a:tabLst>
                <a:tab pos="2460625" algn="l"/>
              </a:tabLst>
            </a:pPr>
            <a:r>
              <a:rPr lang="en-US" sz="1400" b="1" spc="-70" dirty="0">
                <a:uFill>
                  <a:solidFill>
                    <a:srgbClr val="000000"/>
                  </a:solidFill>
                </a:uFill>
                <a:latin typeface="Arial"/>
                <a:cs typeface="Arial"/>
              </a:rPr>
              <a:t>PROFILE                               	</a:t>
            </a:r>
            <a:r>
              <a:rPr lang="en-US" sz="1400" b="1" u="sng" spc="-70" dirty="0">
                <a:uFill>
                  <a:solidFill>
                    <a:srgbClr val="000000"/>
                  </a:solidFill>
                </a:uFill>
                <a:latin typeface="Arial"/>
                <a:cs typeface="Arial"/>
              </a:rPr>
              <a:t>   </a:t>
            </a:r>
            <a:endParaRPr lang="en-US" sz="1400" u="sng" dirty="0">
              <a:latin typeface="Arial"/>
              <a:cs typeface="Arial"/>
            </a:endParaRPr>
          </a:p>
          <a:p>
            <a:pPr marL="12066">
              <a:lnSpc>
                <a:spcPct val="100000"/>
              </a:lnSpc>
              <a:spcBef>
                <a:spcPts val="290"/>
              </a:spcBef>
              <a:tabLst>
                <a:tab pos="135890" algn="l"/>
              </a:tabLst>
            </a:pPr>
            <a:r>
              <a:rPr lang="en-US" sz="400" b="1" spc="-70" dirty="0">
                <a:latin typeface="Arial"/>
                <a:cs typeface="Arial"/>
              </a:rPr>
              <a:t>                                </a:t>
            </a:r>
          </a:p>
          <a:p>
            <a:pPr marL="12066">
              <a:lnSpc>
                <a:spcPct val="100000"/>
              </a:lnSpc>
              <a:spcBef>
                <a:spcPts val="290"/>
              </a:spcBef>
              <a:tabLst>
                <a:tab pos="135890" algn="l"/>
              </a:tabLst>
            </a:pPr>
            <a:r>
              <a:rPr lang="en-US" sz="900" spc="-30" dirty="0">
                <a:solidFill>
                  <a:srgbClr val="2D2D2D"/>
                </a:solidFill>
                <a:latin typeface="Arial"/>
                <a:cs typeface="Arial"/>
              </a:rPr>
              <a:t>Multidisciplinary professional with a hands-on profile, always in learning mode with extensive experience in managing customer relationship channels and business planning, using data science and analytics to solve business problems. Solid knowledge of the most used programming languages and frameworks like R , Python, Microsoft Azure Machine Learning and Apache Spark </a:t>
            </a:r>
            <a:r>
              <a:rPr lang="en-US" sz="900" spc="-30" dirty="0" err="1">
                <a:solidFill>
                  <a:srgbClr val="2D2D2D"/>
                </a:solidFill>
                <a:latin typeface="Arial"/>
                <a:cs typeface="Arial"/>
              </a:rPr>
              <a:t>MLlib</a:t>
            </a:r>
            <a:r>
              <a:rPr lang="en-US" sz="900" spc="-30" dirty="0">
                <a:solidFill>
                  <a:srgbClr val="2D2D2D"/>
                </a:solidFill>
                <a:latin typeface="Arial"/>
                <a:cs typeface="Arial"/>
              </a:rPr>
              <a:t> for use in data science and predictive modeling, having experimented with various machine learning algorithms. Advanced knowledge in Relational Database Management Systems (DBMS), NoSQL and Data Stores, ETL, ELT, Data Munging and Wrangling routines. Experience in creating Dashboards to support business strategy using Power BI, QlikView or Sense, Tableau, D3.js and R-Shiny applications. Performance focused on </a:t>
            </a:r>
            <a:r>
              <a:rPr lang="en-US" sz="900" spc="-30" dirty="0" err="1">
                <a:solidFill>
                  <a:srgbClr val="2D2D2D"/>
                </a:solidFill>
                <a:latin typeface="Arial"/>
                <a:cs typeface="Arial"/>
              </a:rPr>
              <a:t>MLOps</a:t>
            </a:r>
            <a:r>
              <a:rPr lang="en-US" sz="900" spc="-30" dirty="0">
                <a:solidFill>
                  <a:srgbClr val="2D2D2D"/>
                </a:solidFill>
                <a:latin typeface="Arial"/>
                <a:cs typeface="Arial"/>
              </a:rPr>
              <a:t> and </a:t>
            </a:r>
            <a:r>
              <a:rPr lang="en-US" sz="900" spc="-30" dirty="0" err="1">
                <a:solidFill>
                  <a:srgbClr val="2D2D2D"/>
                </a:solidFill>
                <a:latin typeface="Arial"/>
                <a:cs typeface="Arial"/>
              </a:rPr>
              <a:t>DataOps</a:t>
            </a:r>
            <a:r>
              <a:rPr lang="en-US" sz="900" spc="-30" dirty="0">
                <a:solidFill>
                  <a:srgbClr val="2D2D2D"/>
                </a:solidFill>
                <a:latin typeface="Arial"/>
                <a:cs typeface="Arial"/>
              </a:rPr>
              <a:t> concepts.</a:t>
            </a:r>
          </a:p>
          <a:p>
            <a:pPr marL="12066">
              <a:lnSpc>
                <a:spcPct val="100000"/>
              </a:lnSpc>
              <a:spcBef>
                <a:spcPts val="290"/>
              </a:spcBef>
              <a:tabLst>
                <a:tab pos="135890" algn="l"/>
              </a:tabLst>
            </a:pPr>
            <a:endParaRPr lang="en-US" sz="900" spc="-30" dirty="0">
              <a:solidFill>
                <a:srgbClr val="2D2D2D"/>
              </a:solidFill>
              <a:latin typeface="Arial"/>
              <a:cs typeface="Arial"/>
            </a:endParaRPr>
          </a:p>
          <a:p>
            <a:pPr marL="12066">
              <a:spcBef>
                <a:spcPts val="290"/>
              </a:spcBef>
              <a:tabLst>
                <a:tab pos="135890" algn="l"/>
              </a:tabLst>
            </a:pPr>
            <a:r>
              <a:rPr lang="en-US" sz="900" spc="-30" dirty="0">
                <a:solidFill>
                  <a:srgbClr val="2D2D2D"/>
                </a:solidFill>
                <a:latin typeface="Arial"/>
                <a:cs typeface="Arial"/>
              </a:rPr>
              <a:t>Portfolio Data Science and Business Analytics: </a:t>
            </a:r>
            <a:r>
              <a:rPr lang="en-US" sz="900" spc="-30" dirty="0">
                <a:solidFill>
                  <a:srgbClr val="2D2D2D"/>
                </a:solidFill>
                <a:latin typeface="Arial"/>
                <a:cs typeface="Arial"/>
                <a:sym typeface="Wingdings" panose="05000000000000000000" pitchFamily="2" charset="2"/>
              </a:rPr>
              <a:t> </a:t>
            </a:r>
            <a:r>
              <a:rPr lang="en-US" sz="900" b="1" u="sng" spc="-50" dirty="0">
                <a:latin typeface="Arial"/>
                <a:cs typeface="Arial"/>
                <a:hlinkClick r:id="rId5">
                  <a:extLst>
                    <a:ext uri="{A12FA001-AC4F-418D-AE19-62706E023703}">
                      <ahyp:hlinkClr xmlns:ahyp="http://schemas.microsoft.com/office/drawing/2018/hyperlinkcolor" val="tx"/>
                    </a:ext>
                  </a:extLst>
                </a:hlinkClick>
              </a:rPr>
              <a:t>https://th14g0cust0d10.github.io</a:t>
            </a:r>
            <a:endParaRPr lang="en-US" sz="900" b="1" u="sng" spc="-50" dirty="0">
              <a:latin typeface="Arial"/>
              <a:cs typeface="Arial"/>
            </a:endParaRPr>
          </a:p>
        </p:txBody>
      </p:sp>
      <p:sp>
        <p:nvSpPr>
          <p:cNvPr id="61" name="object 9">
            <a:hlinkClick r:id="rId6"/>
            <a:extLst>
              <a:ext uri="{FF2B5EF4-FFF2-40B4-BE49-F238E27FC236}">
                <a16:creationId xmlns:a16="http://schemas.microsoft.com/office/drawing/2014/main" id="{00FA6897-7B17-487C-9335-A1CBD39DBC43}"/>
              </a:ext>
            </a:extLst>
          </p:cNvPr>
          <p:cNvSpPr txBox="1"/>
          <p:nvPr/>
        </p:nvSpPr>
        <p:spPr>
          <a:xfrm>
            <a:off x="697879" y="1200659"/>
            <a:ext cx="1489075" cy="136832"/>
          </a:xfrm>
          <a:prstGeom prst="rect">
            <a:avLst/>
          </a:prstGeom>
        </p:spPr>
        <p:txBody>
          <a:bodyPr vert="horz" wrap="square" lIns="0" tIns="17145" rIns="0" bIns="0" rtlCol="0">
            <a:spAutoFit/>
          </a:bodyPr>
          <a:lstStyle/>
          <a:p>
            <a:pPr marL="12700" marR="5080">
              <a:lnSpc>
                <a:spcPts val="950"/>
              </a:lnSpc>
              <a:spcBef>
                <a:spcPts val="135"/>
              </a:spcBef>
              <a:tabLst>
                <a:tab pos="795655" algn="l"/>
              </a:tabLst>
            </a:pPr>
            <a:r>
              <a:rPr lang="en-US" sz="800" b="1" spc="-50">
                <a:latin typeface="Arial"/>
                <a:cs typeface="Arial"/>
                <a:hlinkClick r:id="rId6">
                  <a:extLst>
                    <a:ext uri="{A12FA001-AC4F-418D-AE19-62706E023703}">
                      <ahyp:hlinkClr xmlns:ahyp="http://schemas.microsoft.com/office/drawing/2018/hyperlinkcolor" val="tx"/>
                    </a:ext>
                  </a:extLst>
                </a:hlinkClick>
              </a:rPr>
              <a:t>thiago-custodio</a:t>
            </a:r>
            <a:r>
              <a:rPr lang="en-US" sz="800" b="1" spc="-50">
                <a:solidFill>
                  <a:srgbClr val="334CA6"/>
                </a:solidFill>
                <a:latin typeface="Arial"/>
                <a:cs typeface="Arial"/>
              </a:rPr>
              <a:t> </a:t>
            </a:r>
            <a:endParaRPr lang="en-US" sz="800">
              <a:latin typeface="Arial"/>
              <a:cs typeface="Arial"/>
            </a:endParaRPr>
          </a:p>
        </p:txBody>
      </p:sp>
      <p:sp>
        <p:nvSpPr>
          <p:cNvPr id="62" name="object 9">
            <a:extLst>
              <a:ext uri="{FF2B5EF4-FFF2-40B4-BE49-F238E27FC236}">
                <a16:creationId xmlns:a16="http://schemas.microsoft.com/office/drawing/2014/main" id="{A66B1851-E2CF-491C-AB8B-55B92780E72C}"/>
              </a:ext>
            </a:extLst>
          </p:cNvPr>
          <p:cNvSpPr txBox="1"/>
          <p:nvPr/>
        </p:nvSpPr>
        <p:spPr>
          <a:xfrm>
            <a:off x="688256" y="1066800"/>
            <a:ext cx="1489075" cy="136832"/>
          </a:xfrm>
          <a:prstGeom prst="rect">
            <a:avLst/>
          </a:prstGeom>
        </p:spPr>
        <p:txBody>
          <a:bodyPr vert="horz" wrap="square" lIns="0" tIns="17145" rIns="0" bIns="0" rtlCol="0">
            <a:spAutoFit/>
          </a:bodyPr>
          <a:lstStyle/>
          <a:p>
            <a:pPr marL="12700" marR="5080">
              <a:lnSpc>
                <a:spcPts val="950"/>
              </a:lnSpc>
              <a:spcBef>
                <a:spcPts val="135"/>
              </a:spcBef>
              <a:tabLst>
                <a:tab pos="795655" algn="l"/>
              </a:tabLst>
            </a:pPr>
            <a:r>
              <a:rPr lang="en-US" sz="800" b="1" spc="-80">
                <a:solidFill>
                  <a:schemeClr val="tx1">
                    <a:lumMod val="85000"/>
                    <a:lumOff val="15000"/>
                  </a:schemeClr>
                </a:solidFill>
                <a:latin typeface="Arial"/>
                <a:cs typeface="Arial"/>
                <a:hlinkClick r:id="rId7">
                  <a:extLst>
                    <a:ext uri="{A12FA001-AC4F-418D-AE19-62706E023703}">
                      <ahyp:hlinkClr xmlns:ahyp="http://schemas.microsoft.com/office/drawing/2018/hyperlinkcolor" val="tx"/>
                    </a:ext>
                  </a:extLst>
                </a:hlinkClick>
              </a:rPr>
              <a:t>th14g0cust0d10@gmail.com</a:t>
            </a:r>
            <a:endParaRPr lang="en-US" sz="800">
              <a:solidFill>
                <a:schemeClr val="tx1">
                  <a:lumMod val="85000"/>
                  <a:lumOff val="15000"/>
                </a:schemeClr>
              </a:solidFill>
              <a:latin typeface="Arial"/>
              <a:cs typeface="Arial"/>
            </a:endParaRPr>
          </a:p>
        </p:txBody>
      </p:sp>
      <p:pic>
        <p:nvPicPr>
          <p:cNvPr id="9" name="Imagem 8" descr="Ícone&#10;&#10;Descrição gerada automaticamente">
            <a:extLst>
              <a:ext uri="{FF2B5EF4-FFF2-40B4-BE49-F238E27FC236}">
                <a16:creationId xmlns:a16="http://schemas.microsoft.com/office/drawing/2014/main" id="{6FA556E1-BB64-4355-8823-D75E5292F2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700" y="1371599"/>
            <a:ext cx="176646" cy="92739"/>
          </a:xfrm>
          <a:prstGeom prst="rect">
            <a:avLst/>
          </a:prstGeom>
        </p:spPr>
      </p:pic>
      <p:sp>
        <p:nvSpPr>
          <p:cNvPr id="32" name="object 9">
            <a:hlinkClick r:id="rId6"/>
            <a:extLst>
              <a:ext uri="{FF2B5EF4-FFF2-40B4-BE49-F238E27FC236}">
                <a16:creationId xmlns:a16="http://schemas.microsoft.com/office/drawing/2014/main" id="{DF1F72CC-5715-4D3A-9D36-0AFF5076C2D0}"/>
              </a:ext>
            </a:extLst>
          </p:cNvPr>
          <p:cNvSpPr txBox="1"/>
          <p:nvPr/>
        </p:nvSpPr>
        <p:spPr>
          <a:xfrm>
            <a:off x="697879" y="1349455"/>
            <a:ext cx="1489075" cy="136832"/>
          </a:xfrm>
          <a:prstGeom prst="rect">
            <a:avLst/>
          </a:prstGeom>
        </p:spPr>
        <p:txBody>
          <a:bodyPr vert="horz" wrap="square" lIns="0" tIns="17145" rIns="0" bIns="0" rtlCol="0">
            <a:spAutoFit/>
          </a:bodyPr>
          <a:lstStyle/>
          <a:p>
            <a:pPr marL="12700" marR="5080">
              <a:lnSpc>
                <a:spcPts val="950"/>
              </a:lnSpc>
              <a:spcBef>
                <a:spcPts val="135"/>
              </a:spcBef>
              <a:tabLst>
                <a:tab pos="795655" algn="l"/>
              </a:tabLst>
            </a:pPr>
            <a:r>
              <a:rPr lang="en-US" sz="800" spc="-50">
                <a:solidFill>
                  <a:schemeClr val="tx1">
                    <a:lumMod val="85000"/>
                    <a:lumOff val="15000"/>
                  </a:schemeClr>
                </a:solidFill>
                <a:latin typeface="Arial"/>
                <a:cs typeface="Arial"/>
              </a:rPr>
              <a:t>55 11 98664-4215 </a:t>
            </a:r>
            <a:endParaRPr lang="en-US" sz="800">
              <a:solidFill>
                <a:schemeClr val="tx1">
                  <a:lumMod val="85000"/>
                  <a:lumOff val="15000"/>
                </a:schemeClr>
              </a:solidFill>
              <a:latin typeface="Arial"/>
              <a:cs typeface="Arial"/>
            </a:endParaRPr>
          </a:p>
        </p:txBody>
      </p:sp>
      <p:cxnSp>
        <p:nvCxnSpPr>
          <p:cNvPr id="10" name="Conector reto 9">
            <a:extLst>
              <a:ext uri="{FF2B5EF4-FFF2-40B4-BE49-F238E27FC236}">
                <a16:creationId xmlns:a16="http://schemas.microsoft.com/office/drawing/2014/main" id="{E358C13E-FBFA-4B24-9CEB-86087796330A}"/>
              </a:ext>
            </a:extLst>
          </p:cNvPr>
          <p:cNvCxnSpPr/>
          <p:nvPr/>
        </p:nvCxnSpPr>
        <p:spPr>
          <a:xfrm>
            <a:off x="479426" y="1919287"/>
            <a:ext cx="3607130" cy="0"/>
          </a:xfrm>
          <a:prstGeom prst="line">
            <a:avLst/>
          </a:prstGeom>
        </p:spPr>
        <p:style>
          <a:lnRef idx="2">
            <a:schemeClr val="dk1"/>
          </a:lnRef>
          <a:fillRef idx="0">
            <a:schemeClr val="dk1"/>
          </a:fillRef>
          <a:effectRef idx="1">
            <a:schemeClr val="dk1"/>
          </a:effectRef>
          <a:fontRef idx="minor">
            <a:schemeClr val="tx1"/>
          </a:fontRef>
        </p:style>
      </p:cxnSp>
      <p:cxnSp>
        <p:nvCxnSpPr>
          <p:cNvPr id="36" name="Conector reto 35">
            <a:extLst>
              <a:ext uri="{FF2B5EF4-FFF2-40B4-BE49-F238E27FC236}">
                <a16:creationId xmlns:a16="http://schemas.microsoft.com/office/drawing/2014/main" id="{6A24D9CA-D6FC-4E12-A469-69FDDD36B7FB}"/>
              </a:ext>
            </a:extLst>
          </p:cNvPr>
          <p:cNvCxnSpPr>
            <a:cxnSpLocks/>
          </p:cNvCxnSpPr>
          <p:nvPr/>
        </p:nvCxnSpPr>
        <p:spPr>
          <a:xfrm>
            <a:off x="4317670" y="1919287"/>
            <a:ext cx="2997530" cy="0"/>
          </a:xfrm>
          <a:prstGeom prst="line">
            <a:avLst/>
          </a:prstGeom>
        </p:spPr>
        <p:style>
          <a:lnRef idx="2">
            <a:schemeClr val="dk1"/>
          </a:lnRef>
          <a:fillRef idx="0">
            <a:schemeClr val="dk1"/>
          </a:fillRef>
          <a:effectRef idx="1">
            <a:schemeClr val="dk1"/>
          </a:effectRef>
          <a:fontRef idx="minor">
            <a:schemeClr val="tx1"/>
          </a:fontRef>
        </p:style>
      </p:cxnSp>
      <p:cxnSp>
        <p:nvCxnSpPr>
          <p:cNvPr id="39" name="Conector reto 38">
            <a:extLst>
              <a:ext uri="{FF2B5EF4-FFF2-40B4-BE49-F238E27FC236}">
                <a16:creationId xmlns:a16="http://schemas.microsoft.com/office/drawing/2014/main" id="{7E1927B8-C839-44CB-85F3-4143E30F06E9}"/>
              </a:ext>
            </a:extLst>
          </p:cNvPr>
          <p:cNvCxnSpPr>
            <a:cxnSpLocks/>
          </p:cNvCxnSpPr>
          <p:nvPr/>
        </p:nvCxnSpPr>
        <p:spPr>
          <a:xfrm>
            <a:off x="424621" y="4786700"/>
            <a:ext cx="3607130" cy="0"/>
          </a:xfrm>
          <a:prstGeom prst="line">
            <a:avLst/>
          </a:prstGeom>
        </p:spPr>
        <p:style>
          <a:lnRef idx="2">
            <a:schemeClr val="dk1"/>
          </a:lnRef>
          <a:fillRef idx="0">
            <a:schemeClr val="dk1"/>
          </a:fillRef>
          <a:effectRef idx="1">
            <a:schemeClr val="dk1"/>
          </a:effectRef>
          <a:fontRef idx="minor">
            <a:schemeClr val="tx1"/>
          </a:fontRef>
        </p:style>
      </p:cxnSp>
      <p:cxnSp>
        <p:nvCxnSpPr>
          <p:cNvPr id="40" name="Conector reto 39">
            <a:extLst>
              <a:ext uri="{FF2B5EF4-FFF2-40B4-BE49-F238E27FC236}">
                <a16:creationId xmlns:a16="http://schemas.microsoft.com/office/drawing/2014/main" id="{4B1F804F-B26B-43FA-9FB9-83F56EE8F0C0}"/>
              </a:ext>
            </a:extLst>
          </p:cNvPr>
          <p:cNvCxnSpPr>
            <a:cxnSpLocks/>
          </p:cNvCxnSpPr>
          <p:nvPr/>
        </p:nvCxnSpPr>
        <p:spPr>
          <a:xfrm>
            <a:off x="4333342" y="3657600"/>
            <a:ext cx="2997530" cy="0"/>
          </a:xfrm>
          <a:prstGeom prst="line">
            <a:avLst/>
          </a:prstGeom>
        </p:spPr>
        <p:style>
          <a:lnRef idx="2">
            <a:schemeClr val="dk1"/>
          </a:lnRef>
          <a:fillRef idx="0">
            <a:schemeClr val="dk1"/>
          </a:fillRef>
          <a:effectRef idx="1">
            <a:schemeClr val="dk1"/>
          </a:effectRef>
          <a:fontRef idx="minor">
            <a:schemeClr val="tx1"/>
          </a:fontRef>
        </p:style>
      </p:cxnSp>
      <p:cxnSp>
        <p:nvCxnSpPr>
          <p:cNvPr id="41" name="Conector reto 40">
            <a:extLst>
              <a:ext uri="{FF2B5EF4-FFF2-40B4-BE49-F238E27FC236}">
                <a16:creationId xmlns:a16="http://schemas.microsoft.com/office/drawing/2014/main" id="{F7DD9D30-6D75-4BED-BF1E-4815B5B395C7}"/>
              </a:ext>
            </a:extLst>
          </p:cNvPr>
          <p:cNvCxnSpPr>
            <a:cxnSpLocks/>
          </p:cNvCxnSpPr>
          <p:nvPr/>
        </p:nvCxnSpPr>
        <p:spPr>
          <a:xfrm>
            <a:off x="457200" y="5091500"/>
            <a:ext cx="3607130" cy="0"/>
          </a:xfrm>
          <a:prstGeom prst="line">
            <a:avLst/>
          </a:prstGeom>
        </p:spPr>
        <p:style>
          <a:lnRef idx="1">
            <a:schemeClr val="dk1"/>
          </a:lnRef>
          <a:fillRef idx="0">
            <a:schemeClr val="dk1"/>
          </a:fillRef>
          <a:effectRef idx="0">
            <a:schemeClr val="dk1"/>
          </a:effectRef>
          <a:fontRef idx="minor">
            <a:schemeClr val="tx1"/>
          </a:fontRef>
        </p:style>
      </p:cxnSp>
      <p:cxnSp>
        <p:nvCxnSpPr>
          <p:cNvPr id="42" name="Conector reto 41">
            <a:extLst>
              <a:ext uri="{FF2B5EF4-FFF2-40B4-BE49-F238E27FC236}">
                <a16:creationId xmlns:a16="http://schemas.microsoft.com/office/drawing/2014/main" id="{3C20C138-9363-462E-9C80-828A2A74006E}"/>
              </a:ext>
            </a:extLst>
          </p:cNvPr>
          <p:cNvCxnSpPr>
            <a:cxnSpLocks/>
          </p:cNvCxnSpPr>
          <p:nvPr/>
        </p:nvCxnSpPr>
        <p:spPr>
          <a:xfrm>
            <a:off x="4333342" y="5854214"/>
            <a:ext cx="3058058" cy="0"/>
          </a:xfrm>
          <a:prstGeom prst="line">
            <a:avLst/>
          </a:prstGeom>
        </p:spPr>
        <p:style>
          <a:lnRef idx="2">
            <a:schemeClr val="dk1"/>
          </a:lnRef>
          <a:fillRef idx="0">
            <a:schemeClr val="dk1"/>
          </a:fillRef>
          <a:effectRef idx="1">
            <a:schemeClr val="dk1"/>
          </a:effectRef>
          <a:fontRef idx="minor">
            <a:schemeClr val="tx1"/>
          </a:fontRef>
        </p:style>
      </p:cxnSp>
      <p:cxnSp>
        <p:nvCxnSpPr>
          <p:cNvPr id="43" name="Conector reto 42">
            <a:extLst>
              <a:ext uri="{FF2B5EF4-FFF2-40B4-BE49-F238E27FC236}">
                <a16:creationId xmlns:a16="http://schemas.microsoft.com/office/drawing/2014/main" id="{88185B6E-D0B1-416D-BAA4-95315212C4DD}"/>
              </a:ext>
            </a:extLst>
          </p:cNvPr>
          <p:cNvCxnSpPr>
            <a:cxnSpLocks/>
          </p:cNvCxnSpPr>
          <p:nvPr/>
        </p:nvCxnSpPr>
        <p:spPr>
          <a:xfrm>
            <a:off x="4317670" y="4787414"/>
            <a:ext cx="2997530" cy="0"/>
          </a:xfrm>
          <a:prstGeom prst="line">
            <a:avLst/>
          </a:prstGeom>
        </p:spPr>
        <p:style>
          <a:lnRef idx="2">
            <a:schemeClr val="dk1"/>
          </a:lnRef>
          <a:fillRef idx="0">
            <a:schemeClr val="dk1"/>
          </a:fillRef>
          <a:effectRef idx="1">
            <a:schemeClr val="dk1"/>
          </a:effectRef>
          <a:fontRef idx="minor">
            <a:schemeClr val="tx1"/>
          </a:fontRef>
        </p:style>
      </p:cxnSp>
      <p:pic>
        <p:nvPicPr>
          <p:cNvPr id="33" name="object 10">
            <a:extLst>
              <a:ext uri="{FF2B5EF4-FFF2-40B4-BE49-F238E27FC236}">
                <a16:creationId xmlns:a16="http://schemas.microsoft.com/office/drawing/2014/main" id="{F0A4294A-B518-4E3E-B198-D51400FFFC8C}"/>
              </a:ext>
            </a:extLst>
          </p:cNvPr>
          <p:cNvPicPr/>
          <p:nvPr/>
        </p:nvPicPr>
        <p:blipFill>
          <a:blip r:embed="rId9" cstate="print"/>
          <a:stretch>
            <a:fillRect/>
          </a:stretch>
        </p:blipFill>
        <p:spPr>
          <a:xfrm>
            <a:off x="2362200" y="1302219"/>
            <a:ext cx="92075" cy="92075"/>
          </a:xfrm>
          <a:prstGeom prst="rect">
            <a:avLst/>
          </a:prstGeom>
        </p:spPr>
      </p:pic>
      <p:sp>
        <p:nvSpPr>
          <p:cNvPr id="37" name="CaixaDeTexto 36">
            <a:extLst>
              <a:ext uri="{FF2B5EF4-FFF2-40B4-BE49-F238E27FC236}">
                <a16:creationId xmlns:a16="http://schemas.microsoft.com/office/drawing/2014/main" id="{7EC713DB-50FC-4556-A420-41D422DF360E}"/>
              </a:ext>
            </a:extLst>
          </p:cNvPr>
          <p:cNvSpPr txBox="1"/>
          <p:nvPr/>
        </p:nvSpPr>
        <p:spPr>
          <a:xfrm>
            <a:off x="2438400" y="1252984"/>
            <a:ext cx="1576896" cy="215444"/>
          </a:xfrm>
          <a:prstGeom prst="rect">
            <a:avLst/>
          </a:prstGeom>
          <a:noFill/>
        </p:spPr>
        <p:txBody>
          <a:bodyPr wrap="square">
            <a:spAutoFit/>
          </a:bodyPr>
          <a:lstStyle/>
          <a:p>
            <a:r>
              <a:rPr lang="en-US" sz="800" b="1" u="sng" spc="-50" dirty="0">
                <a:latin typeface="Arial"/>
                <a:cs typeface="Arial"/>
                <a:hlinkClick r:id="rId5">
                  <a:extLst>
                    <a:ext uri="{A12FA001-AC4F-418D-AE19-62706E023703}">
                      <ahyp:hlinkClr xmlns:ahyp="http://schemas.microsoft.com/office/drawing/2018/hyperlinkcolor" val="tx"/>
                    </a:ext>
                  </a:extLst>
                </a:hlinkClick>
              </a:rPr>
              <a:t>https://th14g0cust0d10.github.io</a:t>
            </a:r>
            <a:endParaRPr lang="en-US" sz="800" b="1" u="sng" spc="-50" dirty="0">
              <a:latin typeface="Arial"/>
              <a:cs typeface="Arial"/>
            </a:endParaRPr>
          </a:p>
        </p:txBody>
      </p:sp>
      <p:pic>
        <p:nvPicPr>
          <p:cNvPr id="13" name="Imagem 12">
            <a:extLst>
              <a:ext uri="{FF2B5EF4-FFF2-40B4-BE49-F238E27FC236}">
                <a16:creationId xmlns:a16="http://schemas.microsoft.com/office/drawing/2014/main" id="{189206A1-BE8C-48FF-91E2-CAA428C79379}"/>
              </a:ext>
            </a:extLst>
          </p:cNvPr>
          <p:cNvPicPr>
            <a:picLocks noChangeAspect="1"/>
          </p:cNvPicPr>
          <p:nvPr/>
        </p:nvPicPr>
        <p:blipFill>
          <a:blip r:embed="rId10"/>
          <a:stretch>
            <a:fillRect/>
          </a:stretch>
        </p:blipFill>
        <p:spPr>
          <a:xfrm>
            <a:off x="6474034" y="520296"/>
            <a:ext cx="756000" cy="953568"/>
          </a:xfrm>
          <a:prstGeom prst="rect">
            <a:avLst/>
          </a:prstGeom>
        </p:spPr>
      </p:pic>
      <p:graphicFrame>
        <p:nvGraphicFramePr>
          <p:cNvPr id="12" name="Tabela 13">
            <a:extLst>
              <a:ext uri="{FF2B5EF4-FFF2-40B4-BE49-F238E27FC236}">
                <a16:creationId xmlns:a16="http://schemas.microsoft.com/office/drawing/2014/main" id="{9D3E032A-436D-4E95-BEC0-AEF983F2D5FF}"/>
              </a:ext>
            </a:extLst>
          </p:cNvPr>
          <p:cNvGraphicFramePr>
            <a:graphicFrameLocks noGrp="1"/>
          </p:cNvGraphicFramePr>
          <p:nvPr>
            <p:extLst>
              <p:ext uri="{D42A27DB-BD31-4B8C-83A1-F6EECF244321}">
                <p14:modId xmlns:p14="http://schemas.microsoft.com/office/powerpoint/2010/main" val="811511511"/>
              </p:ext>
            </p:extLst>
          </p:nvPr>
        </p:nvGraphicFramePr>
        <p:xfrm>
          <a:off x="4343400" y="6006614"/>
          <a:ext cx="3058058" cy="3765653"/>
        </p:xfrm>
        <a:graphic>
          <a:graphicData uri="http://schemas.openxmlformats.org/drawingml/2006/table">
            <a:tbl>
              <a:tblPr firstRow="1" bandRow="1">
                <a:tableStyleId>{2D5ABB26-0587-4C30-8999-92F81FD0307C}</a:tableStyleId>
              </a:tblPr>
              <a:tblGrid>
                <a:gridCol w="1112381">
                  <a:extLst>
                    <a:ext uri="{9D8B030D-6E8A-4147-A177-3AD203B41FA5}">
                      <a16:colId xmlns:a16="http://schemas.microsoft.com/office/drawing/2014/main" val="4122197897"/>
                    </a:ext>
                  </a:extLst>
                </a:gridCol>
                <a:gridCol w="1010603">
                  <a:extLst>
                    <a:ext uri="{9D8B030D-6E8A-4147-A177-3AD203B41FA5}">
                      <a16:colId xmlns:a16="http://schemas.microsoft.com/office/drawing/2014/main" val="834491953"/>
                    </a:ext>
                  </a:extLst>
                </a:gridCol>
                <a:gridCol w="935074">
                  <a:extLst>
                    <a:ext uri="{9D8B030D-6E8A-4147-A177-3AD203B41FA5}">
                      <a16:colId xmlns:a16="http://schemas.microsoft.com/office/drawing/2014/main" val="3202067896"/>
                    </a:ext>
                  </a:extLst>
                </a:gridCol>
              </a:tblGrid>
              <a:tr h="531514">
                <a:tc>
                  <a:txBody>
                    <a:bodyPr/>
                    <a:lstStyle/>
                    <a:p>
                      <a:pPr algn="l"/>
                      <a:r>
                        <a:rPr lang="pt-BR" sz="1000" b="1" i="0" kern="1200" dirty="0">
                          <a:solidFill>
                            <a:schemeClr val="tx1"/>
                          </a:solidFill>
                        </a:rPr>
                        <a:t>DBMS (Rel. </a:t>
                      </a:r>
                      <a:r>
                        <a:rPr lang="pt-BR" sz="1000" b="1" i="0" kern="1200" dirty="0" err="1">
                          <a:solidFill>
                            <a:schemeClr val="tx1"/>
                          </a:solidFill>
                        </a:rPr>
                        <a:t>NoSQL</a:t>
                      </a:r>
                      <a:r>
                        <a:rPr lang="pt-BR" sz="1000" b="1" i="0" kern="1200" dirty="0">
                          <a:solidFill>
                            <a:schemeClr val="tx1"/>
                          </a:solidFill>
                        </a:rPr>
                        <a:t>)</a:t>
                      </a:r>
                    </a:p>
                    <a:p>
                      <a:pPr algn="l"/>
                      <a:r>
                        <a:rPr lang="pt-BR" sz="1000" b="1" i="0" kern="1200" dirty="0">
                          <a:solidFill>
                            <a:schemeClr val="tx1"/>
                          </a:solidFill>
                        </a:rPr>
                        <a:t>Data Stores</a:t>
                      </a:r>
                    </a:p>
                    <a:p>
                      <a:pPr algn="l"/>
                      <a:r>
                        <a:rPr lang="pt-BR" sz="1000" b="1" i="0" kern="1200" dirty="0">
                          <a:solidFill>
                            <a:schemeClr val="tx1"/>
                          </a:solidFill>
                          <a:latin typeface="Arial"/>
                          <a:ea typeface="+mn-ea"/>
                          <a:cs typeface="Arial"/>
                        </a:rPr>
                        <a:t>ETL / ELT</a:t>
                      </a: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1000" b="1" i="0" kern="1200" dirty="0" err="1">
                          <a:solidFill>
                            <a:schemeClr val="tx1"/>
                          </a:solidFill>
                          <a:latin typeface="+mn-lt"/>
                          <a:ea typeface="+mn-ea"/>
                          <a:cs typeface="+mn-cs"/>
                        </a:rPr>
                        <a:t>Machine</a:t>
                      </a:r>
                      <a:r>
                        <a:rPr lang="pt-BR" sz="1000" b="1" i="0" kern="1200" dirty="0">
                          <a:solidFill>
                            <a:schemeClr val="tx1"/>
                          </a:solidFill>
                          <a:latin typeface="+mn-lt"/>
                          <a:ea typeface="+mn-ea"/>
                          <a:cs typeface="+mn-cs"/>
                        </a:rPr>
                        <a:t> Learning</a:t>
                      </a:r>
                    </a:p>
                    <a:p>
                      <a:pPr marL="0" algn="l"/>
                      <a:r>
                        <a:rPr lang="pt-BR" sz="1000" b="1" i="0" kern="1200" dirty="0">
                          <a:solidFill>
                            <a:schemeClr val="tx1"/>
                          </a:solidFill>
                          <a:latin typeface="+mn-lt"/>
                          <a:ea typeface="+mn-ea"/>
                          <a:cs typeface="+mn-cs"/>
                        </a:rPr>
                        <a:t>Frameworks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1000" b="1" i="0" kern="1200" dirty="0">
                          <a:solidFill>
                            <a:schemeClr val="tx1"/>
                          </a:solidFill>
                          <a:latin typeface="+mn-lt"/>
                          <a:ea typeface="+mn-ea"/>
                          <a:cs typeface="+mn-cs"/>
                        </a:rPr>
                        <a:t>Data Visualization</a:t>
                      </a: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628450"/>
                  </a:ext>
                </a:extLst>
              </a:tr>
              <a:tr h="236469">
                <a:tc>
                  <a:txBody>
                    <a:bodyPr/>
                    <a:lstStyle/>
                    <a:p>
                      <a:pPr algn="l"/>
                      <a:r>
                        <a:rPr lang="pt-BR" sz="900" kern="1200" spc="-30" dirty="0">
                          <a:solidFill>
                            <a:srgbClr val="2D2D2D"/>
                          </a:solidFill>
                        </a:rPr>
                        <a:t>Microsoft SQL Server</a:t>
                      </a:r>
                      <a:endParaRPr lang="pt-BR" sz="900" kern="1200" spc="-30" dirty="0">
                        <a:solidFill>
                          <a:srgbClr val="2D2D2D"/>
                        </a:solidFill>
                        <a:latin typeface="Arial"/>
                        <a:ea typeface="+mn-ea"/>
                        <a:cs typeface="Arial"/>
                      </a:endParaRP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Power BI</a:t>
                      </a: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5053297"/>
                  </a:ext>
                </a:extLst>
              </a:tr>
              <a:tr h="221464">
                <a:tc>
                  <a:txBody>
                    <a:bodyPr/>
                    <a:lstStyle/>
                    <a:p>
                      <a:pPr marL="0" algn="l"/>
                      <a:r>
                        <a:rPr lang="pt-BR" sz="900" kern="1200" spc="-30" dirty="0" err="1">
                          <a:solidFill>
                            <a:srgbClr val="2D2D2D"/>
                          </a:solidFill>
                        </a:rPr>
                        <a:t>Postgre</a:t>
                      </a:r>
                      <a:r>
                        <a:rPr lang="pt-BR" sz="900" kern="1200" spc="-30" dirty="0">
                          <a:solidFill>
                            <a:srgbClr val="2D2D2D"/>
                          </a:solidFill>
                        </a:rPr>
                        <a:t> SQL</a:t>
                      </a:r>
                      <a:endParaRPr lang="pt-BR" sz="900" kern="1200" spc="-30" dirty="0">
                        <a:solidFill>
                          <a:srgbClr val="2D2D2D"/>
                        </a:solidFill>
                        <a:latin typeface="Arial"/>
                        <a:ea typeface="+mn-ea"/>
                        <a:cs typeface="Arial"/>
                      </a:endParaRP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Python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err="1">
                          <a:solidFill>
                            <a:srgbClr val="2D2D2D"/>
                          </a:solidFill>
                          <a:latin typeface="+mn-lt"/>
                          <a:ea typeface="+mn-ea"/>
                          <a:cs typeface="+mn-cs"/>
                        </a:rPr>
                        <a:t>QlikView</a:t>
                      </a:r>
                      <a:r>
                        <a:rPr lang="pt-BR" sz="900" kern="1200" spc="-30" dirty="0">
                          <a:solidFill>
                            <a:srgbClr val="2D2D2D"/>
                          </a:solidFill>
                          <a:latin typeface="+mn-lt"/>
                          <a:ea typeface="+mn-ea"/>
                          <a:cs typeface="+mn-cs"/>
                        </a:rPr>
                        <a:t>/Sense</a:t>
                      </a: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777060"/>
                  </a:ext>
                </a:extLst>
              </a:tr>
              <a:tr h="354343">
                <a:tc>
                  <a:txBody>
                    <a:bodyPr/>
                    <a:lstStyle/>
                    <a:p>
                      <a:pPr marL="0" algn="l"/>
                      <a:r>
                        <a:rPr lang="pt-BR" sz="900" kern="1200" spc="-30" dirty="0">
                          <a:solidFill>
                            <a:srgbClr val="2D2D2D"/>
                          </a:solidFill>
                          <a:latin typeface="+mn-lt"/>
                          <a:ea typeface="+mn-ea"/>
                          <a:cs typeface="+mn-cs"/>
                        </a:rPr>
                        <a:t>MySQL</a:t>
                      </a: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Microsoft Azure </a:t>
                      </a:r>
                      <a:r>
                        <a:rPr lang="pt-BR" sz="900" kern="1200" spc="-30" dirty="0" err="1">
                          <a:solidFill>
                            <a:srgbClr val="2D2D2D"/>
                          </a:solidFill>
                          <a:latin typeface="+mn-lt"/>
                          <a:ea typeface="+mn-ea"/>
                          <a:cs typeface="+mn-cs"/>
                        </a:rPr>
                        <a:t>Machine</a:t>
                      </a:r>
                      <a:r>
                        <a:rPr lang="pt-BR" sz="900" kern="1200" spc="-30" dirty="0">
                          <a:solidFill>
                            <a:srgbClr val="2D2D2D"/>
                          </a:solidFill>
                          <a:latin typeface="+mn-lt"/>
                          <a:ea typeface="+mn-ea"/>
                          <a:cs typeface="+mn-cs"/>
                        </a:rPr>
                        <a:t> Learning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Tableau</a:t>
                      </a: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8979280"/>
                  </a:ext>
                </a:extLst>
              </a:tr>
              <a:tr h="354343">
                <a:tc>
                  <a:txBody>
                    <a:bodyPr/>
                    <a:lstStyle/>
                    <a:p>
                      <a:pPr marL="0" algn="l"/>
                      <a:r>
                        <a:rPr lang="pt-BR" sz="900" kern="1200" spc="-30" dirty="0" err="1">
                          <a:solidFill>
                            <a:srgbClr val="2D2D2D"/>
                          </a:solidFill>
                          <a:latin typeface="+mn-lt"/>
                          <a:ea typeface="+mn-ea"/>
                          <a:cs typeface="+mn-cs"/>
                        </a:rPr>
                        <a:t>MongoDB</a:t>
                      </a:r>
                      <a:endParaRPr lang="pt-BR" sz="900" kern="1200" spc="-30" dirty="0">
                        <a:solidFill>
                          <a:srgbClr val="2D2D2D"/>
                        </a:solidFill>
                        <a:latin typeface="+mn-lt"/>
                        <a:ea typeface="+mn-ea"/>
                        <a:cs typeface="+mn-cs"/>
                      </a:endParaRP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Apache Spark </a:t>
                      </a:r>
                      <a:r>
                        <a:rPr lang="pt-BR" sz="900" kern="1200" spc="-30" dirty="0" err="1">
                          <a:solidFill>
                            <a:srgbClr val="2D2D2D"/>
                          </a:solidFill>
                          <a:latin typeface="+mn-lt"/>
                          <a:ea typeface="+mn-ea"/>
                          <a:cs typeface="+mn-cs"/>
                        </a:rPr>
                        <a:t>MLlib</a:t>
                      </a:r>
                      <a:endParaRPr lang="pt-BR" sz="900" kern="1200" spc="-30" dirty="0">
                        <a:solidFill>
                          <a:srgbClr val="2D2D2D"/>
                        </a:solidFill>
                        <a:latin typeface="+mn-lt"/>
                        <a:ea typeface="+mn-ea"/>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D3.js</a:t>
                      </a: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4411136"/>
                  </a:ext>
                </a:extLst>
              </a:tr>
              <a:tr h="359264">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pt-BR" sz="900" kern="1200" spc="-30" dirty="0">
                          <a:solidFill>
                            <a:srgbClr val="2D2D2D"/>
                          </a:solidFill>
                          <a:latin typeface="+mn-lt"/>
                          <a:ea typeface="+mn-ea"/>
                          <a:cs typeface="+mn-cs"/>
                        </a:rPr>
                        <a:t>Oracle</a:t>
                      </a: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pt-BR" sz="900" kern="1200" spc="-30" dirty="0">
                        <a:solidFill>
                          <a:srgbClr val="2D2D2D"/>
                        </a:solidFill>
                        <a:latin typeface="Arial"/>
                        <a:ea typeface="+mn-ea"/>
                        <a:cs typeface="Aria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r>
                        <a:rPr lang="pt-BR" sz="900" kern="1200" spc="-30" dirty="0">
                          <a:solidFill>
                            <a:srgbClr val="2D2D2D"/>
                          </a:solidFill>
                          <a:latin typeface="+mn-lt"/>
                          <a:ea typeface="+mn-ea"/>
                          <a:cs typeface="+mn-cs"/>
                        </a:rPr>
                        <a:t>R - </a:t>
                      </a:r>
                      <a:r>
                        <a:rPr lang="pt-BR" sz="900" kern="1200" spc="-30" dirty="0" err="1">
                          <a:solidFill>
                            <a:srgbClr val="2D2D2D"/>
                          </a:solidFill>
                          <a:latin typeface="+mn-lt"/>
                          <a:ea typeface="+mn-ea"/>
                          <a:cs typeface="+mn-cs"/>
                        </a:rPr>
                        <a:t>Shiny</a:t>
                      </a:r>
                      <a:endParaRPr lang="pt-BR" sz="900" kern="1200" spc="-30" dirty="0">
                        <a:solidFill>
                          <a:srgbClr val="2D2D2D"/>
                        </a:solidFill>
                        <a:latin typeface="+mn-lt"/>
                        <a:ea typeface="+mn-ea"/>
                        <a:cs typeface="+mn-cs"/>
                      </a:endParaRP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9766036"/>
                  </a:ext>
                </a:extLst>
              </a:tr>
              <a:tr h="359264">
                <a:tc>
                  <a:txBody>
                    <a:bodyPr/>
                    <a:lstStyle/>
                    <a:p>
                      <a:pPr marL="0" algn="l"/>
                      <a:r>
                        <a:rPr lang="pt-BR" sz="900" kern="1200" spc="-30" dirty="0">
                          <a:solidFill>
                            <a:srgbClr val="2D2D2D"/>
                          </a:solidFill>
                          <a:latin typeface="+mn-lt"/>
                          <a:ea typeface="+mn-ea"/>
                          <a:cs typeface="+mn-cs"/>
                        </a:rPr>
                        <a:t>Apache </a:t>
                      </a:r>
                      <a:r>
                        <a:rPr lang="pt-BR" sz="900" kern="1200" spc="-30" dirty="0" err="1">
                          <a:solidFill>
                            <a:srgbClr val="2D2D2D"/>
                          </a:solidFill>
                          <a:latin typeface="+mn-lt"/>
                          <a:ea typeface="+mn-ea"/>
                          <a:cs typeface="+mn-cs"/>
                        </a:rPr>
                        <a:t>Hadoop</a:t>
                      </a:r>
                      <a:endParaRPr lang="pt-BR" sz="900" kern="1200" spc="-30" dirty="0">
                        <a:solidFill>
                          <a:srgbClr val="2D2D2D"/>
                        </a:solidFill>
                        <a:latin typeface="+mn-lt"/>
                        <a:ea typeface="+mn-ea"/>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lang="pt-BR" sz="900" kern="1200" spc="-30" dirty="0">
                          <a:solidFill>
                            <a:srgbClr val="2D2D2D"/>
                          </a:solidFill>
                          <a:latin typeface="+mn-lt"/>
                          <a:ea typeface="+mn-ea"/>
                          <a:cs typeface="+mn-cs"/>
                        </a:rPr>
                        <a:t>Apache </a:t>
                      </a:r>
                      <a:r>
                        <a:rPr lang="pt-BR" sz="900" kern="1200" spc="-30" dirty="0" err="1">
                          <a:solidFill>
                            <a:srgbClr val="2D2D2D"/>
                          </a:solidFill>
                          <a:latin typeface="+mn-lt"/>
                          <a:ea typeface="+mn-ea"/>
                          <a:cs typeface="+mn-cs"/>
                        </a:rPr>
                        <a:t>Hbase</a:t>
                      </a:r>
                      <a:endParaRPr lang="pt-BR" sz="900" kern="1200" spc="-30" dirty="0">
                        <a:solidFill>
                          <a:srgbClr val="2D2D2D"/>
                        </a:solidFill>
                        <a:latin typeface="+mn-lt"/>
                        <a:ea typeface="+mn-ea"/>
                        <a:cs typeface="+mn-cs"/>
                      </a:endParaRPr>
                    </a:p>
                    <a:p>
                      <a:pPr marL="0" marR="0" lvl="0" indent="0" algn="l" defTabSz="914400" eaLnBrk="1" fontAlgn="auto" latinLnBrk="0" hangingPunct="1">
                        <a:lnSpc>
                          <a:spcPct val="100000"/>
                        </a:lnSpc>
                        <a:spcBef>
                          <a:spcPts val="0"/>
                        </a:spcBef>
                        <a:spcAft>
                          <a:spcPts val="0"/>
                        </a:spcAft>
                        <a:buClrTx/>
                        <a:buSzTx/>
                        <a:buFontTx/>
                        <a:buNone/>
                        <a:tabLst/>
                        <a:defRPr/>
                      </a:pPr>
                      <a:r>
                        <a:rPr lang="pt-BR" sz="900" kern="1200" spc="-30" dirty="0">
                          <a:solidFill>
                            <a:srgbClr val="2D2D2D"/>
                          </a:solidFill>
                          <a:latin typeface="+mn-lt"/>
                          <a:ea typeface="+mn-ea"/>
                          <a:cs typeface="+mn-cs"/>
                        </a:rPr>
                        <a:t>Apache </a:t>
                      </a:r>
                      <a:r>
                        <a:rPr lang="pt-BR" sz="900" kern="1200" spc="-30" dirty="0" err="1">
                          <a:solidFill>
                            <a:srgbClr val="2D2D2D"/>
                          </a:solidFill>
                          <a:latin typeface="+mn-lt"/>
                          <a:ea typeface="+mn-ea"/>
                          <a:cs typeface="+mn-cs"/>
                        </a:rPr>
                        <a:t>Hive</a:t>
                      </a:r>
                      <a:endParaRPr lang="pt-BR" sz="900" kern="1200" spc="-30" dirty="0">
                        <a:solidFill>
                          <a:srgbClr val="2D2D2D"/>
                        </a:solidFill>
                        <a:latin typeface="+mn-lt"/>
                        <a:ea typeface="+mn-ea"/>
                        <a:cs typeface="+mn-cs"/>
                      </a:endParaRPr>
                    </a:p>
                    <a:p>
                      <a:pPr marL="0" algn="l"/>
                      <a:endParaRPr lang="pt-BR" sz="900" kern="1200" spc="-30" dirty="0">
                        <a:solidFill>
                          <a:srgbClr val="2D2D2D"/>
                        </a:solidFill>
                        <a:latin typeface="+mn-lt"/>
                        <a:ea typeface="+mn-ea"/>
                        <a:cs typeface="+mn-cs"/>
                      </a:endParaRP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pt-BR" sz="900" kern="1200" spc="-30" dirty="0">
                        <a:solidFill>
                          <a:srgbClr val="2D2D2D"/>
                        </a:solidFill>
                        <a:latin typeface="Arial"/>
                        <a:ea typeface="+mn-ea"/>
                        <a:cs typeface="Aria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endParaRPr lang="pt-BR" sz="900" kern="1200" spc="-30" dirty="0">
                        <a:solidFill>
                          <a:srgbClr val="2D2D2D"/>
                        </a:solidFill>
                        <a:latin typeface="+mn-lt"/>
                        <a:ea typeface="+mn-ea"/>
                        <a:cs typeface="+mn-cs"/>
                      </a:endParaRP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551794"/>
                  </a:ext>
                </a:extLst>
              </a:tr>
              <a:tr h="359264">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pt-BR" sz="900" kern="1200" spc="-30" dirty="0">
                          <a:solidFill>
                            <a:srgbClr val="2D2D2D"/>
                          </a:solidFill>
                        </a:rPr>
                        <a:t>Microsoft SQL Server </a:t>
                      </a:r>
                      <a:r>
                        <a:rPr lang="pt-BR" sz="900" kern="1200" spc="-30" dirty="0" err="1">
                          <a:solidFill>
                            <a:srgbClr val="2D2D2D"/>
                          </a:solidFill>
                        </a:rPr>
                        <a:t>Integration</a:t>
                      </a:r>
                      <a:r>
                        <a:rPr lang="pt-BR" sz="900" kern="1200" spc="-30" dirty="0">
                          <a:solidFill>
                            <a:srgbClr val="2D2D2D"/>
                          </a:solidFill>
                        </a:rPr>
                        <a:t> Services (SSIS)</a:t>
                      </a:r>
                      <a:endParaRPr lang="pt-BR" sz="900" kern="1200" spc="-30" dirty="0">
                        <a:solidFill>
                          <a:srgbClr val="2D2D2D"/>
                        </a:solidFill>
                        <a:latin typeface="Arial"/>
                        <a:ea typeface="+mn-ea"/>
                        <a:cs typeface="Arial"/>
                      </a:endParaRP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pt-BR" sz="900" kern="1200" spc="-30" dirty="0">
                        <a:solidFill>
                          <a:srgbClr val="2D2D2D"/>
                        </a:solidFill>
                        <a:latin typeface="Arial"/>
                        <a:ea typeface="+mn-ea"/>
                        <a:cs typeface="Aria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endParaRPr lang="pt-BR" sz="900" kern="1200" spc="-30" dirty="0">
                        <a:solidFill>
                          <a:srgbClr val="2D2D2D"/>
                        </a:solidFill>
                        <a:latin typeface="+mn-lt"/>
                        <a:ea typeface="+mn-ea"/>
                        <a:cs typeface="+mn-cs"/>
                      </a:endParaRP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5827"/>
                  </a:ext>
                </a:extLst>
              </a:tr>
              <a:tr h="359264">
                <a:tc>
                  <a:txBody>
                    <a:bodyPr/>
                    <a:lstStyle/>
                    <a:p>
                      <a:pPr marL="0" algn="l"/>
                      <a:r>
                        <a:rPr lang="pt-BR" sz="900" kern="1200" spc="-30" dirty="0">
                          <a:solidFill>
                            <a:srgbClr val="2D2D2D"/>
                          </a:solidFill>
                          <a:latin typeface="+mn-lt"/>
                          <a:ea typeface="+mn-ea"/>
                          <a:cs typeface="+mn-cs"/>
                        </a:rPr>
                        <a:t>Apache </a:t>
                      </a:r>
                      <a:r>
                        <a:rPr lang="pt-BR" sz="900" kern="1200" spc="-30" dirty="0" err="1">
                          <a:solidFill>
                            <a:srgbClr val="2D2D2D"/>
                          </a:solidFill>
                          <a:latin typeface="+mn-lt"/>
                          <a:ea typeface="+mn-ea"/>
                          <a:cs typeface="+mn-cs"/>
                        </a:rPr>
                        <a:t>Sqoop</a:t>
                      </a:r>
                      <a:endParaRPr lang="pt-BR" sz="900" kern="1200" spc="-30" dirty="0">
                        <a:solidFill>
                          <a:srgbClr val="2D2D2D"/>
                        </a:solidFill>
                        <a:latin typeface="+mn-lt"/>
                        <a:ea typeface="+mn-ea"/>
                        <a:cs typeface="+mn-cs"/>
                      </a:endParaRPr>
                    </a:p>
                    <a:p>
                      <a:pPr marL="0" algn="l"/>
                      <a:endParaRPr lang="pt-BR" sz="900" kern="1200" spc="-30" dirty="0">
                        <a:solidFill>
                          <a:srgbClr val="2D2D2D"/>
                        </a:solidFill>
                        <a:latin typeface="+mn-lt"/>
                        <a:ea typeface="+mn-ea"/>
                        <a:cs typeface="+mn-cs"/>
                      </a:endParaRPr>
                    </a:p>
                  </a:txBody>
                  <a:tcP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pt-BR" sz="900" kern="1200" spc="-30" dirty="0">
                        <a:solidFill>
                          <a:srgbClr val="2D2D2D"/>
                        </a:solidFill>
                        <a:latin typeface="Arial"/>
                        <a:ea typeface="+mn-ea"/>
                        <a:cs typeface="Aria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a:endParaRPr lang="pt-BR" sz="900" kern="1200" spc="-30" dirty="0">
                        <a:solidFill>
                          <a:srgbClr val="2D2D2D"/>
                        </a:solidFill>
                        <a:latin typeface="+mn-lt"/>
                        <a:ea typeface="+mn-ea"/>
                        <a:cs typeface="+mn-cs"/>
                      </a:endParaRPr>
                    </a:p>
                  </a:txBody>
                  <a:tcP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9930182"/>
                  </a:ext>
                </a:extLst>
              </a:tr>
            </a:tbl>
          </a:graphicData>
        </a:graphic>
      </p:graphicFrame>
      <p:sp>
        <p:nvSpPr>
          <p:cNvPr id="38" name="object 26">
            <a:extLst>
              <a:ext uri="{FF2B5EF4-FFF2-40B4-BE49-F238E27FC236}">
                <a16:creationId xmlns:a16="http://schemas.microsoft.com/office/drawing/2014/main" id="{5E3EA932-9D0E-43BB-B2D7-2CE20E15F281}"/>
              </a:ext>
            </a:extLst>
          </p:cNvPr>
          <p:cNvSpPr txBox="1"/>
          <p:nvPr/>
        </p:nvSpPr>
        <p:spPr>
          <a:xfrm>
            <a:off x="4343400" y="4505713"/>
            <a:ext cx="3261361" cy="1310615"/>
          </a:xfrm>
          <a:prstGeom prst="rect">
            <a:avLst/>
          </a:prstGeom>
        </p:spPr>
        <p:txBody>
          <a:bodyPr vert="horz" wrap="square" lIns="0" tIns="15240" rIns="0" bIns="0" rtlCol="0">
            <a:spAutoFit/>
          </a:bodyPr>
          <a:lstStyle/>
          <a:p>
            <a:pPr marL="12700">
              <a:spcBef>
                <a:spcPts val="120"/>
              </a:spcBef>
              <a:tabLst>
                <a:tab pos="3464560" algn="l"/>
              </a:tabLst>
            </a:pPr>
            <a:r>
              <a:rPr lang="en-US" sz="1400" b="1" spc="-10">
                <a:uFill>
                  <a:solidFill>
                    <a:srgbClr val="000000"/>
                  </a:solidFill>
                </a:uFill>
                <a:latin typeface="Arial"/>
                <a:cs typeface="Arial"/>
              </a:rPr>
              <a:t>LANGUAGES</a:t>
            </a:r>
          </a:p>
          <a:p>
            <a:pPr marL="12700">
              <a:spcBef>
                <a:spcPts val="120"/>
              </a:spcBef>
              <a:tabLst>
                <a:tab pos="3464560" algn="l"/>
              </a:tabLst>
            </a:pPr>
            <a:r>
              <a:rPr lang="en-US" sz="1000" u="heavy" spc="20">
                <a:solidFill>
                  <a:srgbClr val="2D2D2D"/>
                </a:solidFill>
                <a:uFill>
                  <a:solidFill>
                    <a:srgbClr val="000000"/>
                  </a:solidFill>
                </a:uFill>
                <a:latin typeface="Arial"/>
                <a:cs typeface="Arial"/>
              </a:rPr>
              <a:t>       </a:t>
            </a:r>
          </a:p>
          <a:p>
            <a:pPr marL="12700">
              <a:spcBef>
                <a:spcPts val="120"/>
              </a:spcBef>
              <a:tabLst>
                <a:tab pos="3464560" algn="l"/>
              </a:tabLst>
            </a:pPr>
            <a:r>
              <a:rPr lang="en-US" sz="1000" b="1" spc="10">
                <a:solidFill>
                  <a:srgbClr val="2D2D2D"/>
                </a:solidFill>
                <a:latin typeface="Arial"/>
                <a:cs typeface="Arial"/>
              </a:rPr>
              <a:t>Native: </a:t>
            </a:r>
            <a:r>
              <a:rPr lang="en-US" sz="1000" spc="10">
                <a:solidFill>
                  <a:srgbClr val="2D2D2D"/>
                </a:solidFill>
                <a:latin typeface="Arial"/>
                <a:cs typeface="Arial"/>
              </a:rPr>
              <a:t>Português;</a:t>
            </a:r>
          </a:p>
          <a:p>
            <a:pPr marL="12700">
              <a:spcBef>
                <a:spcPts val="120"/>
              </a:spcBef>
              <a:tabLst>
                <a:tab pos="3464560" algn="l"/>
              </a:tabLst>
            </a:pPr>
            <a:r>
              <a:rPr lang="en-US" sz="400" b="1" spc="10">
                <a:solidFill>
                  <a:srgbClr val="2D2D2D"/>
                </a:solidFill>
                <a:latin typeface="Arial"/>
                <a:cs typeface="Arial"/>
              </a:rPr>
              <a:t>              </a:t>
            </a:r>
          </a:p>
          <a:p>
            <a:pPr marL="12700">
              <a:spcBef>
                <a:spcPts val="120"/>
              </a:spcBef>
              <a:tabLst>
                <a:tab pos="3464560" algn="l"/>
              </a:tabLst>
            </a:pPr>
            <a:r>
              <a:rPr lang="en-US" sz="1000" b="1" spc="10">
                <a:solidFill>
                  <a:srgbClr val="2D2D2D"/>
                </a:solidFill>
                <a:latin typeface="Arial"/>
                <a:cs typeface="Arial"/>
              </a:rPr>
              <a:t>Advanced: </a:t>
            </a:r>
            <a:r>
              <a:rPr lang="en-US" sz="1000" spc="10">
                <a:solidFill>
                  <a:srgbClr val="2D2D2D"/>
                </a:solidFill>
                <a:latin typeface="Arial"/>
                <a:cs typeface="Arial"/>
              </a:rPr>
              <a:t>English – Spanish;</a:t>
            </a:r>
          </a:p>
          <a:p>
            <a:pPr marL="12700">
              <a:spcBef>
                <a:spcPts val="284"/>
              </a:spcBef>
            </a:pPr>
            <a:r>
              <a:rPr lang="en-US" sz="400" spc="-20">
                <a:solidFill>
                  <a:srgbClr val="2D2D2D"/>
                </a:solidFill>
                <a:latin typeface="Arial"/>
                <a:cs typeface="Arial"/>
              </a:rPr>
              <a:t>                     </a:t>
            </a:r>
          </a:p>
          <a:p>
            <a:pPr marL="12700" fontAlgn="base">
              <a:spcBef>
                <a:spcPts val="284"/>
              </a:spcBef>
            </a:pPr>
            <a:endParaRPr lang="en-US" sz="900" spc="20">
              <a:solidFill>
                <a:srgbClr val="2D2D2D"/>
              </a:solidFill>
              <a:latin typeface="Arial"/>
              <a:cs typeface="Arial"/>
            </a:endParaRPr>
          </a:p>
          <a:p>
            <a:pPr marL="12700" fontAlgn="base">
              <a:spcBef>
                <a:spcPts val="120"/>
              </a:spcBef>
              <a:tabLst>
                <a:tab pos="3464560" algn="l"/>
              </a:tabLst>
            </a:pPr>
            <a:r>
              <a:rPr lang="en-US" sz="1400" b="1" spc="-10">
                <a:uFill>
                  <a:solidFill>
                    <a:srgbClr val="000000"/>
                  </a:solidFill>
                </a:uFill>
                <a:latin typeface="Arial"/>
                <a:cs typeface="Arial"/>
              </a:rPr>
              <a:t>SKILLS - TOOLKIT</a:t>
            </a:r>
            <a:r>
              <a:rPr lang="en-US" sz="400" spc="20">
                <a:solidFill>
                  <a:srgbClr val="2D2D2D"/>
                </a:solidFill>
                <a:latin typeface="Arial"/>
                <a:cs typeface="Arial"/>
              </a:rPr>
              <a:t>                  </a:t>
            </a:r>
            <a:r>
              <a:rPr lang="en-US" sz="1000" i="1">
                <a:latin typeface="Arial"/>
                <a:cs typeface="Arial"/>
              </a:rPr>
              <a:t> </a:t>
            </a:r>
            <a:endParaRPr lang="en-US" sz="1000">
              <a:latin typeface="Arial"/>
              <a:cs typeface="Arial"/>
            </a:endParaRPr>
          </a:p>
        </p:txBody>
      </p:sp>
      <p:sp>
        <p:nvSpPr>
          <p:cNvPr id="44" name="object 24">
            <a:extLst>
              <a:ext uri="{FF2B5EF4-FFF2-40B4-BE49-F238E27FC236}">
                <a16:creationId xmlns:a16="http://schemas.microsoft.com/office/drawing/2014/main" id="{90DCDDB4-F80F-4D52-B1CB-9F4400B5298E}"/>
              </a:ext>
            </a:extLst>
          </p:cNvPr>
          <p:cNvSpPr txBox="1"/>
          <p:nvPr/>
        </p:nvSpPr>
        <p:spPr>
          <a:xfrm>
            <a:off x="483553" y="7591440"/>
            <a:ext cx="3635374" cy="1900520"/>
          </a:xfrm>
          <a:prstGeom prst="rect">
            <a:avLst/>
          </a:prstGeom>
        </p:spPr>
        <p:txBody>
          <a:bodyPr vert="horz" wrap="square" lIns="0" tIns="15240" rIns="0" bIns="0" rtlCol="0">
            <a:spAutoFit/>
          </a:bodyPr>
          <a:lstStyle/>
          <a:p>
            <a:pPr marR="247650">
              <a:lnSpc>
                <a:spcPct val="100000"/>
              </a:lnSpc>
            </a:pPr>
            <a:r>
              <a:rPr lang="en-US" sz="1200" b="1" spc="-70" dirty="0">
                <a:latin typeface="Arial"/>
                <a:cs typeface="Arial"/>
              </a:rPr>
              <a:t>CHUBB INSURANCE  </a:t>
            </a:r>
            <a:r>
              <a:rPr lang="en-US" sz="900" spc="-30" dirty="0">
                <a:solidFill>
                  <a:srgbClr val="2D2D2D"/>
                </a:solidFill>
                <a:latin typeface="Arial"/>
                <a:cs typeface="Arial"/>
              </a:rPr>
              <a:t>8 years 3 months</a:t>
            </a:r>
          </a:p>
          <a:p>
            <a:pPr marR="247650">
              <a:lnSpc>
                <a:spcPct val="100000"/>
              </a:lnSpc>
            </a:pPr>
            <a:endParaRPr lang="en-US" sz="1050" b="1" spc="-70" dirty="0">
              <a:latin typeface="Arial"/>
              <a:cs typeface="Arial"/>
            </a:endParaRPr>
          </a:p>
          <a:p>
            <a:pPr marR="247650">
              <a:lnSpc>
                <a:spcPct val="100000"/>
              </a:lnSpc>
            </a:pPr>
            <a:r>
              <a:rPr lang="en-US" sz="1050" b="1" dirty="0">
                <a:latin typeface="Arial"/>
                <a:cs typeface="Arial"/>
              </a:rPr>
              <a:t>Sales Channels and Commercial Planning Manager</a:t>
            </a:r>
          </a:p>
          <a:p>
            <a:pPr marR="247650">
              <a:lnSpc>
                <a:spcPct val="100000"/>
              </a:lnSpc>
            </a:pPr>
            <a:r>
              <a:rPr lang="en-US" sz="1000" b="1" dirty="0">
                <a:latin typeface="Arial"/>
                <a:cs typeface="Arial"/>
              </a:rPr>
              <a:t>   </a:t>
            </a:r>
            <a:r>
              <a:rPr lang="en-US" sz="900" b="1" dirty="0">
                <a:latin typeface="Arial"/>
                <a:cs typeface="Arial"/>
              </a:rPr>
              <a:t>October/2019 – March/2020	</a:t>
            </a:r>
            <a:r>
              <a:rPr lang="en-US" sz="900" dirty="0">
                <a:latin typeface="Arial"/>
                <a:cs typeface="Arial"/>
              </a:rPr>
              <a:t>São Paulo - Brazil</a:t>
            </a:r>
          </a:p>
          <a:p>
            <a:pPr marR="247650">
              <a:lnSpc>
                <a:spcPct val="100000"/>
              </a:lnSpc>
            </a:pPr>
            <a:r>
              <a:rPr lang="en-US" sz="400" b="1" dirty="0">
                <a:latin typeface="Arial"/>
                <a:cs typeface="Arial"/>
              </a:rPr>
              <a:t>	</a:t>
            </a:r>
          </a:p>
          <a:p>
            <a:pPr marL="12066">
              <a:lnSpc>
                <a:spcPct val="100000"/>
              </a:lnSpc>
              <a:spcBef>
                <a:spcPts val="290"/>
              </a:spcBef>
              <a:tabLst>
                <a:tab pos="135890" algn="l"/>
              </a:tabLst>
            </a:pPr>
            <a:r>
              <a:rPr lang="en-US" sz="900" spc="-30" dirty="0">
                <a:solidFill>
                  <a:srgbClr val="2D2D2D"/>
                </a:solidFill>
                <a:latin typeface="Arial"/>
                <a:cs typeface="Arial"/>
              </a:rPr>
              <a:t>Management and contracting of sales channels and direct marketing - Commercial Affinity Board;</a:t>
            </a:r>
          </a:p>
          <a:p>
            <a:pPr marL="12066">
              <a:lnSpc>
                <a:spcPct val="100000"/>
              </a:lnSpc>
              <a:spcBef>
                <a:spcPts val="290"/>
              </a:spcBef>
              <a:tabLst>
                <a:tab pos="135890" algn="l"/>
              </a:tabLst>
            </a:pPr>
            <a:r>
              <a:rPr lang="en-US" sz="900" spc="-30" dirty="0">
                <a:solidFill>
                  <a:srgbClr val="2D2D2D"/>
                </a:solidFill>
                <a:latin typeface="Arial"/>
                <a:cs typeface="Arial"/>
              </a:rPr>
              <a:t>Management of analysis and visualization of performance data;</a:t>
            </a:r>
          </a:p>
          <a:p>
            <a:pPr marL="12066">
              <a:lnSpc>
                <a:spcPct val="100000"/>
              </a:lnSpc>
              <a:spcBef>
                <a:spcPts val="290"/>
              </a:spcBef>
              <a:tabLst>
                <a:tab pos="135890" algn="l"/>
              </a:tabLst>
            </a:pPr>
            <a:r>
              <a:rPr lang="en-US" sz="900" spc="-30" dirty="0">
                <a:solidFill>
                  <a:srgbClr val="2D2D2D"/>
                </a:solidFill>
                <a:latin typeface="Arial"/>
                <a:cs typeface="Arial"/>
              </a:rPr>
              <a:t>Management of commercial planning;</a:t>
            </a:r>
          </a:p>
          <a:p>
            <a:pPr marL="12066">
              <a:lnSpc>
                <a:spcPct val="100000"/>
              </a:lnSpc>
              <a:spcBef>
                <a:spcPts val="290"/>
              </a:spcBef>
              <a:tabLst>
                <a:tab pos="135890" algn="l"/>
              </a:tabLst>
            </a:pPr>
            <a:r>
              <a:rPr lang="en-US" sz="900" spc="-30" dirty="0">
                <a:solidFill>
                  <a:srgbClr val="2D2D2D"/>
                </a:solidFill>
                <a:latin typeface="Arial"/>
                <a:cs typeface="Arial"/>
              </a:rPr>
              <a:t>Management and performance of database strategies for insurance sales;</a:t>
            </a:r>
          </a:p>
          <a:p>
            <a:pPr marL="12066">
              <a:lnSpc>
                <a:spcPct val="100000"/>
              </a:lnSpc>
              <a:spcBef>
                <a:spcPts val="290"/>
              </a:spcBef>
              <a:tabLst>
                <a:tab pos="135890" algn="l"/>
              </a:tabLst>
            </a:pPr>
            <a:r>
              <a:rPr lang="en-US" sz="900" spc="-30" dirty="0">
                <a:solidFill>
                  <a:srgbClr val="2D2D2D"/>
                </a:solidFill>
                <a:latin typeface="Arial"/>
                <a:cs typeface="Arial"/>
              </a:rPr>
              <a:t>Management of projects to implement new businesses and technological solutions;</a:t>
            </a:r>
          </a:p>
        </p:txBody>
      </p:sp>
      <p:cxnSp>
        <p:nvCxnSpPr>
          <p:cNvPr id="46" name="Conector reto 45">
            <a:extLst>
              <a:ext uri="{FF2B5EF4-FFF2-40B4-BE49-F238E27FC236}">
                <a16:creationId xmlns:a16="http://schemas.microsoft.com/office/drawing/2014/main" id="{AE659063-8E73-46C3-B0B2-27ED58A0463A}"/>
              </a:ext>
            </a:extLst>
          </p:cNvPr>
          <p:cNvCxnSpPr>
            <a:cxnSpLocks/>
          </p:cNvCxnSpPr>
          <p:nvPr/>
        </p:nvCxnSpPr>
        <p:spPr>
          <a:xfrm>
            <a:off x="457200" y="7869838"/>
            <a:ext cx="360713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478879" y="588460"/>
            <a:ext cx="3607130" cy="5793894"/>
          </a:xfrm>
          <a:prstGeom prst="rect">
            <a:avLst/>
          </a:prstGeom>
        </p:spPr>
        <p:txBody>
          <a:bodyPr vert="horz" wrap="square" lIns="0" tIns="15240" rIns="0" bIns="0" rtlCol="0">
            <a:spAutoFit/>
          </a:bodyPr>
          <a:lstStyle/>
          <a:p>
            <a:pPr marL="12700">
              <a:lnSpc>
                <a:spcPct val="100000"/>
              </a:lnSpc>
              <a:spcBef>
                <a:spcPts val="120"/>
              </a:spcBef>
              <a:tabLst>
                <a:tab pos="2460625" algn="l"/>
              </a:tabLst>
            </a:pPr>
            <a:r>
              <a:rPr lang="en-US" sz="1400" b="1" spc="-70" dirty="0">
                <a:uFill>
                  <a:solidFill>
                    <a:srgbClr val="000000"/>
                  </a:solidFill>
                </a:uFill>
                <a:latin typeface="Arial"/>
                <a:cs typeface="Arial"/>
              </a:rPr>
              <a:t>PROFESSIONAL EXPERIENCE        	</a:t>
            </a:r>
            <a:endParaRPr lang="en-US" sz="1400" dirty="0">
              <a:latin typeface="Arial"/>
              <a:cs typeface="Arial"/>
            </a:endParaRPr>
          </a:p>
          <a:p>
            <a:pPr marR="247650">
              <a:lnSpc>
                <a:spcPct val="100000"/>
              </a:lnSpc>
            </a:pPr>
            <a:r>
              <a:rPr lang="en-US" sz="900" b="1" spc="-70" dirty="0">
                <a:latin typeface="Arial"/>
                <a:cs typeface="Arial"/>
              </a:rPr>
              <a:t>                </a:t>
            </a:r>
          </a:p>
          <a:p>
            <a:pPr marR="247650">
              <a:lnSpc>
                <a:spcPct val="100000"/>
              </a:lnSpc>
            </a:pPr>
            <a:r>
              <a:rPr lang="en-US" sz="1200" b="1" spc="-70" dirty="0">
                <a:latin typeface="Arial"/>
                <a:cs typeface="Arial"/>
              </a:rPr>
              <a:t>CHUBB INSURANCE </a:t>
            </a:r>
            <a:r>
              <a:rPr lang="en-US" sz="900" b="1" spc="-30" dirty="0">
                <a:solidFill>
                  <a:srgbClr val="2D2D2D"/>
                </a:solidFill>
                <a:latin typeface="Arial"/>
                <a:cs typeface="Arial"/>
              </a:rPr>
              <a:t> </a:t>
            </a:r>
            <a:r>
              <a:rPr lang="en-US" sz="900" spc="-30" dirty="0">
                <a:solidFill>
                  <a:srgbClr val="2D2D2D"/>
                </a:solidFill>
                <a:latin typeface="Arial"/>
                <a:cs typeface="Arial"/>
              </a:rPr>
              <a:t>8 years 3 months</a:t>
            </a:r>
          </a:p>
          <a:p>
            <a:pPr marR="247650">
              <a:lnSpc>
                <a:spcPct val="100000"/>
              </a:lnSpc>
            </a:pPr>
            <a:r>
              <a:rPr lang="en-US" sz="1050" b="1" spc="-70" dirty="0">
                <a:latin typeface="Arial"/>
                <a:cs typeface="Arial"/>
              </a:rPr>
              <a:t>            </a:t>
            </a:r>
          </a:p>
          <a:p>
            <a:pPr marR="247650">
              <a:lnSpc>
                <a:spcPct val="100000"/>
              </a:lnSpc>
            </a:pPr>
            <a:r>
              <a:rPr lang="en-US" sz="400" b="1" dirty="0">
                <a:latin typeface="Arial"/>
                <a:cs typeface="Arial"/>
              </a:rPr>
              <a:t>	</a:t>
            </a:r>
          </a:p>
          <a:p>
            <a:pPr marR="247650">
              <a:spcBef>
                <a:spcPts val="290"/>
              </a:spcBef>
              <a:tabLst>
                <a:tab pos="135890" algn="l"/>
              </a:tabLst>
            </a:pPr>
            <a:r>
              <a:rPr lang="en-US" sz="1050" b="1" dirty="0">
                <a:latin typeface="Arial"/>
                <a:cs typeface="Arial"/>
              </a:rPr>
              <a:t>Regional Business Controller – </a:t>
            </a:r>
            <a:r>
              <a:rPr lang="en-US" sz="1050" b="1" dirty="0" err="1">
                <a:latin typeface="Arial"/>
                <a:cs typeface="Arial"/>
              </a:rPr>
              <a:t>LatAm</a:t>
            </a:r>
            <a:endParaRPr lang="en-US" sz="1050" b="1" dirty="0">
              <a:latin typeface="Arial"/>
              <a:cs typeface="Arial"/>
            </a:endParaRPr>
          </a:p>
          <a:p>
            <a:pPr marR="247650">
              <a:spcBef>
                <a:spcPts val="290"/>
              </a:spcBef>
              <a:tabLst>
                <a:tab pos="135890" algn="l"/>
              </a:tabLst>
            </a:pPr>
            <a:r>
              <a:rPr lang="en-US" sz="1050" b="1" dirty="0">
                <a:latin typeface="Arial"/>
                <a:cs typeface="Arial"/>
              </a:rPr>
              <a:t> </a:t>
            </a:r>
            <a:r>
              <a:rPr lang="en-US" sz="900" b="1" dirty="0">
                <a:latin typeface="Arial"/>
                <a:cs typeface="Arial"/>
              </a:rPr>
              <a:t>March/2018 – September/2019</a:t>
            </a:r>
            <a:r>
              <a:rPr lang="en-US" sz="1000" b="1" dirty="0">
                <a:latin typeface="Arial"/>
                <a:cs typeface="Arial"/>
              </a:rPr>
              <a:t>           </a:t>
            </a:r>
            <a:r>
              <a:rPr lang="en-US" sz="900" dirty="0">
                <a:latin typeface="Arial"/>
                <a:cs typeface="Arial"/>
              </a:rPr>
              <a:t>São Paulo - </a:t>
            </a:r>
            <a:r>
              <a:rPr lang="en-US" sz="900" dirty="0" err="1">
                <a:latin typeface="Arial"/>
                <a:cs typeface="Arial"/>
              </a:rPr>
              <a:t>Brasil</a:t>
            </a:r>
            <a:endParaRPr lang="en-US" sz="900" b="1" dirty="0">
              <a:latin typeface="Arial"/>
              <a:cs typeface="Arial"/>
            </a:endParaRPr>
          </a:p>
          <a:p>
            <a:pPr marR="247650">
              <a:spcBef>
                <a:spcPts val="290"/>
              </a:spcBef>
              <a:tabLst>
                <a:tab pos="135890" algn="l"/>
              </a:tabLst>
            </a:pPr>
            <a:r>
              <a:rPr lang="en-US" sz="500" b="1" dirty="0">
                <a:latin typeface="Arial"/>
                <a:cs typeface="Arial"/>
              </a:rPr>
              <a:t>                              </a:t>
            </a:r>
          </a:p>
          <a:p>
            <a:pPr marL="12066" marR="119380">
              <a:spcBef>
                <a:spcPts val="290"/>
              </a:spcBef>
              <a:tabLst>
                <a:tab pos="135890" algn="l"/>
              </a:tabLst>
            </a:pPr>
            <a:r>
              <a:rPr lang="en-US" sz="1000" spc="-30" dirty="0">
                <a:solidFill>
                  <a:srgbClr val="2D2D2D"/>
                </a:solidFill>
                <a:latin typeface="Arial"/>
                <a:cs typeface="Arial"/>
              </a:rPr>
              <a:t>Project management and business control processes - </a:t>
            </a:r>
            <a:r>
              <a:rPr lang="en-US" sz="1000" spc="-30" dirty="0" err="1">
                <a:solidFill>
                  <a:srgbClr val="2D2D2D"/>
                </a:solidFill>
                <a:latin typeface="Arial"/>
                <a:cs typeface="Arial"/>
              </a:rPr>
              <a:t>LatAm</a:t>
            </a:r>
            <a:r>
              <a:rPr lang="en-US" sz="1000" spc="-30" dirty="0">
                <a:solidFill>
                  <a:srgbClr val="2D2D2D"/>
                </a:solidFill>
                <a:latin typeface="Arial"/>
                <a:cs typeface="Arial"/>
              </a:rPr>
              <a:t> regional direct marketing department;</a:t>
            </a:r>
          </a:p>
          <a:p>
            <a:pPr marL="12066" marR="119380">
              <a:spcBef>
                <a:spcPts val="290"/>
              </a:spcBef>
              <a:tabLst>
                <a:tab pos="135890" algn="l"/>
              </a:tabLst>
            </a:pPr>
            <a:r>
              <a:rPr lang="en-US" sz="1000" spc="-30" dirty="0">
                <a:solidFill>
                  <a:srgbClr val="2D2D2D"/>
                </a:solidFill>
                <a:latin typeface="Arial"/>
                <a:cs typeface="Arial"/>
              </a:rPr>
              <a:t>Implementation and dissemination of omnichannel solution for direct marketing actions, establishing CX and CS precepts along customer relationship channels;</a:t>
            </a:r>
          </a:p>
          <a:p>
            <a:pPr marL="12066" marR="119380">
              <a:spcBef>
                <a:spcPts val="290"/>
              </a:spcBef>
              <a:tabLst>
                <a:tab pos="135890" algn="l"/>
              </a:tabLst>
            </a:pPr>
            <a:r>
              <a:rPr lang="en-US" sz="1000" spc="-30" dirty="0">
                <a:solidFill>
                  <a:srgbClr val="2D2D2D"/>
                </a:solidFill>
                <a:latin typeface="Arial"/>
                <a:cs typeface="Arial"/>
              </a:rPr>
              <a:t>Hiring technology providers, defining commercial conditions and contractual SLAs;</a:t>
            </a:r>
          </a:p>
          <a:p>
            <a:pPr marL="12066" marR="119380">
              <a:spcBef>
                <a:spcPts val="290"/>
              </a:spcBef>
              <a:tabLst>
                <a:tab pos="135890" algn="l"/>
              </a:tabLst>
            </a:pPr>
            <a:r>
              <a:rPr lang="en-US" sz="1000" spc="-30" dirty="0">
                <a:solidFill>
                  <a:srgbClr val="2D2D2D"/>
                </a:solidFill>
                <a:latin typeface="Arial"/>
                <a:cs typeface="Arial"/>
              </a:rPr>
              <a:t>Management risk analysis, projections, budget control and sales monitoring of direct marketing campaigns;</a:t>
            </a:r>
          </a:p>
          <a:p>
            <a:pPr marL="12066" marR="119380">
              <a:spcBef>
                <a:spcPts val="290"/>
              </a:spcBef>
              <a:tabLst>
                <a:tab pos="135890" algn="l"/>
              </a:tabLst>
            </a:pPr>
            <a:r>
              <a:rPr lang="en-US" sz="1000" spc="-30" dirty="0">
                <a:solidFill>
                  <a:srgbClr val="2D2D2D"/>
                </a:solidFill>
                <a:latin typeface="Arial"/>
                <a:cs typeface="Arial"/>
              </a:rPr>
              <a:t>Performance analysis of portfolio products and profit;</a:t>
            </a:r>
          </a:p>
          <a:p>
            <a:pPr marL="12066" marR="119380">
              <a:spcBef>
                <a:spcPts val="290"/>
              </a:spcBef>
              <a:tabLst>
                <a:tab pos="135890" algn="l"/>
              </a:tabLst>
            </a:pPr>
            <a:r>
              <a:rPr lang="en-US" sz="1000" spc="-30" dirty="0">
                <a:solidFill>
                  <a:srgbClr val="2D2D2D"/>
                </a:solidFill>
                <a:latin typeface="Arial"/>
                <a:cs typeface="Arial"/>
              </a:rPr>
              <a:t>Management, data analysis, creation of business management KPIs and creation of Dashboards on platforms such as QlikView/Sense and Power Bi;</a:t>
            </a:r>
          </a:p>
          <a:p>
            <a:pPr marR="247650"/>
            <a:endParaRPr lang="en-US" sz="1000" b="1" dirty="0">
              <a:latin typeface="Arial"/>
              <a:cs typeface="Arial"/>
            </a:endParaRPr>
          </a:p>
          <a:p>
            <a:pPr marR="247650"/>
            <a:endParaRPr lang="en-US" sz="1000" b="1" dirty="0">
              <a:latin typeface="Arial"/>
              <a:cs typeface="Arial"/>
            </a:endParaRPr>
          </a:p>
          <a:p>
            <a:pPr marR="247650"/>
            <a:r>
              <a:rPr lang="en-US" sz="1050" b="1" dirty="0">
                <a:latin typeface="Arial"/>
                <a:cs typeface="Arial"/>
              </a:rPr>
              <a:t>Commercial Planning Specialist</a:t>
            </a:r>
          </a:p>
          <a:p>
            <a:pPr marR="247650"/>
            <a:r>
              <a:rPr lang="en-US" sz="1000" b="1" dirty="0">
                <a:latin typeface="Arial"/>
                <a:cs typeface="Arial"/>
              </a:rPr>
              <a:t> </a:t>
            </a:r>
            <a:r>
              <a:rPr lang="en-US" sz="900" b="1" dirty="0">
                <a:latin typeface="Arial"/>
                <a:cs typeface="Arial"/>
              </a:rPr>
              <a:t>September/2015 – February/2018</a:t>
            </a:r>
            <a:r>
              <a:rPr lang="en-US" sz="1000" b="1" dirty="0">
                <a:latin typeface="Arial"/>
                <a:cs typeface="Arial"/>
              </a:rPr>
              <a:t>           </a:t>
            </a:r>
            <a:r>
              <a:rPr lang="en-US" sz="900" dirty="0">
                <a:latin typeface="Arial"/>
                <a:cs typeface="Arial"/>
              </a:rPr>
              <a:t>São Paulo - </a:t>
            </a:r>
            <a:r>
              <a:rPr lang="en-US" sz="900" dirty="0" err="1">
                <a:latin typeface="Arial"/>
                <a:cs typeface="Arial"/>
              </a:rPr>
              <a:t>Brasil</a:t>
            </a:r>
            <a:endParaRPr lang="en-US" sz="900" dirty="0">
              <a:latin typeface="Arial"/>
              <a:cs typeface="Arial"/>
            </a:endParaRPr>
          </a:p>
          <a:p>
            <a:pPr marR="247650"/>
            <a:r>
              <a:rPr lang="en-US" sz="1000" b="1" dirty="0">
                <a:latin typeface="Arial"/>
                <a:cs typeface="Arial"/>
              </a:rPr>
              <a:t>  </a:t>
            </a:r>
          </a:p>
          <a:p>
            <a:pPr marR="247650">
              <a:spcBef>
                <a:spcPts val="290"/>
              </a:spcBef>
              <a:tabLst>
                <a:tab pos="135890" algn="l"/>
              </a:tabLst>
            </a:pPr>
            <a:r>
              <a:rPr lang="en-US" sz="1050" b="1" dirty="0">
                <a:latin typeface="Arial"/>
                <a:cs typeface="Arial"/>
              </a:rPr>
              <a:t>Commercial Planning Analyst</a:t>
            </a:r>
          </a:p>
          <a:p>
            <a:pPr marR="247650">
              <a:spcBef>
                <a:spcPts val="290"/>
              </a:spcBef>
              <a:tabLst>
                <a:tab pos="135890" algn="l"/>
              </a:tabLst>
            </a:pPr>
            <a:r>
              <a:rPr lang="en-US" sz="1000" b="1" dirty="0">
                <a:latin typeface="Arial"/>
                <a:cs typeface="Arial"/>
              </a:rPr>
              <a:t>   </a:t>
            </a:r>
            <a:r>
              <a:rPr lang="en-US" sz="900" b="1" dirty="0">
                <a:latin typeface="Arial"/>
                <a:cs typeface="Arial"/>
              </a:rPr>
              <a:t>February/2014 – August/2015</a:t>
            </a:r>
            <a:r>
              <a:rPr lang="en-US" sz="1000" b="1" dirty="0">
                <a:latin typeface="Arial"/>
                <a:cs typeface="Arial"/>
              </a:rPr>
              <a:t>              </a:t>
            </a:r>
            <a:r>
              <a:rPr lang="en-US" sz="900" dirty="0">
                <a:latin typeface="Arial"/>
                <a:cs typeface="Arial"/>
              </a:rPr>
              <a:t>São Paulo - </a:t>
            </a:r>
            <a:r>
              <a:rPr lang="en-US" sz="900" dirty="0" err="1">
                <a:latin typeface="Arial"/>
                <a:cs typeface="Arial"/>
              </a:rPr>
              <a:t>Brasil</a:t>
            </a:r>
            <a:endParaRPr lang="en-US" sz="900" dirty="0">
              <a:latin typeface="Arial"/>
              <a:cs typeface="Arial"/>
            </a:endParaRPr>
          </a:p>
          <a:p>
            <a:pPr marR="247650">
              <a:spcBef>
                <a:spcPts val="290"/>
              </a:spcBef>
              <a:tabLst>
                <a:tab pos="135890" algn="l"/>
              </a:tabLst>
            </a:pPr>
            <a:endParaRPr lang="en-US" sz="1000" b="1" dirty="0">
              <a:latin typeface="Arial"/>
              <a:cs typeface="Arial"/>
            </a:endParaRPr>
          </a:p>
          <a:p>
            <a:pPr marR="247650">
              <a:spcBef>
                <a:spcPts val="290"/>
              </a:spcBef>
              <a:tabLst>
                <a:tab pos="135890" algn="l"/>
              </a:tabLst>
            </a:pPr>
            <a:r>
              <a:rPr lang="en-US" sz="1050" b="1" dirty="0">
                <a:latin typeface="Arial"/>
                <a:cs typeface="Arial"/>
              </a:rPr>
              <a:t>Call Center Executive</a:t>
            </a:r>
          </a:p>
          <a:p>
            <a:pPr marR="247650">
              <a:spcBef>
                <a:spcPts val="290"/>
              </a:spcBef>
              <a:tabLst>
                <a:tab pos="135890" algn="l"/>
              </a:tabLst>
            </a:pPr>
            <a:r>
              <a:rPr lang="en-US" sz="1000" b="1" dirty="0">
                <a:latin typeface="Arial"/>
                <a:cs typeface="Arial"/>
              </a:rPr>
              <a:t>   </a:t>
            </a:r>
            <a:r>
              <a:rPr lang="en-US" sz="900" b="1" dirty="0">
                <a:latin typeface="Arial"/>
                <a:cs typeface="Arial"/>
              </a:rPr>
              <a:t>January/2012 – January/2014</a:t>
            </a:r>
            <a:r>
              <a:rPr lang="en-US" sz="1000" b="1" dirty="0">
                <a:latin typeface="Arial"/>
                <a:cs typeface="Arial"/>
              </a:rPr>
              <a:t>               </a:t>
            </a:r>
            <a:r>
              <a:rPr lang="en-US" sz="900" dirty="0">
                <a:latin typeface="Arial"/>
                <a:cs typeface="Arial"/>
              </a:rPr>
              <a:t>São Paulo – </a:t>
            </a:r>
            <a:r>
              <a:rPr lang="en-US" sz="900" dirty="0" err="1">
                <a:latin typeface="Arial"/>
                <a:cs typeface="Arial"/>
              </a:rPr>
              <a:t>Brasil</a:t>
            </a:r>
            <a:endParaRPr lang="en-US" sz="900" dirty="0">
              <a:latin typeface="Arial"/>
              <a:cs typeface="Arial"/>
            </a:endParaRPr>
          </a:p>
          <a:p>
            <a:pPr marR="247650">
              <a:spcBef>
                <a:spcPts val="290"/>
              </a:spcBef>
              <a:tabLst>
                <a:tab pos="135890" algn="l"/>
              </a:tabLst>
            </a:pPr>
            <a:endParaRPr lang="en-US" sz="1000" dirty="0">
              <a:latin typeface="Arial"/>
              <a:cs typeface="Arial"/>
            </a:endParaRPr>
          </a:p>
          <a:p>
            <a:pPr marR="247650">
              <a:spcBef>
                <a:spcPts val="290"/>
              </a:spcBef>
              <a:tabLst>
                <a:tab pos="135890" algn="l"/>
              </a:tabLst>
            </a:pPr>
            <a:endParaRPr lang="en-US" sz="1000" dirty="0">
              <a:latin typeface="Arial"/>
              <a:cs typeface="Arial"/>
            </a:endParaRPr>
          </a:p>
        </p:txBody>
      </p:sp>
      <p:sp>
        <p:nvSpPr>
          <p:cNvPr id="26" name="object 26"/>
          <p:cNvSpPr txBox="1"/>
          <p:nvPr/>
        </p:nvSpPr>
        <p:spPr>
          <a:xfrm>
            <a:off x="4317670" y="609600"/>
            <a:ext cx="3261361" cy="7788799"/>
          </a:xfrm>
          <a:prstGeom prst="rect">
            <a:avLst/>
          </a:prstGeom>
        </p:spPr>
        <p:txBody>
          <a:bodyPr vert="horz" wrap="square" lIns="0" tIns="15240" rIns="0" bIns="0" rtlCol="0">
            <a:spAutoFit/>
          </a:bodyPr>
          <a:lstStyle/>
          <a:p>
            <a:pPr marL="12700" fontAlgn="base">
              <a:spcBef>
                <a:spcPts val="120"/>
              </a:spcBef>
              <a:tabLst>
                <a:tab pos="3464560" algn="l"/>
              </a:tabLst>
            </a:pPr>
            <a:r>
              <a:rPr lang="en-US" sz="1400" b="1" spc="-10" dirty="0">
                <a:uFill>
                  <a:solidFill>
                    <a:srgbClr val="000000"/>
                  </a:solidFill>
                </a:uFill>
                <a:latin typeface="Arial"/>
                <a:cs typeface="Arial"/>
              </a:rPr>
              <a:t>LEADERSHIP COURSES</a:t>
            </a:r>
          </a:p>
          <a:p>
            <a:pPr marL="12700" fontAlgn="base">
              <a:spcBef>
                <a:spcPts val="284"/>
              </a:spcBef>
            </a:pPr>
            <a:r>
              <a:rPr lang="en-US" sz="400" spc="20" dirty="0">
                <a:solidFill>
                  <a:srgbClr val="2D2D2D"/>
                </a:solidFill>
                <a:latin typeface="Arial"/>
                <a:cs typeface="Arial"/>
              </a:rPr>
              <a:t>                  </a:t>
            </a:r>
          </a:p>
          <a:p>
            <a:pPr marL="12700" marR="5080">
              <a:lnSpc>
                <a:spcPct val="148300"/>
              </a:lnSpc>
              <a:spcBef>
                <a:spcPts val="430"/>
              </a:spcBef>
            </a:pPr>
            <a:r>
              <a:rPr lang="en-US" sz="1000" spc="10" dirty="0">
                <a:solidFill>
                  <a:srgbClr val="2D2D2D"/>
                </a:solidFill>
                <a:latin typeface="Arial"/>
                <a:cs typeface="Arial"/>
              </a:rPr>
              <a:t>Arete </a:t>
            </a:r>
            <a:r>
              <a:rPr lang="en-US" sz="1000" spc="10" dirty="0" err="1">
                <a:solidFill>
                  <a:srgbClr val="2D2D2D"/>
                </a:solidFill>
                <a:latin typeface="Arial"/>
                <a:cs typeface="Arial"/>
              </a:rPr>
              <a:t>Consultoria</a:t>
            </a:r>
            <a:r>
              <a:rPr lang="en-US" sz="1000" spc="10" dirty="0">
                <a:solidFill>
                  <a:srgbClr val="2D2D2D"/>
                </a:solidFill>
                <a:latin typeface="Arial"/>
                <a:cs typeface="Arial"/>
              </a:rPr>
              <a:t> RH</a:t>
            </a:r>
          </a:p>
          <a:p>
            <a:pPr marL="12700" marR="5080">
              <a:lnSpc>
                <a:spcPct val="148300"/>
              </a:lnSpc>
              <a:spcBef>
                <a:spcPts val="100"/>
              </a:spcBef>
            </a:pPr>
            <a:r>
              <a:rPr lang="en-US" sz="1000" b="1" spc="-60" dirty="0">
                <a:latin typeface="Arial"/>
                <a:cs typeface="Arial"/>
              </a:rPr>
              <a:t>Leader training (MBTI – Myers-Briggs Type Indicator) </a:t>
            </a:r>
          </a:p>
          <a:p>
            <a:pPr marL="12700" marR="5080">
              <a:lnSpc>
                <a:spcPct val="148300"/>
              </a:lnSpc>
              <a:spcBef>
                <a:spcPts val="100"/>
              </a:spcBef>
            </a:pPr>
            <a:r>
              <a:rPr lang="en-US" sz="1000" b="1" i="0" spc="-60" dirty="0">
                <a:effectLst/>
                <a:latin typeface="Arial"/>
                <a:cs typeface="Arial"/>
              </a:rPr>
              <a:t>	</a:t>
            </a:r>
            <a:r>
              <a:rPr lang="en-US" sz="1000" spc="-60" dirty="0">
                <a:solidFill>
                  <a:srgbClr val="2D2D2D"/>
                </a:solidFill>
                <a:latin typeface="Arial"/>
                <a:cs typeface="Arial"/>
              </a:rPr>
              <a:t>2010                       </a:t>
            </a:r>
            <a:r>
              <a:rPr lang="en-US" sz="900" spc="-60" dirty="0">
                <a:solidFill>
                  <a:srgbClr val="2D2D2D"/>
                </a:solidFill>
                <a:latin typeface="Arial"/>
                <a:cs typeface="Arial"/>
              </a:rPr>
              <a:t>São Paulo – </a:t>
            </a:r>
            <a:r>
              <a:rPr lang="en-US" sz="900" spc="-60" dirty="0" err="1">
                <a:solidFill>
                  <a:srgbClr val="2D2D2D"/>
                </a:solidFill>
                <a:latin typeface="Arial"/>
                <a:cs typeface="Arial"/>
              </a:rPr>
              <a:t>Brasil</a:t>
            </a:r>
            <a:endParaRPr lang="en-US" sz="900" spc="-60" dirty="0">
              <a:solidFill>
                <a:srgbClr val="2D2D2D"/>
              </a:solidFill>
              <a:latin typeface="Arial"/>
              <a:cs typeface="Arial"/>
            </a:endParaRPr>
          </a:p>
          <a:p>
            <a:pPr marL="12700" marR="5080">
              <a:lnSpc>
                <a:spcPct val="148300"/>
              </a:lnSpc>
              <a:spcBef>
                <a:spcPts val="100"/>
              </a:spcBef>
            </a:pPr>
            <a:endParaRPr lang="en-US" sz="900" spc="-60" dirty="0">
              <a:solidFill>
                <a:srgbClr val="2D2D2D"/>
              </a:solidFill>
              <a:latin typeface="Arial"/>
              <a:cs typeface="Arial"/>
            </a:endParaRPr>
          </a:p>
          <a:p>
            <a:pPr marL="12700" marR="5080">
              <a:lnSpc>
                <a:spcPct val="148300"/>
              </a:lnSpc>
              <a:spcBef>
                <a:spcPts val="100"/>
              </a:spcBef>
            </a:pPr>
            <a:r>
              <a:rPr lang="en-US" sz="1000" spc="10" dirty="0">
                <a:solidFill>
                  <a:srgbClr val="2D2D2D"/>
                </a:solidFill>
                <a:latin typeface="Arial"/>
                <a:cs typeface="Arial"/>
              </a:rPr>
              <a:t>LIQ </a:t>
            </a:r>
            <a:r>
              <a:rPr lang="en-US" sz="1000" spc="10" dirty="0" err="1">
                <a:solidFill>
                  <a:srgbClr val="2D2D2D"/>
                </a:solidFill>
                <a:latin typeface="Arial"/>
                <a:cs typeface="Arial"/>
              </a:rPr>
              <a:t>Contax</a:t>
            </a:r>
            <a:r>
              <a:rPr lang="en-US" sz="1000" spc="10" dirty="0">
                <a:solidFill>
                  <a:srgbClr val="2D2D2D"/>
                </a:solidFill>
                <a:latin typeface="Arial"/>
                <a:cs typeface="Arial"/>
              </a:rPr>
              <a:t> TNL</a:t>
            </a:r>
          </a:p>
          <a:p>
            <a:pPr marL="12700" marR="5080">
              <a:lnSpc>
                <a:spcPct val="148300"/>
              </a:lnSpc>
              <a:spcBef>
                <a:spcPts val="100"/>
              </a:spcBef>
            </a:pPr>
            <a:r>
              <a:rPr lang="en-US" sz="1050" b="1" spc="-60" dirty="0">
                <a:latin typeface="Arial"/>
                <a:cs typeface="Arial"/>
              </a:rPr>
              <a:t>People management and development</a:t>
            </a:r>
          </a:p>
          <a:p>
            <a:pPr marL="12700" marR="5080">
              <a:lnSpc>
                <a:spcPct val="148300"/>
              </a:lnSpc>
              <a:spcBef>
                <a:spcPts val="100"/>
              </a:spcBef>
            </a:pPr>
            <a:r>
              <a:rPr lang="en-US" sz="1000" spc="-60" dirty="0">
                <a:latin typeface="Arial"/>
                <a:cs typeface="Arial"/>
              </a:rPr>
              <a:t>	2010</a:t>
            </a:r>
            <a:r>
              <a:rPr lang="en-US" sz="900" spc="-60" dirty="0">
                <a:latin typeface="Arial"/>
                <a:cs typeface="Arial"/>
              </a:rPr>
              <a:t>                          São Paulo – </a:t>
            </a:r>
            <a:r>
              <a:rPr lang="en-US" sz="900" spc="-60" dirty="0" err="1">
                <a:latin typeface="Arial"/>
                <a:cs typeface="Arial"/>
              </a:rPr>
              <a:t>Brasil</a:t>
            </a:r>
            <a:endParaRPr lang="en-US" sz="900" spc="-60" dirty="0">
              <a:latin typeface="Arial"/>
              <a:cs typeface="Arial"/>
            </a:endParaRPr>
          </a:p>
          <a:p>
            <a:pPr marL="12700" marR="5080">
              <a:lnSpc>
                <a:spcPct val="148300"/>
              </a:lnSpc>
              <a:spcBef>
                <a:spcPts val="100"/>
              </a:spcBef>
            </a:pPr>
            <a:endParaRPr lang="en-US" sz="1000" spc="-60" dirty="0">
              <a:solidFill>
                <a:srgbClr val="2D2D2D"/>
              </a:solidFill>
              <a:latin typeface="Arial"/>
              <a:cs typeface="Arial"/>
            </a:endParaRPr>
          </a:p>
          <a:p>
            <a:pPr fontAlgn="base"/>
            <a:r>
              <a:rPr lang="en-US" sz="1000" spc="10" dirty="0">
                <a:solidFill>
                  <a:srgbClr val="2D2D2D"/>
                </a:solidFill>
                <a:latin typeface="Arial"/>
                <a:cs typeface="Arial"/>
              </a:rPr>
              <a:t>LIQ </a:t>
            </a:r>
            <a:r>
              <a:rPr lang="en-US" sz="1000" spc="10" dirty="0" err="1">
                <a:solidFill>
                  <a:srgbClr val="2D2D2D"/>
                </a:solidFill>
                <a:latin typeface="Arial"/>
                <a:cs typeface="Arial"/>
              </a:rPr>
              <a:t>Contax</a:t>
            </a:r>
            <a:r>
              <a:rPr lang="en-US" sz="1000" spc="10" dirty="0">
                <a:solidFill>
                  <a:srgbClr val="2D2D2D"/>
                </a:solidFill>
                <a:latin typeface="Arial"/>
                <a:cs typeface="Arial"/>
              </a:rPr>
              <a:t> TNL</a:t>
            </a:r>
          </a:p>
          <a:p>
            <a:pPr marL="12700" marR="5080" fontAlgn="base">
              <a:lnSpc>
                <a:spcPct val="148300"/>
              </a:lnSpc>
              <a:spcBef>
                <a:spcPts val="100"/>
              </a:spcBef>
            </a:pPr>
            <a:r>
              <a:rPr lang="en-US" sz="1000" b="1" spc="-60" dirty="0">
                <a:latin typeface="Arial"/>
                <a:cs typeface="Arial"/>
              </a:rPr>
              <a:t>Coaching &amp; Feedback </a:t>
            </a:r>
          </a:p>
          <a:p>
            <a:pPr fontAlgn="base"/>
            <a:r>
              <a:rPr lang="en-US" sz="1050" b="1" i="0" spc="-60" dirty="0">
                <a:effectLst/>
                <a:latin typeface="Arial"/>
                <a:cs typeface="Arial"/>
              </a:rPr>
              <a:t>	</a:t>
            </a:r>
            <a:r>
              <a:rPr lang="en-US" sz="1000" spc="-60" dirty="0">
                <a:solidFill>
                  <a:srgbClr val="2D2D2D"/>
                </a:solidFill>
                <a:latin typeface="Arial"/>
                <a:cs typeface="Arial"/>
              </a:rPr>
              <a:t>2009                       </a:t>
            </a:r>
            <a:r>
              <a:rPr lang="en-US" sz="900" spc="-60" dirty="0">
                <a:solidFill>
                  <a:srgbClr val="2D2D2D"/>
                </a:solidFill>
                <a:latin typeface="Arial"/>
                <a:cs typeface="Arial"/>
              </a:rPr>
              <a:t>São Paulo – </a:t>
            </a:r>
            <a:r>
              <a:rPr lang="en-US" sz="900" spc="-60" dirty="0" err="1">
                <a:solidFill>
                  <a:srgbClr val="2D2D2D"/>
                </a:solidFill>
                <a:latin typeface="Arial"/>
                <a:cs typeface="Arial"/>
              </a:rPr>
              <a:t>Brasil</a:t>
            </a:r>
            <a:endParaRPr lang="en-US" sz="900" spc="-60" dirty="0">
              <a:solidFill>
                <a:srgbClr val="2D2D2D"/>
              </a:solidFill>
              <a:latin typeface="Arial"/>
              <a:cs typeface="Arial"/>
            </a:endParaRPr>
          </a:p>
          <a:p>
            <a:pPr marL="12700" marR="5080">
              <a:lnSpc>
                <a:spcPct val="148300"/>
              </a:lnSpc>
              <a:spcBef>
                <a:spcPts val="100"/>
              </a:spcBef>
            </a:pPr>
            <a:endParaRPr lang="en-US" sz="1000" spc="10" dirty="0">
              <a:solidFill>
                <a:srgbClr val="2D2D2D"/>
              </a:solidFill>
              <a:latin typeface="Arial"/>
              <a:cs typeface="Arial"/>
            </a:endParaRPr>
          </a:p>
          <a:p>
            <a:pPr marL="12700" marR="5080">
              <a:lnSpc>
                <a:spcPct val="148300"/>
              </a:lnSpc>
              <a:spcBef>
                <a:spcPts val="430"/>
              </a:spcBef>
            </a:pPr>
            <a:r>
              <a:rPr lang="en-US" sz="1000" spc="10" dirty="0">
                <a:solidFill>
                  <a:srgbClr val="2D2D2D"/>
                </a:solidFill>
                <a:latin typeface="Arial"/>
                <a:cs typeface="Arial"/>
              </a:rPr>
              <a:t>Chubb </a:t>
            </a:r>
            <a:r>
              <a:rPr lang="en-US" sz="1000" spc="10" dirty="0" err="1">
                <a:solidFill>
                  <a:srgbClr val="2D2D2D"/>
                </a:solidFill>
                <a:latin typeface="Arial"/>
                <a:cs typeface="Arial"/>
              </a:rPr>
              <a:t>Seguradora</a:t>
            </a:r>
            <a:endParaRPr lang="en-US" sz="1000" spc="10" dirty="0">
              <a:solidFill>
                <a:srgbClr val="2D2D2D"/>
              </a:solidFill>
              <a:latin typeface="Arial"/>
              <a:cs typeface="Arial"/>
            </a:endParaRPr>
          </a:p>
          <a:p>
            <a:pPr marL="12700" marR="5080" fontAlgn="base">
              <a:lnSpc>
                <a:spcPct val="148300"/>
              </a:lnSpc>
              <a:spcBef>
                <a:spcPts val="100"/>
              </a:spcBef>
            </a:pPr>
            <a:r>
              <a:rPr lang="en-US" sz="1050" b="1" spc="-60" dirty="0">
                <a:latin typeface="Arial"/>
                <a:cs typeface="Arial"/>
              </a:rPr>
              <a:t>Negotiation and communication strategies </a:t>
            </a:r>
          </a:p>
          <a:p>
            <a:pPr marL="12700" marR="5080" fontAlgn="base">
              <a:lnSpc>
                <a:spcPct val="148300"/>
              </a:lnSpc>
              <a:spcBef>
                <a:spcPts val="100"/>
              </a:spcBef>
            </a:pPr>
            <a:r>
              <a:rPr lang="en-US" sz="1050" b="1" spc="-60" dirty="0">
                <a:latin typeface="Arial"/>
                <a:cs typeface="Arial"/>
              </a:rPr>
              <a:t>	</a:t>
            </a:r>
            <a:r>
              <a:rPr lang="en-US" sz="1000" spc="-60" dirty="0">
                <a:solidFill>
                  <a:srgbClr val="2D2D2D"/>
                </a:solidFill>
                <a:latin typeface="Arial"/>
                <a:cs typeface="Arial"/>
              </a:rPr>
              <a:t>2017</a:t>
            </a:r>
            <a:r>
              <a:rPr lang="en-US" sz="900" spc="-60" dirty="0">
                <a:solidFill>
                  <a:srgbClr val="2D2D2D"/>
                </a:solidFill>
                <a:latin typeface="Arial"/>
                <a:cs typeface="Arial"/>
              </a:rPr>
              <a:t>                           São Paulo – </a:t>
            </a:r>
            <a:r>
              <a:rPr lang="en-US" sz="900" spc="-60" dirty="0" err="1">
                <a:solidFill>
                  <a:srgbClr val="2D2D2D"/>
                </a:solidFill>
                <a:latin typeface="Arial"/>
                <a:cs typeface="Arial"/>
              </a:rPr>
              <a:t>Brasil</a:t>
            </a:r>
            <a:endParaRPr lang="en-US" sz="900" spc="-60" dirty="0">
              <a:solidFill>
                <a:srgbClr val="2D2D2D"/>
              </a:solidFill>
              <a:latin typeface="Arial"/>
              <a:cs typeface="Arial"/>
            </a:endParaRPr>
          </a:p>
          <a:p>
            <a:pPr fontAlgn="base"/>
            <a:endParaRPr lang="en-US" sz="1000" spc="-60" dirty="0">
              <a:solidFill>
                <a:srgbClr val="2D2D2D"/>
              </a:solidFill>
              <a:latin typeface="Arial"/>
              <a:cs typeface="Arial"/>
            </a:endParaRPr>
          </a:p>
          <a:p>
            <a:pPr fontAlgn="base"/>
            <a:endParaRPr lang="en-US" sz="1000" spc="-60" dirty="0">
              <a:solidFill>
                <a:srgbClr val="2D2D2D"/>
              </a:solidFill>
              <a:latin typeface="Arial"/>
              <a:cs typeface="Arial"/>
            </a:endParaRPr>
          </a:p>
          <a:p>
            <a:pPr marL="12700" fontAlgn="base">
              <a:spcBef>
                <a:spcPts val="120"/>
              </a:spcBef>
              <a:tabLst>
                <a:tab pos="3464560" algn="l"/>
              </a:tabLst>
            </a:pPr>
            <a:r>
              <a:rPr lang="en-US" sz="1400" b="1" spc="-10" dirty="0">
                <a:uFill>
                  <a:solidFill>
                    <a:srgbClr val="000000"/>
                  </a:solidFill>
                </a:uFill>
                <a:latin typeface="Arial"/>
                <a:cs typeface="Arial"/>
              </a:rPr>
              <a:t>AWARDS</a:t>
            </a:r>
          </a:p>
          <a:p>
            <a:pPr marL="12700" fontAlgn="base">
              <a:spcBef>
                <a:spcPts val="120"/>
              </a:spcBef>
              <a:tabLst>
                <a:tab pos="3464560" algn="l"/>
              </a:tabLst>
            </a:pPr>
            <a:r>
              <a:rPr lang="en-US" sz="400" b="1" u="heavy" spc="-10" dirty="0">
                <a:uFill>
                  <a:solidFill>
                    <a:srgbClr val="000000"/>
                  </a:solidFill>
                </a:uFill>
                <a:latin typeface="Arial"/>
                <a:cs typeface="Arial"/>
              </a:rPr>
              <a:t>           </a:t>
            </a:r>
          </a:p>
          <a:p>
            <a:pPr marL="12700" marR="5080" fontAlgn="base">
              <a:lnSpc>
                <a:spcPct val="148300"/>
              </a:lnSpc>
              <a:spcBef>
                <a:spcPts val="430"/>
              </a:spcBef>
              <a:tabLst>
                <a:tab pos="3464560" algn="l"/>
              </a:tabLst>
            </a:pPr>
            <a:r>
              <a:rPr lang="en-US" sz="1000" spc="10" dirty="0" err="1">
                <a:solidFill>
                  <a:srgbClr val="2D2D2D"/>
                </a:solidFill>
                <a:latin typeface="Arial"/>
                <a:cs typeface="Arial"/>
              </a:rPr>
              <a:t>ClienteSA</a:t>
            </a:r>
            <a:endParaRPr lang="en-US" sz="1000" spc="10" dirty="0">
              <a:solidFill>
                <a:srgbClr val="2D2D2D"/>
              </a:solidFill>
              <a:latin typeface="Arial"/>
              <a:cs typeface="Arial"/>
            </a:endParaRPr>
          </a:p>
          <a:p>
            <a:pPr marL="12700" marR="5080" fontAlgn="base">
              <a:lnSpc>
                <a:spcPct val="148300"/>
              </a:lnSpc>
              <a:spcBef>
                <a:spcPts val="100"/>
              </a:spcBef>
              <a:tabLst>
                <a:tab pos="3464560" algn="l"/>
              </a:tabLst>
            </a:pPr>
            <a:r>
              <a:rPr lang="en-US" sz="1050" b="1" spc="-60" dirty="0">
                <a:latin typeface="Arial"/>
                <a:cs typeface="Arial"/>
              </a:rPr>
              <a:t>3º </a:t>
            </a:r>
            <a:r>
              <a:rPr lang="en-US" sz="1050" b="1" spc="-60" dirty="0" err="1">
                <a:latin typeface="Arial"/>
                <a:cs typeface="Arial"/>
              </a:rPr>
              <a:t>Telesales</a:t>
            </a:r>
            <a:r>
              <a:rPr lang="en-US" sz="1050" b="1" spc="-60" dirty="0">
                <a:latin typeface="Arial"/>
                <a:cs typeface="Arial"/>
              </a:rPr>
              <a:t> Award 2011</a:t>
            </a:r>
          </a:p>
          <a:p>
            <a:pPr marR="5080" fontAlgn="base">
              <a:lnSpc>
                <a:spcPct val="148300"/>
              </a:lnSpc>
              <a:spcBef>
                <a:spcPts val="100"/>
              </a:spcBef>
              <a:tabLst>
                <a:tab pos="3464560" algn="l"/>
              </a:tabLst>
            </a:pPr>
            <a:r>
              <a:rPr lang="en-US" sz="900" spc="-60" dirty="0">
                <a:solidFill>
                  <a:srgbClr val="2D2D2D"/>
                </a:solidFill>
                <a:latin typeface="Arial"/>
                <a:cs typeface="Arial"/>
              </a:rPr>
              <a:t>Outsourcing Innovation Category</a:t>
            </a:r>
          </a:p>
          <a:p>
            <a:pPr fontAlgn="base"/>
            <a:r>
              <a:rPr lang="en-US" sz="1000" b="1" spc="-60" dirty="0">
                <a:latin typeface="Arial"/>
                <a:cs typeface="Arial"/>
              </a:rPr>
              <a:t>	</a:t>
            </a:r>
            <a:r>
              <a:rPr lang="en-US" sz="1000" spc="-60" dirty="0">
                <a:solidFill>
                  <a:srgbClr val="2D2D2D"/>
                </a:solidFill>
                <a:latin typeface="Arial"/>
                <a:cs typeface="Arial"/>
              </a:rPr>
              <a:t>September/2011</a:t>
            </a:r>
            <a:r>
              <a:rPr lang="en-US" sz="900" spc="-60" dirty="0">
                <a:solidFill>
                  <a:srgbClr val="2D2D2D"/>
                </a:solidFill>
                <a:latin typeface="Arial"/>
                <a:cs typeface="Arial"/>
              </a:rPr>
              <a:t>	São Paulo – </a:t>
            </a:r>
            <a:r>
              <a:rPr lang="en-US" sz="900" spc="-60" dirty="0" err="1">
                <a:solidFill>
                  <a:srgbClr val="2D2D2D"/>
                </a:solidFill>
                <a:latin typeface="Arial"/>
                <a:cs typeface="Arial"/>
              </a:rPr>
              <a:t>Brasil</a:t>
            </a:r>
            <a:endParaRPr lang="en-US" sz="900" spc="-60" dirty="0">
              <a:solidFill>
                <a:srgbClr val="2D2D2D"/>
              </a:solidFill>
              <a:latin typeface="Arial"/>
              <a:cs typeface="Arial"/>
            </a:endParaRPr>
          </a:p>
          <a:p>
            <a:pPr fontAlgn="base"/>
            <a:endParaRPr lang="en-US" sz="900" spc="-60" dirty="0">
              <a:solidFill>
                <a:srgbClr val="2D2D2D"/>
              </a:solidFill>
              <a:latin typeface="Arial"/>
              <a:cs typeface="Arial"/>
            </a:endParaRPr>
          </a:p>
          <a:p>
            <a:pPr marL="12700" marR="5080" fontAlgn="base">
              <a:lnSpc>
                <a:spcPct val="148300"/>
              </a:lnSpc>
              <a:spcBef>
                <a:spcPts val="430"/>
              </a:spcBef>
              <a:tabLst>
                <a:tab pos="3464560" algn="l"/>
              </a:tabLst>
            </a:pPr>
            <a:r>
              <a:rPr lang="en-US" sz="1000" spc="10" dirty="0">
                <a:solidFill>
                  <a:srgbClr val="2D2D2D"/>
                </a:solidFill>
                <a:latin typeface="Arial"/>
                <a:cs typeface="Arial"/>
              </a:rPr>
              <a:t>Grupo </a:t>
            </a:r>
            <a:r>
              <a:rPr lang="en-US" sz="1000" spc="10" dirty="0" err="1">
                <a:solidFill>
                  <a:srgbClr val="2D2D2D"/>
                </a:solidFill>
                <a:latin typeface="Arial"/>
                <a:cs typeface="Arial"/>
              </a:rPr>
              <a:t>Padrão</a:t>
            </a:r>
            <a:r>
              <a:rPr lang="en-US" sz="1000" spc="10" dirty="0">
                <a:solidFill>
                  <a:srgbClr val="2D2D2D"/>
                </a:solidFill>
                <a:latin typeface="Arial"/>
                <a:cs typeface="Arial"/>
              </a:rPr>
              <a:t> / </a:t>
            </a:r>
            <a:r>
              <a:rPr lang="en-US" sz="1000" spc="10" dirty="0" err="1">
                <a:solidFill>
                  <a:srgbClr val="2D2D2D"/>
                </a:solidFill>
                <a:latin typeface="Arial"/>
                <a:cs typeface="Arial"/>
              </a:rPr>
              <a:t>Consumidor</a:t>
            </a:r>
            <a:r>
              <a:rPr lang="en-US" sz="1000" spc="10" dirty="0">
                <a:solidFill>
                  <a:srgbClr val="2D2D2D"/>
                </a:solidFill>
                <a:latin typeface="Arial"/>
                <a:cs typeface="Arial"/>
              </a:rPr>
              <a:t> Moderno</a:t>
            </a:r>
          </a:p>
          <a:p>
            <a:pPr marL="12700" marR="5080" fontAlgn="base">
              <a:lnSpc>
                <a:spcPct val="148300"/>
              </a:lnSpc>
              <a:spcBef>
                <a:spcPts val="100"/>
              </a:spcBef>
              <a:tabLst>
                <a:tab pos="3464560" algn="l"/>
              </a:tabLst>
            </a:pPr>
            <a:r>
              <a:rPr lang="en-US" sz="1050" b="1" spc="-60" dirty="0">
                <a:latin typeface="Arial"/>
                <a:cs typeface="Arial"/>
              </a:rPr>
              <a:t>Multichannel Relationship Quality Standard Award</a:t>
            </a:r>
          </a:p>
          <a:p>
            <a:pPr marR="5080" fontAlgn="base">
              <a:lnSpc>
                <a:spcPct val="148300"/>
              </a:lnSpc>
              <a:spcBef>
                <a:spcPts val="100"/>
              </a:spcBef>
              <a:tabLst>
                <a:tab pos="3464560" algn="l"/>
              </a:tabLst>
            </a:pPr>
            <a:r>
              <a:rPr lang="en-US" sz="900" spc="-60" dirty="0">
                <a:solidFill>
                  <a:srgbClr val="2D2D2D"/>
                </a:solidFill>
                <a:latin typeface="Arial"/>
                <a:cs typeface="Arial"/>
              </a:rPr>
              <a:t>Category Best B2B Sales Operation</a:t>
            </a:r>
          </a:p>
          <a:p>
            <a:pPr fontAlgn="base"/>
            <a:r>
              <a:rPr lang="en-US" sz="1000" b="1" spc="-60" dirty="0">
                <a:latin typeface="Arial"/>
                <a:cs typeface="Arial"/>
              </a:rPr>
              <a:t>	</a:t>
            </a:r>
            <a:r>
              <a:rPr lang="en-US" sz="1000" spc="-60" dirty="0">
                <a:solidFill>
                  <a:srgbClr val="2D2D2D"/>
                </a:solidFill>
                <a:latin typeface="Arial"/>
                <a:cs typeface="Arial"/>
              </a:rPr>
              <a:t>August/2011</a:t>
            </a:r>
            <a:r>
              <a:rPr lang="en-US" sz="900" spc="-60" dirty="0">
                <a:solidFill>
                  <a:srgbClr val="2D2D2D"/>
                </a:solidFill>
                <a:latin typeface="Arial"/>
                <a:cs typeface="Arial"/>
              </a:rPr>
              <a:t>	São Paulo – </a:t>
            </a:r>
            <a:r>
              <a:rPr lang="en-US" sz="900" spc="-60" dirty="0" err="1">
                <a:solidFill>
                  <a:srgbClr val="2D2D2D"/>
                </a:solidFill>
                <a:latin typeface="Arial"/>
                <a:cs typeface="Arial"/>
              </a:rPr>
              <a:t>Brasil</a:t>
            </a:r>
            <a:endParaRPr lang="en-US" sz="900" spc="-60" dirty="0">
              <a:solidFill>
                <a:srgbClr val="2D2D2D"/>
              </a:solidFill>
              <a:latin typeface="Arial"/>
              <a:cs typeface="Arial"/>
            </a:endParaRPr>
          </a:p>
          <a:p>
            <a:pPr fontAlgn="base"/>
            <a:endParaRPr lang="en-US" sz="900" spc="-60" dirty="0">
              <a:solidFill>
                <a:srgbClr val="2D2D2D"/>
              </a:solidFill>
              <a:latin typeface="Arial"/>
              <a:cs typeface="Arial"/>
            </a:endParaRPr>
          </a:p>
          <a:p>
            <a:pPr marL="12700" marR="5080" fontAlgn="base">
              <a:lnSpc>
                <a:spcPct val="148300"/>
              </a:lnSpc>
              <a:spcBef>
                <a:spcPts val="430"/>
              </a:spcBef>
              <a:tabLst>
                <a:tab pos="3464560" algn="l"/>
              </a:tabLst>
            </a:pPr>
            <a:r>
              <a:rPr lang="en-US" sz="1000" spc="10" dirty="0">
                <a:solidFill>
                  <a:srgbClr val="2D2D2D"/>
                </a:solidFill>
                <a:latin typeface="Arial"/>
                <a:cs typeface="Arial"/>
              </a:rPr>
              <a:t>ABEMD</a:t>
            </a:r>
          </a:p>
          <a:p>
            <a:pPr marL="12700" marR="5080" fontAlgn="base">
              <a:lnSpc>
                <a:spcPct val="148300"/>
              </a:lnSpc>
              <a:spcBef>
                <a:spcPts val="100"/>
              </a:spcBef>
              <a:tabLst>
                <a:tab pos="3464560" algn="l"/>
              </a:tabLst>
            </a:pPr>
            <a:r>
              <a:rPr lang="en-US" sz="1050" b="1" spc="-60" dirty="0">
                <a:latin typeface="Arial"/>
                <a:cs typeface="Arial"/>
              </a:rPr>
              <a:t>XVII Award ABEMD 2011</a:t>
            </a:r>
          </a:p>
          <a:p>
            <a:pPr marR="5080" fontAlgn="base">
              <a:lnSpc>
                <a:spcPct val="148300"/>
              </a:lnSpc>
              <a:spcBef>
                <a:spcPts val="100"/>
              </a:spcBef>
              <a:tabLst>
                <a:tab pos="3464560" algn="l"/>
              </a:tabLst>
            </a:pPr>
            <a:r>
              <a:rPr lang="en-US" sz="900" spc="-60" dirty="0">
                <a:solidFill>
                  <a:srgbClr val="2D2D2D"/>
                </a:solidFill>
                <a:latin typeface="Arial"/>
                <a:cs typeface="Arial"/>
              </a:rPr>
              <a:t>Category Best B2B Sales Operation</a:t>
            </a:r>
          </a:p>
          <a:p>
            <a:pPr fontAlgn="base"/>
            <a:r>
              <a:rPr lang="en-US" sz="1000" b="1" spc="-60" dirty="0">
                <a:latin typeface="Arial"/>
                <a:cs typeface="Arial"/>
              </a:rPr>
              <a:t>	</a:t>
            </a:r>
            <a:r>
              <a:rPr lang="en-US" sz="1000" spc="-60" dirty="0">
                <a:solidFill>
                  <a:srgbClr val="2D2D2D"/>
                </a:solidFill>
                <a:latin typeface="Arial"/>
                <a:cs typeface="Arial"/>
              </a:rPr>
              <a:t>May/2011</a:t>
            </a:r>
            <a:r>
              <a:rPr lang="en-US" sz="900" spc="-60" dirty="0">
                <a:solidFill>
                  <a:srgbClr val="2D2D2D"/>
                </a:solidFill>
                <a:latin typeface="Arial"/>
                <a:cs typeface="Arial"/>
              </a:rPr>
              <a:t>	São Paulo – </a:t>
            </a:r>
            <a:r>
              <a:rPr lang="en-US" sz="900" spc="-60" dirty="0" err="1">
                <a:solidFill>
                  <a:srgbClr val="2D2D2D"/>
                </a:solidFill>
                <a:latin typeface="Arial"/>
                <a:cs typeface="Arial"/>
              </a:rPr>
              <a:t>Brasil</a:t>
            </a:r>
            <a:endParaRPr lang="en-US" sz="900" spc="-60" dirty="0">
              <a:solidFill>
                <a:srgbClr val="2D2D2D"/>
              </a:solidFill>
              <a:latin typeface="Arial"/>
              <a:cs typeface="Arial"/>
            </a:endParaRPr>
          </a:p>
          <a:p>
            <a:pPr fontAlgn="base"/>
            <a:endParaRPr lang="en-US" sz="900" spc="20" dirty="0">
              <a:solidFill>
                <a:srgbClr val="2D2D2D"/>
              </a:solidFill>
              <a:latin typeface="Arial"/>
              <a:cs typeface="Arial"/>
            </a:endParaRPr>
          </a:p>
          <a:p>
            <a:pPr marL="12700">
              <a:lnSpc>
                <a:spcPct val="100000"/>
              </a:lnSpc>
              <a:spcBef>
                <a:spcPts val="284"/>
              </a:spcBef>
            </a:pPr>
            <a:endParaRPr lang="en-US" sz="1000" dirty="0">
              <a:latin typeface="Arial"/>
              <a:cs typeface="Arial"/>
            </a:endParaRPr>
          </a:p>
        </p:txBody>
      </p:sp>
      <p:cxnSp>
        <p:nvCxnSpPr>
          <p:cNvPr id="32" name="Conector reto 31">
            <a:extLst>
              <a:ext uri="{FF2B5EF4-FFF2-40B4-BE49-F238E27FC236}">
                <a16:creationId xmlns:a16="http://schemas.microsoft.com/office/drawing/2014/main" id="{C540431F-9219-455D-AF57-258DFB3AC808}"/>
              </a:ext>
            </a:extLst>
          </p:cNvPr>
          <p:cNvCxnSpPr/>
          <p:nvPr/>
        </p:nvCxnSpPr>
        <p:spPr>
          <a:xfrm>
            <a:off x="457200" y="1219200"/>
            <a:ext cx="3607130" cy="0"/>
          </a:xfrm>
          <a:prstGeom prst="line">
            <a:avLst/>
          </a:prstGeom>
        </p:spPr>
        <p:style>
          <a:lnRef idx="1">
            <a:schemeClr val="dk1"/>
          </a:lnRef>
          <a:fillRef idx="0">
            <a:schemeClr val="dk1"/>
          </a:fillRef>
          <a:effectRef idx="0">
            <a:schemeClr val="dk1"/>
          </a:effectRef>
          <a:fontRef idx="minor">
            <a:schemeClr val="tx1"/>
          </a:fontRef>
        </p:style>
      </p:cxnSp>
      <p:cxnSp>
        <p:nvCxnSpPr>
          <p:cNvPr id="47" name="Conector reto 46">
            <a:extLst>
              <a:ext uri="{FF2B5EF4-FFF2-40B4-BE49-F238E27FC236}">
                <a16:creationId xmlns:a16="http://schemas.microsoft.com/office/drawing/2014/main" id="{8421700A-7107-4E5D-B1D1-57037DF27C85}"/>
              </a:ext>
            </a:extLst>
          </p:cNvPr>
          <p:cNvCxnSpPr/>
          <p:nvPr/>
        </p:nvCxnSpPr>
        <p:spPr>
          <a:xfrm>
            <a:off x="479426" y="838200"/>
            <a:ext cx="3607130" cy="0"/>
          </a:xfrm>
          <a:prstGeom prst="line">
            <a:avLst/>
          </a:prstGeom>
        </p:spPr>
        <p:style>
          <a:lnRef idx="2">
            <a:schemeClr val="dk1"/>
          </a:lnRef>
          <a:fillRef idx="0">
            <a:schemeClr val="dk1"/>
          </a:fillRef>
          <a:effectRef idx="1">
            <a:schemeClr val="dk1"/>
          </a:effectRef>
          <a:fontRef idx="minor">
            <a:schemeClr val="tx1"/>
          </a:fontRef>
        </p:style>
      </p:cxnSp>
      <p:cxnSp>
        <p:nvCxnSpPr>
          <p:cNvPr id="57" name="Conector reto 56">
            <a:extLst>
              <a:ext uri="{FF2B5EF4-FFF2-40B4-BE49-F238E27FC236}">
                <a16:creationId xmlns:a16="http://schemas.microsoft.com/office/drawing/2014/main" id="{E9E52EE4-869A-4E76-95D1-D809079EA511}"/>
              </a:ext>
            </a:extLst>
          </p:cNvPr>
          <p:cNvCxnSpPr>
            <a:cxnSpLocks/>
          </p:cNvCxnSpPr>
          <p:nvPr/>
        </p:nvCxnSpPr>
        <p:spPr>
          <a:xfrm>
            <a:off x="4317670" y="838200"/>
            <a:ext cx="2997530" cy="0"/>
          </a:xfrm>
          <a:prstGeom prst="line">
            <a:avLst/>
          </a:prstGeom>
        </p:spPr>
        <p:style>
          <a:lnRef idx="2">
            <a:schemeClr val="dk1"/>
          </a:lnRef>
          <a:fillRef idx="0">
            <a:schemeClr val="dk1"/>
          </a:fillRef>
          <a:effectRef idx="1">
            <a:schemeClr val="dk1"/>
          </a:effectRef>
          <a:fontRef idx="minor">
            <a:schemeClr val="tx1"/>
          </a:fontRef>
        </p:style>
      </p:cxnSp>
      <p:cxnSp>
        <p:nvCxnSpPr>
          <p:cNvPr id="58" name="Conector reto 57">
            <a:extLst>
              <a:ext uri="{FF2B5EF4-FFF2-40B4-BE49-F238E27FC236}">
                <a16:creationId xmlns:a16="http://schemas.microsoft.com/office/drawing/2014/main" id="{FB509B8A-9FDE-434E-A494-9D18C4EBB78A}"/>
              </a:ext>
            </a:extLst>
          </p:cNvPr>
          <p:cNvCxnSpPr>
            <a:cxnSpLocks/>
          </p:cNvCxnSpPr>
          <p:nvPr/>
        </p:nvCxnSpPr>
        <p:spPr>
          <a:xfrm>
            <a:off x="4317670" y="4953000"/>
            <a:ext cx="2997530" cy="0"/>
          </a:xfrm>
          <a:prstGeom prst="line">
            <a:avLst/>
          </a:prstGeom>
        </p:spPr>
        <p:style>
          <a:lnRef idx="2">
            <a:schemeClr val="dk1"/>
          </a:lnRef>
          <a:fillRef idx="0">
            <a:schemeClr val="dk1"/>
          </a:fillRef>
          <a:effectRef idx="1">
            <a:schemeClr val="dk1"/>
          </a:effectRef>
          <a:fontRef idx="minor">
            <a:schemeClr val="tx1"/>
          </a:fontRef>
        </p:style>
      </p:cxnSp>
      <p:sp>
        <p:nvSpPr>
          <p:cNvPr id="56" name="object 24">
            <a:extLst>
              <a:ext uri="{FF2B5EF4-FFF2-40B4-BE49-F238E27FC236}">
                <a16:creationId xmlns:a16="http://schemas.microsoft.com/office/drawing/2014/main" id="{253824D7-CA1E-4827-9799-648437E71DBE}"/>
              </a:ext>
            </a:extLst>
          </p:cNvPr>
          <p:cNvSpPr txBox="1"/>
          <p:nvPr/>
        </p:nvSpPr>
        <p:spPr>
          <a:xfrm>
            <a:off x="478878" y="6561642"/>
            <a:ext cx="3607129" cy="2508379"/>
          </a:xfrm>
          <a:prstGeom prst="rect">
            <a:avLst/>
          </a:prstGeom>
        </p:spPr>
        <p:txBody>
          <a:bodyPr vert="horz" wrap="square" lIns="0" tIns="15240" rIns="0" bIns="0" rtlCol="0">
            <a:spAutoFit/>
          </a:bodyPr>
          <a:lstStyle/>
          <a:p>
            <a:pPr marR="247650">
              <a:lnSpc>
                <a:spcPct val="100000"/>
              </a:lnSpc>
            </a:pPr>
            <a:r>
              <a:rPr lang="en-US" sz="1050" b="1" spc="-70" dirty="0">
                <a:latin typeface="Arial"/>
                <a:cs typeface="Arial"/>
              </a:rPr>
              <a:t> </a:t>
            </a:r>
            <a:r>
              <a:rPr lang="en-US" sz="1200" b="1" spc="-70" dirty="0">
                <a:latin typeface="Arial"/>
                <a:cs typeface="Arial"/>
              </a:rPr>
              <a:t>LIQ </a:t>
            </a:r>
            <a:r>
              <a:rPr lang="en-US" sz="1200" b="1" spc="-70" dirty="0" err="1">
                <a:latin typeface="Arial"/>
                <a:cs typeface="Arial"/>
              </a:rPr>
              <a:t>Contax</a:t>
            </a:r>
            <a:r>
              <a:rPr lang="en-US" sz="1200" b="1" spc="-70" dirty="0">
                <a:latin typeface="Arial"/>
                <a:cs typeface="Arial"/>
              </a:rPr>
              <a:t> TNL</a:t>
            </a:r>
            <a:r>
              <a:rPr lang="en-US" sz="1200" b="1" spc="-30" dirty="0">
                <a:solidFill>
                  <a:srgbClr val="2D2D2D"/>
                </a:solidFill>
                <a:latin typeface="Arial"/>
                <a:cs typeface="Arial"/>
              </a:rPr>
              <a:t> </a:t>
            </a:r>
            <a:r>
              <a:rPr lang="en-US" sz="900" spc="-30" dirty="0">
                <a:solidFill>
                  <a:srgbClr val="2D2D2D"/>
                </a:solidFill>
                <a:latin typeface="Arial"/>
                <a:cs typeface="Arial"/>
              </a:rPr>
              <a:t>6 years </a:t>
            </a:r>
          </a:p>
          <a:p>
            <a:pPr marR="247650">
              <a:lnSpc>
                <a:spcPct val="100000"/>
              </a:lnSpc>
            </a:pPr>
            <a:endParaRPr lang="en-US" sz="1050" b="1" spc="-70" dirty="0">
              <a:latin typeface="Arial"/>
              <a:cs typeface="Arial"/>
            </a:endParaRPr>
          </a:p>
          <a:p>
            <a:pPr marR="247650">
              <a:spcBef>
                <a:spcPts val="290"/>
              </a:spcBef>
              <a:tabLst>
                <a:tab pos="135890" algn="l"/>
              </a:tabLst>
            </a:pPr>
            <a:r>
              <a:rPr lang="en-US" sz="1050" b="1" dirty="0">
                <a:latin typeface="Arial"/>
                <a:cs typeface="Arial"/>
              </a:rPr>
              <a:t>Operations coordinator</a:t>
            </a:r>
          </a:p>
          <a:p>
            <a:pPr marR="247650">
              <a:spcBef>
                <a:spcPts val="290"/>
              </a:spcBef>
              <a:tabLst>
                <a:tab pos="135890" algn="l"/>
              </a:tabLst>
            </a:pPr>
            <a:r>
              <a:rPr lang="en-US" sz="1000" b="1" dirty="0">
                <a:latin typeface="Arial"/>
                <a:cs typeface="Arial"/>
              </a:rPr>
              <a:t>   </a:t>
            </a:r>
            <a:r>
              <a:rPr lang="en-US" sz="900" b="1" dirty="0">
                <a:latin typeface="Arial"/>
                <a:cs typeface="Arial"/>
              </a:rPr>
              <a:t>December/2009– January/2012</a:t>
            </a:r>
            <a:r>
              <a:rPr lang="en-US" sz="1000" b="1" dirty="0">
                <a:latin typeface="Arial"/>
                <a:cs typeface="Arial"/>
              </a:rPr>
              <a:t>               </a:t>
            </a:r>
            <a:r>
              <a:rPr lang="en-US" sz="900" dirty="0">
                <a:latin typeface="Arial"/>
                <a:cs typeface="Arial"/>
              </a:rPr>
              <a:t>São Paulo – </a:t>
            </a:r>
            <a:r>
              <a:rPr lang="en-US" sz="900" dirty="0" err="1">
                <a:latin typeface="Arial"/>
                <a:cs typeface="Arial"/>
              </a:rPr>
              <a:t>Brasil</a:t>
            </a:r>
            <a:endParaRPr lang="en-US" sz="1000" spc="-30" dirty="0">
              <a:solidFill>
                <a:srgbClr val="2D2D2D"/>
              </a:solidFill>
              <a:latin typeface="Arial"/>
              <a:cs typeface="Arial"/>
            </a:endParaRPr>
          </a:p>
          <a:p>
            <a:pPr marL="12066">
              <a:spcBef>
                <a:spcPts val="290"/>
              </a:spcBef>
              <a:tabLst>
                <a:tab pos="135890" algn="l"/>
              </a:tabLst>
            </a:pPr>
            <a:endParaRPr lang="en-US" sz="1000" b="1" spc="-30" dirty="0">
              <a:solidFill>
                <a:srgbClr val="2D2D2D"/>
              </a:solidFill>
              <a:latin typeface="Arial"/>
              <a:cs typeface="Arial"/>
            </a:endParaRPr>
          </a:p>
          <a:p>
            <a:pPr marL="12066">
              <a:lnSpc>
                <a:spcPct val="100000"/>
              </a:lnSpc>
              <a:spcBef>
                <a:spcPts val="290"/>
              </a:spcBef>
              <a:tabLst>
                <a:tab pos="135890" algn="l"/>
              </a:tabLst>
            </a:pPr>
            <a:r>
              <a:rPr lang="en-US" sz="1050" b="1" spc="-20" dirty="0">
                <a:latin typeface="Arial"/>
                <a:cs typeface="Arial"/>
              </a:rPr>
              <a:t>Operations Specialist Supervisor</a:t>
            </a:r>
          </a:p>
          <a:p>
            <a:pPr marL="12066">
              <a:spcBef>
                <a:spcPts val="290"/>
              </a:spcBef>
              <a:tabLst>
                <a:tab pos="135890" algn="l"/>
              </a:tabLst>
            </a:pPr>
            <a:r>
              <a:rPr lang="en-US" sz="1000" b="1" spc="-20" dirty="0">
                <a:latin typeface="Arial"/>
                <a:cs typeface="Arial"/>
              </a:rPr>
              <a:t>   </a:t>
            </a:r>
            <a:r>
              <a:rPr lang="en-US" sz="900" b="1" spc="-20" dirty="0">
                <a:latin typeface="Arial"/>
                <a:cs typeface="Arial"/>
              </a:rPr>
              <a:t>December/2007 – </a:t>
            </a:r>
            <a:r>
              <a:rPr lang="en-US" sz="900" b="1" dirty="0">
                <a:latin typeface="Arial"/>
                <a:cs typeface="Arial"/>
              </a:rPr>
              <a:t>December</a:t>
            </a:r>
            <a:r>
              <a:rPr lang="en-US" sz="900" b="1" spc="-20" dirty="0">
                <a:latin typeface="Arial"/>
                <a:cs typeface="Arial"/>
              </a:rPr>
              <a:t>/2009</a:t>
            </a:r>
            <a:r>
              <a:rPr lang="en-US" sz="1000" b="1" spc="-20" dirty="0">
                <a:latin typeface="Arial"/>
                <a:cs typeface="Arial"/>
              </a:rPr>
              <a:t>             </a:t>
            </a:r>
            <a:r>
              <a:rPr lang="en-US" sz="900" dirty="0">
                <a:latin typeface="Arial"/>
                <a:cs typeface="Arial"/>
              </a:rPr>
              <a:t>São Paulo – </a:t>
            </a:r>
            <a:r>
              <a:rPr lang="en-US" sz="900" dirty="0" err="1">
                <a:latin typeface="Arial"/>
                <a:cs typeface="Arial"/>
              </a:rPr>
              <a:t>Brasil</a:t>
            </a:r>
            <a:endParaRPr lang="en-US" sz="900" dirty="0">
              <a:latin typeface="Arial"/>
              <a:cs typeface="Arial"/>
            </a:endParaRPr>
          </a:p>
          <a:p>
            <a:pPr marL="12066">
              <a:lnSpc>
                <a:spcPct val="100000"/>
              </a:lnSpc>
              <a:spcBef>
                <a:spcPts val="290"/>
              </a:spcBef>
              <a:tabLst>
                <a:tab pos="135890" algn="l"/>
              </a:tabLst>
            </a:pPr>
            <a:endParaRPr lang="en-US" sz="1000" b="1" spc="-20" dirty="0">
              <a:latin typeface="Arial"/>
              <a:cs typeface="Arial"/>
            </a:endParaRPr>
          </a:p>
          <a:p>
            <a:pPr marL="12066">
              <a:lnSpc>
                <a:spcPct val="100000"/>
              </a:lnSpc>
              <a:spcBef>
                <a:spcPts val="290"/>
              </a:spcBef>
              <a:tabLst>
                <a:tab pos="135890" algn="l"/>
              </a:tabLst>
            </a:pPr>
            <a:r>
              <a:rPr lang="en-US" sz="1050" b="1" spc="-20" dirty="0">
                <a:latin typeface="Arial"/>
                <a:cs typeface="Arial"/>
              </a:rPr>
              <a:t>Operations Supervisor</a:t>
            </a:r>
          </a:p>
          <a:p>
            <a:pPr marL="12066">
              <a:spcBef>
                <a:spcPts val="290"/>
              </a:spcBef>
              <a:tabLst>
                <a:tab pos="135890" algn="l"/>
              </a:tabLst>
            </a:pPr>
            <a:r>
              <a:rPr lang="en-US" sz="1000" b="1" spc="-20" dirty="0">
                <a:latin typeface="Arial"/>
                <a:cs typeface="Arial"/>
              </a:rPr>
              <a:t>   </a:t>
            </a:r>
            <a:r>
              <a:rPr lang="en-US" sz="900" b="1" spc="-20" dirty="0">
                <a:latin typeface="Arial"/>
                <a:cs typeface="Arial"/>
              </a:rPr>
              <a:t>October/2006 – </a:t>
            </a:r>
            <a:r>
              <a:rPr lang="en-US" sz="900" b="1" dirty="0">
                <a:latin typeface="Arial"/>
                <a:cs typeface="Arial"/>
              </a:rPr>
              <a:t>December</a:t>
            </a:r>
            <a:r>
              <a:rPr lang="en-US" sz="900" b="1" spc="-20" dirty="0">
                <a:latin typeface="Arial"/>
                <a:cs typeface="Arial"/>
              </a:rPr>
              <a:t>/2007</a:t>
            </a:r>
            <a:r>
              <a:rPr lang="en-US" sz="1000" b="1" spc="-20" dirty="0">
                <a:latin typeface="Arial"/>
                <a:cs typeface="Arial"/>
              </a:rPr>
              <a:t>                 </a:t>
            </a:r>
            <a:r>
              <a:rPr lang="en-US" sz="900" dirty="0">
                <a:latin typeface="Arial"/>
                <a:cs typeface="Arial"/>
              </a:rPr>
              <a:t>São Paulo – </a:t>
            </a:r>
            <a:r>
              <a:rPr lang="en-US" sz="900" dirty="0" err="1">
                <a:latin typeface="Arial"/>
                <a:cs typeface="Arial"/>
              </a:rPr>
              <a:t>Brasil</a:t>
            </a:r>
            <a:endParaRPr lang="en-US" sz="900" dirty="0">
              <a:latin typeface="Arial"/>
              <a:cs typeface="Arial"/>
            </a:endParaRPr>
          </a:p>
          <a:p>
            <a:pPr marL="12066">
              <a:spcBef>
                <a:spcPts val="290"/>
              </a:spcBef>
              <a:tabLst>
                <a:tab pos="135890" algn="l"/>
              </a:tabLst>
            </a:pPr>
            <a:endParaRPr lang="en-US" sz="1000" b="1" spc="-20" dirty="0">
              <a:latin typeface="Arial"/>
              <a:cs typeface="Arial"/>
            </a:endParaRPr>
          </a:p>
          <a:p>
            <a:pPr marL="12066">
              <a:lnSpc>
                <a:spcPct val="100000"/>
              </a:lnSpc>
              <a:spcBef>
                <a:spcPts val="290"/>
              </a:spcBef>
              <a:tabLst>
                <a:tab pos="135890" algn="l"/>
              </a:tabLst>
            </a:pPr>
            <a:r>
              <a:rPr lang="en-US" sz="1050" b="1" spc="-20" dirty="0">
                <a:latin typeface="Arial"/>
                <a:cs typeface="Arial"/>
              </a:rPr>
              <a:t>TLMK Operator </a:t>
            </a:r>
          </a:p>
          <a:p>
            <a:pPr marL="12066">
              <a:spcBef>
                <a:spcPts val="290"/>
              </a:spcBef>
              <a:tabLst>
                <a:tab pos="135890" algn="l"/>
              </a:tabLst>
            </a:pPr>
            <a:r>
              <a:rPr lang="en-US" sz="1000" b="1" spc="-20" dirty="0">
                <a:latin typeface="Arial"/>
                <a:cs typeface="Arial"/>
              </a:rPr>
              <a:t>   </a:t>
            </a:r>
            <a:r>
              <a:rPr lang="en-US" sz="900" b="1" spc="-20" dirty="0">
                <a:latin typeface="Arial"/>
                <a:cs typeface="Arial"/>
              </a:rPr>
              <a:t>February/2006 – September/2006</a:t>
            </a:r>
            <a:r>
              <a:rPr lang="en-US" sz="1000" b="1" spc="-20" dirty="0">
                <a:latin typeface="Arial"/>
                <a:cs typeface="Arial"/>
              </a:rPr>
              <a:t>                </a:t>
            </a:r>
            <a:r>
              <a:rPr lang="en-US" sz="900" dirty="0">
                <a:latin typeface="Arial"/>
                <a:cs typeface="Arial"/>
              </a:rPr>
              <a:t>São Paulo – </a:t>
            </a:r>
            <a:r>
              <a:rPr lang="en-US" sz="900" dirty="0" err="1">
                <a:latin typeface="Arial"/>
                <a:cs typeface="Arial"/>
              </a:rPr>
              <a:t>Brasil</a:t>
            </a:r>
            <a:endParaRPr lang="en-US" sz="1000" b="1" dirty="0">
              <a:latin typeface="Arial"/>
              <a:cs typeface="Arial"/>
            </a:endParaRPr>
          </a:p>
        </p:txBody>
      </p:sp>
      <p:cxnSp>
        <p:nvCxnSpPr>
          <p:cNvPr id="60" name="Conector reto 59">
            <a:extLst>
              <a:ext uri="{FF2B5EF4-FFF2-40B4-BE49-F238E27FC236}">
                <a16:creationId xmlns:a16="http://schemas.microsoft.com/office/drawing/2014/main" id="{9B1DDA76-7354-438A-892F-DD7FB8DA163F}"/>
              </a:ext>
            </a:extLst>
          </p:cNvPr>
          <p:cNvCxnSpPr/>
          <p:nvPr/>
        </p:nvCxnSpPr>
        <p:spPr>
          <a:xfrm>
            <a:off x="457200" y="6858000"/>
            <a:ext cx="36071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2043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852</TotalTime>
  <Words>835</Words>
  <Application>Microsoft Office PowerPoint</Application>
  <PresentationFormat>Personalizar</PresentationFormat>
  <Paragraphs>159</Paragraphs>
  <Slides>2</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vt:i4>
      </vt:variant>
    </vt:vector>
  </HeadingPairs>
  <TitlesOfParts>
    <vt:vector size="5" baseType="lpstr">
      <vt:lpstr>Arial</vt:lpstr>
      <vt:lpstr>Calibri</vt:lpstr>
      <vt:lpstr>Office Theme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gonçalves custódio</dc:creator>
  <cp:lastModifiedBy>Thiago gonçalves custódio</cp:lastModifiedBy>
  <cp:revision>145</cp:revision>
  <dcterms:created xsi:type="dcterms:W3CDTF">2021-07-08T19:16:03Z</dcterms:created>
  <dcterms:modified xsi:type="dcterms:W3CDTF">2022-02-07T18:22:18Z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2020-12-29T00:00:00Z</vt:filetime>
  </property>
  <property fmtid="{D5CDD505-2E9C-101B-9397-08002B2CF9AE}" pid="3" name="Creator">
    <vt:lpwstr>LaTeX with hyperref</vt:lpwstr>
  </property>
  <property fmtid="{D5CDD505-2E9C-101B-9397-08002B2CF9AE}" pid="4" name="LastSaved">
    <vt:filetime>2021-07-08T00:00:00Z</vt:filetime>
  </property>
</Properties>
</file>