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004300" cy="6121400"/>
  <p:notesSz cx="9004300" cy="612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6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1897634"/>
            <a:ext cx="7653655" cy="1285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3427984"/>
            <a:ext cx="6303010" cy="153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230"/>
              </a:lnSpc>
            </a:pPr>
            <a:fld id="{81D60167-4931-47E6-BA6A-407CBD079E47}" type="slidenum">
              <a:rPr spc="-175" dirty="0"/>
              <a:t>‹#›</a:t>
            </a:fld>
            <a:r>
              <a:rPr spc="-175" dirty="0"/>
              <a:t> </a:t>
            </a:r>
            <a:r>
              <a:rPr spc="434" dirty="0"/>
              <a:t>/</a:t>
            </a:r>
            <a:r>
              <a:rPr spc="-440" dirty="0"/>
              <a:t> </a:t>
            </a:r>
            <a:r>
              <a:rPr spc="-175" dirty="0"/>
              <a:t>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0" i="1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230"/>
              </a:lnSpc>
            </a:pPr>
            <a:fld id="{81D60167-4931-47E6-BA6A-407CBD079E47}" type="slidenum">
              <a:rPr spc="-175" dirty="0"/>
              <a:t>‹#›</a:t>
            </a:fld>
            <a:r>
              <a:rPr spc="-175" dirty="0"/>
              <a:t> </a:t>
            </a:r>
            <a:r>
              <a:rPr spc="434" dirty="0"/>
              <a:t>/</a:t>
            </a:r>
            <a:r>
              <a:rPr spc="-440" dirty="0"/>
              <a:t> </a:t>
            </a:r>
            <a:r>
              <a:rPr spc="-175" dirty="0"/>
              <a:t>21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407922"/>
            <a:ext cx="3916870" cy="4040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407922"/>
            <a:ext cx="3916870" cy="4040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230"/>
              </a:lnSpc>
            </a:pPr>
            <a:fld id="{81D60167-4931-47E6-BA6A-407CBD079E47}" type="slidenum">
              <a:rPr spc="-175" dirty="0"/>
              <a:t>‹#›</a:t>
            </a:fld>
            <a:r>
              <a:rPr spc="-175" dirty="0"/>
              <a:t> </a:t>
            </a:r>
            <a:r>
              <a:rPr spc="434" dirty="0"/>
              <a:t>/</a:t>
            </a:r>
            <a:r>
              <a:rPr spc="-440" dirty="0"/>
              <a:t> </a:t>
            </a:r>
            <a:r>
              <a:rPr spc="-175" dirty="0"/>
              <a:t>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230"/>
              </a:lnSpc>
            </a:pPr>
            <a:fld id="{81D60167-4931-47E6-BA6A-407CBD079E47}" type="slidenum">
              <a:rPr spc="-175" dirty="0"/>
              <a:t>‹#›</a:t>
            </a:fld>
            <a:r>
              <a:rPr spc="-175" dirty="0"/>
              <a:t> </a:t>
            </a:r>
            <a:r>
              <a:rPr spc="434" dirty="0"/>
              <a:t>/</a:t>
            </a:r>
            <a:r>
              <a:rPr spc="-440" dirty="0"/>
              <a:t> </a:t>
            </a:r>
            <a:r>
              <a:rPr spc="-175" dirty="0"/>
              <a:t>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230"/>
              </a:lnSpc>
            </a:pPr>
            <a:fld id="{81D60167-4931-47E6-BA6A-407CBD079E47}" type="slidenum">
              <a:rPr spc="-175" dirty="0"/>
              <a:t>‹#›</a:t>
            </a:fld>
            <a:r>
              <a:rPr spc="-175" dirty="0"/>
              <a:t> </a:t>
            </a:r>
            <a:r>
              <a:rPr spc="434" dirty="0"/>
              <a:t>/</a:t>
            </a:r>
            <a:r>
              <a:rPr spc="-440" dirty="0"/>
              <a:t> </a:t>
            </a:r>
            <a:r>
              <a:rPr spc="-175" dirty="0"/>
              <a:t>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000490" cy="382905"/>
          </a:xfrm>
          <a:custGeom>
            <a:avLst/>
            <a:gdLst/>
            <a:ahLst/>
            <a:cxnLst/>
            <a:rect l="l" t="t" r="r" b="b"/>
            <a:pathLst>
              <a:path w="9000490" h="382905">
                <a:moveTo>
                  <a:pt x="0" y="382816"/>
                </a:moveTo>
                <a:lnTo>
                  <a:pt x="8999994" y="382816"/>
                </a:lnTo>
                <a:lnTo>
                  <a:pt x="8999994" y="0"/>
                </a:lnTo>
                <a:lnTo>
                  <a:pt x="0" y="0"/>
                </a:lnTo>
                <a:lnTo>
                  <a:pt x="0" y="382816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4124" y="42249"/>
            <a:ext cx="3756050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2543988"/>
            <a:ext cx="7852409" cy="163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1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30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5692902"/>
            <a:ext cx="2070989" cy="30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41444" y="5796550"/>
            <a:ext cx="793750" cy="31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230"/>
              </a:lnSpc>
            </a:pPr>
            <a:fld id="{81D60167-4931-47E6-BA6A-407CBD079E47}" type="slidenum">
              <a:rPr spc="-175" dirty="0"/>
              <a:t>‹#›</a:t>
            </a:fld>
            <a:r>
              <a:rPr spc="-175" dirty="0"/>
              <a:t> </a:t>
            </a:r>
            <a:r>
              <a:rPr spc="434" dirty="0"/>
              <a:t>/</a:t>
            </a:r>
            <a:r>
              <a:rPr spc="-440" dirty="0"/>
              <a:t> </a:t>
            </a:r>
            <a:r>
              <a:rPr spc="-175" dirty="0"/>
              <a:t>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png"/><Relationship Id="rId12" Type="http://schemas.openxmlformats.org/officeDocument/2006/relationships/image" Target="../media/image60.emf"/><Relationship Id="rId13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994" y="1825993"/>
            <a:ext cx="8280400" cy="58734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9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b="1" spc="-10" dirty="0">
                <a:solidFill>
                  <a:srgbClr val="04064C"/>
                </a:solidFill>
                <a:latin typeface="Lucida Sans"/>
                <a:cs typeface="Lucida Sans"/>
              </a:rPr>
              <a:t>SIGNALS </a:t>
            </a:r>
            <a:r>
              <a:rPr b="1" spc="100" dirty="0">
                <a:solidFill>
                  <a:srgbClr val="04064C"/>
                </a:solidFill>
                <a:latin typeface="Lucida Sans"/>
                <a:cs typeface="Lucida Sans"/>
              </a:rPr>
              <a:t>AND </a:t>
            </a:r>
            <a:r>
              <a:rPr b="1" spc="40" dirty="0">
                <a:solidFill>
                  <a:srgbClr val="04064C"/>
                </a:solidFill>
                <a:latin typeface="Lucida Sans"/>
                <a:cs typeface="Lucida Sans"/>
              </a:rPr>
              <a:t>SYSTEMS </a:t>
            </a:r>
            <a:r>
              <a:rPr b="1" spc="25" dirty="0">
                <a:solidFill>
                  <a:srgbClr val="04064C"/>
                </a:solidFill>
                <a:latin typeface="Lucida Sans"/>
                <a:cs typeface="Lucida Sans"/>
              </a:rPr>
              <a:t>USING</a:t>
            </a:r>
            <a:r>
              <a:rPr b="1" spc="20" dirty="0">
                <a:solidFill>
                  <a:srgbClr val="04064C"/>
                </a:solidFill>
                <a:latin typeface="Lucida Sans"/>
                <a:cs typeface="Lucida Sans"/>
              </a:rPr>
              <a:t> </a:t>
            </a:r>
            <a:r>
              <a:rPr b="1" spc="60" dirty="0" smtClean="0">
                <a:solidFill>
                  <a:srgbClr val="04064C"/>
                </a:solidFill>
                <a:latin typeface="Lucida Sans"/>
                <a:cs typeface="Lucida Sans"/>
              </a:rPr>
              <a:t>MATLAB</a:t>
            </a:r>
            <a:r>
              <a:rPr lang="tr-TR" b="1" spc="60" dirty="0" smtClean="0">
                <a:solidFill>
                  <a:srgbClr val="04064C"/>
                </a:solidFill>
                <a:latin typeface="Lucida Sans"/>
                <a:cs typeface="Lucida Sans"/>
              </a:rPr>
              <a:t> </a:t>
            </a:r>
            <a:endParaRPr dirty="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b="1" spc="-40" dirty="0">
                <a:solidFill>
                  <a:srgbClr val="04064C"/>
                </a:solidFill>
                <a:latin typeface="Lucida Sans"/>
                <a:cs typeface="Lucida Sans"/>
              </a:rPr>
              <a:t>Chapter </a:t>
            </a:r>
            <a:r>
              <a:rPr b="1" spc="-10" dirty="0">
                <a:solidFill>
                  <a:srgbClr val="04064C"/>
                </a:solidFill>
                <a:latin typeface="Lucida Sans"/>
                <a:cs typeface="Lucida Sans"/>
              </a:rPr>
              <a:t>1 </a:t>
            </a:r>
            <a:r>
              <a:rPr b="1" spc="190" dirty="0">
                <a:solidFill>
                  <a:srgbClr val="04064C"/>
                </a:solidFill>
                <a:latin typeface="Lucida Sans"/>
                <a:cs typeface="Lucida Sans"/>
              </a:rPr>
              <a:t>— </a:t>
            </a:r>
            <a:r>
              <a:rPr b="1" spc="-60" dirty="0">
                <a:solidFill>
                  <a:srgbClr val="04064C"/>
                </a:solidFill>
                <a:latin typeface="Lucida Sans"/>
                <a:cs typeface="Lucida Sans"/>
              </a:rPr>
              <a:t>Continuous–time</a:t>
            </a:r>
            <a:r>
              <a:rPr b="1" spc="45" dirty="0">
                <a:solidFill>
                  <a:srgbClr val="04064C"/>
                </a:solidFill>
                <a:latin typeface="Lucida Sans"/>
                <a:cs typeface="Lucida Sans"/>
              </a:rPr>
              <a:t> </a:t>
            </a:r>
            <a:r>
              <a:rPr b="1" spc="-100" dirty="0">
                <a:solidFill>
                  <a:srgbClr val="04064C"/>
                </a:solidFill>
                <a:latin typeface="Lucida Sans"/>
                <a:cs typeface="Lucida Sans"/>
              </a:rPr>
              <a:t>Signals</a:t>
            </a:r>
            <a:endParaRPr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4350" y="2755900"/>
            <a:ext cx="320040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dirty="0" smtClean="0">
                <a:latin typeface="Lucida Sans"/>
                <a:cs typeface="Lucida Sans"/>
              </a:rPr>
              <a:t>L.</a:t>
            </a:r>
            <a:r>
              <a:rPr dirty="0" smtClean="0">
                <a:latin typeface="Lucida Sans"/>
                <a:cs typeface="Lucida Sans"/>
              </a:rPr>
              <a:t> </a:t>
            </a:r>
            <a:r>
              <a:rPr dirty="0">
                <a:latin typeface="Lucida Sans"/>
                <a:cs typeface="Lucida Sans"/>
              </a:rPr>
              <a:t>F. </a:t>
            </a:r>
            <a:r>
              <a:rPr dirty="0" err="1" smtClean="0">
                <a:latin typeface="Lucida Sans"/>
                <a:cs typeface="Lucida Sans"/>
              </a:rPr>
              <a:t>Chaparro</a:t>
            </a:r>
            <a:r>
              <a:rPr lang="en-US" dirty="0" smtClean="0">
                <a:latin typeface="Lucida Sans"/>
                <a:cs typeface="Lucida Sans"/>
              </a:rPr>
              <a:t> and</a:t>
            </a:r>
            <a:r>
              <a:rPr lang="tr-TR" dirty="0" smtClean="0">
                <a:latin typeface="Lucida Sans"/>
                <a:cs typeface="Lucida Sans"/>
              </a:rPr>
              <a:t> </a:t>
            </a:r>
            <a:r>
              <a:rPr lang="en-US" dirty="0" smtClean="0">
                <a:latin typeface="Lucida Sans"/>
                <a:cs typeface="Lucida Sans"/>
              </a:rPr>
              <a:t>A. Akan</a:t>
            </a:r>
            <a:endParaRPr dirty="0">
              <a:latin typeface="Lucida Sans"/>
              <a:cs typeface="Lucida Sans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5606" y="42249"/>
            <a:ext cx="230632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0" dirty="0"/>
              <a:t>Even and odd</a:t>
            </a:r>
            <a:r>
              <a:rPr spc="-254" dirty="0"/>
              <a:t> </a:t>
            </a:r>
            <a:r>
              <a:rPr spc="-120" dirty="0"/>
              <a:t>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4350" y="1003300"/>
            <a:ext cx="417830" cy="330219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mtClean="0">
                <a:solidFill>
                  <a:srgbClr val="FF0000"/>
                </a:solidFill>
              </a:rPr>
              <a:t>x(</a:t>
            </a:r>
            <a:r>
              <a:rPr dirty="0">
                <a:solidFill>
                  <a:srgbClr val="FF0000"/>
                </a:solidFill>
              </a:rPr>
              <a:t>t</a:t>
            </a:r>
            <a:r>
              <a:rPr dirty="0" smtClean="0">
                <a:solidFill>
                  <a:srgbClr val="FF0000"/>
                </a:solidFill>
              </a:rPr>
              <a:t>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7750" y="850900"/>
            <a:ext cx="572770" cy="648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5080" indent="-74295">
              <a:lnSpc>
                <a:spcPct val="114399"/>
              </a:lnSpc>
              <a:spcBef>
                <a:spcPts val="100"/>
              </a:spcBef>
            </a:pPr>
            <a:r>
              <a:rPr dirty="0" smtClean="0">
                <a:solidFill>
                  <a:srgbClr val="FF0000"/>
                </a:solidFill>
              </a:rPr>
              <a:t>even:  odd 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sz="185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3786" y="796113"/>
            <a:ext cx="1487805" cy="6711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/>
              <a:t>x (t) = x (−t)</a:t>
            </a:r>
          </a:p>
          <a:p>
            <a:pPr marL="18415">
              <a:lnSpc>
                <a:spcPct val="100000"/>
              </a:lnSpc>
              <a:spcBef>
                <a:spcPts val="325"/>
              </a:spcBef>
            </a:pPr>
            <a:r>
              <a:rPr dirty="0"/>
              <a:t>x (t) = −x (−t)</a:t>
            </a:r>
          </a:p>
        </p:txBody>
      </p:sp>
      <p:sp>
        <p:nvSpPr>
          <p:cNvPr id="6" name="object 6"/>
          <p:cNvSpPr/>
          <p:nvPr/>
        </p:nvSpPr>
        <p:spPr>
          <a:xfrm>
            <a:off x="2895333" y="844473"/>
            <a:ext cx="2956560" cy="0"/>
          </a:xfrm>
          <a:custGeom>
            <a:avLst/>
            <a:gdLst/>
            <a:ahLst/>
            <a:cxnLst/>
            <a:rect l="l" t="t" r="r" b="b"/>
            <a:pathLst>
              <a:path w="2956560">
                <a:moveTo>
                  <a:pt x="0" y="0"/>
                </a:moveTo>
                <a:lnTo>
                  <a:pt x="295628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897860" y="844461"/>
            <a:ext cx="0" cy="688340"/>
          </a:xfrm>
          <a:custGeom>
            <a:avLst/>
            <a:gdLst/>
            <a:ahLst/>
            <a:cxnLst/>
            <a:rect l="l" t="t" r="r" b="b"/>
            <a:pathLst>
              <a:path h="688340">
                <a:moveTo>
                  <a:pt x="0" y="688301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49086" y="844461"/>
            <a:ext cx="0" cy="688340"/>
          </a:xfrm>
          <a:custGeom>
            <a:avLst/>
            <a:gdLst/>
            <a:ahLst/>
            <a:cxnLst/>
            <a:rect l="l" t="t" r="r" b="b"/>
            <a:pathLst>
              <a:path h="688340">
                <a:moveTo>
                  <a:pt x="0" y="688301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95333" y="1532763"/>
            <a:ext cx="2956560" cy="0"/>
          </a:xfrm>
          <a:custGeom>
            <a:avLst/>
            <a:gdLst/>
            <a:ahLst/>
            <a:cxnLst/>
            <a:rect l="l" t="t" r="r" b="b"/>
            <a:pathLst>
              <a:path w="2956560">
                <a:moveTo>
                  <a:pt x="0" y="0"/>
                </a:moveTo>
                <a:lnTo>
                  <a:pt x="295628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2318" y="801446"/>
            <a:ext cx="3042920" cy="0"/>
          </a:xfrm>
          <a:custGeom>
            <a:avLst/>
            <a:gdLst/>
            <a:ahLst/>
            <a:cxnLst/>
            <a:rect l="l" t="t" r="r" b="b"/>
            <a:pathLst>
              <a:path w="3042920">
                <a:moveTo>
                  <a:pt x="0" y="0"/>
                </a:moveTo>
                <a:lnTo>
                  <a:pt x="3042323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4845" y="801459"/>
            <a:ext cx="0" cy="774700"/>
          </a:xfrm>
          <a:custGeom>
            <a:avLst/>
            <a:gdLst/>
            <a:ahLst/>
            <a:cxnLst/>
            <a:rect l="l" t="t" r="r" b="b"/>
            <a:pathLst>
              <a:path h="774700">
                <a:moveTo>
                  <a:pt x="0" y="774331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92101" y="801459"/>
            <a:ext cx="0" cy="774700"/>
          </a:xfrm>
          <a:custGeom>
            <a:avLst/>
            <a:gdLst/>
            <a:ahLst/>
            <a:cxnLst/>
            <a:rect l="l" t="t" r="r" b="b"/>
            <a:pathLst>
              <a:path h="774700">
                <a:moveTo>
                  <a:pt x="0" y="774331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2318" y="1575790"/>
            <a:ext cx="3042920" cy="0"/>
          </a:xfrm>
          <a:custGeom>
            <a:avLst/>
            <a:gdLst/>
            <a:ahLst/>
            <a:cxnLst/>
            <a:rect l="l" t="t" r="r" b="b"/>
            <a:pathLst>
              <a:path w="3042920">
                <a:moveTo>
                  <a:pt x="0" y="0"/>
                </a:moveTo>
                <a:lnTo>
                  <a:pt x="3042323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6679" y="1657122"/>
            <a:ext cx="4767580" cy="72136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615"/>
              </a:spcBef>
              <a:buClr>
                <a:srgbClr val="04064C"/>
              </a:buClr>
              <a:buSzPct val="83783"/>
              <a:buFont typeface="DejaVu Sans"/>
              <a:buChar char="•"/>
              <a:tabLst>
                <a:tab pos="180975" algn="l"/>
              </a:tabLst>
            </a:pPr>
            <a:r>
              <a:rPr dirty="0">
                <a:solidFill>
                  <a:srgbClr val="0000FF"/>
                </a:solidFill>
              </a:rPr>
              <a:t>Even and odd decomposition</a:t>
            </a:r>
            <a:r>
              <a:rPr dirty="0"/>
              <a:t>: For any signal y (t)</a:t>
            </a:r>
          </a:p>
          <a:p>
            <a:pPr marL="2221865">
              <a:lnSpc>
                <a:spcPct val="100000"/>
              </a:lnSpc>
              <a:spcBef>
                <a:spcPts val="520"/>
              </a:spcBef>
            </a:pPr>
            <a:r>
              <a:rPr dirty="0"/>
              <a:t>y (t) = ye (t) + yo (t)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4141444" y="5796550"/>
            <a:ext cx="79375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230"/>
              </a:lnSpc>
            </a:pPr>
            <a:fld id="{81D60167-4931-47E6-BA6A-407CBD079E47}" type="slidenum">
              <a:rPr sz="1800" spc="-175" dirty="0">
                <a:latin typeface="Lucida Sans"/>
                <a:cs typeface="Lucida Sans"/>
              </a:rPr>
              <a:t>10</a:t>
            </a:fld>
            <a:r>
              <a:rPr sz="1800" spc="-175" dirty="0">
                <a:latin typeface="Lucida Sans"/>
                <a:cs typeface="Lucida Sans"/>
              </a:rPr>
              <a:t> </a:t>
            </a:r>
            <a:r>
              <a:rPr sz="1800" spc="434" dirty="0">
                <a:latin typeface="Lucida Sans"/>
                <a:cs typeface="Lucida Sans"/>
              </a:rPr>
              <a:t>/</a:t>
            </a:r>
            <a:r>
              <a:rPr sz="1800" spc="-440" dirty="0">
                <a:latin typeface="Lucida Sans"/>
                <a:cs typeface="Lucida Sans"/>
              </a:rPr>
              <a:t> </a:t>
            </a:r>
            <a:r>
              <a:rPr sz="1800" spc="-175" dirty="0">
                <a:latin typeface="Lucida Sans"/>
                <a:cs typeface="Lucida Sans"/>
              </a:rPr>
              <a:t>21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63751" y="2679700"/>
            <a:ext cx="2514600" cy="648896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/>
              <a:t>ye (t) = 0.5 [y (t) + y (−t)]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/>
              <a:t>yo (t) = 0.5 [y (t) − y (−t)]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883150" y="2755900"/>
            <a:ext cx="1981200" cy="639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 marR="5080" indent="-19685">
              <a:lnSpc>
                <a:spcPct val="114399"/>
              </a:lnSpc>
              <a:spcBef>
                <a:spcPts val="100"/>
              </a:spcBef>
            </a:pPr>
            <a:r>
              <a:rPr dirty="0"/>
              <a:t>even component  odd component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58750" y="3594100"/>
            <a:ext cx="8073390" cy="201231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3075305" algn="l"/>
              </a:tabLst>
            </a:pPr>
            <a:r>
              <a:rPr dirty="0" smtClean="0">
                <a:solidFill>
                  <a:srgbClr val="0000FF"/>
                </a:solidFill>
              </a:rPr>
              <a:t>Example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sz="1850" spc="-15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/>
              <a:t>x (t) = cos(2πt + θ),	− ∞ &lt; t &lt; ∞</a:t>
            </a:r>
          </a:p>
          <a:p>
            <a:pPr marL="645160" marR="944244" indent="-148590">
              <a:lnSpc>
                <a:spcPct val="114399"/>
              </a:lnSpc>
              <a:spcBef>
                <a:spcPts val="200"/>
              </a:spcBef>
              <a:tabLst>
                <a:tab pos="1058545" algn="l"/>
              </a:tabLst>
            </a:pPr>
            <a:r>
              <a:rPr dirty="0"/>
              <a:t>even	x (t) = x (−t) → cos(2πt + θ) = cos(−2πt + θ) = cos(2πt − θ)  θ = −θ, or θ = 0, π</a:t>
            </a:r>
          </a:p>
          <a:p>
            <a:pPr marL="497205">
              <a:lnSpc>
                <a:spcPct val="100000"/>
              </a:lnSpc>
              <a:spcBef>
                <a:spcPts val="320"/>
              </a:spcBef>
              <a:tabLst>
                <a:tab pos="991235" algn="l"/>
              </a:tabLst>
            </a:pPr>
            <a:r>
              <a:rPr dirty="0"/>
              <a:t>odd	x (t) = −x (−t) → cos(2πt + θ) = − cos(−2πt + θ) = cos(−2πt + θ ± π)</a:t>
            </a:r>
          </a:p>
          <a:p>
            <a:pPr marL="4115435">
              <a:lnSpc>
                <a:spcPct val="100000"/>
              </a:lnSpc>
              <a:spcBef>
                <a:spcPts val="320"/>
              </a:spcBef>
            </a:pPr>
            <a:r>
              <a:rPr dirty="0"/>
              <a:t>= cos(2πt − θ ∓ π)</a:t>
            </a:r>
          </a:p>
          <a:p>
            <a:pPr marL="645160">
              <a:lnSpc>
                <a:spcPct val="100000"/>
              </a:lnSpc>
              <a:spcBef>
                <a:spcPts val="325"/>
              </a:spcBef>
            </a:pPr>
            <a:r>
              <a:rPr dirty="0"/>
              <a:t>θ = −θ ∓ π, or θ = ∓π/2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277059"/>
            <a:ext cx="1321435" cy="298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 smtClean="0">
                <a:solidFill>
                  <a:srgbClr val="0000FF"/>
                </a:solidFill>
              </a:rPr>
              <a:t>Example</a:t>
            </a:r>
            <a:r>
              <a:rPr lang="en-US" sz="1800" dirty="0" smtClean="0">
                <a:solidFill>
                  <a:srgbClr val="0000FF"/>
                </a:solidFill>
              </a:rPr>
              <a:t>: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43491" y="818511"/>
            <a:ext cx="65659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i="1" spc="-130" dirty="0">
                <a:latin typeface="Trebuchet MS"/>
                <a:cs typeface="Trebuchet MS"/>
              </a:rPr>
              <a:t>x </a:t>
            </a:r>
            <a:r>
              <a:rPr sz="1850" spc="35" dirty="0">
                <a:latin typeface="Arial"/>
                <a:cs typeface="Arial"/>
              </a:rPr>
              <a:t>(</a:t>
            </a:r>
            <a:r>
              <a:rPr sz="1850" i="1" spc="35" dirty="0">
                <a:latin typeface="Trebuchet MS"/>
                <a:cs typeface="Trebuchet MS"/>
              </a:rPr>
              <a:t>t</a:t>
            </a:r>
            <a:r>
              <a:rPr sz="1850" spc="35" dirty="0">
                <a:latin typeface="Arial"/>
                <a:cs typeface="Arial"/>
              </a:rPr>
              <a:t>)</a:t>
            </a:r>
            <a:r>
              <a:rPr sz="1850" spc="-345" dirty="0">
                <a:latin typeface="Arial"/>
                <a:cs typeface="Arial"/>
              </a:rPr>
              <a:t> </a:t>
            </a:r>
            <a:r>
              <a:rPr sz="1850" spc="275" dirty="0">
                <a:latin typeface="Arial"/>
                <a:cs typeface="Arial"/>
              </a:rPr>
              <a:t>=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0090" y="674087"/>
            <a:ext cx="2222259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60" dirty="0">
                <a:latin typeface="Arial"/>
                <a:cs typeface="Arial"/>
              </a:rPr>
              <a:t>2 </a:t>
            </a:r>
            <a:r>
              <a:rPr sz="1850" spc="-90" dirty="0">
                <a:latin typeface="Arial"/>
                <a:cs typeface="Arial"/>
              </a:rPr>
              <a:t>cos(4</a:t>
            </a:r>
            <a:r>
              <a:rPr sz="1850" i="1" spc="-90" dirty="0">
                <a:latin typeface="Trebuchet MS"/>
                <a:cs typeface="Trebuchet MS"/>
              </a:rPr>
              <a:t>t</a:t>
            </a:r>
            <a:r>
              <a:rPr sz="1850" spc="-90" dirty="0">
                <a:latin typeface="Arial"/>
                <a:cs typeface="Arial"/>
              </a:rPr>
              <a:t>) </a:t>
            </a:r>
            <a:r>
              <a:rPr lang="tr-TR" sz="1850" spc="-90" dirty="0" smtClean="0">
                <a:latin typeface="Arial"/>
                <a:cs typeface="Arial"/>
              </a:rPr>
              <a:t>	   </a:t>
            </a:r>
            <a:r>
              <a:rPr sz="1850" i="1" spc="-150" dirty="0" smtClean="0">
                <a:latin typeface="Trebuchet MS"/>
                <a:cs typeface="Trebuchet MS"/>
              </a:rPr>
              <a:t>t </a:t>
            </a:r>
            <a:r>
              <a:rPr sz="1850" i="1" spc="-100" dirty="0">
                <a:latin typeface="Verdana"/>
                <a:cs typeface="Verdana"/>
              </a:rPr>
              <a:t>&gt;</a:t>
            </a:r>
            <a:r>
              <a:rPr sz="1850" i="1" spc="-235" dirty="0">
                <a:latin typeface="Verdana"/>
                <a:cs typeface="Verdana"/>
              </a:rPr>
              <a:t> </a:t>
            </a:r>
            <a:r>
              <a:rPr sz="1850" spc="-160" dirty="0">
                <a:latin typeface="Arial"/>
                <a:cs typeface="Arial"/>
              </a:rPr>
              <a:t>0</a:t>
            </a: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964565" algn="l"/>
              </a:tabLst>
            </a:pPr>
            <a:r>
              <a:rPr sz="1850" spc="-160" dirty="0">
                <a:latin typeface="Arial"/>
                <a:cs typeface="Arial"/>
              </a:rPr>
              <a:t>0	</a:t>
            </a:r>
            <a:r>
              <a:rPr lang="tr-TR" sz="1850" spc="-160" dirty="0" smtClean="0">
                <a:latin typeface="Arial"/>
                <a:cs typeface="Arial"/>
              </a:rPr>
              <a:t>   </a:t>
            </a:r>
            <a:r>
              <a:rPr sz="1850" spc="-125" dirty="0" smtClean="0">
                <a:latin typeface="Arial"/>
                <a:cs typeface="Arial"/>
              </a:rPr>
              <a:t>otherwise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359963"/>
            <a:ext cx="4916856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not even or odd, its even and odd components 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97466" y="2537800"/>
            <a:ext cx="118110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20" dirty="0">
                <a:latin typeface="Arial"/>
                <a:cs typeface="Arial"/>
              </a:rPr>
              <a:t>−1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5897" y="2537800"/>
            <a:ext cx="186055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15" dirty="0">
                <a:latin typeface="Arial"/>
                <a:cs typeface="Arial"/>
              </a:rPr>
              <a:t>−0.5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4421" y="2537800"/>
            <a:ext cx="71120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2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2852" y="2537800"/>
            <a:ext cx="138430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15" dirty="0">
                <a:latin typeface="Arial"/>
                <a:cs typeface="Arial"/>
              </a:rPr>
              <a:t>0.5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1347" y="2537800"/>
            <a:ext cx="71120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20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1422" y="1753166"/>
            <a:ext cx="118745" cy="81978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40"/>
              </a:spcBef>
            </a:pPr>
            <a:r>
              <a:rPr sz="600" spc="20" dirty="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">
              <a:latin typeface="Times New Roman"/>
              <a:cs typeface="Times New Roman"/>
            </a:endParaRPr>
          </a:p>
          <a:p>
            <a:pPr marL="60325">
              <a:lnSpc>
                <a:spcPct val="100000"/>
              </a:lnSpc>
            </a:pPr>
            <a:r>
              <a:rPr sz="600" spc="20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imes New Roman"/>
              <a:cs typeface="Times New Roman"/>
            </a:endParaRPr>
          </a:p>
          <a:p>
            <a:pPr marL="60325">
              <a:lnSpc>
                <a:spcPct val="100000"/>
              </a:lnSpc>
            </a:pPr>
            <a:r>
              <a:rPr sz="600" spc="2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600" spc="20" dirty="0">
                <a:latin typeface="Arial"/>
                <a:cs typeface="Arial"/>
              </a:rPr>
              <a:t>−1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0" dirty="0">
                <a:latin typeface="Arial"/>
                <a:cs typeface="Arial"/>
              </a:rPr>
              <a:t>−2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82227" y="1823023"/>
            <a:ext cx="2258060" cy="696595"/>
          </a:xfrm>
          <a:custGeom>
            <a:avLst/>
            <a:gdLst/>
            <a:ahLst/>
            <a:cxnLst/>
            <a:rect l="l" t="t" r="r" b="b"/>
            <a:pathLst>
              <a:path w="2258060" h="696594">
                <a:moveTo>
                  <a:pt x="0" y="352284"/>
                </a:moveTo>
                <a:lnTo>
                  <a:pt x="1120910" y="352284"/>
                </a:lnTo>
                <a:lnTo>
                  <a:pt x="1136918" y="0"/>
                </a:lnTo>
                <a:lnTo>
                  <a:pt x="1160938" y="0"/>
                </a:lnTo>
                <a:lnTo>
                  <a:pt x="1184958" y="8004"/>
                </a:lnTo>
                <a:lnTo>
                  <a:pt x="1208979" y="16008"/>
                </a:lnTo>
                <a:lnTo>
                  <a:pt x="1232999" y="24020"/>
                </a:lnTo>
                <a:lnTo>
                  <a:pt x="1257019" y="40028"/>
                </a:lnTo>
                <a:lnTo>
                  <a:pt x="1273027" y="48040"/>
                </a:lnTo>
                <a:lnTo>
                  <a:pt x="1297048" y="64048"/>
                </a:lnTo>
                <a:lnTo>
                  <a:pt x="1321068" y="88069"/>
                </a:lnTo>
                <a:lnTo>
                  <a:pt x="1345088" y="104085"/>
                </a:lnTo>
                <a:lnTo>
                  <a:pt x="1369109" y="128105"/>
                </a:lnTo>
                <a:lnTo>
                  <a:pt x="1393129" y="144113"/>
                </a:lnTo>
                <a:lnTo>
                  <a:pt x="1409137" y="168134"/>
                </a:lnTo>
                <a:lnTo>
                  <a:pt x="1433157" y="192154"/>
                </a:lnTo>
                <a:lnTo>
                  <a:pt x="1457178" y="224178"/>
                </a:lnTo>
                <a:lnTo>
                  <a:pt x="1481198" y="248199"/>
                </a:lnTo>
                <a:lnTo>
                  <a:pt x="1505218" y="272219"/>
                </a:lnTo>
                <a:lnTo>
                  <a:pt x="1529239" y="304243"/>
                </a:lnTo>
                <a:lnTo>
                  <a:pt x="1545247" y="328264"/>
                </a:lnTo>
                <a:lnTo>
                  <a:pt x="1569267" y="360288"/>
                </a:lnTo>
                <a:lnTo>
                  <a:pt x="1593287" y="384308"/>
                </a:lnTo>
                <a:lnTo>
                  <a:pt x="1617308" y="416333"/>
                </a:lnTo>
                <a:lnTo>
                  <a:pt x="1641328" y="440353"/>
                </a:lnTo>
                <a:lnTo>
                  <a:pt x="1665348" y="464373"/>
                </a:lnTo>
                <a:lnTo>
                  <a:pt x="1689369" y="496406"/>
                </a:lnTo>
                <a:lnTo>
                  <a:pt x="1705385" y="520418"/>
                </a:lnTo>
                <a:lnTo>
                  <a:pt x="1729405" y="544438"/>
                </a:lnTo>
                <a:lnTo>
                  <a:pt x="1753417" y="568459"/>
                </a:lnTo>
                <a:lnTo>
                  <a:pt x="1777438" y="584475"/>
                </a:lnTo>
                <a:lnTo>
                  <a:pt x="1801458" y="608495"/>
                </a:lnTo>
                <a:lnTo>
                  <a:pt x="1825478" y="624503"/>
                </a:lnTo>
                <a:lnTo>
                  <a:pt x="1841495" y="640520"/>
                </a:lnTo>
                <a:lnTo>
                  <a:pt x="1865507" y="656528"/>
                </a:lnTo>
                <a:lnTo>
                  <a:pt x="1889527" y="664540"/>
                </a:lnTo>
                <a:lnTo>
                  <a:pt x="1913547" y="680548"/>
                </a:lnTo>
                <a:lnTo>
                  <a:pt x="1937568" y="688560"/>
                </a:lnTo>
                <a:lnTo>
                  <a:pt x="1961588" y="696564"/>
                </a:lnTo>
                <a:lnTo>
                  <a:pt x="2049665" y="696564"/>
                </a:lnTo>
                <a:lnTo>
                  <a:pt x="2073686" y="688560"/>
                </a:lnTo>
                <a:lnTo>
                  <a:pt x="2097698" y="680548"/>
                </a:lnTo>
                <a:lnTo>
                  <a:pt x="2113714" y="672544"/>
                </a:lnTo>
                <a:lnTo>
                  <a:pt x="2137734" y="664540"/>
                </a:lnTo>
                <a:lnTo>
                  <a:pt x="2161755" y="648524"/>
                </a:lnTo>
                <a:lnTo>
                  <a:pt x="2185775" y="632507"/>
                </a:lnTo>
                <a:lnTo>
                  <a:pt x="2209787" y="616499"/>
                </a:lnTo>
                <a:lnTo>
                  <a:pt x="2233807" y="600483"/>
                </a:lnTo>
                <a:lnTo>
                  <a:pt x="2257828" y="576463"/>
                </a:lnTo>
              </a:path>
            </a:pathLst>
          </a:custGeom>
          <a:ln w="1623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564182" y="1812647"/>
          <a:ext cx="2273300" cy="715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325"/>
                <a:gridCol w="568325"/>
                <a:gridCol w="568325"/>
                <a:gridCol w="568325"/>
              </a:tblGrid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7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3266479" y="2086587"/>
            <a:ext cx="152400" cy="18986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dirty="0">
                <a:latin typeface="Arial"/>
                <a:cs typeface="Arial"/>
              </a:rPr>
              <a:t>x(t)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0542" y="3602666"/>
            <a:ext cx="118110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20" dirty="0">
                <a:latin typeface="Arial"/>
                <a:cs typeface="Arial"/>
              </a:rPr>
              <a:t>−1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16914" y="3602666"/>
            <a:ext cx="186055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15" dirty="0">
                <a:latin typeface="Arial"/>
                <a:cs typeface="Arial"/>
              </a:rPr>
              <a:t>−0.5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57755" y="3602666"/>
            <a:ext cx="138430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15" dirty="0">
                <a:latin typeface="Arial"/>
                <a:cs typeface="Arial"/>
              </a:rPr>
              <a:t>0.5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02202" y="3602666"/>
            <a:ext cx="71120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20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32438" y="2811351"/>
            <a:ext cx="191135" cy="78613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70"/>
              </a:spcBef>
            </a:pPr>
            <a:r>
              <a:rPr sz="600" spc="20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475"/>
              </a:spcBef>
            </a:pPr>
            <a:r>
              <a:rPr sz="600" spc="15" dirty="0">
                <a:latin typeface="Arial"/>
                <a:cs typeface="Arial"/>
              </a:rPr>
              <a:t>0.5</a:t>
            </a:r>
            <a:endParaRPr sz="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sz="600" spc="2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  <a:p>
            <a:pPr marR="9525" algn="r">
              <a:lnSpc>
                <a:spcPct val="100000"/>
              </a:lnSpc>
              <a:spcBef>
                <a:spcPts val="475"/>
              </a:spcBef>
            </a:pPr>
            <a:r>
              <a:rPr sz="600" spc="15" dirty="0">
                <a:latin typeface="Arial"/>
                <a:cs typeface="Arial"/>
              </a:rPr>
              <a:t>−0.5</a:t>
            </a:r>
            <a:endParaRPr sz="6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80"/>
              </a:spcBef>
            </a:pPr>
            <a:r>
              <a:rPr sz="600" spc="20" dirty="0">
                <a:latin typeface="Arial"/>
                <a:cs typeface="Arial"/>
              </a:rPr>
              <a:t>−1</a:t>
            </a:r>
            <a:endParaRPr sz="600">
              <a:latin typeface="Arial"/>
              <a:cs typeface="Arial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85248"/>
              </p:ext>
            </p:extLst>
          </p:nvPr>
        </p:nvGraphicFramePr>
        <p:xfrm>
          <a:off x="2427257" y="2877855"/>
          <a:ext cx="1531618" cy="726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"/>
                <a:gridCol w="504824"/>
                <a:gridCol w="496569"/>
                <a:gridCol w="504825"/>
              </a:tblGrid>
              <a:tr h="5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1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1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1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1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2445300" y="2935929"/>
            <a:ext cx="1985645" cy="608965"/>
          </a:xfrm>
          <a:custGeom>
            <a:avLst/>
            <a:gdLst/>
            <a:ahLst/>
            <a:cxnLst/>
            <a:rect l="l" t="t" r="r" b="b"/>
            <a:pathLst>
              <a:path w="1985645" h="608964">
                <a:moveTo>
                  <a:pt x="0" y="520418"/>
                </a:moveTo>
                <a:lnTo>
                  <a:pt x="24020" y="536434"/>
                </a:lnTo>
                <a:lnTo>
                  <a:pt x="40033" y="552442"/>
                </a:lnTo>
                <a:lnTo>
                  <a:pt x="64053" y="568459"/>
                </a:lnTo>
                <a:lnTo>
                  <a:pt x="80064" y="576463"/>
                </a:lnTo>
                <a:lnTo>
                  <a:pt x="104084" y="584475"/>
                </a:lnTo>
                <a:lnTo>
                  <a:pt x="120097" y="592479"/>
                </a:lnTo>
                <a:lnTo>
                  <a:pt x="144117" y="600483"/>
                </a:lnTo>
                <a:lnTo>
                  <a:pt x="160131" y="608495"/>
                </a:lnTo>
                <a:lnTo>
                  <a:pt x="224182" y="608495"/>
                </a:lnTo>
                <a:lnTo>
                  <a:pt x="240195" y="600483"/>
                </a:lnTo>
                <a:lnTo>
                  <a:pt x="264216" y="600483"/>
                </a:lnTo>
                <a:lnTo>
                  <a:pt x="280229" y="592479"/>
                </a:lnTo>
                <a:lnTo>
                  <a:pt x="304246" y="584475"/>
                </a:lnTo>
                <a:lnTo>
                  <a:pt x="320260" y="568459"/>
                </a:lnTo>
                <a:lnTo>
                  <a:pt x="344279" y="560455"/>
                </a:lnTo>
                <a:lnTo>
                  <a:pt x="360293" y="544438"/>
                </a:lnTo>
                <a:lnTo>
                  <a:pt x="384313" y="528422"/>
                </a:lnTo>
                <a:lnTo>
                  <a:pt x="400326" y="512414"/>
                </a:lnTo>
                <a:lnTo>
                  <a:pt x="424346" y="496398"/>
                </a:lnTo>
                <a:lnTo>
                  <a:pt x="440354" y="472377"/>
                </a:lnTo>
                <a:lnTo>
                  <a:pt x="464374" y="448357"/>
                </a:lnTo>
                <a:lnTo>
                  <a:pt x="480390" y="432349"/>
                </a:lnTo>
                <a:lnTo>
                  <a:pt x="504411" y="408329"/>
                </a:lnTo>
                <a:lnTo>
                  <a:pt x="520427" y="384308"/>
                </a:lnTo>
                <a:lnTo>
                  <a:pt x="544439" y="360288"/>
                </a:lnTo>
                <a:lnTo>
                  <a:pt x="560455" y="336268"/>
                </a:lnTo>
                <a:lnTo>
                  <a:pt x="584476" y="312247"/>
                </a:lnTo>
                <a:lnTo>
                  <a:pt x="600492" y="288235"/>
                </a:lnTo>
                <a:lnTo>
                  <a:pt x="624512" y="264215"/>
                </a:lnTo>
                <a:lnTo>
                  <a:pt x="640520" y="240195"/>
                </a:lnTo>
                <a:lnTo>
                  <a:pt x="664541" y="216174"/>
                </a:lnTo>
                <a:lnTo>
                  <a:pt x="680549" y="192154"/>
                </a:lnTo>
                <a:lnTo>
                  <a:pt x="704569" y="168134"/>
                </a:lnTo>
                <a:lnTo>
                  <a:pt x="720585" y="152117"/>
                </a:lnTo>
                <a:lnTo>
                  <a:pt x="744606" y="128097"/>
                </a:lnTo>
                <a:lnTo>
                  <a:pt x="760614" y="112089"/>
                </a:lnTo>
                <a:lnTo>
                  <a:pt x="784634" y="96073"/>
                </a:lnTo>
                <a:lnTo>
                  <a:pt x="800650" y="72052"/>
                </a:lnTo>
                <a:lnTo>
                  <a:pt x="824671" y="64048"/>
                </a:lnTo>
                <a:lnTo>
                  <a:pt x="840687" y="48032"/>
                </a:lnTo>
                <a:lnTo>
                  <a:pt x="864699" y="32024"/>
                </a:lnTo>
                <a:lnTo>
                  <a:pt x="880715" y="24020"/>
                </a:lnTo>
                <a:lnTo>
                  <a:pt x="904736" y="16008"/>
                </a:lnTo>
                <a:lnTo>
                  <a:pt x="920752" y="8004"/>
                </a:lnTo>
                <a:lnTo>
                  <a:pt x="944764" y="8004"/>
                </a:lnTo>
                <a:lnTo>
                  <a:pt x="960780" y="0"/>
                </a:lnTo>
                <a:lnTo>
                  <a:pt x="984801" y="304243"/>
                </a:lnTo>
                <a:lnTo>
                  <a:pt x="1000809" y="0"/>
                </a:lnTo>
                <a:lnTo>
                  <a:pt x="1024829" y="8004"/>
                </a:lnTo>
                <a:lnTo>
                  <a:pt x="1040845" y="8004"/>
                </a:lnTo>
                <a:lnTo>
                  <a:pt x="1064866" y="16008"/>
                </a:lnTo>
                <a:lnTo>
                  <a:pt x="1080882" y="24020"/>
                </a:lnTo>
                <a:lnTo>
                  <a:pt x="1104894" y="32024"/>
                </a:lnTo>
                <a:lnTo>
                  <a:pt x="1120910" y="48032"/>
                </a:lnTo>
                <a:lnTo>
                  <a:pt x="1144931" y="64048"/>
                </a:lnTo>
                <a:lnTo>
                  <a:pt x="1160947" y="72052"/>
                </a:lnTo>
                <a:lnTo>
                  <a:pt x="1184967" y="96073"/>
                </a:lnTo>
                <a:lnTo>
                  <a:pt x="1200975" y="112089"/>
                </a:lnTo>
                <a:lnTo>
                  <a:pt x="1224996" y="128097"/>
                </a:lnTo>
                <a:lnTo>
                  <a:pt x="1241004" y="152117"/>
                </a:lnTo>
                <a:lnTo>
                  <a:pt x="1265024" y="168134"/>
                </a:lnTo>
                <a:lnTo>
                  <a:pt x="1281040" y="192154"/>
                </a:lnTo>
                <a:lnTo>
                  <a:pt x="1305061" y="216174"/>
                </a:lnTo>
                <a:lnTo>
                  <a:pt x="1321069" y="240195"/>
                </a:lnTo>
                <a:lnTo>
                  <a:pt x="1345089" y="264215"/>
                </a:lnTo>
                <a:lnTo>
                  <a:pt x="1361105" y="288235"/>
                </a:lnTo>
                <a:lnTo>
                  <a:pt x="1385126" y="312247"/>
                </a:lnTo>
                <a:lnTo>
                  <a:pt x="1401142" y="336268"/>
                </a:lnTo>
                <a:lnTo>
                  <a:pt x="1425154" y="360288"/>
                </a:lnTo>
                <a:lnTo>
                  <a:pt x="1441170" y="384308"/>
                </a:lnTo>
                <a:lnTo>
                  <a:pt x="1465191" y="408329"/>
                </a:lnTo>
                <a:lnTo>
                  <a:pt x="1481207" y="432349"/>
                </a:lnTo>
                <a:lnTo>
                  <a:pt x="1505227" y="448357"/>
                </a:lnTo>
                <a:lnTo>
                  <a:pt x="1521235" y="472377"/>
                </a:lnTo>
                <a:lnTo>
                  <a:pt x="1545256" y="496398"/>
                </a:lnTo>
                <a:lnTo>
                  <a:pt x="1561264" y="512414"/>
                </a:lnTo>
                <a:lnTo>
                  <a:pt x="1585284" y="528422"/>
                </a:lnTo>
                <a:lnTo>
                  <a:pt x="1601300" y="544438"/>
                </a:lnTo>
                <a:lnTo>
                  <a:pt x="1625321" y="560455"/>
                </a:lnTo>
                <a:lnTo>
                  <a:pt x="1641337" y="568459"/>
                </a:lnTo>
                <a:lnTo>
                  <a:pt x="1665349" y="584475"/>
                </a:lnTo>
                <a:lnTo>
                  <a:pt x="1681365" y="592479"/>
                </a:lnTo>
                <a:lnTo>
                  <a:pt x="1705386" y="600483"/>
                </a:lnTo>
                <a:lnTo>
                  <a:pt x="1721402" y="600483"/>
                </a:lnTo>
                <a:lnTo>
                  <a:pt x="1745422" y="608495"/>
                </a:lnTo>
                <a:lnTo>
                  <a:pt x="1801459" y="608495"/>
                </a:lnTo>
                <a:lnTo>
                  <a:pt x="1825479" y="600483"/>
                </a:lnTo>
                <a:lnTo>
                  <a:pt x="1841495" y="592479"/>
                </a:lnTo>
                <a:lnTo>
                  <a:pt x="1865516" y="584475"/>
                </a:lnTo>
                <a:lnTo>
                  <a:pt x="1881524" y="576463"/>
                </a:lnTo>
                <a:lnTo>
                  <a:pt x="1905544" y="568459"/>
                </a:lnTo>
                <a:lnTo>
                  <a:pt x="1921560" y="552442"/>
                </a:lnTo>
                <a:lnTo>
                  <a:pt x="1945581" y="536434"/>
                </a:lnTo>
                <a:lnTo>
                  <a:pt x="1961597" y="520418"/>
                </a:lnTo>
                <a:lnTo>
                  <a:pt x="1985609" y="504410"/>
                </a:lnTo>
              </a:path>
            </a:pathLst>
          </a:custGeom>
          <a:ln w="1623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29286" y="3440340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10" h="16510">
                <a:moveTo>
                  <a:pt x="0" y="0"/>
                </a:moveTo>
                <a:lnTo>
                  <a:pt x="16013" y="16008"/>
                </a:lnTo>
              </a:path>
            </a:pathLst>
          </a:custGeom>
          <a:ln w="1623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393381" y="3602666"/>
            <a:ext cx="78740" cy="2578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0320">
              <a:lnSpc>
                <a:spcPts val="715"/>
              </a:lnSpc>
              <a:spcBef>
                <a:spcPts val="140"/>
              </a:spcBef>
            </a:pPr>
            <a:r>
              <a:rPr sz="600" spc="2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1075"/>
              </a:lnSpc>
            </a:pPr>
            <a:r>
              <a:rPr sz="900" spc="-5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09459" y="3120205"/>
            <a:ext cx="203835" cy="236854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ts val="860"/>
              </a:lnSpc>
              <a:spcBef>
                <a:spcPts val="10"/>
              </a:spcBef>
            </a:pPr>
            <a:r>
              <a:rPr sz="900" spc="-5" dirty="0">
                <a:latin typeface="Arial"/>
                <a:cs typeface="Arial"/>
              </a:rPr>
              <a:t>x</a:t>
            </a:r>
            <a:r>
              <a:rPr sz="900" spc="5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(t)</a:t>
            </a:r>
            <a:endParaRPr sz="900">
              <a:latin typeface="Arial"/>
              <a:cs typeface="Arial"/>
            </a:endParaRPr>
          </a:p>
          <a:p>
            <a:pPr marL="68580">
              <a:lnSpc>
                <a:spcPts val="620"/>
              </a:lnSpc>
            </a:pPr>
            <a:r>
              <a:rPr sz="700" dirty="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50401" y="3610450"/>
            <a:ext cx="136525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b="1" spc="5" dirty="0">
                <a:latin typeface="Arial"/>
                <a:cs typeface="Arial"/>
              </a:rPr>
              <a:t>−1</a:t>
            </a:r>
            <a:endParaRPr sz="7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98766" y="3610450"/>
            <a:ext cx="217804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b="1" spc="5" dirty="0">
                <a:latin typeface="Arial"/>
                <a:cs typeface="Arial"/>
              </a:rPr>
              <a:t>−0.5</a:t>
            </a:r>
            <a:endParaRPr sz="7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63632" y="3610450"/>
            <a:ext cx="16129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b="1" spc="5" dirty="0">
                <a:latin typeface="Arial"/>
                <a:cs typeface="Arial"/>
              </a:rPr>
              <a:t>0.5</a:t>
            </a:r>
            <a:endParaRPr sz="7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08071" y="3610450"/>
            <a:ext cx="800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b="1" spc="5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06287" y="2830614"/>
            <a:ext cx="225425" cy="7861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395"/>
              </a:spcBef>
            </a:pPr>
            <a:r>
              <a:rPr sz="750" b="1" spc="5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95"/>
              </a:spcBef>
            </a:pPr>
            <a:r>
              <a:rPr sz="750" b="1" spc="5" dirty="0">
                <a:latin typeface="Arial"/>
                <a:cs typeface="Arial"/>
              </a:rPr>
              <a:t>0.5</a:t>
            </a:r>
            <a:endParaRPr sz="75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  <a:spcBef>
                <a:spcPts val="300"/>
              </a:spcBef>
            </a:pPr>
            <a:r>
              <a:rPr sz="750" b="1" spc="5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 marR="12065" algn="r">
              <a:lnSpc>
                <a:spcPct val="100000"/>
              </a:lnSpc>
              <a:spcBef>
                <a:spcPts val="295"/>
              </a:spcBef>
            </a:pPr>
            <a:r>
              <a:rPr sz="750" b="1" spc="5" dirty="0">
                <a:latin typeface="Arial"/>
                <a:cs typeface="Arial"/>
              </a:rPr>
              <a:t>−0.5</a:t>
            </a:r>
            <a:endParaRPr sz="7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00"/>
              </a:spcBef>
            </a:pPr>
            <a:r>
              <a:rPr sz="750" b="1" spc="5" dirty="0">
                <a:latin typeface="Arial"/>
                <a:cs typeface="Arial"/>
              </a:rPr>
              <a:t>−1</a:t>
            </a:r>
            <a:endParaRPr sz="750">
              <a:latin typeface="Arial"/>
              <a:cs typeface="Arial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733132" y="2885859"/>
          <a:ext cx="2011044" cy="726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570"/>
                <a:gridCol w="504824"/>
                <a:gridCol w="504825"/>
                <a:gridCol w="504825"/>
              </a:tblGrid>
              <a:tr h="5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1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1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1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1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4751178" y="2943933"/>
            <a:ext cx="1993900" cy="608965"/>
          </a:xfrm>
          <a:custGeom>
            <a:avLst/>
            <a:gdLst/>
            <a:ahLst/>
            <a:cxnLst/>
            <a:rect l="l" t="t" r="r" b="b"/>
            <a:pathLst>
              <a:path w="1993900" h="608964">
                <a:moveTo>
                  <a:pt x="0" y="88069"/>
                </a:moveTo>
                <a:lnTo>
                  <a:pt x="24012" y="72052"/>
                </a:lnTo>
                <a:lnTo>
                  <a:pt x="40028" y="56044"/>
                </a:lnTo>
                <a:lnTo>
                  <a:pt x="64048" y="40028"/>
                </a:lnTo>
                <a:lnTo>
                  <a:pt x="80056" y="32024"/>
                </a:lnTo>
                <a:lnTo>
                  <a:pt x="104077" y="24020"/>
                </a:lnTo>
                <a:lnTo>
                  <a:pt x="120093" y="16016"/>
                </a:lnTo>
                <a:lnTo>
                  <a:pt x="144113" y="8004"/>
                </a:lnTo>
                <a:lnTo>
                  <a:pt x="160121" y="0"/>
                </a:lnTo>
                <a:lnTo>
                  <a:pt x="224178" y="0"/>
                </a:lnTo>
                <a:lnTo>
                  <a:pt x="240186" y="8004"/>
                </a:lnTo>
                <a:lnTo>
                  <a:pt x="264207" y="8004"/>
                </a:lnTo>
                <a:lnTo>
                  <a:pt x="280223" y="16016"/>
                </a:lnTo>
                <a:lnTo>
                  <a:pt x="304243" y="24020"/>
                </a:lnTo>
                <a:lnTo>
                  <a:pt x="320260" y="40028"/>
                </a:lnTo>
                <a:lnTo>
                  <a:pt x="344280" y="48040"/>
                </a:lnTo>
                <a:lnTo>
                  <a:pt x="360288" y="64048"/>
                </a:lnTo>
                <a:lnTo>
                  <a:pt x="384308" y="80065"/>
                </a:lnTo>
                <a:lnTo>
                  <a:pt x="400316" y="96073"/>
                </a:lnTo>
                <a:lnTo>
                  <a:pt x="424337" y="112089"/>
                </a:lnTo>
                <a:lnTo>
                  <a:pt x="440353" y="136109"/>
                </a:lnTo>
                <a:lnTo>
                  <a:pt x="464373" y="160130"/>
                </a:lnTo>
                <a:lnTo>
                  <a:pt x="480381" y="176146"/>
                </a:lnTo>
                <a:lnTo>
                  <a:pt x="504402" y="200158"/>
                </a:lnTo>
                <a:lnTo>
                  <a:pt x="520418" y="224178"/>
                </a:lnTo>
                <a:lnTo>
                  <a:pt x="544438" y="248199"/>
                </a:lnTo>
                <a:lnTo>
                  <a:pt x="560455" y="272219"/>
                </a:lnTo>
                <a:lnTo>
                  <a:pt x="584467" y="296239"/>
                </a:lnTo>
                <a:lnTo>
                  <a:pt x="600483" y="320260"/>
                </a:lnTo>
                <a:lnTo>
                  <a:pt x="624503" y="344280"/>
                </a:lnTo>
                <a:lnTo>
                  <a:pt x="640520" y="368300"/>
                </a:lnTo>
                <a:lnTo>
                  <a:pt x="664532" y="392320"/>
                </a:lnTo>
                <a:lnTo>
                  <a:pt x="680548" y="416333"/>
                </a:lnTo>
                <a:lnTo>
                  <a:pt x="704568" y="440353"/>
                </a:lnTo>
                <a:lnTo>
                  <a:pt x="720576" y="456369"/>
                </a:lnTo>
                <a:lnTo>
                  <a:pt x="744597" y="480390"/>
                </a:lnTo>
                <a:lnTo>
                  <a:pt x="760613" y="496406"/>
                </a:lnTo>
                <a:lnTo>
                  <a:pt x="784633" y="512414"/>
                </a:lnTo>
                <a:lnTo>
                  <a:pt x="800650" y="536434"/>
                </a:lnTo>
                <a:lnTo>
                  <a:pt x="824662" y="544438"/>
                </a:lnTo>
                <a:lnTo>
                  <a:pt x="840678" y="560455"/>
                </a:lnTo>
                <a:lnTo>
                  <a:pt x="864698" y="576471"/>
                </a:lnTo>
                <a:lnTo>
                  <a:pt x="880715" y="584475"/>
                </a:lnTo>
                <a:lnTo>
                  <a:pt x="904735" y="592479"/>
                </a:lnTo>
                <a:lnTo>
                  <a:pt x="920743" y="600491"/>
                </a:lnTo>
                <a:lnTo>
                  <a:pt x="944763" y="600491"/>
                </a:lnTo>
                <a:lnTo>
                  <a:pt x="960771" y="608495"/>
                </a:lnTo>
                <a:lnTo>
                  <a:pt x="984792" y="304243"/>
                </a:lnTo>
                <a:lnTo>
                  <a:pt x="1008812" y="0"/>
                </a:lnTo>
                <a:lnTo>
                  <a:pt x="1024828" y="8004"/>
                </a:lnTo>
                <a:lnTo>
                  <a:pt x="1048849" y="8004"/>
                </a:lnTo>
                <a:lnTo>
                  <a:pt x="1064857" y="16016"/>
                </a:lnTo>
                <a:lnTo>
                  <a:pt x="1088877" y="24020"/>
                </a:lnTo>
                <a:lnTo>
                  <a:pt x="1104893" y="32024"/>
                </a:lnTo>
                <a:lnTo>
                  <a:pt x="1128914" y="48040"/>
                </a:lnTo>
                <a:lnTo>
                  <a:pt x="1144922" y="64048"/>
                </a:lnTo>
                <a:lnTo>
                  <a:pt x="1168942" y="72052"/>
                </a:lnTo>
                <a:lnTo>
                  <a:pt x="1184958" y="96073"/>
                </a:lnTo>
                <a:lnTo>
                  <a:pt x="1208979" y="112089"/>
                </a:lnTo>
                <a:lnTo>
                  <a:pt x="1224995" y="128105"/>
                </a:lnTo>
                <a:lnTo>
                  <a:pt x="1249007" y="152125"/>
                </a:lnTo>
                <a:lnTo>
                  <a:pt x="1265023" y="168134"/>
                </a:lnTo>
                <a:lnTo>
                  <a:pt x="1289044" y="192154"/>
                </a:lnTo>
                <a:lnTo>
                  <a:pt x="1305052" y="216174"/>
                </a:lnTo>
                <a:lnTo>
                  <a:pt x="1329072" y="240195"/>
                </a:lnTo>
                <a:lnTo>
                  <a:pt x="1345088" y="264215"/>
                </a:lnTo>
                <a:lnTo>
                  <a:pt x="1369109" y="288235"/>
                </a:lnTo>
                <a:lnTo>
                  <a:pt x="1385117" y="312247"/>
                </a:lnTo>
                <a:lnTo>
                  <a:pt x="1409137" y="336268"/>
                </a:lnTo>
                <a:lnTo>
                  <a:pt x="1425153" y="360288"/>
                </a:lnTo>
                <a:lnTo>
                  <a:pt x="1449174" y="384308"/>
                </a:lnTo>
                <a:lnTo>
                  <a:pt x="1465190" y="408329"/>
                </a:lnTo>
                <a:lnTo>
                  <a:pt x="1489202" y="432349"/>
                </a:lnTo>
                <a:lnTo>
                  <a:pt x="1505218" y="448365"/>
                </a:lnTo>
                <a:lnTo>
                  <a:pt x="1529239" y="472385"/>
                </a:lnTo>
                <a:lnTo>
                  <a:pt x="1545247" y="496406"/>
                </a:lnTo>
                <a:lnTo>
                  <a:pt x="1569267" y="512414"/>
                </a:lnTo>
                <a:lnTo>
                  <a:pt x="1585283" y="528430"/>
                </a:lnTo>
                <a:lnTo>
                  <a:pt x="1609304" y="544438"/>
                </a:lnTo>
                <a:lnTo>
                  <a:pt x="1625312" y="560455"/>
                </a:lnTo>
                <a:lnTo>
                  <a:pt x="1649332" y="568459"/>
                </a:lnTo>
                <a:lnTo>
                  <a:pt x="1665348" y="584475"/>
                </a:lnTo>
                <a:lnTo>
                  <a:pt x="1689369" y="592479"/>
                </a:lnTo>
                <a:lnTo>
                  <a:pt x="1705377" y="600491"/>
                </a:lnTo>
                <a:lnTo>
                  <a:pt x="1729397" y="600491"/>
                </a:lnTo>
                <a:lnTo>
                  <a:pt x="1745413" y="608495"/>
                </a:lnTo>
                <a:lnTo>
                  <a:pt x="1809470" y="608495"/>
                </a:lnTo>
                <a:lnTo>
                  <a:pt x="1825478" y="600491"/>
                </a:lnTo>
                <a:lnTo>
                  <a:pt x="1849499" y="592479"/>
                </a:lnTo>
                <a:lnTo>
                  <a:pt x="1865507" y="584475"/>
                </a:lnTo>
                <a:lnTo>
                  <a:pt x="1889527" y="576471"/>
                </a:lnTo>
                <a:lnTo>
                  <a:pt x="1905543" y="568459"/>
                </a:lnTo>
                <a:lnTo>
                  <a:pt x="1929564" y="552450"/>
                </a:lnTo>
                <a:lnTo>
                  <a:pt x="1945572" y="536434"/>
                </a:lnTo>
                <a:lnTo>
                  <a:pt x="1969592" y="520418"/>
                </a:lnTo>
                <a:lnTo>
                  <a:pt x="1993612" y="504410"/>
                </a:lnTo>
              </a:path>
            </a:pathLst>
          </a:custGeom>
          <a:ln w="1623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35162" y="3032002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10" h="16510">
                <a:moveTo>
                  <a:pt x="0" y="16016"/>
                </a:moveTo>
                <a:lnTo>
                  <a:pt x="16016" y="0"/>
                </a:lnTo>
              </a:path>
            </a:pathLst>
          </a:custGeom>
          <a:ln w="1623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699250" y="3610450"/>
            <a:ext cx="80010" cy="2736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14"/>
              </a:spcBef>
            </a:pPr>
            <a:r>
              <a:rPr sz="750" b="1" spc="5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1060"/>
              </a:lnSpc>
            </a:pPr>
            <a:r>
              <a:rPr sz="900" spc="-5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xfrm>
            <a:off x="4141444" y="5796550"/>
            <a:ext cx="79375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230"/>
              </a:lnSpc>
            </a:pPr>
            <a:fld id="{81D60167-4931-47E6-BA6A-407CBD079E47}" type="slidenum">
              <a:rPr sz="1800" spc="-175" dirty="0">
                <a:latin typeface="Lucida Sans"/>
                <a:cs typeface="Lucida Sans"/>
              </a:rPr>
              <a:t>11</a:t>
            </a:fld>
            <a:r>
              <a:rPr sz="1800" spc="-175" dirty="0">
                <a:latin typeface="Lucida Sans"/>
                <a:cs typeface="Lucida Sans"/>
              </a:rPr>
              <a:t> </a:t>
            </a:r>
            <a:r>
              <a:rPr sz="1800" spc="434" dirty="0">
                <a:latin typeface="Lucida Sans"/>
                <a:cs typeface="Lucida Sans"/>
              </a:rPr>
              <a:t>/</a:t>
            </a:r>
            <a:r>
              <a:rPr sz="1800" spc="-440" dirty="0">
                <a:latin typeface="Lucida Sans"/>
                <a:cs typeface="Lucida Sans"/>
              </a:rPr>
              <a:t> </a:t>
            </a:r>
            <a:r>
              <a:rPr sz="1800" spc="-175" dirty="0">
                <a:latin typeface="Lucida Sans"/>
                <a:cs typeface="Lucida Sans"/>
              </a:rPr>
              <a:t>21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459450" y="3128212"/>
            <a:ext cx="203835" cy="236854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ts val="860"/>
              </a:lnSpc>
              <a:spcBef>
                <a:spcPts val="10"/>
              </a:spcBef>
            </a:pPr>
            <a:r>
              <a:rPr sz="900" spc="-5" dirty="0">
                <a:latin typeface="Arial"/>
                <a:cs typeface="Arial"/>
              </a:rPr>
              <a:t>x</a:t>
            </a:r>
            <a:r>
              <a:rPr sz="900" spc="5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(t)</a:t>
            </a:r>
            <a:endParaRPr sz="900">
              <a:latin typeface="Arial"/>
              <a:cs typeface="Arial"/>
            </a:endParaRPr>
          </a:p>
          <a:p>
            <a:pPr marL="68580">
              <a:lnSpc>
                <a:spcPts val="620"/>
              </a:lnSpc>
            </a:pPr>
            <a:r>
              <a:rPr sz="700" dirty="0">
                <a:latin typeface="Arial"/>
                <a:cs typeface="Arial"/>
              </a:rPr>
              <a:t>o</a:t>
            </a:r>
            <a:endParaRPr sz="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7294" y="3783034"/>
            <a:ext cx="199390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If signal is 2 at t = 0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012262" y="4430736"/>
            <a:ext cx="10668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9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10357" y="4324486"/>
            <a:ext cx="72263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i="1" spc="-130" dirty="0">
                <a:latin typeface="Trebuchet MS"/>
                <a:cs typeface="Trebuchet MS"/>
              </a:rPr>
              <a:t>x </a:t>
            </a:r>
            <a:r>
              <a:rPr sz="1850" spc="35" dirty="0">
                <a:latin typeface="Arial"/>
                <a:cs typeface="Arial"/>
              </a:rPr>
              <a:t>(</a:t>
            </a:r>
            <a:r>
              <a:rPr sz="1850" i="1" spc="35" dirty="0">
                <a:latin typeface="Trebuchet MS"/>
                <a:cs typeface="Trebuchet MS"/>
              </a:rPr>
              <a:t>t</a:t>
            </a:r>
            <a:r>
              <a:rPr sz="1850" spc="35" dirty="0">
                <a:latin typeface="Arial"/>
                <a:cs typeface="Arial"/>
              </a:rPr>
              <a:t>)</a:t>
            </a:r>
            <a:r>
              <a:rPr sz="1850" spc="-250" dirty="0">
                <a:latin typeface="Arial"/>
                <a:cs typeface="Arial"/>
              </a:rPr>
              <a:t> </a:t>
            </a:r>
            <a:r>
              <a:rPr sz="1850" spc="275" dirty="0">
                <a:latin typeface="Arial"/>
                <a:cs typeface="Arial"/>
              </a:rPr>
              <a:t>=</a:t>
            </a:r>
            <a:endParaRPr sz="18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13213" y="4180061"/>
            <a:ext cx="2341537" cy="593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60" dirty="0">
                <a:latin typeface="Arial"/>
                <a:cs typeface="Arial"/>
              </a:rPr>
              <a:t>2 </a:t>
            </a:r>
            <a:r>
              <a:rPr sz="1850" spc="-90" dirty="0">
                <a:latin typeface="Arial"/>
                <a:cs typeface="Arial"/>
              </a:rPr>
              <a:t>cos(4</a:t>
            </a:r>
            <a:r>
              <a:rPr sz="1850" i="1" spc="-90" dirty="0">
                <a:latin typeface="Trebuchet MS"/>
                <a:cs typeface="Trebuchet MS"/>
              </a:rPr>
              <a:t>t</a:t>
            </a:r>
            <a:r>
              <a:rPr sz="1850" spc="-90" dirty="0">
                <a:latin typeface="Arial"/>
                <a:cs typeface="Arial"/>
              </a:rPr>
              <a:t>) </a:t>
            </a:r>
            <a:r>
              <a:rPr lang="tr-TR" sz="1850" spc="-90" dirty="0" smtClean="0">
                <a:latin typeface="Arial"/>
                <a:cs typeface="Arial"/>
              </a:rPr>
              <a:t>    </a:t>
            </a:r>
            <a:r>
              <a:rPr sz="1850" i="1" spc="-150" dirty="0" smtClean="0">
                <a:latin typeface="Trebuchet MS"/>
                <a:cs typeface="Trebuchet MS"/>
              </a:rPr>
              <a:t>t </a:t>
            </a:r>
            <a:r>
              <a:rPr sz="1850" spc="-110" dirty="0">
                <a:latin typeface="DejaVu Sans"/>
                <a:cs typeface="DejaVu Sans"/>
              </a:rPr>
              <a:t>≥</a:t>
            </a:r>
            <a:r>
              <a:rPr sz="1850" spc="-175" dirty="0">
                <a:latin typeface="DejaVu Sans"/>
                <a:cs typeface="DejaVu Sans"/>
              </a:rPr>
              <a:t> </a:t>
            </a:r>
            <a:r>
              <a:rPr sz="1850" spc="-160" dirty="0">
                <a:latin typeface="Arial"/>
                <a:cs typeface="Arial"/>
              </a:rPr>
              <a:t>0</a:t>
            </a: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964565" algn="l"/>
              </a:tabLst>
            </a:pPr>
            <a:r>
              <a:rPr sz="1850" spc="-160" dirty="0">
                <a:latin typeface="Arial"/>
                <a:cs typeface="Arial"/>
              </a:rPr>
              <a:t>0	</a:t>
            </a:r>
            <a:r>
              <a:rPr lang="tr-TR" sz="1850" spc="-160" dirty="0" smtClean="0">
                <a:latin typeface="Arial"/>
                <a:cs typeface="Arial"/>
              </a:rPr>
              <a:t>   </a:t>
            </a:r>
            <a:r>
              <a:rPr sz="1850" spc="-125" dirty="0" smtClean="0">
                <a:latin typeface="Arial"/>
                <a:cs typeface="Arial"/>
              </a:rPr>
              <a:t>otherwise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7294" y="4865937"/>
            <a:ext cx="8305800" cy="56997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/>
              <a:t>the odd component is same as before, and the even component is 2 at t = 0 and same as  before otherwise</a:t>
            </a:r>
          </a:p>
        </p:txBody>
      </p:sp>
      <p:sp>
        <p:nvSpPr>
          <p:cNvPr id="43" name="Metin kutusu 42"/>
          <p:cNvSpPr txBox="1"/>
          <p:nvPr/>
        </p:nvSpPr>
        <p:spPr>
          <a:xfrm>
            <a:off x="4045057" y="26424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tr-TR" dirty="0"/>
          </a:p>
        </p:txBody>
      </p:sp>
      <p:sp>
        <p:nvSpPr>
          <p:cNvPr id="44" name="Sol Ayraç 43"/>
          <p:cNvSpPr/>
          <p:nvPr/>
        </p:nvSpPr>
        <p:spPr>
          <a:xfrm>
            <a:off x="3600081" y="698500"/>
            <a:ext cx="172859" cy="58029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b="1" dirty="0"/>
          </a:p>
        </p:txBody>
      </p:sp>
      <p:sp>
        <p:nvSpPr>
          <p:cNvPr id="45" name="Sol Ayraç 44"/>
          <p:cNvSpPr/>
          <p:nvPr/>
        </p:nvSpPr>
        <p:spPr>
          <a:xfrm>
            <a:off x="3630721" y="4193491"/>
            <a:ext cx="172859" cy="58029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b="1" dirty="0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2589" y="42249"/>
            <a:ext cx="323088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Periodic </a:t>
            </a:r>
            <a:r>
              <a:rPr spc="-80" dirty="0"/>
              <a:t>and </a:t>
            </a:r>
            <a:r>
              <a:rPr spc="-60" dirty="0"/>
              <a:t>aperiodic</a:t>
            </a:r>
            <a:r>
              <a:rPr spc="140" dirty="0"/>
              <a:t> </a:t>
            </a:r>
            <a:r>
              <a:rPr spc="-120" dirty="0"/>
              <a:t>signals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4044950" y="5499100"/>
            <a:ext cx="83820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230"/>
              </a:lnSpc>
            </a:pPr>
            <a:fld id="{81D60167-4931-47E6-BA6A-407CBD079E47}" type="slidenum">
              <a:rPr sz="1800" spc="-175" dirty="0">
                <a:latin typeface="Lucida Sans"/>
                <a:cs typeface="Lucida Sans"/>
              </a:rPr>
              <a:t>12</a:t>
            </a:fld>
            <a:r>
              <a:rPr sz="1800" spc="-175" dirty="0">
                <a:latin typeface="Lucida Sans"/>
                <a:cs typeface="Lucida Sans"/>
              </a:rPr>
              <a:t> </a:t>
            </a:r>
            <a:r>
              <a:rPr sz="1800" spc="434" dirty="0">
                <a:latin typeface="Lucida Sans"/>
                <a:cs typeface="Lucida Sans"/>
              </a:rPr>
              <a:t>/</a:t>
            </a:r>
            <a:r>
              <a:rPr sz="1800" spc="-440" dirty="0">
                <a:latin typeface="Lucida Sans"/>
                <a:cs typeface="Lucida Sans"/>
              </a:rPr>
              <a:t> </a:t>
            </a:r>
            <a:r>
              <a:rPr sz="1800" spc="-175" dirty="0">
                <a:latin typeface="Lucida Sans"/>
                <a:cs typeface="Lucida Sans"/>
              </a:rPr>
              <a:t>21</a:t>
            </a:r>
          </a:p>
        </p:txBody>
      </p:sp>
      <p:pic>
        <p:nvPicPr>
          <p:cNvPr id="13" name="Picture 12" descr="color_red_boxed_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698500"/>
            <a:ext cx="6959600" cy="4191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4820" y="42249"/>
            <a:ext cx="410654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0" dirty="0"/>
              <a:t>Finite–energy </a:t>
            </a:r>
            <a:r>
              <a:rPr spc="-80" dirty="0"/>
              <a:t>and </a:t>
            </a:r>
            <a:r>
              <a:rPr spc="-40" dirty="0"/>
              <a:t>finite-power</a:t>
            </a:r>
            <a:r>
              <a:rPr spc="-275" dirty="0"/>
              <a:t> </a:t>
            </a:r>
            <a:r>
              <a:rPr spc="-120" dirty="0"/>
              <a:t>signals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body" idx="1"/>
          </p:nvPr>
        </p:nvSpPr>
        <p:spPr>
          <a:xfrm>
            <a:off x="347294" y="2543988"/>
            <a:ext cx="7852409" cy="625812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9560" indent="-167640">
              <a:lnSpc>
                <a:spcPct val="100000"/>
              </a:lnSpc>
              <a:spcBef>
                <a:spcPts val="415"/>
              </a:spcBef>
              <a:buClr>
                <a:srgbClr val="04064C"/>
              </a:buClr>
              <a:buSzPct val="83783"/>
              <a:buFont typeface="DejaVu Sans"/>
              <a:buChar char="•"/>
              <a:tabLst>
                <a:tab pos="290195" algn="l"/>
                <a:tab pos="4429760" algn="l"/>
              </a:tabLst>
            </a:pPr>
            <a:r>
              <a:rPr sz="1600" dirty="0">
                <a:latin typeface="Lucida Sans"/>
                <a:cs typeface="Lucida Sans"/>
              </a:rPr>
              <a:t>x (t) is finite–energy, or  square integrable,</a:t>
            </a:r>
            <a:r>
              <a:rPr lang="en-US" sz="1600" dirty="0">
                <a:latin typeface="Lucida Sans"/>
                <a:cs typeface="Lucida Sans"/>
              </a:rPr>
              <a:t> </a:t>
            </a:r>
            <a:r>
              <a:rPr sz="1600" dirty="0">
                <a:latin typeface="Lucida Sans"/>
                <a:cs typeface="Lucida Sans"/>
              </a:rPr>
              <a:t>if</a:t>
            </a:r>
            <a:r>
              <a:rPr lang="en-US" sz="1600" dirty="0">
                <a:latin typeface="Lucida Sans"/>
                <a:cs typeface="Lucida Sans"/>
              </a:rPr>
              <a:t> </a:t>
            </a:r>
            <a:r>
              <a:rPr sz="1600" dirty="0">
                <a:latin typeface="Lucida Sans"/>
                <a:cs typeface="Lucida Sans"/>
              </a:rPr>
              <a:t>Ex &lt; ∞</a:t>
            </a:r>
          </a:p>
          <a:p>
            <a:pPr marL="289560" indent="-167640">
              <a:lnSpc>
                <a:spcPct val="100000"/>
              </a:lnSpc>
              <a:spcBef>
                <a:spcPts val="325"/>
              </a:spcBef>
              <a:buClr>
                <a:srgbClr val="04064C"/>
              </a:buClr>
              <a:buSzPct val="83783"/>
              <a:buFont typeface="DejaVu Sans"/>
              <a:buChar char="•"/>
              <a:tabLst>
                <a:tab pos="290195" algn="l"/>
                <a:tab pos="2235835" algn="l"/>
              </a:tabLst>
            </a:pPr>
            <a:r>
              <a:rPr sz="1800" dirty="0">
                <a:latin typeface="Lucida Sans"/>
                <a:cs typeface="Lucida Sans"/>
              </a:rPr>
              <a:t>x (t) is finite–power</a:t>
            </a:r>
            <a:r>
              <a:rPr lang="en-US" sz="1800" dirty="0">
                <a:latin typeface="Lucida Sans"/>
                <a:cs typeface="Lucida Sans"/>
              </a:rPr>
              <a:t> </a:t>
            </a:r>
            <a:r>
              <a:rPr sz="1800" dirty="0">
                <a:latin typeface="Lucida Sans"/>
                <a:cs typeface="Lucida Sans"/>
              </a:rPr>
              <a:t>if Px &lt; </a:t>
            </a:r>
            <a:r>
              <a:rPr sz="1800" dirty="0" smtClean="0">
                <a:latin typeface="Lucida Sans"/>
                <a:cs typeface="Lucida Sans"/>
              </a:rPr>
              <a:t>∞</a:t>
            </a:r>
            <a:endParaRPr sz="1800" dirty="0">
              <a:latin typeface="Lucida Sans"/>
              <a:cs typeface="Lucida San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4141444" y="5796550"/>
            <a:ext cx="79375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230"/>
              </a:lnSpc>
            </a:pPr>
            <a:fld id="{81D60167-4931-47E6-BA6A-407CBD079E47}" type="slidenum">
              <a:rPr sz="1800" spc="-175" dirty="0">
                <a:latin typeface="Lucida Sans"/>
                <a:cs typeface="Lucida Sans"/>
              </a:rPr>
              <a:t>13</a:t>
            </a:fld>
            <a:r>
              <a:rPr sz="1800" spc="-175" dirty="0">
                <a:latin typeface="Lucida Sans"/>
                <a:cs typeface="Lucida Sans"/>
              </a:rPr>
              <a:t> </a:t>
            </a:r>
            <a:r>
              <a:rPr sz="1800" spc="434" dirty="0">
                <a:latin typeface="Lucida Sans"/>
                <a:cs typeface="Lucida Sans"/>
              </a:rPr>
              <a:t>/</a:t>
            </a:r>
            <a:r>
              <a:rPr sz="1800" spc="-440" dirty="0">
                <a:latin typeface="Lucida Sans"/>
                <a:cs typeface="Lucida Sans"/>
              </a:rPr>
              <a:t> </a:t>
            </a:r>
            <a:r>
              <a:rPr sz="1800" spc="-175" dirty="0">
                <a:latin typeface="Lucida Sans"/>
                <a:cs typeface="Lucida Sans"/>
              </a:rPr>
              <a:t>21</a:t>
            </a:r>
          </a:p>
        </p:txBody>
      </p:sp>
      <p:pic>
        <p:nvPicPr>
          <p:cNvPr id="35" name="Picture 34" descr="color_red_boxed_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50" y="774700"/>
            <a:ext cx="4241800" cy="1371600"/>
          </a:xfrm>
          <a:prstGeom prst="rect">
            <a:avLst/>
          </a:prstGeom>
        </p:spPr>
      </p:pic>
      <p:pic>
        <p:nvPicPr>
          <p:cNvPr id="36" name="Picture 35" descr="color_blue_Exam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3365500"/>
            <a:ext cx="6692900" cy="1968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1415" y="42249"/>
            <a:ext cx="26130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0" dirty="0"/>
              <a:t>Power </a:t>
            </a:r>
            <a:r>
              <a:rPr spc="-50" dirty="0"/>
              <a:t>of </a:t>
            </a:r>
            <a:r>
              <a:rPr spc="-65" dirty="0"/>
              <a:t>periodic</a:t>
            </a:r>
            <a:r>
              <a:rPr spc="-290" dirty="0"/>
              <a:t> </a:t>
            </a:r>
            <a:r>
              <a:rPr spc="-100" dirty="0"/>
              <a:t>signal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31871"/>
            <a:ext cx="3719829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x (t) period of fundamental period </a:t>
            </a:r>
            <a:r>
              <a:rPr sz="1850" i="1" spc="10" dirty="0">
                <a:latin typeface="Trebuchet MS"/>
                <a:cs typeface="Trebuchet MS"/>
              </a:rPr>
              <a:t>T</a:t>
            </a:r>
            <a:r>
              <a:rPr sz="1950" spc="15" baseline="-12820" dirty="0">
                <a:latin typeface="Arial"/>
                <a:cs typeface="Arial"/>
              </a:rPr>
              <a:t>0</a:t>
            </a:r>
            <a:r>
              <a:rPr sz="1950" spc="434" baseline="-12820" dirty="0">
                <a:latin typeface="Arial"/>
                <a:cs typeface="Arial"/>
              </a:rPr>
              <a:t> </a:t>
            </a:r>
            <a:r>
              <a:rPr dirty="0"/>
              <a:t>is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3892550" y="5575300"/>
            <a:ext cx="79375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230"/>
              </a:lnSpc>
            </a:pPr>
            <a:fld id="{81D60167-4931-47E6-BA6A-407CBD079E47}" type="slidenum">
              <a:rPr sz="1800" spc="-175" dirty="0">
                <a:latin typeface="Lucida Sans"/>
                <a:cs typeface="Lucida Sans"/>
              </a:rPr>
              <a:t>14</a:t>
            </a:fld>
            <a:r>
              <a:rPr sz="1800" spc="-175" dirty="0">
                <a:latin typeface="Lucida Sans"/>
                <a:cs typeface="Lucida Sans"/>
              </a:rPr>
              <a:t> </a:t>
            </a:r>
            <a:r>
              <a:rPr sz="1800" spc="434" dirty="0">
                <a:latin typeface="Lucida Sans"/>
                <a:cs typeface="Lucida Sans"/>
              </a:rPr>
              <a:t>/</a:t>
            </a:r>
            <a:r>
              <a:rPr sz="1800" spc="-440" dirty="0">
                <a:latin typeface="Lucida Sans"/>
                <a:cs typeface="Lucida Sans"/>
              </a:rPr>
              <a:t> </a:t>
            </a:r>
            <a:r>
              <a:rPr sz="1800" spc="-175" dirty="0">
                <a:latin typeface="Lucida Sans"/>
                <a:cs typeface="Lucida Sans"/>
              </a:rPr>
              <a:t>21</a:t>
            </a:r>
          </a:p>
        </p:txBody>
      </p:sp>
      <p:pic>
        <p:nvPicPr>
          <p:cNvPr id="59" name="Picture 58" descr="color_red_boxed_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1384300"/>
            <a:ext cx="6070600" cy="3746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2780" y="42249"/>
            <a:ext cx="139128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0" dirty="0"/>
              <a:t>Basic</a:t>
            </a:r>
            <a:r>
              <a:rPr spc="110" dirty="0"/>
              <a:t> </a:t>
            </a:r>
            <a:r>
              <a:rPr spc="-120" dirty="0"/>
              <a:t>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679" y="590622"/>
            <a:ext cx="2826271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110"/>
              </a:spcBef>
              <a:buClr>
                <a:srgbClr val="04064C"/>
              </a:buClr>
              <a:buSzPct val="83783"/>
              <a:buFont typeface="DejaVu Sans"/>
              <a:buChar char="•"/>
              <a:tabLst>
                <a:tab pos="180975" algn="l"/>
              </a:tabLst>
            </a:pPr>
            <a:r>
              <a:rPr dirty="0"/>
              <a:t>Complex exponential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9839" y="1077737"/>
            <a:ext cx="4177029" cy="6496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850" i="1" spc="-130" dirty="0">
                <a:solidFill>
                  <a:srgbClr val="FF0000"/>
                </a:solidFill>
                <a:latin typeface="Trebuchet MS"/>
                <a:cs typeface="Trebuchet MS"/>
              </a:rPr>
              <a:t>x</a:t>
            </a:r>
            <a:r>
              <a:rPr sz="1850" i="1" spc="-4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50" spc="3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850" i="1" spc="3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1850" spc="3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8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0" spc="27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0" i="1" spc="-60" dirty="0">
                <a:solidFill>
                  <a:srgbClr val="FF0000"/>
                </a:solidFill>
                <a:latin typeface="Trebuchet MS"/>
                <a:cs typeface="Trebuchet MS"/>
              </a:rPr>
              <a:t>Ae</a:t>
            </a:r>
            <a:r>
              <a:rPr sz="1950" i="1" spc="-89" baseline="32051" dirty="0">
                <a:solidFill>
                  <a:srgbClr val="FF0000"/>
                </a:solidFill>
                <a:latin typeface="Trebuchet MS"/>
                <a:cs typeface="Trebuchet MS"/>
              </a:rPr>
              <a:t>at</a:t>
            </a:r>
            <a:r>
              <a:rPr sz="1950" i="1" spc="397" baseline="3205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50" spc="27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FF0000"/>
                </a:solidFill>
                <a:latin typeface="DejaVu Sans"/>
                <a:cs typeface="DejaVu Sans"/>
              </a:rPr>
              <a:t>|</a:t>
            </a:r>
            <a:r>
              <a:rPr sz="1850" i="1" spc="-8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850" spc="-85" dirty="0">
                <a:solidFill>
                  <a:srgbClr val="FF0000"/>
                </a:solidFill>
                <a:latin typeface="DejaVu Sans"/>
                <a:cs typeface="DejaVu Sans"/>
              </a:rPr>
              <a:t>|</a:t>
            </a:r>
            <a:r>
              <a:rPr sz="1850" i="1" spc="-8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950" i="1" spc="-127" baseline="32051" dirty="0">
                <a:solidFill>
                  <a:srgbClr val="FF0000"/>
                </a:solidFill>
                <a:latin typeface="Trebuchet MS"/>
                <a:cs typeface="Trebuchet MS"/>
              </a:rPr>
              <a:t>j</a:t>
            </a:r>
            <a:r>
              <a:rPr sz="1950" i="1" spc="-412" baseline="3205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50" i="1" spc="-104" baseline="32051" dirty="0">
                <a:solidFill>
                  <a:srgbClr val="FF0000"/>
                </a:solidFill>
                <a:latin typeface="Verdana"/>
                <a:cs typeface="Verdana"/>
              </a:rPr>
              <a:t>θ</a:t>
            </a:r>
            <a:r>
              <a:rPr sz="1850" i="1" spc="-7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950" spc="-104" baseline="32051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950" i="1" spc="-104" baseline="32051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950" i="1" spc="-382" baseline="3205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50" spc="60" baseline="32051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950" i="1" spc="60" baseline="32051" dirty="0">
                <a:solidFill>
                  <a:srgbClr val="FF0000"/>
                </a:solidFill>
                <a:latin typeface="Trebuchet MS"/>
                <a:cs typeface="Trebuchet MS"/>
              </a:rPr>
              <a:t>j</a:t>
            </a:r>
            <a:r>
              <a:rPr sz="1950" i="1" spc="-405" baseline="3205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50" spc="-22" baseline="32051" dirty="0">
                <a:solidFill>
                  <a:srgbClr val="FF0000"/>
                </a:solidFill>
                <a:latin typeface="Arial"/>
                <a:cs typeface="Arial"/>
              </a:rPr>
              <a:t>Ω</a:t>
            </a:r>
            <a:r>
              <a:rPr sz="1350" spc="-22" baseline="33950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r>
              <a:rPr sz="1950" spc="-22" baseline="32051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950" i="1" spc="-22" baseline="32051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endParaRPr sz="1950" baseline="32051" dirty="0">
              <a:latin typeface="Trebuchet MS"/>
              <a:cs typeface="Trebuchet MS"/>
            </a:endParaRPr>
          </a:p>
          <a:p>
            <a:pPr marL="1101725">
              <a:lnSpc>
                <a:spcPts val="890"/>
              </a:lnSpc>
              <a:spcBef>
                <a:spcPts val="105"/>
              </a:spcBef>
            </a:pPr>
            <a:r>
              <a:rPr sz="1300" i="1" spc="-100" dirty="0">
                <a:solidFill>
                  <a:srgbClr val="FF0000"/>
                </a:solidFill>
                <a:latin typeface="Trebuchet MS"/>
                <a:cs typeface="Trebuchet MS"/>
              </a:rPr>
              <a:t>rt</a:t>
            </a:r>
            <a:endParaRPr sz="1300" dirty="0">
              <a:latin typeface="Trebuchet MS"/>
              <a:cs typeface="Trebuchet MS"/>
            </a:endParaRPr>
          </a:p>
          <a:p>
            <a:pPr marL="470534">
              <a:lnSpc>
                <a:spcPts val="1550"/>
              </a:lnSpc>
              <a:tabLst>
                <a:tab pos="1273175" algn="l"/>
              </a:tabLst>
            </a:pPr>
            <a:r>
              <a:rPr sz="1850" spc="27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5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0" spc="-105" dirty="0">
                <a:solidFill>
                  <a:srgbClr val="FF0000"/>
                </a:solidFill>
                <a:latin typeface="DejaVu Sans"/>
                <a:cs typeface="DejaVu Sans"/>
              </a:rPr>
              <a:t>|</a:t>
            </a:r>
            <a:r>
              <a:rPr sz="1850" i="1" spc="-10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850" spc="-105" dirty="0">
                <a:solidFill>
                  <a:srgbClr val="FF0000"/>
                </a:solidFill>
                <a:latin typeface="DejaVu Sans"/>
                <a:cs typeface="DejaVu Sans"/>
              </a:rPr>
              <a:t>|</a:t>
            </a:r>
            <a:r>
              <a:rPr sz="1850" i="1" spc="-105" dirty="0">
                <a:solidFill>
                  <a:srgbClr val="FF0000"/>
                </a:solidFill>
                <a:latin typeface="Trebuchet MS"/>
                <a:cs typeface="Trebuchet MS"/>
              </a:rPr>
              <a:t>e	</a:t>
            </a:r>
            <a:r>
              <a:rPr sz="1850" spc="-110" dirty="0">
                <a:solidFill>
                  <a:srgbClr val="FF0000"/>
                </a:solidFill>
                <a:latin typeface="Arial"/>
                <a:cs typeface="Arial"/>
              </a:rPr>
              <a:t>[cos(Ω</a:t>
            </a:r>
            <a:r>
              <a:rPr sz="1950" spc="-165" baseline="-128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850" i="1" spc="-110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1850" i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50" spc="27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85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0" i="1" spc="-100" dirty="0">
                <a:solidFill>
                  <a:srgbClr val="FF0000"/>
                </a:solidFill>
                <a:latin typeface="Verdana"/>
                <a:cs typeface="Verdana"/>
              </a:rPr>
              <a:t>θ</a:t>
            </a:r>
            <a:r>
              <a:rPr sz="1850" spc="-1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85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0" spc="27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85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0" i="1" spc="-220" dirty="0">
                <a:solidFill>
                  <a:srgbClr val="FF0000"/>
                </a:solidFill>
                <a:latin typeface="Trebuchet MS"/>
                <a:cs typeface="Trebuchet MS"/>
              </a:rPr>
              <a:t>j</a:t>
            </a:r>
            <a:r>
              <a:rPr sz="1850" i="1" spc="-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50" spc="-95" dirty="0">
                <a:solidFill>
                  <a:srgbClr val="FF0000"/>
                </a:solidFill>
                <a:latin typeface="Arial"/>
                <a:cs typeface="Arial"/>
              </a:rPr>
              <a:t>sin(Ω</a:t>
            </a:r>
            <a:r>
              <a:rPr sz="1950" spc="-142" baseline="-128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850" i="1" spc="-9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1850" i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50" spc="27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85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0" i="1" spc="-70" dirty="0">
                <a:solidFill>
                  <a:srgbClr val="FF0000"/>
                </a:solidFill>
                <a:latin typeface="Verdana"/>
                <a:cs typeface="Verdana"/>
              </a:rPr>
              <a:t>θ</a:t>
            </a:r>
            <a:r>
              <a:rPr sz="1850" spc="-70" dirty="0">
                <a:solidFill>
                  <a:srgbClr val="FF0000"/>
                </a:solidFill>
                <a:latin typeface="Arial"/>
                <a:cs typeface="Arial"/>
              </a:rPr>
              <a:t>)]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1080" y="1418484"/>
            <a:ext cx="145288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10" dirty="0">
                <a:solidFill>
                  <a:srgbClr val="FF0000"/>
                </a:solidFill>
                <a:latin typeface="DejaVu Sans"/>
                <a:cs typeface="DejaVu Sans"/>
              </a:rPr>
              <a:t>− </a:t>
            </a:r>
            <a:r>
              <a:rPr sz="1850" spc="315" dirty="0">
                <a:solidFill>
                  <a:srgbClr val="FF0000"/>
                </a:solidFill>
                <a:latin typeface="DejaVu Sans"/>
                <a:cs typeface="DejaVu Sans"/>
              </a:rPr>
              <a:t>∞ </a:t>
            </a:r>
            <a:r>
              <a:rPr sz="1850" i="1" spc="-100" dirty="0">
                <a:solidFill>
                  <a:srgbClr val="FF0000"/>
                </a:solidFill>
                <a:latin typeface="Verdana"/>
                <a:cs typeface="Verdana"/>
              </a:rPr>
              <a:t>&lt; </a:t>
            </a:r>
            <a:r>
              <a:rPr sz="1850" i="1" spc="-150" dirty="0">
                <a:solidFill>
                  <a:srgbClr val="FF0000"/>
                </a:solidFill>
                <a:latin typeface="Trebuchet MS"/>
                <a:cs typeface="Trebuchet MS"/>
              </a:rPr>
              <a:t>t </a:t>
            </a:r>
            <a:r>
              <a:rPr sz="1850" i="1" spc="-100" dirty="0">
                <a:solidFill>
                  <a:srgbClr val="FF0000"/>
                </a:solidFill>
                <a:latin typeface="Verdana"/>
                <a:cs typeface="Verdana"/>
              </a:rPr>
              <a:t>&lt;</a:t>
            </a:r>
            <a:r>
              <a:rPr sz="1850" i="1" spc="-4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50" spc="315" dirty="0">
                <a:solidFill>
                  <a:srgbClr val="FF0000"/>
                </a:solidFill>
                <a:latin typeface="DejaVu Sans"/>
                <a:cs typeface="DejaVu Sans"/>
              </a:rPr>
              <a:t>∞</a:t>
            </a:r>
            <a:endParaRPr sz="185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0167" y="1082713"/>
            <a:ext cx="5944235" cy="0"/>
          </a:xfrm>
          <a:custGeom>
            <a:avLst/>
            <a:gdLst/>
            <a:ahLst/>
            <a:cxnLst/>
            <a:rect l="l" t="t" r="r" b="b"/>
            <a:pathLst>
              <a:path w="5944234">
                <a:moveTo>
                  <a:pt x="0" y="0"/>
                </a:moveTo>
                <a:lnTo>
                  <a:pt x="5943701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2707" y="1082725"/>
            <a:ext cx="0" cy="710565"/>
          </a:xfrm>
          <a:custGeom>
            <a:avLst/>
            <a:gdLst/>
            <a:ahLst/>
            <a:cxnLst/>
            <a:rect l="l" t="t" r="r" b="b"/>
            <a:pathLst>
              <a:path h="710564">
                <a:moveTo>
                  <a:pt x="0" y="710450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81341" y="1082725"/>
            <a:ext cx="0" cy="710565"/>
          </a:xfrm>
          <a:custGeom>
            <a:avLst/>
            <a:gdLst/>
            <a:ahLst/>
            <a:cxnLst/>
            <a:rect l="l" t="t" r="r" b="b"/>
            <a:pathLst>
              <a:path h="710564">
                <a:moveTo>
                  <a:pt x="0" y="710450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40167" y="1793176"/>
            <a:ext cx="5944235" cy="0"/>
          </a:xfrm>
          <a:custGeom>
            <a:avLst/>
            <a:gdLst/>
            <a:ahLst/>
            <a:cxnLst/>
            <a:rect l="l" t="t" r="r" b="b"/>
            <a:pathLst>
              <a:path w="5944234">
                <a:moveTo>
                  <a:pt x="0" y="0"/>
                </a:moveTo>
                <a:lnTo>
                  <a:pt x="5943701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7152" y="1039698"/>
            <a:ext cx="6029960" cy="0"/>
          </a:xfrm>
          <a:custGeom>
            <a:avLst/>
            <a:gdLst/>
            <a:ahLst/>
            <a:cxnLst/>
            <a:rect l="l" t="t" r="r" b="b"/>
            <a:pathLst>
              <a:path w="6029959">
                <a:moveTo>
                  <a:pt x="0" y="0"/>
                </a:moveTo>
                <a:lnTo>
                  <a:pt x="6029731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99679" y="1039698"/>
            <a:ext cx="0" cy="796925"/>
          </a:xfrm>
          <a:custGeom>
            <a:avLst/>
            <a:gdLst/>
            <a:ahLst/>
            <a:cxnLst/>
            <a:rect l="l" t="t" r="r" b="b"/>
            <a:pathLst>
              <a:path h="796925">
                <a:moveTo>
                  <a:pt x="0" y="796493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24356" y="1039698"/>
            <a:ext cx="0" cy="796925"/>
          </a:xfrm>
          <a:custGeom>
            <a:avLst/>
            <a:gdLst/>
            <a:ahLst/>
            <a:cxnLst/>
            <a:rect l="l" t="t" r="r" b="b"/>
            <a:pathLst>
              <a:path h="796925">
                <a:moveTo>
                  <a:pt x="0" y="796493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7152" y="1836191"/>
            <a:ext cx="6029960" cy="0"/>
          </a:xfrm>
          <a:custGeom>
            <a:avLst/>
            <a:gdLst/>
            <a:ahLst/>
            <a:cxnLst/>
            <a:rect l="l" t="t" r="r" b="b"/>
            <a:pathLst>
              <a:path w="6029959">
                <a:moveTo>
                  <a:pt x="0" y="0"/>
                </a:moveTo>
                <a:lnTo>
                  <a:pt x="6029731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23123" y="3323613"/>
            <a:ext cx="151130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−2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2061" y="3323613"/>
            <a:ext cx="8699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9750" y="2449870"/>
            <a:ext cx="86995" cy="7899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4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850" spc="5" dirty="0">
                <a:latin typeface="Arial"/>
                <a:cs typeface="Arial"/>
              </a:rPr>
              <a:t>3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850" spc="5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850" spc="5" dirty="0"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113344" y="2344484"/>
          <a:ext cx="1287778" cy="978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820"/>
                <a:gridCol w="429259"/>
                <a:gridCol w="429259"/>
                <a:gridCol w="218440"/>
              </a:tblGrid>
              <a:tr h="187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115305" y="2436834"/>
            <a:ext cx="1288415" cy="889000"/>
          </a:xfrm>
          <a:custGeom>
            <a:avLst/>
            <a:gdLst/>
            <a:ahLst/>
            <a:cxnLst/>
            <a:rect l="l" t="t" r="r" b="b"/>
            <a:pathLst>
              <a:path w="1288414" h="889000">
                <a:moveTo>
                  <a:pt x="0" y="0"/>
                </a:moveTo>
                <a:lnTo>
                  <a:pt x="15064" y="45194"/>
                </a:lnTo>
                <a:lnTo>
                  <a:pt x="37661" y="90388"/>
                </a:lnTo>
                <a:lnTo>
                  <a:pt x="60258" y="128049"/>
                </a:lnTo>
                <a:lnTo>
                  <a:pt x="82847" y="165711"/>
                </a:lnTo>
                <a:lnTo>
                  <a:pt x="105444" y="203373"/>
                </a:lnTo>
                <a:lnTo>
                  <a:pt x="128041" y="241027"/>
                </a:lnTo>
                <a:lnTo>
                  <a:pt x="143106" y="278688"/>
                </a:lnTo>
                <a:lnTo>
                  <a:pt x="165703" y="308818"/>
                </a:lnTo>
                <a:lnTo>
                  <a:pt x="188300" y="338947"/>
                </a:lnTo>
                <a:lnTo>
                  <a:pt x="210897" y="369076"/>
                </a:lnTo>
                <a:lnTo>
                  <a:pt x="233494" y="399206"/>
                </a:lnTo>
                <a:lnTo>
                  <a:pt x="256091" y="421803"/>
                </a:lnTo>
                <a:lnTo>
                  <a:pt x="278688" y="444400"/>
                </a:lnTo>
                <a:lnTo>
                  <a:pt x="293753" y="474529"/>
                </a:lnTo>
                <a:lnTo>
                  <a:pt x="316350" y="497126"/>
                </a:lnTo>
                <a:lnTo>
                  <a:pt x="338947" y="512191"/>
                </a:lnTo>
                <a:lnTo>
                  <a:pt x="361544" y="534788"/>
                </a:lnTo>
                <a:lnTo>
                  <a:pt x="384141" y="557385"/>
                </a:lnTo>
                <a:lnTo>
                  <a:pt x="406738" y="572449"/>
                </a:lnTo>
                <a:lnTo>
                  <a:pt x="429335" y="595046"/>
                </a:lnTo>
                <a:lnTo>
                  <a:pt x="444400" y="610111"/>
                </a:lnTo>
                <a:lnTo>
                  <a:pt x="466997" y="625176"/>
                </a:lnTo>
                <a:lnTo>
                  <a:pt x="489594" y="640241"/>
                </a:lnTo>
                <a:lnTo>
                  <a:pt x="512191" y="655305"/>
                </a:lnTo>
                <a:lnTo>
                  <a:pt x="534788" y="670370"/>
                </a:lnTo>
                <a:lnTo>
                  <a:pt x="557385" y="677902"/>
                </a:lnTo>
                <a:lnTo>
                  <a:pt x="572449" y="692967"/>
                </a:lnTo>
                <a:lnTo>
                  <a:pt x="595046" y="708032"/>
                </a:lnTo>
                <a:lnTo>
                  <a:pt x="617643" y="715564"/>
                </a:lnTo>
                <a:lnTo>
                  <a:pt x="640241" y="730629"/>
                </a:lnTo>
                <a:lnTo>
                  <a:pt x="662838" y="738161"/>
                </a:lnTo>
                <a:lnTo>
                  <a:pt x="685435" y="745693"/>
                </a:lnTo>
                <a:lnTo>
                  <a:pt x="708032" y="753226"/>
                </a:lnTo>
                <a:lnTo>
                  <a:pt x="723096" y="768290"/>
                </a:lnTo>
                <a:lnTo>
                  <a:pt x="745693" y="775823"/>
                </a:lnTo>
                <a:lnTo>
                  <a:pt x="768290" y="783355"/>
                </a:lnTo>
                <a:lnTo>
                  <a:pt x="790887" y="790887"/>
                </a:lnTo>
                <a:lnTo>
                  <a:pt x="813484" y="798420"/>
                </a:lnTo>
                <a:lnTo>
                  <a:pt x="836081" y="805952"/>
                </a:lnTo>
                <a:lnTo>
                  <a:pt x="858678" y="805952"/>
                </a:lnTo>
                <a:lnTo>
                  <a:pt x="873743" y="813484"/>
                </a:lnTo>
                <a:lnTo>
                  <a:pt x="896340" y="821017"/>
                </a:lnTo>
                <a:lnTo>
                  <a:pt x="918937" y="828549"/>
                </a:lnTo>
                <a:lnTo>
                  <a:pt x="941534" y="836081"/>
                </a:lnTo>
                <a:lnTo>
                  <a:pt x="964131" y="836081"/>
                </a:lnTo>
                <a:lnTo>
                  <a:pt x="986728" y="843614"/>
                </a:lnTo>
                <a:lnTo>
                  <a:pt x="1001793" y="843614"/>
                </a:lnTo>
                <a:lnTo>
                  <a:pt x="1024390" y="851146"/>
                </a:lnTo>
                <a:lnTo>
                  <a:pt x="1046987" y="858678"/>
                </a:lnTo>
                <a:lnTo>
                  <a:pt x="1069584" y="858678"/>
                </a:lnTo>
                <a:lnTo>
                  <a:pt x="1092181" y="866211"/>
                </a:lnTo>
                <a:lnTo>
                  <a:pt x="1114770" y="866211"/>
                </a:lnTo>
                <a:lnTo>
                  <a:pt x="1137367" y="873743"/>
                </a:lnTo>
                <a:lnTo>
                  <a:pt x="1152432" y="873743"/>
                </a:lnTo>
                <a:lnTo>
                  <a:pt x="1175029" y="873743"/>
                </a:lnTo>
                <a:lnTo>
                  <a:pt x="1197626" y="881275"/>
                </a:lnTo>
                <a:lnTo>
                  <a:pt x="1220223" y="881275"/>
                </a:lnTo>
                <a:lnTo>
                  <a:pt x="1242820" y="881275"/>
                </a:lnTo>
                <a:lnTo>
                  <a:pt x="1265417" y="888808"/>
                </a:lnTo>
                <a:lnTo>
                  <a:pt x="1288014" y="888808"/>
                </a:lnTo>
              </a:path>
            </a:pathLst>
          </a:custGeom>
          <a:ln w="79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12717" y="3297249"/>
            <a:ext cx="86995" cy="34226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850" spc="5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225"/>
              </a:spcBef>
            </a:pPr>
            <a:r>
              <a:rPr sz="850" b="1" spc="5" dirty="0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21101" y="2683095"/>
            <a:ext cx="179705" cy="3092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z="1275" b="1" spc="15" baseline="-26143" dirty="0">
                <a:latin typeface="Arial"/>
                <a:cs typeface="Arial"/>
              </a:rPr>
              <a:t>e</a:t>
            </a:r>
            <a:r>
              <a:rPr sz="650" b="1" spc="10" dirty="0">
                <a:latin typeface="Arial"/>
                <a:cs typeface="Arial"/>
              </a:rPr>
              <a:t>−0.5</a:t>
            </a:r>
            <a:r>
              <a:rPr sz="650" b="1" spc="-55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t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87762" y="3338678"/>
            <a:ext cx="151130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−2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06700" y="3338678"/>
            <a:ext cx="8699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84389" y="2464935"/>
            <a:ext cx="86995" cy="7899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4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850" spc="5" dirty="0">
                <a:latin typeface="Arial"/>
                <a:cs typeface="Arial"/>
              </a:rPr>
              <a:t>3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850" spc="5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850" spc="5" dirty="0"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777983" y="2359548"/>
          <a:ext cx="1287778" cy="978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820"/>
                <a:gridCol w="429259"/>
                <a:gridCol w="429259"/>
                <a:gridCol w="218440"/>
              </a:tblGrid>
              <a:tr h="187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4779945" y="2451898"/>
            <a:ext cx="1288415" cy="889000"/>
          </a:xfrm>
          <a:custGeom>
            <a:avLst/>
            <a:gdLst/>
            <a:ahLst/>
            <a:cxnLst/>
            <a:rect l="l" t="t" r="r" b="b"/>
            <a:pathLst>
              <a:path w="1288414" h="889000">
                <a:moveTo>
                  <a:pt x="0" y="888808"/>
                </a:moveTo>
                <a:lnTo>
                  <a:pt x="15064" y="888808"/>
                </a:lnTo>
                <a:lnTo>
                  <a:pt x="37661" y="881275"/>
                </a:lnTo>
                <a:lnTo>
                  <a:pt x="60258" y="881275"/>
                </a:lnTo>
                <a:lnTo>
                  <a:pt x="82855" y="881275"/>
                </a:lnTo>
                <a:lnTo>
                  <a:pt x="105452" y="873743"/>
                </a:lnTo>
                <a:lnTo>
                  <a:pt x="128049" y="873743"/>
                </a:lnTo>
                <a:lnTo>
                  <a:pt x="143114" y="873743"/>
                </a:lnTo>
                <a:lnTo>
                  <a:pt x="165711" y="866211"/>
                </a:lnTo>
                <a:lnTo>
                  <a:pt x="188308" y="866211"/>
                </a:lnTo>
                <a:lnTo>
                  <a:pt x="210905" y="858678"/>
                </a:lnTo>
                <a:lnTo>
                  <a:pt x="233502" y="858678"/>
                </a:lnTo>
                <a:lnTo>
                  <a:pt x="256099" y="851146"/>
                </a:lnTo>
                <a:lnTo>
                  <a:pt x="278696" y="843614"/>
                </a:lnTo>
                <a:lnTo>
                  <a:pt x="293761" y="843614"/>
                </a:lnTo>
                <a:lnTo>
                  <a:pt x="316358" y="836081"/>
                </a:lnTo>
                <a:lnTo>
                  <a:pt x="338955" y="836081"/>
                </a:lnTo>
                <a:lnTo>
                  <a:pt x="361552" y="828549"/>
                </a:lnTo>
                <a:lnTo>
                  <a:pt x="384149" y="821017"/>
                </a:lnTo>
                <a:lnTo>
                  <a:pt x="406746" y="813484"/>
                </a:lnTo>
                <a:lnTo>
                  <a:pt x="429343" y="805952"/>
                </a:lnTo>
                <a:lnTo>
                  <a:pt x="444400" y="805952"/>
                </a:lnTo>
                <a:lnTo>
                  <a:pt x="466997" y="798427"/>
                </a:lnTo>
                <a:lnTo>
                  <a:pt x="489594" y="790895"/>
                </a:lnTo>
                <a:lnTo>
                  <a:pt x="512191" y="783363"/>
                </a:lnTo>
                <a:lnTo>
                  <a:pt x="534788" y="775830"/>
                </a:lnTo>
                <a:lnTo>
                  <a:pt x="557385" y="768298"/>
                </a:lnTo>
                <a:lnTo>
                  <a:pt x="572449" y="753233"/>
                </a:lnTo>
                <a:lnTo>
                  <a:pt x="595046" y="745701"/>
                </a:lnTo>
                <a:lnTo>
                  <a:pt x="617643" y="738169"/>
                </a:lnTo>
                <a:lnTo>
                  <a:pt x="640241" y="730636"/>
                </a:lnTo>
                <a:lnTo>
                  <a:pt x="662838" y="715572"/>
                </a:lnTo>
                <a:lnTo>
                  <a:pt x="685435" y="708039"/>
                </a:lnTo>
                <a:lnTo>
                  <a:pt x="708032" y="692975"/>
                </a:lnTo>
                <a:lnTo>
                  <a:pt x="723096" y="677910"/>
                </a:lnTo>
                <a:lnTo>
                  <a:pt x="745693" y="670378"/>
                </a:lnTo>
                <a:lnTo>
                  <a:pt x="768290" y="655313"/>
                </a:lnTo>
                <a:lnTo>
                  <a:pt x="790887" y="640248"/>
                </a:lnTo>
                <a:lnTo>
                  <a:pt x="813484" y="625184"/>
                </a:lnTo>
                <a:lnTo>
                  <a:pt x="836081" y="610119"/>
                </a:lnTo>
                <a:lnTo>
                  <a:pt x="858678" y="595054"/>
                </a:lnTo>
                <a:lnTo>
                  <a:pt x="873743" y="572457"/>
                </a:lnTo>
                <a:lnTo>
                  <a:pt x="896340" y="557393"/>
                </a:lnTo>
                <a:lnTo>
                  <a:pt x="918937" y="534796"/>
                </a:lnTo>
                <a:lnTo>
                  <a:pt x="941534" y="512199"/>
                </a:lnTo>
                <a:lnTo>
                  <a:pt x="964131" y="497134"/>
                </a:lnTo>
                <a:lnTo>
                  <a:pt x="986728" y="474537"/>
                </a:lnTo>
                <a:lnTo>
                  <a:pt x="1001793" y="444408"/>
                </a:lnTo>
                <a:lnTo>
                  <a:pt x="1024390" y="421811"/>
                </a:lnTo>
                <a:lnTo>
                  <a:pt x="1046987" y="399213"/>
                </a:lnTo>
                <a:lnTo>
                  <a:pt x="1069584" y="369084"/>
                </a:lnTo>
                <a:lnTo>
                  <a:pt x="1092181" y="338955"/>
                </a:lnTo>
                <a:lnTo>
                  <a:pt x="1114778" y="308825"/>
                </a:lnTo>
                <a:lnTo>
                  <a:pt x="1137375" y="278696"/>
                </a:lnTo>
                <a:lnTo>
                  <a:pt x="1152440" y="241034"/>
                </a:lnTo>
                <a:lnTo>
                  <a:pt x="1175037" y="203373"/>
                </a:lnTo>
                <a:lnTo>
                  <a:pt x="1197634" y="165711"/>
                </a:lnTo>
                <a:lnTo>
                  <a:pt x="1220231" y="128049"/>
                </a:lnTo>
                <a:lnTo>
                  <a:pt x="1242828" y="90388"/>
                </a:lnTo>
                <a:lnTo>
                  <a:pt x="1265425" y="45194"/>
                </a:lnTo>
                <a:lnTo>
                  <a:pt x="1288022" y="0"/>
                </a:lnTo>
              </a:path>
            </a:pathLst>
          </a:custGeom>
          <a:ln w="79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77364" y="3338678"/>
            <a:ext cx="86995" cy="2781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985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  <a:p>
            <a:pPr marL="19685">
              <a:lnSpc>
                <a:spcPts val="985"/>
              </a:lnSpc>
            </a:pPr>
            <a:r>
              <a:rPr sz="850" b="1" spc="5" dirty="0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63143" y="2725965"/>
            <a:ext cx="179705" cy="2584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z="1275" b="1" spc="7" baseline="-26143" dirty="0">
                <a:latin typeface="Arial"/>
                <a:cs typeface="Arial"/>
              </a:rPr>
              <a:t>e</a:t>
            </a:r>
            <a:r>
              <a:rPr sz="650" b="1" spc="5" dirty="0">
                <a:latin typeface="Arial"/>
                <a:cs typeface="Arial"/>
              </a:rPr>
              <a:t>0.5</a:t>
            </a:r>
            <a:r>
              <a:rPr sz="650" b="1" spc="-45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t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26211" y="36796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55547" y="36796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84890" y="36796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15305" y="4658866"/>
            <a:ext cx="1288415" cy="0"/>
          </a:xfrm>
          <a:custGeom>
            <a:avLst/>
            <a:gdLst/>
            <a:ahLst/>
            <a:cxnLst/>
            <a:rect l="l" t="t" r="r" b="b"/>
            <a:pathLst>
              <a:path w="1288414">
                <a:moveTo>
                  <a:pt x="0" y="0"/>
                </a:moveTo>
                <a:lnTo>
                  <a:pt x="128802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03328" y="465886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15305" y="4410299"/>
            <a:ext cx="1288415" cy="0"/>
          </a:xfrm>
          <a:custGeom>
            <a:avLst/>
            <a:gdLst/>
            <a:ahLst/>
            <a:cxnLst/>
            <a:rect l="l" t="t" r="r" b="b"/>
            <a:pathLst>
              <a:path w="1288414">
                <a:moveTo>
                  <a:pt x="0" y="0"/>
                </a:moveTo>
                <a:lnTo>
                  <a:pt x="128802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03328" y="44102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15305" y="4169264"/>
            <a:ext cx="1288415" cy="0"/>
          </a:xfrm>
          <a:custGeom>
            <a:avLst/>
            <a:gdLst/>
            <a:ahLst/>
            <a:cxnLst/>
            <a:rect l="l" t="t" r="r" b="b"/>
            <a:pathLst>
              <a:path w="1288414">
                <a:moveTo>
                  <a:pt x="0" y="0"/>
                </a:moveTo>
                <a:lnTo>
                  <a:pt x="128802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03328" y="416926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15305" y="3920697"/>
            <a:ext cx="1288415" cy="0"/>
          </a:xfrm>
          <a:custGeom>
            <a:avLst/>
            <a:gdLst/>
            <a:ahLst/>
            <a:cxnLst/>
            <a:rect l="l" t="t" r="r" b="b"/>
            <a:pathLst>
              <a:path w="1288414">
                <a:moveTo>
                  <a:pt x="0" y="0"/>
                </a:moveTo>
                <a:lnTo>
                  <a:pt x="128802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03328" y="39206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15305" y="3679662"/>
            <a:ext cx="1288415" cy="0"/>
          </a:xfrm>
          <a:custGeom>
            <a:avLst/>
            <a:gdLst/>
            <a:ahLst/>
            <a:cxnLst/>
            <a:rect l="l" t="t" r="r" b="b"/>
            <a:pathLst>
              <a:path w="1288414">
                <a:moveTo>
                  <a:pt x="0" y="0"/>
                </a:moveTo>
                <a:lnTo>
                  <a:pt x="128802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03328" y="36796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15305" y="4658866"/>
            <a:ext cx="1288415" cy="0"/>
          </a:xfrm>
          <a:custGeom>
            <a:avLst/>
            <a:gdLst/>
            <a:ahLst/>
            <a:cxnLst/>
            <a:rect l="l" t="t" r="r" b="b"/>
            <a:pathLst>
              <a:path w="1288414">
                <a:moveTo>
                  <a:pt x="0" y="0"/>
                </a:moveTo>
                <a:lnTo>
                  <a:pt x="1288022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15305" y="3679662"/>
            <a:ext cx="1288415" cy="0"/>
          </a:xfrm>
          <a:custGeom>
            <a:avLst/>
            <a:gdLst/>
            <a:ahLst/>
            <a:cxnLst/>
            <a:rect l="l" t="t" r="r" b="b"/>
            <a:pathLst>
              <a:path w="1288414">
                <a:moveTo>
                  <a:pt x="0" y="0"/>
                </a:moveTo>
                <a:lnTo>
                  <a:pt x="1288022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15305" y="3679662"/>
            <a:ext cx="0" cy="979805"/>
          </a:xfrm>
          <a:custGeom>
            <a:avLst/>
            <a:gdLst/>
            <a:ahLst/>
            <a:cxnLst/>
            <a:rect l="l" t="t" r="r" b="b"/>
            <a:pathLst>
              <a:path h="979804">
                <a:moveTo>
                  <a:pt x="0" y="979204"/>
                </a:moveTo>
                <a:lnTo>
                  <a:pt x="0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03328" y="3679662"/>
            <a:ext cx="0" cy="979805"/>
          </a:xfrm>
          <a:custGeom>
            <a:avLst/>
            <a:gdLst/>
            <a:ahLst/>
            <a:cxnLst/>
            <a:rect l="l" t="t" r="r" b="b"/>
            <a:pathLst>
              <a:path h="979804">
                <a:moveTo>
                  <a:pt x="0" y="979204"/>
                </a:moveTo>
                <a:lnTo>
                  <a:pt x="0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15305" y="4658866"/>
            <a:ext cx="1288415" cy="0"/>
          </a:xfrm>
          <a:custGeom>
            <a:avLst/>
            <a:gdLst/>
            <a:ahLst/>
            <a:cxnLst/>
            <a:rect l="l" t="t" r="r" b="b"/>
            <a:pathLst>
              <a:path w="1288414">
                <a:moveTo>
                  <a:pt x="0" y="0"/>
                </a:moveTo>
                <a:lnTo>
                  <a:pt x="1288022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15305" y="3679662"/>
            <a:ext cx="0" cy="979805"/>
          </a:xfrm>
          <a:custGeom>
            <a:avLst/>
            <a:gdLst/>
            <a:ahLst/>
            <a:cxnLst/>
            <a:rect l="l" t="t" r="r" b="b"/>
            <a:pathLst>
              <a:path h="979804">
                <a:moveTo>
                  <a:pt x="0" y="979204"/>
                </a:moveTo>
                <a:lnTo>
                  <a:pt x="0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26211" y="3679661"/>
            <a:ext cx="0" cy="979805"/>
          </a:xfrm>
          <a:custGeom>
            <a:avLst/>
            <a:gdLst/>
            <a:ahLst/>
            <a:cxnLst/>
            <a:rect l="l" t="t" r="r" b="b"/>
            <a:pathLst>
              <a:path h="979804">
                <a:moveTo>
                  <a:pt x="0" y="0"/>
                </a:moveTo>
                <a:lnTo>
                  <a:pt x="0" y="979204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223123" y="4656837"/>
            <a:ext cx="151130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−2</a:t>
            </a:r>
            <a:endParaRPr sz="85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55547" y="3679661"/>
            <a:ext cx="0" cy="979805"/>
          </a:xfrm>
          <a:custGeom>
            <a:avLst/>
            <a:gdLst/>
            <a:ahLst/>
            <a:cxnLst/>
            <a:rect l="l" t="t" r="r" b="b"/>
            <a:pathLst>
              <a:path h="979804">
                <a:moveTo>
                  <a:pt x="0" y="0"/>
                </a:moveTo>
                <a:lnTo>
                  <a:pt x="0" y="979204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84890" y="3679661"/>
            <a:ext cx="0" cy="979805"/>
          </a:xfrm>
          <a:custGeom>
            <a:avLst/>
            <a:gdLst/>
            <a:ahLst/>
            <a:cxnLst/>
            <a:rect l="l" t="t" r="r" b="b"/>
            <a:pathLst>
              <a:path h="979804">
                <a:moveTo>
                  <a:pt x="0" y="0"/>
                </a:moveTo>
                <a:lnTo>
                  <a:pt x="0" y="979204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142061" y="4656837"/>
            <a:ext cx="8699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115305" y="4658866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532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88263" y="465886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15064" y="0"/>
                </a:moveTo>
                <a:lnTo>
                  <a:pt x="0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959491" y="4573982"/>
            <a:ext cx="151130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−4</a:t>
            </a:r>
            <a:endParaRPr sz="8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115305" y="4410299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532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88263" y="4410299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15064" y="0"/>
                </a:moveTo>
                <a:lnTo>
                  <a:pt x="0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959491" y="4325415"/>
            <a:ext cx="151130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−2</a:t>
            </a:r>
            <a:endParaRPr sz="85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115305" y="4169264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532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88263" y="416926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15064" y="0"/>
                </a:moveTo>
                <a:lnTo>
                  <a:pt x="0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019750" y="4084380"/>
            <a:ext cx="8699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115305" y="3920697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532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88263" y="392069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15064" y="0"/>
                </a:moveTo>
                <a:lnTo>
                  <a:pt x="0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019750" y="3835812"/>
            <a:ext cx="8699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115305" y="3679662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532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88263" y="3679662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15064" y="0"/>
                </a:moveTo>
                <a:lnTo>
                  <a:pt x="0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019750" y="3594777"/>
            <a:ext cx="8699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4</a:t>
            </a:r>
            <a:endParaRPr sz="85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115305" y="4658866"/>
            <a:ext cx="1288415" cy="0"/>
          </a:xfrm>
          <a:custGeom>
            <a:avLst/>
            <a:gdLst/>
            <a:ahLst/>
            <a:cxnLst/>
            <a:rect l="l" t="t" r="r" b="b"/>
            <a:pathLst>
              <a:path w="1288414">
                <a:moveTo>
                  <a:pt x="0" y="0"/>
                </a:moveTo>
                <a:lnTo>
                  <a:pt x="1288022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15305" y="3679662"/>
            <a:ext cx="1288415" cy="0"/>
          </a:xfrm>
          <a:custGeom>
            <a:avLst/>
            <a:gdLst/>
            <a:ahLst/>
            <a:cxnLst/>
            <a:rect l="l" t="t" r="r" b="b"/>
            <a:pathLst>
              <a:path w="1288414">
                <a:moveTo>
                  <a:pt x="0" y="0"/>
                </a:moveTo>
                <a:lnTo>
                  <a:pt x="1288022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15305" y="3679662"/>
            <a:ext cx="0" cy="979805"/>
          </a:xfrm>
          <a:custGeom>
            <a:avLst/>
            <a:gdLst/>
            <a:ahLst/>
            <a:cxnLst/>
            <a:rect l="l" t="t" r="r" b="b"/>
            <a:pathLst>
              <a:path h="979804">
                <a:moveTo>
                  <a:pt x="0" y="979204"/>
                </a:moveTo>
                <a:lnTo>
                  <a:pt x="0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03328" y="3679662"/>
            <a:ext cx="0" cy="979805"/>
          </a:xfrm>
          <a:custGeom>
            <a:avLst/>
            <a:gdLst/>
            <a:ahLst/>
            <a:cxnLst/>
            <a:rect l="l" t="t" r="r" b="b"/>
            <a:pathLst>
              <a:path h="979804">
                <a:moveTo>
                  <a:pt x="0" y="979204"/>
                </a:moveTo>
                <a:lnTo>
                  <a:pt x="0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22838" y="3679662"/>
            <a:ext cx="1280795" cy="911860"/>
          </a:xfrm>
          <a:custGeom>
            <a:avLst/>
            <a:gdLst/>
            <a:ahLst/>
            <a:cxnLst/>
            <a:rect l="l" t="t" r="r" b="b"/>
            <a:pathLst>
              <a:path w="1280795" h="911860">
                <a:moveTo>
                  <a:pt x="0" y="0"/>
                </a:moveTo>
                <a:lnTo>
                  <a:pt x="7532" y="60258"/>
                </a:lnTo>
                <a:lnTo>
                  <a:pt x="30129" y="331422"/>
                </a:lnTo>
                <a:lnTo>
                  <a:pt x="52726" y="632716"/>
                </a:lnTo>
                <a:lnTo>
                  <a:pt x="75323" y="851154"/>
                </a:lnTo>
                <a:lnTo>
                  <a:pt x="97920" y="911413"/>
                </a:lnTo>
                <a:lnTo>
                  <a:pt x="120509" y="813492"/>
                </a:lnTo>
                <a:lnTo>
                  <a:pt x="135574" y="602587"/>
                </a:lnTo>
                <a:lnTo>
                  <a:pt x="158171" y="369084"/>
                </a:lnTo>
                <a:lnTo>
                  <a:pt x="180768" y="203373"/>
                </a:lnTo>
                <a:lnTo>
                  <a:pt x="203365" y="150646"/>
                </a:lnTo>
                <a:lnTo>
                  <a:pt x="225962" y="233502"/>
                </a:lnTo>
                <a:lnTo>
                  <a:pt x="248559" y="391681"/>
                </a:lnTo>
                <a:lnTo>
                  <a:pt x="271156" y="572457"/>
                </a:lnTo>
                <a:lnTo>
                  <a:pt x="286221" y="708039"/>
                </a:lnTo>
                <a:lnTo>
                  <a:pt x="308818" y="745701"/>
                </a:lnTo>
                <a:lnTo>
                  <a:pt x="331415" y="685442"/>
                </a:lnTo>
                <a:lnTo>
                  <a:pt x="354012" y="557393"/>
                </a:lnTo>
                <a:lnTo>
                  <a:pt x="376609" y="414278"/>
                </a:lnTo>
                <a:lnTo>
                  <a:pt x="399206" y="316358"/>
                </a:lnTo>
                <a:lnTo>
                  <a:pt x="421803" y="286228"/>
                </a:lnTo>
                <a:lnTo>
                  <a:pt x="436867" y="331422"/>
                </a:lnTo>
                <a:lnTo>
                  <a:pt x="459464" y="429343"/>
                </a:lnTo>
                <a:lnTo>
                  <a:pt x="482061" y="542328"/>
                </a:lnTo>
                <a:lnTo>
                  <a:pt x="504658" y="617651"/>
                </a:lnTo>
                <a:lnTo>
                  <a:pt x="527255" y="640248"/>
                </a:lnTo>
                <a:lnTo>
                  <a:pt x="549852" y="610119"/>
                </a:lnTo>
                <a:lnTo>
                  <a:pt x="564917" y="527263"/>
                </a:lnTo>
                <a:lnTo>
                  <a:pt x="587514" y="444408"/>
                </a:lnTo>
                <a:lnTo>
                  <a:pt x="610111" y="384149"/>
                </a:lnTo>
                <a:lnTo>
                  <a:pt x="632708" y="361552"/>
                </a:lnTo>
                <a:lnTo>
                  <a:pt x="655305" y="391681"/>
                </a:lnTo>
                <a:lnTo>
                  <a:pt x="677902" y="451940"/>
                </a:lnTo>
                <a:lnTo>
                  <a:pt x="700499" y="519731"/>
                </a:lnTo>
                <a:lnTo>
                  <a:pt x="715564" y="564925"/>
                </a:lnTo>
                <a:lnTo>
                  <a:pt x="738161" y="579990"/>
                </a:lnTo>
                <a:lnTo>
                  <a:pt x="760758" y="557393"/>
                </a:lnTo>
                <a:lnTo>
                  <a:pt x="783355" y="512199"/>
                </a:lnTo>
                <a:lnTo>
                  <a:pt x="805952" y="459472"/>
                </a:lnTo>
                <a:lnTo>
                  <a:pt x="828549" y="421811"/>
                </a:lnTo>
                <a:lnTo>
                  <a:pt x="851146" y="414278"/>
                </a:lnTo>
                <a:lnTo>
                  <a:pt x="866211" y="429343"/>
                </a:lnTo>
                <a:lnTo>
                  <a:pt x="888808" y="467005"/>
                </a:lnTo>
                <a:lnTo>
                  <a:pt x="911405" y="504666"/>
                </a:lnTo>
                <a:lnTo>
                  <a:pt x="934002" y="534796"/>
                </a:lnTo>
                <a:lnTo>
                  <a:pt x="956599" y="542328"/>
                </a:lnTo>
                <a:lnTo>
                  <a:pt x="979196" y="527263"/>
                </a:lnTo>
                <a:lnTo>
                  <a:pt x="994260" y="504666"/>
                </a:lnTo>
                <a:lnTo>
                  <a:pt x="1016857" y="467005"/>
                </a:lnTo>
                <a:lnTo>
                  <a:pt x="1039455" y="444408"/>
                </a:lnTo>
                <a:lnTo>
                  <a:pt x="1062052" y="444408"/>
                </a:lnTo>
                <a:lnTo>
                  <a:pt x="1084649" y="451940"/>
                </a:lnTo>
                <a:lnTo>
                  <a:pt x="1107246" y="474537"/>
                </a:lnTo>
                <a:lnTo>
                  <a:pt x="1129835" y="497134"/>
                </a:lnTo>
                <a:lnTo>
                  <a:pt x="1144899" y="512199"/>
                </a:lnTo>
                <a:lnTo>
                  <a:pt x="1167496" y="519731"/>
                </a:lnTo>
                <a:lnTo>
                  <a:pt x="1190093" y="512199"/>
                </a:lnTo>
                <a:lnTo>
                  <a:pt x="1212690" y="497134"/>
                </a:lnTo>
                <a:lnTo>
                  <a:pt x="1235287" y="474537"/>
                </a:lnTo>
                <a:lnTo>
                  <a:pt x="1257885" y="459472"/>
                </a:lnTo>
                <a:lnTo>
                  <a:pt x="1280482" y="459472"/>
                </a:lnTo>
              </a:path>
            </a:pathLst>
          </a:custGeom>
          <a:ln w="79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60500" y="3679662"/>
            <a:ext cx="1243330" cy="459740"/>
          </a:xfrm>
          <a:custGeom>
            <a:avLst/>
            <a:gdLst/>
            <a:ahLst/>
            <a:cxnLst/>
            <a:rect l="l" t="t" r="r" b="b"/>
            <a:pathLst>
              <a:path w="1243329" h="459739">
                <a:moveTo>
                  <a:pt x="0" y="0"/>
                </a:moveTo>
                <a:lnTo>
                  <a:pt x="15064" y="15064"/>
                </a:lnTo>
                <a:lnTo>
                  <a:pt x="37661" y="37661"/>
                </a:lnTo>
                <a:lnTo>
                  <a:pt x="60258" y="60258"/>
                </a:lnTo>
                <a:lnTo>
                  <a:pt x="82847" y="82855"/>
                </a:lnTo>
                <a:lnTo>
                  <a:pt x="97912" y="97920"/>
                </a:lnTo>
                <a:lnTo>
                  <a:pt x="120509" y="120517"/>
                </a:lnTo>
                <a:lnTo>
                  <a:pt x="143106" y="135582"/>
                </a:lnTo>
                <a:lnTo>
                  <a:pt x="165703" y="150646"/>
                </a:lnTo>
                <a:lnTo>
                  <a:pt x="188300" y="165711"/>
                </a:lnTo>
                <a:lnTo>
                  <a:pt x="210897" y="188308"/>
                </a:lnTo>
                <a:lnTo>
                  <a:pt x="233494" y="195840"/>
                </a:lnTo>
                <a:lnTo>
                  <a:pt x="248559" y="210905"/>
                </a:lnTo>
                <a:lnTo>
                  <a:pt x="271156" y="225970"/>
                </a:lnTo>
                <a:lnTo>
                  <a:pt x="293753" y="241034"/>
                </a:lnTo>
                <a:lnTo>
                  <a:pt x="316350" y="248567"/>
                </a:lnTo>
                <a:lnTo>
                  <a:pt x="338947" y="263631"/>
                </a:lnTo>
                <a:lnTo>
                  <a:pt x="361544" y="271164"/>
                </a:lnTo>
                <a:lnTo>
                  <a:pt x="384141" y="286228"/>
                </a:lnTo>
                <a:lnTo>
                  <a:pt x="399206" y="293761"/>
                </a:lnTo>
                <a:lnTo>
                  <a:pt x="421803" y="301293"/>
                </a:lnTo>
                <a:lnTo>
                  <a:pt x="444400" y="308825"/>
                </a:lnTo>
                <a:lnTo>
                  <a:pt x="466997" y="323890"/>
                </a:lnTo>
                <a:lnTo>
                  <a:pt x="489594" y="331422"/>
                </a:lnTo>
                <a:lnTo>
                  <a:pt x="512191" y="338955"/>
                </a:lnTo>
                <a:lnTo>
                  <a:pt x="527255" y="346487"/>
                </a:lnTo>
                <a:lnTo>
                  <a:pt x="549852" y="354019"/>
                </a:lnTo>
                <a:lnTo>
                  <a:pt x="572449" y="354019"/>
                </a:lnTo>
                <a:lnTo>
                  <a:pt x="595046" y="361552"/>
                </a:lnTo>
                <a:lnTo>
                  <a:pt x="617643" y="369084"/>
                </a:lnTo>
                <a:lnTo>
                  <a:pt x="640241" y="376616"/>
                </a:lnTo>
                <a:lnTo>
                  <a:pt x="662838" y="384149"/>
                </a:lnTo>
                <a:lnTo>
                  <a:pt x="677902" y="384149"/>
                </a:lnTo>
                <a:lnTo>
                  <a:pt x="700499" y="391681"/>
                </a:lnTo>
                <a:lnTo>
                  <a:pt x="723096" y="391681"/>
                </a:lnTo>
                <a:lnTo>
                  <a:pt x="745693" y="399213"/>
                </a:lnTo>
                <a:lnTo>
                  <a:pt x="768290" y="406746"/>
                </a:lnTo>
                <a:lnTo>
                  <a:pt x="790887" y="406746"/>
                </a:lnTo>
                <a:lnTo>
                  <a:pt x="813484" y="414270"/>
                </a:lnTo>
                <a:lnTo>
                  <a:pt x="828549" y="414270"/>
                </a:lnTo>
                <a:lnTo>
                  <a:pt x="851146" y="421803"/>
                </a:lnTo>
                <a:lnTo>
                  <a:pt x="873743" y="421803"/>
                </a:lnTo>
                <a:lnTo>
                  <a:pt x="896340" y="421803"/>
                </a:lnTo>
                <a:lnTo>
                  <a:pt x="918937" y="429335"/>
                </a:lnTo>
                <a:lnTo>
                  <a:pt x="941534" y="429335"/>
                </a:lnTo>
                <a:lnTo>
                  <a:pt x="956599" y="436867"/>
                </a:lnTo>
                <a:lnTo>
                  <a:pt x="979196" y="436867"/>
                </a:lnTo>
                <a:lnTo>
                  <a:pt x="1001793" y="436867"/>
                </a:lnTo>
                <a:lnTo>
                  <a:pt x="1024390" y="444400"/>
                </a:lnTo>
                <a:lnTo>
                  <a:pt x="1046987" y="444400"/>
                </a:lnTo>
                <a:lnTo>
                  <a:pt x="1069584" y="444400"/>
                </a:lnTo>
                <a:lnTo>
                  <a:pt x="1092173" y="444400"/>
                </a:lnTo>
                <a:lnTo>
                  <a:pt x="1107238" y="451932"/>
                </a:lnTo>
                <a:lnTo>
                  <a:pt x="1129835" y="451932"/>
                </a:lnTo>
                <a:lnTo>
                  <a:pt x="1152432" y="451932"/>
                </a:lnTo>
                <a:lnTo>
                  <a:pt x="1175029" y="451932"/>
                </a:lnTo>
                <a:lnTo>
                  <a:pt x="1197626" y="451932"/>
                </a:lnTo>
                <a:lnTo>
                  <a:pt x="1220223" y="459464"/>
                </a:lnTo>
                <a:lnTo>
                  <a:pt x="1242820" y="459464"/>
                </a:lnTo>
              </a:path>
            </a:pathLst>
          </a:custGeom>
          <a:ln w="792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52967" y="4191868"/>
            <a:ext cx="1250950" cy="474980"/>
          </a:xfrm>
          <a:custGeom>
            <a:avLst/>
            <a:gdLst/>
            <a:ahLst/>
            <a:cxnLst/>
            <a:rect l="l" t="t" r="r" b="b"/>
            <a:pathLst>
              <a:path w="1250950" h="474979">
                <a:moveTo>
                  <a:pt x="0" y="474529"/>
                </a:moveTo>
                <a:lnTo>
                  <a:pt x="0" y="466997"/>
                </a:lnTo>
                <a:lnTo>
                  <a:pt x="22597" y="444400"/>
                </a:lnTo>
                <a:lnTo>
                  <a:pt x="45194" y="421803"/>
                </a:lnTo>
                <a:lnTo>
                  <a:pt x="67791" y="399206"/>
                </a:lnTo>
                <a:lnTo>
                  <a:pt x="90388" y="376609"/>
                </a:lnTo>
                <a:lnTo>
                  <a:pt x="105444" y="361544"/>
                </a:lnTo>
                <a:lnTo>
                  <a:pt x="128041" y="338947"/>
                </a:lnTo>
                <a:lnTo>
                  <a:pt x="150638" y="323882"/>
                </a:lnTo>
                <a:lnTo>
                  <a:pt x="173235" y="308818"/>
                </a:lnTo>
                <a:lnTo>
                  <a:pt x="195832" y="293753"/>
                </a:lnTo>
                <a:lnTo>
                  <a:pt x="218430" y="271156"/>
                </a:lnTo>
                <a:lnTo>
                  <a:pt x="241027" y="263624"/>
                </a:lnTo>
                <a:lnTo>
                  <a:pt x="256091" y="248559"/>
                </a:lnTo>
                <a:lnTo>
                  <a:pt x="278688" y="233494"/>
                </a:lnTo>
                <a:lnTo>
                  <a:pt x="301285" y="218430"/>
                </a:lnTo>
                <a:lnTo>
                  <a:pt x="323882" y="210897"/>
                </a:lnTo>
                <a:lnTo>
                  <a:pt x="346479" y="195832"/>
                </a:lnTo>
                <a:lnTo>
                  <a:pt x="369076" y="188300"/>
                </a:lnTo>
                <a:lnTo>
                  <a:pt x="391673" y="173235"/>
                </a:lnTo>
                <a:lnTo>
                  <a:pt x="406738" y="165703"/>
                </a:lnTo>
                <a:lnTo>
                  <a:pt x="429335" y="158171"/>
                </a:lnTo>
                <a:lnTo>
                  <a:pt x="451932" y="150638"/>
                </a:lnTo>
                <a:lnTo>
                  <a:pt x="474529" y="135574"/>
                </a:lnTo>
                <a:lnTo>
                  <a:pt x="497126" y="128041"/>
                </a:lnTo>
                <a:lnTo>
                  <a:pt x="519723" y="120509"/>
                </a:lnTo>
                <a:lnTo>
                  <a:pt x="534788" y="112977"/>
                </a:lnTo>
                <a:lnTo>
                  <a:pt x="557385" y="105444"/>
                </a:lnTo>
                <a:lnTo>
                  <a:pt x="579982" y="105444"/>
                </a:lnTo>
                <a:lnTo>
                  <a:pt x="602579" y="97912"/>
                </a:lnTo>
                <a:lnTo>
                  <a:pt x="625176" y="90380"/>
                </a:lnTo>
                <a:lnTo>
                  <a:pt x="647773" y="82847"/>
                </a:lnTo>
                <a:lnTo>
                  <a:pt x="670370" y="75315"/>
                </a:lnTo>
                <a:lnTo>
                  <a:pt x="685435" y="75315"/>
                </a:lnTo>
                <a:lnTo>
                  <a:pt x="708032" y="67783"/>
                </a:lnTo>
                <a:lnTo>
                  <a:pt x="730629" y="67783"/>
                </a:lnTo>
                <a:lnTo>
                  <a:pt x="753226" y="60250"/>
                </a:lnTo>
                <a:lnTo>
                  <a:pt x="775823" y="52718"/>
                </a:lnTo>
                <a:lnTo>
                  <a:pt x="798420" y="52718"/>
                </a:lnTo>
                <a:lnTo>
                  <a:pt x="821017" y="45186"/>
                </a:lnTo>
                <a:lnTo>
                  <a:pt x="836081" y="45186"/>
                </a:lnTo>
                <a:lnTo>
                  <a:pt x="858678" y="37661"/>
                </a:lnTo>
                <a:lnTo>
                  <a:pt x="881275" y="37661"/>
                </a:lnTo>
                <a:lnTo>
                  <a:pt x="903872" y="37661"/>
                </a:lnTo>
                <a:lnTo>
                  <a:pt x="926469" y="30129"/>
                </a:lnTo>
                <a:lnTo>
                  <a:pt x="949066" y="30129"/>
                </a:lnTo>
                <a:lnTo>
                  <a:pt x="964131" y="22597"/>
                </a:lnTo>
                <a:lnTo>
                  <a:pt x="986728" y="22597"/>
                </a:lnTo>
                <a:lnTo>
                  <a:pt x="1009325" y="22597"/>
                </a:lnTo>
                <a:lnTo>
                  <a:pt x="1031922" y="15064"/>
                </a:lnTo>
                <a:lnTo>
                  <a:pt x="1054519" y="15064"/>
                </a:lnTo>
                <a:lnTo>
                  <a:pt x="1077116" y="15064"/>
                </a:lnTo>
                <a:lnTo>
                  <a:pt x="1099713" y="15064"/>
                </a:lnTo>
                <a:lnTo>
                  <a:pt x="1114770" y="7532"/>
                </a:lnTo>
                <a:lnTo>
                  <a:pt x="1137367" y="7532"/>
                </a:lnTo>
                <a:lnTo>
                  <a:pt x="1159964" y="7532"/>
                </a:lnTo>
                <a:lnTo>
                  <a:pt x="1182561" y="7532"/>
                </a:lnTo>
                <a:lnTo>
                  <a:pt x="1205158" y="7532"/>
                </a:lnTo>
                <a:lnTo>
                  <a:pt x="1227755" y="0"/>
                </a:lnTo>
                <a:lnTo>
                  <a:pt x="1250352" y="0"/>
                </a:lnTo>
              </a:path>
            </a:pathLst>
          </a:custGeom>
          <a:ln w="792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3712717" y="4656837"/>
            <a:ext cx="92710" cy="2781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985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  <a:p>
            <a:pPr marL="42545">
              <a:lnSpc>
                <a:spcPts val="985"/>
              </a:lnSpc>
            </a:pPr>
            <a:r>
              <a:rPr sz="850" b="1" spc="5" dirty="0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745775" y="3759127"/>
            <a:ext cx="180975" cy="784860"/>
          </a:xfrm>
          <a:prstGeom prst="rect">
            <a:avLst/>
          </a:prstGeom>
        </p:spPr>
        <p:txBody>
          <a:bodyPr vert="vert270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850" b="1" spc="10" dirty="0">
                <a:latin typeface="Arial"/>
                <a:cs typeface="Arial"/>
              </a:rPr>
              <a:t>e</a:t>
            </a:r>
            <a:r>
              <a:rPr sz="975" b="1" spc="15" baseline="34188" dirty="0">
                <a:latin typeface="Arial"/>
                <a:cs typeface="Arial"/>
              </a:rPr>
              <a:t>−0.5 </a:t>
            </a:r>
            <a:r>
              <a:rPr sz="975" b="1" spc="7" baseline="34188" dirty="0">
                <a:latin typeface="Arial"/>
                <a:cs typeface="Arial"/>
              </a:rPr>
              <a:t>t </a:t>
            </a:r>
            <a:r>
              <a:rPr sz="850" b="1" spc="5" dirty="0">
                <a:latin typeface="Arial"/>
                <a:cs typeface="Arial"/>
              </a:rPr>
              <a:t>cos(2</a:t>
            </a:r>
            <a:r>
              <a:rPr sz="850" spc="5" dirty="0">
                <a:latin typeface="Symbol"/>
                <a:cs typeface="Symbol"/>
              </a:rPr>
              <a:t></a:t>
            </a:r>
            <a:r>
              <a:rPr sz="850" spc="-35" dirty="0">
                <a:latin typeface="Times New Roman"/>
                <a:cs typeface="Times New Roman"/>
              </a:rPr>
              <a:t> </a:t>
            </a:r>
            <a:r>
              <a:rPr sz="850" b="1" spc="5" dirty="0">
                <a:latin typeface="Arial"/>
                <a:cs typeface="Arial"/>
              </a:rPr>
              <a:t>t)</a:t>
            </a:r>
            <a:endParaRPr sz="85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036044" y="36796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465388" y="36796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894723" y="36796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825139" y="4658866"/>
            <a:ext cx="1288415" cy="0"/>
          </a:xfrm>
          <a:custGeom>
            <a:avLst/>
            <a:gdLst/>
            <a:ahLst/>
            <a:cxnLst/>
            <a:rect l="l" t="t" r="r" b="b"/>
            <a:pathLst>
              <a:path w="1288414">
                <a:moveTo>
                  <a:pt x="0" y="0"/>
                </a:moveTo>
                <a:lnTo>
                  <a:pt x="128802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113161" y="465886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25139" y="4410299"/>
            <a:ext cx="1288415" cy="0"/>
          </a:xfrm>
          <a:custGeom>
            <a:avLst/>
            <a:gdLst/>
            <a:ahLst/>
            <a:cxnLst/>
            <a:rect l="l" t="t" r="r" b="b"/>
            <a:pathLst>
              <a:path w="1288414">
                <a:moveTo>
                  <a:pt x="0" y="0"/>
                </a:moveTo>
                <a:lnTo>
                  <a:pt x="128802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13161" y="44102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25139" y="4169264"/>
            <a:ext cx="1288415" cy="0"/>
          </a:xfrm>
          <a:custGeom>
            <a:avLst/>
            <a:gdLst/>
            <a:ahLst/>
            <a:cxnLst/>
            <a:rect l="l" t="t" r="r" b="b"/>
            <a:pathLst>
              <a:path w="1288414">
                <a:moveTo>
                  <a:pt x="0" y="0"/>
                </a:moveTo>
                <a:lnTo>
                  <a:pt x="128802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13161" y="416926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25139" y="3920697"/>
            <a:ext cx="1288415" cy="0"/>
          </a:xfrm>
          <a:custGeom>
            <a:avLst/>
            <a:gdLst/>
            <a:ahLst/>
            <a:cxnLst/>
            <a:rect l="l" t="t" r="r" b="b"/>
            <a:pathLst>
              <a:path w="1288414">
                <a:moveTo>
                  <a:pt x="0" y="0"/>
                </a:moveTo>
                <a:lnTo>
                  <a:pt x="128802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113161" y="39206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25139" y="3679662"/>
            <a:ext cx="1288415" cy="0"/>
          </a:xfrm>
          <a:custGeom>
            <a:avLst/>
            <a:gdLst/>
            <a:ahLst/>
            <a:cxnLst/>
            <a:rect l="l" t="t" r="r" b="b"/>
            <a:pathLst>
              <a:path w="1288414">
                <a:moveTo>
                  <a:pt x="0" y="0"/>
                </a:moveTo>
                <a:lnTo>
                  <a:pt x="128802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13161" y="36796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825139" y="4658866"/>
            <a:ext cx="1288415" cy="0"/>
          </a:xfrm>
          <a:custGeom>
            <a:avLst/>
            <a:gdLst/>
            <a:ahLst/>
            <a:cxnLst/>
            <a:rect l="l" t="t" r="r" b="b"/>
            <a:pathLst>
              <a:path w="1288414">
                <a:moveTo>
                  <a:pt x="0" y="0"/>
                </a:moveTo>
                <a:lnTo>
                  <a:pt x="1288022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25139" y="3679662"/>
            <a:ext cx="1288415" cy="0"/>
          </a:xfrm>
          <a:custGeom>
            <a:avLst/>
            <a:gdLst/>
            <a:ahLst/>
            <a:cxnLst/>
            <a:rect l="l" t="t" r="r" b="b"/>
            <a:pathLst>
              <a:path w="1288414">
                <a:moveTo>
                  <a:pt x="0" y="0"/>
                </a:moveTo>
                <a:lnTo>
                  <a:pt x="1288022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25139" y="3679662"/>
            <a:ext cx="0" cy="979805"/>
          </a:xfrm>
          <a:custGeom>
            <a:avLst/>
            <a:gdLst/>
            <a:ahLst/>
            <a:cxnLst/>
            <a:rect l="l" t="t" r="r" b="b"/>
            <a:pathLst>
              <a:path h="979804">
                <a:moveTo>
                  <a:pt x="0" y="979204"/>
                </a:moveTo>
                <a:lnTo>
                  <a:pt x="0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13161" y="3679662"/>
            <a:ext cx="0" cy="979805"/>
          </a:xfrm>
          <a:custGeom>
            <a:avLst/>
            <a:gdLst/>
            <a:ahLst/>
            <a:cxnLst/>
            <a:rect l="l" t="t" r="r" b="b"/>
            <a:pathLst>
              <a:path h="979804">
                <a:moveTo>
                  <a:pt x="0" y="979204"/>
                </a:moveTo>
                <a:lnTo>
                  <a:pt x="0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25139" y="4658866"/>
            <a:ext cx="1288415" cy="0"/>
          </a:xfrm>
          <a:custGeom>
            <a:avLst/>
            <a:gdLst/>
            <a:ahLst/>
            <a:cxnLst/>
            <a:rect l="l" t="t" r="r" b="b"/>
            <a:pathLst>
              <a:path w="1288414">
                <a:moveTo>
                  <a:pt x="0" y="0"/>
                </a:moveTo>
                <a:lnTo>
                  <a:pt x="1288022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25139" y="3679662"/>
            <a:ext cx="0" cy="979805"/>
          </a:xfrm>
          <a:custGeom>
            <a:avLst/>
            <a:gdLst/>
            <a:ahLst/>
            <a:cxnLst/>
            <a:rect l="l" t="t" r="r" b="b"/>
            <a:pathLst>
              <a:path h="979804">
                <a:moveTo>
                  <a:pt x="0" y="979204"/>
                </a:moveTo>
                <a:lnTo>
                  <a:pt x="0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036044" y="3679661"/>
            <a:ext cx="0" cy="979805"/>
          </a:xfrm>
          <a:custGeom>
            <a:avLst/>
            <a:gdLst/>
            <a:ahLst/>
            <a:cxnLst/>
            <a:rect l="l" t="t" r="r" b="b"/>
            <a:pathLst>
              <a:path h="979804">
                <a:moveTo>
                  <a:pt x="0" y="0"/>
                </a:moveTo>
                <a:lnTo>
                  <a:pt x="0" y="979204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4932956" y="4656837"/>
            <a:ext cx="151130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−2</a:t>
            </a:r>
            <a:endParaRPr sz="85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465388" y="3679661"/>
            <a:ext cx="0" cy="979805"/>
          </a:xfrm>
          <a:custGeom>
            <a:avLst/>
            <a:gdLst/>
            <a:ahLst/>
            <a:cxnLst/>
            <a:rect l="l" t="t" r="r" b="b"/>
            <a:pathLst>
              <a:path h="979804">
                <a:moveTo>
                  <a:pt x="0" y="0"/>
                </a:moveTo>
                <a:lnTo>
                  <a:pt x="0" y="979204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894723" y="3679661"/>
            <a:ext cx="0" cy="979805"/>
          </a:xfrm>
          <a:custGeom>
            <a:avLst/>
            <a:gdLst/>
            <a:ahLst/>
            <a:cxnLst/>
            <a:rect l="l" t="t" r="r" b="b"/>
            <a:pathLst>
              <a:path h="979804">
                <a:moveTo>
                  <a:pt x="0" y="0"/>
                </a:moveTo>
                <a:lnTo>
                  <a:pt x="0" y="979204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5851894" y="4656837"/>
            <a:ext cx="8699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825139" y="465886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532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098096" y="465886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15064" y="0"/>
                </a:moveTo>
                <a:lnTo>
                  <a:pt x="0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4669324" y="4573982"/>
            <a:ext cx="151130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−4</a:t>
            </a:r>
            <a:endParaRPr sz="85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825139" y="4410299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532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098096" y="4410299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15064" y="0"/>
                </a:moveTo>
                <a:lnTo>
                  <a:pt x="0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4669324" y="4325415"/>
            <a:ext cx="151130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−2</a:t>
            </a:r>
            <a:endParaRPr sz="85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825139" y="4169264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532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8096" y="416926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15064" y="0"/>
                </a:moveTo>
                <a:lnTo>
                  <a:pt x="0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4729583" y="4084380"/>
            <a:ext cx="8699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825139" y="3920697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532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098096" y="392069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15064" y="0"/>
                </a:moveTo>
                <a:lnTo>
                  <a:pt x="0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4729583" y="3835812"/>
            <a:ext cx="8699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825139" y="3679662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532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098096" y="3679662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15064" y="0"/>
                </a:moveTo>
                <a:lnTo>
                  <a:pt x="0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4729583" y="3594777"/>
            <a:ext cx="8699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4</a:t>
            </a:r>
            <a:endParaRPr sz="85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4825139" y="4658866"/>
            <a:ext cx="1288415" cy="0"/>
          </a:xfrm>
          <a:custGeom>
            <a:avLst/>
            <a:gdLst/>
            <a:ahLst/>
            <a:cxnLst/>
            <a:rect l="l" t="t" r="r" b="b"/>
            <a:pathLst>
              <a:path w="1288414">
                <a:moveTo>
                  <a:pt x="0" y="0"/>
                </a:moveTo>
                <a:lnTo>
                  <a:pt x="1288022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825139" y="3679662"/>
            <a:ext cx="1288415" cy="0"/>
          </a:xfrm>
          <a:custGeom>
            <a:avLst/>
            <a:gdLst/>
            <a:ahLst/>
            <a:cxnLst/>
            <a:rect l="l" t="t" r="r" b="b"/>
            <a:pathLst>
              <a:path w="1288414">
                <a:moveTo>
                  <a:pt x="0" y="0"/>
                </a:moveTo>
                <a:lnTo>
                  <a:pt x="1288022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25139" y="3679662"/>
            <a:ext cx="0" cy="979805"/>
          </a:xfrm>
          <a:custGeom>
            <a:avLst/>
            <a:gdLst/>
            <a:ahLst/>
            <a:cxnLst/>
            <a:rect l="l" t="t" r="r" b="b"/>
            <a:pathLst>
              <a:path h="979804">
                <a:moveTo>
                  <a:pt x="0" y="979204"/>
                </a:moveTo>
                <a:lnTo>
                  <a:pt x="0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113161" y="3679662"/>
            <a:ext cx="0" cy="979805"/>
          </a:xfrm>
          <a:custGeom>
            <a:avLst/>
            <a:gdLst/>
            <a:ahLst/>
            <a:cxnLst/>
            <a:rect l="l" t="t" r="r" b="b"/>
            <a:pathLst>
              <a:path h="979804">
                <a:moveTo>
                  <a:pt x="0" y="979204"/>
                </a:moveTo>
                <a:lnTo>
                  <a:pt x="0" y="0"/>
                </a:lnTo>
              </a:path>
            </a:pathLst>
          </a:custGeom>
          <a:ln w="3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825139" y="3679662"/>
            <a:ext cx="1273175" cy="911860"/>
          </a:xfrm>
          <a:custGeom>
            <a:avLst/>
            <a:gdLst/>
            <a:ahLst/>
            <a:cxnLst/>
            <a:rect l="l" t="t" r="r" b="b"/>
            <a:pathLst>
              <a:path w="1273175" h="911860">
                <a:moveTo>
                  <a:pt x="0" y="459472"/>
                </a:moveTo>
                <a:lnTo>
                  <a:pt x="15064" y="459472"/>
                </a:lnTo>
                <a:lnTo>
                  <a:pt x="37661" y="474537"/>
                </a:lnTo>
                <a:lnTo>
                  <a:pt x="60258" y="497134"/>
                </a:lnTo>
                <a:lnTo>
                  <a:pt x="82855" y="512199"/>
                </a:lnTo>
                <a:lnTo>
                  <a:pt x="105452" y="519731"/>
                </a:lnTo>
                <a:lnTo>
                  <a:pt x="128049" y="512199"/>
                </a:lnTo>
                <a:lnTo>
                  <a:pt x="143114" y="497134"/>
                </a:lnTo>
                <a:lnTo>
                  <a:pt x="165711" y="474537"/>
                </a:lnTo>
                <a:lnTo>
                  <a:pt x="188308" y="451940"/>
                </a:lnTo>
                <a:lnTo>
                  <a:pt x="210905" y="444408"/>
                </a:lnTo>
                <a:lnTo>
                  <a:pt x="233502" y="444408"/>
                </a:lnTo>
                <a:lnTo>
                  <a:pt x="256099" y="467005"/>
                </a:lnTo>
                <a:lnTo>
                  <a:pt x="278696" y="504666"/>
                </a:lnTo>
                <a:lnTo>
                  <a:pt x="293761" y="527263"/>
                </a:lnTo>
                <a:lnTo>
                  <a:pt x="316358" y="542328"/>
                </a:lnTo>
                <a:lnTo>
                  <a:pt x="338955" y="534796"/>
                </a:lnTo>
                <a:lnTo>
                  <a:pt x="361552" y="504666"/>
                </a:lnTo>
                <a:lnTo>
                  <a:pt x="384149" y="467005"/>
                </a:lnTo>
                <a:lnTo>
                  <a:pt x="406746" y="429343"/>
                </a:lnTo>
                <a:lnTo>
                  <a:pt x="429343" y="414278"/>
                </a:lnTo>
                <a:lnTo>
                  <a:pt x="444400" y="421811"/>
                </a:lnTo>
                <a:lnTo>
                  <a:pt x="466997" y="459472"/>
                </a:lnTo>
                <a:lnTo>
                  <a:pt x="489594" y="512199"/>
                </a:lnTo>
                <a:lnTo>
                  <a:pt x="512191" y="557393"/>
                </a:lnTo>
                <a:lnTo>
                  <a:pt x="534788" y="579990"/>
                </a:lnTo>
                <a:lnTo>
                  <a:pt x="557385" y="564925"/>
                </a:lnTo>
                <a:lnTo>
                  <a:pt x="572449" y="519731"/>
                </a:lnTo>
                <a:lnTo>
                  <a:pt x="595046" y="451940"/>
                </a:lnTo>
                <a:lnTo>
                  <a:pt x="617643" y="391681"/>
                </a:lnTo>
                <a:lnTo>
                  <a:pt x="640241" y="361552"/>
                </a:lnTo>
                <a:lnTo>
                  <a:pt x="662838" y="384149"/>
                </a:lnTo>
                <a:lnTo>
                  <a:pt x="685435" y="444408"/>
                </a:lnTo>
                <a:lnTo>
                  <a:pt x="708032" y="527263"/>
                </a:lnTo>
                <a:lnTo>
                  <a:pt x="723096" y="610119"/>
                </a:lnTo>
                <a:lnTo>
                  <a:pt x="745693" y="640248"/>
                </a:lnTo>
                <a:lnTo>
                  <a:pt x="768290" y="617651"/>
                </a:lnTo>
                <a:lnTo>
                  <a:pt x="790887" y="542328"/>
                </a:lnTo>
                <a:lnTo>
                  <a:pt x="813484" y="429343"/>
                </a:lnTo>
                <a:lnTo>
                  <a:pt x="836081" y="331422"/>
                </a:lnTo>
                <a:lnTo>
                  <a:pt x="858678" y="286228"/>
                </a:lnTo>
                <a:lnTo>
                  <a:pt x="873743" y="316358"/>
                </a:lnTo>
                <a:lnTo>
                  <a:pt x="896340" y="414278"/>
                </a:lnTo>
                <a:lnTo>
                  <a:pt x="918937" y="557393"/>
                </a:lnTo>
                <a:lnTo>
                  <a:pt x="941534" y="685442"/>
                </a:lnTo>
                <a:lnTo>
                  <a:pt x="964131" y="745701"/>
                </a:lnTo>
                <a:lnTo>
                  <a:pt x="986728" y="708039"/>
                </a:lnTo>
                <a:lnTo>
                  <a:pt x="1001793" y="572457"/>
                </a:lnTo>
                <a:lnTo>
                  <a:pt x="1024390" y="391681"/>
                </a:lnTo>
                <a:lnTo>
                  <a:pt x="1046987" y="233502"/>
                </a:lnTo>
                <a:lnTo>
                  <a:pt x="1069584" y="150646"/>
                </a:lnTo>
                <a:lnTo>
                  <a:pt x="1092181" y="203373"/>
                </a:lnTo>
                <a:lnTo>
                  <a:pt x="1114778" y="369084"/>
                </a:lnTo>
                <a:lnTo>
                  <a:pt x="1137375" y="602587"/>
                </a:lnTo>
                <a:lnTo>
                  <a:pt x="1152440" y="813492"/>
                </a:lnTo>
                <a:lnTo>
                  <a:pt x="1175037" y="911413"/>
                </a:lnTo>
                <a:lnTo>
                  <a:pt x="1197634" y="851154"/>
                </a:lnTo>
                <a:lnTo>
                  <a:pt x="1220231" y="632716"/>
                </a:lnTo>
                <a:lnTo>
                  <a:pt x="1242828" y="331422"/>
                </a:lnTo>
                <a:lnTo>
                  <a:pt x="1265425" y="60258"/>
                </a:lnTo>
                <a:lnTo>
                  <a:pt x="1272957" y="0"/>
                </a:lnTo>
              </a:path>
            </a:pathLst>
          </a:custGeom>
          <a:ln w="79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5422558" y="4656837"/>
            <a:ext cx="86995" cy="2781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985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  <a:p>
            <a:pPr marL="19685">
              <a:lnSpc>
                <a:spcPts val="985"/>
              </a:lnSpc>
            </a:pPr>
            <a:r>
              <a:rPr sz="850" b="1" spc="5" dirty="0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463143" y="3796788"/>
            <a:ext cx="180975" cy="732155"/>
          </a:xfrm>
          <a:prstGeom prst="rect">
            <a:avLst/>
          </a:prstGeom>
        </p:spPr>
        <p:txBody>
          <a:bodyPr vert="vert270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850" b="1" spc="5" dirty="0">
                <a:latin typeface="Arial"/>
                <a:cs typeface="Arial"/>
              </a:rPr>
              <a:t>e</a:t>
            </a:r>
            <a:r>
              <a:rPr sz="975" b="1" spc="7" baseline="34188" dirty="0">
                <a:latin typeface="Arial"/>
                <a:cs typeface="Arial"/>
              </a:rPr>
              <a:t>0.5 t </a:t>
            </a:r>
            <a:r>
              <a:rPr sz="850" b="1" spc="5" dirty="0">
                <a:latin typeface="Arial"/>
                <a:cs typeface="Arial"/>
              </a:rPr>
              <a:t>cos(2</a:t>
            </a:r>
            <a:r>
              <a:rPr sz="850" spc="5" dirty="0">
                <a:latin typeface="Symbol"/>
                <a:cs typeface="Symbol"/>
              </a:rPr>
              <a:t></a:t>
            </a:r>
            <a:r>
              <a:rPr sz="850" spc="-40" dirty="0">
                <a:latin typeface="Times New Roman"/>
                <a:cs typeface="Times New Roman"/>
              </a:rPr>
              <a:t> </a:t>
            </a:r>
            <a:r>
              <a:rPr sz="850" b="1" spc="5" dirty="0">
                <a:latin typeface="Arial"/>
                <a:cs typeface="Arial"/>
              </a:rPr>
              <a:t>t)</a:t>
            </a:r>
            <a:endParaRPr sz="850">
              <a:latin typeface="Arial"/>
              <a:cs typeface="Arial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4825139" y="3679669"/>
            <a:ext cx="1235710" cy="459740"/>
          </a:xfrm>
          <a:custGeom>
            <a:avLst/>
            <a:gdLst/>
            <a:ahLst/>
            <a:cxnLst/>
            <a:rect l="l" t="t" r="r" b="b"/>
            <a:pathLst>
              <a:path w="1235710" h="459739">
                <a:moveTo>
                  <a:pt x="0" y="459464"/>
                </a:moveTo>
                <a:lnTo>
                  <a:pt x="15064" y="459464"/>
                </a:lnTo>
                <a:lnTo>
                  <a:pt x="37661" y="451932"/>
                </a:lnTo>
                <a:lnTo>
                  <a:pt x="60258" y="451932"/>
                </a:lnTo>
                <a:lnTo>
                  <a:pt x="82855" y="451932"/>
                </a:lnTo>
                <a:lnTo>
                  <a:pt x="105452" y="451932"/>
                </a:lnTo>
                <a:lnTo>
                  <a:pt x="128049" y="451932"/>
                </a:lnTo>
                <a:lnTo>
                  <a:pt x="143114" y="444400"/>
                </a:lnTo>
                <a:lnTo>
                  <a:pt x="165711" y="444400"/>
                </a:lnTo>
                <a:lnTo>
                  <a:pt x="188308" y="444400"/>
                </a:lnTo>
                <a:lnTo>
                  <a:pt x="210905" y="444400"/>
                </a:lnTo>
                <a:lnTo>
                  <a:pt x="233502" y="436867"/>
                </a:lnTo>
                <a:lnTo>
                  <a:pt x="256099" y="436867"/>
                </a:lnTo>
                <a:lnTo>
                  <a:pt x="278696" y="436867"/>
                </a:lnTo>
                <a:lnTo>
                  <a:pt x="293761" y="429335"/>
                </a:lnTo>
                <a:lnTo>
                  <a:pt x="316358" y="429335"/>
                </a:lnTo>
                <a:lnTo>
                  <a:pt x="338955" y="421803"/>
                </a:lnTo>
                <a:lnTo>
                  <a:pt x="361552" y="421803"/>
                </a:lnTo>
                <a:lnTo>
                  <a:pt x="384149" y="421803"/>
                </a:lnTo>
                <a:lnTo>
                  <a:pt x="406746" y="414270"/>
                </a:lnTo>
                <a:lnTo>
                  <a:pt x="429343" y="414270"/>
                </a:lnTo>
                <a:lnTo>
                  <a:pt x="444400" y="406738"/>
                </a:lnTo>
                <a:lnTo>
                  <a:pt x="466997" y="406738"/>
                </a:lnTo>
                <a:lnTo>
                  <a:pt x="489594" y="399206"/>
                </a:lnTo>
                <a:lnTo>
                  <a:pt x="512191" y="391673"/>
                </a:lnTo>
                <a:lnTo>
                  <a:pt x="534788" y="391673"/>
                </a:lnTo>
                <a:lnTo>
                  <a:pt x="557385" y="384141"/>
                </a:lnTo>
                <a:lnTo>
                  <a:pt x="572449" y="384141"/>
                </a:lnTo>
                <a:lnTo>
                  <a:pt x="595046" y="376609"/>
                </a:lnTo>
                <a:lnTo>
                  <a:pt x="617643" y="369076"/>
                </a:lnTo>
                <a:lnTo>
                  <a:pt x="640241" y="361544"/>
                </a:lnTo>
                <a:lnTo>
                  <a:pt x="662838" y="354012"/>
                </a:lnTo>
                <a:lnTo>
                  <a:pt x="685435" y="354012"/>
                </a:lnTo>
                <a:lnTo>
                  <a:pt x="708032" y="346479"/>
                </a:lnTo>
                <a:lnTo>
                  <a:pt x="723096" y="338947"/>
                </a:lnTo>
                <a:lnTo>
                  <a:pt x="745693" y="331415"/>
                </a:lnTo>
                <a:lnTo>
                  <a:pt x="768290" y="323882"/>
                </a:lnTo>
                <a:lnTo>
                  <a:pt x="790887" y="308818"/>
                </a:lnTo>
                <a:lnTo>
                  <a:pt x="813484" y="301285"/>
                </a:lnTo>
                <a:lnTo>
                  <a:pt x="836081" y="293753"/>
                </a:lnTo>
                <a:lnTo>
                  <a:pt x="858678" y="286221"/>
                </a:lnTo>
                <a:lnTo>
                  <a:pt x="873743" y="271156"/>
                </a:lnTo>
                <a:lnTo>
                  <a:pt x="896340" y="263624"/>
                </a:lnTo>
                <a:lnTo>
                  <a:pt x="918937" y="248559"/>
                </a:lnTo>
                <a:lnTo>
                  <a:pt x="941534" y="241027"/>
                </a:lnTo>
                <a:lnTo>
                  <a:pt x="964131" y="225962"/>
                </a:lnTo>
                <a:lnTo>
                  <a:pt x="986728" y="210897"/>
                </a:lnTo>
                <a:lnTo>
                  <a:pt x="1001793" y="195840"/>
                </a:lnTo>
                <a:lnTo>
                  <a:pt x="1024390" y="188308"/>
                </a:lnTo>
                <a:lnTo>
                  <a:pt x="1046987" y="165711"/>
                </a:lnTo>
                <a:lnTo>
                  <a:pt x="1069584" y="150646"/>
                </a:lnTo>
                <a:lnTo>
                  <a:pt x="1092181" y="135582"/>
                </a:lnTo>
                <a:lnTo>
                  <a:pt x="1114778" y="120517"/>
                </a:lnTo>
                <a:lnTo>
                  <a:pt x="1137375" y="97920"/>
                </a:lnTo>
                <a:lnTo>
                  <a:pt x="1152440" y="82855"/>
                </a:lnTo>
                <a:lnTo>
                  <a:pt x="1175037" y="60258"/>
                </a:lnTo>
                <a:lnTo>
                  <a:pt x="1197634" y="37661"/>
                </a:lnTo>
                <a:lnTo>
                  <a:pt x="1220231" y="15064"/>
                </a:lnTo>
                <a:lnTo>
                  <a:pt x="1235295" y="0"/>
                </a:lnTo>
              </a:path>
            </a:pathLst>
          </a:custGeom>
          <a:ln w="792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825139" y="4191861"/>
            <a:ext cx="1243330" cy="474980"/>
          </a:xfrm>
          <a:custGeom>
            <a:avLst/>
            <a:gdLst/>
            <a:ahLst/>
            <a:cxnLst/>
            <a:rect l="l" t="t" r="r" b="b"/>
            <a:pathLst>
              <a:path w="1243329" h="474979">
                <a:moveTo>
                  <a:pt x="0" y="0"/>
                </a:moveTo>
                <a:lnTo>
                  <a:pt x="15064" y="0"/>
                </a:lnTo>
                <a:lnTo>
                  <a:pt x="37661" y="7532"/>
                </a:lnTo>
                <a:lnTo>
                  <a:pt x="60258" y="7532"/>
                </a:lnTo>
                <a:lnTo>
                  <a:pt x="82855" y="7532"/>
                </a:lnTo>
                <a:lnTo>
                  <a:pt x="105452" y="7532"/>
                </a:lnTo>
                <a:lnTo>
                  <a:pt x="128049" y="7532"/>
                </a:lnTo>
                <a:lnTo>
                  <a:pt x="143114" y="15064"/>
                </a:lnTo>
                <a:lnTo>
                  <a:pt x="165711" y="15064"/>
                </a:lnTo>
                <a:lnTo>
                  <a:pt x="188308" y="15064"/>
                </a:lnTo>
                <a:lnTo>
                  <a:pt x="210905" y="15064"/>
                </a:lnTo>
                <a:lnTo>
                  <a:pt x="233502" y="22597"/>
                </a:lnTo>
                <a:lnTo>
                  <a:pt x="256099" y="22597"/>
                </a:lnTo>
                <a:lnTo>
                  <a:pt x="278696" y="22597"/>
                </a:lnTo>
                <a:lnTo>
                  <a:pt x="293761" y="30129"/>
                </a:lnTo>
                <a:lnTo>
                  <a:pt x="316358" y="30129"/>
                </a:lnTo>
                <a:lnTo>
                  <a:pt x="338955" y="37661"/>
                </a:lnTo>
                <a:lnTo>
                  <a:pt x="361552" y="37661"/>
                </a:lnTo>
                <a:lnTo>
                  <a:pt x="384149" y="37661"/>
                </a:lnTo>
                <a:lnTo>
                  <a:pt x="406746" y="45194"/>
                </a:lnTo>
                <a:lnTo>
                  <a:pt x="429343" y="45194"/>
                </a:lnTo>
                <a:lnTo>
                  <a:pt x="444400" y="52726"/>
                </a:lnTo>
                <a:lnTo>
                  <a:pt x="466997" y="52726"/>
                </a:lnTo>
                <a:lnTo>
                  <a:pt x="489594" y="60258"/>
                </a:lnTo>
                <a:lnTo>
                  <a:pt x="512191" y="67791"/>
                </a:lnTo>
                <a:lnTo>
                  <a:pt x="534788" y="67791"/>
                </a:lnTo>
                <a:lnTo>
                  <a:pt x="557385" y="75323"/>
                </a:lnTo>
                <a:lnTo>
                  <a:pt x="572449" y="75323"/>
                </a:lnTo>
                <a:lnTo>
                  <a:pt x="595046" y="82855"/>
                </a:lnTo>
                <a:lnTo>
                  <a:pt x="617643" y="90388"/>
                </a:lnTo>
                <a:lnTo>
                  <a:pt x="640241" y="97920"/>
                </a:lnTo>
                <a:lnTo>
                  <a:pt x="662838" y="105452"/>
                </a:lnTo>
                <a:lnTo>
                  <a:pt x="685435" y="105452"/>
                </a:lnTo>
                <a:lnTo>
                  <a:pt x="708032" y="112985"/>
                </a:lnTo>
                <a:lnTo>
                  <a:pt x="723096" y="120517"/>
                </a:lnTo>
                <a:lnTo>
                  <a:pt x="745693" y="128049"/>
                </a:lnTo>
                <a:lnTo>
                  <a:pt x="768290" y="135582"/>
                </a:lnTo>
                <a:lnTo>
                  <a:pt x="790887" y="150646"/>
                </a:lnTo>
                <a:lnTo>
                  <a:pt x="813484" y="158179"/>
                </a:lnTo>
                <a:lnTo>
                  <a:pt x="836081" y="165711"/>
                </a:lnTo>
                <a:lnTo>
                  <a:pt x="858678" y="173243"/>
                </a:lnTo>
                <a:lnTo>
                  <a:pt x="873743" y="188308"/>
                </a:lnTo>
                <a:lnTo>
                  <a:pt x="896340" y="195840"/>
                </a:lnTo>
                <a:lnTo>
                  <a:pt x="918937" y="210905"/>
                </a:lnTo>
                <a:lnTo>
                  <a:pt x="941534" y="218437"/>
                </a:lnTo>
                <a:lnTo>
                  <a:pt x="964131" y="233502"/>
                </a:lnTo>
                <a:lnTo>
                  <a:pt x="986728" y="248567"/>
                </a:lnTo>
                <a:lnTo>
                  <a:pt x="1001793" y="263624"/>
                </a:lnTo>
                <a:lnTo>
                  <a:pt x="1024390" y="271156"/>
                </a:lnTo>
                <a:lnTo>
                  <a:pt x="1046987" y="293753"/>
                </a:lnTo>
                <a:lnTo>
                  <a:pt x="1069584" y="308818"/>
                </a:lnTo>
                <a:lnTo>
                  <a:pt x="1092181" y="323882"/>
                </a:lnTo>
                <a:lnTo>
                  <a:pt x="1114778" y="338947"/>
                </a:lnTo>
                <a:lnTo>
                  <a:pt x="1137375" y="361544"/>
                </a:lnTo>
                <a:lnTo>
                  <a:pt x="1152440" y="376609"/>
                </a:lnTo>
                <a:lnTo>
                  <a:pt x="1175037" y="399206"/>
                </a:lnTo>
                <a:lnTo>
                  <a:pt x="1197634" y="421803"/>
                </a:lnTo>
                <a:lnTo>
                  <a:pt x="1220231" y="444400"/>
                </a:lnTo>
                <a:lnTo>
                  <a:pt x="1242828" y="466997"/>
                </a:lnTo>
                <a:lnTo>
                  <a:pt x="1242828" y="474529"/>
                </a:lnTo>
              </a:path>
            </a:pathLst>
          </a:custGeom>
          <a:ln w="792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624395" y="5032206"/>
            <a:ext cx="7980680" cy="56997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/>
              <a:t>Analog exponentials: decaying exponential (top left), growing exponential (top right),  modulated exponential decaying and growing (bottom left and right).</a:t>
            </a:r>
          </a:p>
        </p:txBody>
      </p:sp>
      <p:sp>
        <p:nvSpPr>
          <p:cNvPr id="125" name="object 125"/>
          <p:cNvSpPr txBox="1">
            <a:spLocks noGrp="1"/>
          </p:cNvSpPr>
          <p:nvPr>
            <p:ph type="sldNum" sz="quarter" idx="7"/>
          </p:nvPr>
        </p:nvSpPr>
        <p:spPr>
          <a:xfrm>
            <a:off x="4141444" y="5796550"/>
            <a:ext cx="79375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230"/>
              </a:lnSpc>
            </a:pPr>
            <a:fld id="{81D60167-4931-47E6-BA6A-407CBD079E47}" type="slidenum">
              <a:rPr sz="1800" spc="-175" dirty="0">
                <a:latin typeface="Lucida Sans"/>
                <a:cs typeface="Lucida Sans"/>
              </a:rPr>
              <a:t>15</a:t>
            </a:fld>
            <a:r>
              <a:rPr sz="1800" spc="-175" dirty="0">
                <a:latin typeface="Lucida Sans"/>
                <a:cs typeface="Lucida Sans"/>
              </a:rPr>
              <a:t> </a:t>
            </a:r>
            <a:r>
              <a:rPr sz="1800" spc="434" dirty="0">
                <a:latin typeface="Lucida Sans"/>
                <a:cs typeface="Lucida Sans"/>
              </a:rPr>
              <a:t>/</a:t>
            </a:r>
            <a:r>
              <a:rPr sz="1800" spc="-440" dirty="0">
                <a:latin typeface="Lucida Sans"/>
                <a:cs typeface="Lucida Sans"/>
              </a:rPr>
              <a:t> </a:t>
            </a:r>
            <a:r>
              <a:rPr sz="1800" spc="-175" dirty="0">
                <a:latin typeface="Lucida Sans"/>
                <a:cs typeface="Lucida Sans"/>
              </a:rPr>
              <a:t>21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679" y="915412"/>
            <a:ext cx="960119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110"/>
              </a:spcBef>
              <a:buClr>
                <a:srgbClr val="04064C"/>
              </a:buClr>
              <a:buSzPct val="83783"/>
              <a:buFont typeface="DejaVu Sans"/>
              <a:buChar char="•"/>
              <a:tabLst>
                <a:tab pos="180975" algn="l"/>
              </a:tabLst>
            </a:pPr>
            <a:r>
              <a:rPr dirty="0"/>
              <a:t>Sinusoid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4662" y="1339274"/>
            <a:ext cx="371157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FF0000"/>
                </a:solidFill>
              </a:rPr>
              <a:t>A cos(Ω0t + θ) = A sin(Ω0t + θ + π/2)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76899" y="1339274"/>
            <a:ext cx="145288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FF0000"/>
                </a:solidFill>
              </a:rPr>
              <a:t>− ∞ &lt; t &lt; ∞</a:t>
            </a:r>
          </a:p>
        </p:txBody>
      </p:sp>
      <p:sp>
        <p:nvSpPr>
          <p:cNvPr id="5" name="object 5"/>
          <p:cNvSpPr/>
          <p:nvPr/>
        </p:nvSpPr>
        <p:spPr>
          <a:xfrm>
            <a:off x="1664347" y="1370508"/>
            <a:ext cx="5695950" cy="0"/>
          </a:xfrm>
          <a:custGeom>
            <a:avLst/>
            <a:gdLst/>
            <a:ahLst/>
            <a:cxnLst/>
            <a:rect l="l" t="t" r="r" b="b"/>
            <a:pathLst>
              <a:path w="5695950">
                <a:moveTo>
                  <a:pt x="0" y="0"/>
                </a:moveTo>
                <a:lnTo>
                  <a:pt x="5695353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6875" y="1370508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317068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7161" y="1370508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317068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64347" y="1687576"/>
            <a:ext cx="5695950" cy="0"/>
          </a:xfrm>
          <a:custGeom>
            <a:avLst/>
            <a:gdLst/>
            <a:ahLst/>
            <a:cxnLst/>
            <a:rect l="l" t="t" r="r" b="b"/>
            <a:pathLst>
              <a:path w="5695950">
                <a:moveTo>
                  <a:pt x="0" y="0"/>
                </a:moveTo>
                <a:lnTo>
                  <a:pt x="5695353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1332" y="1327480"/>
            <a:ext cx="5781675" cy="0"/>
          </a:xfrm>
          <a:custGeom>
            <a:avLst/>
            <a:gdLst/>
            <a:ahLst/>
            <a:cxnLst/>
            <a:rect l="l" t="t" r="r" b="b"/>
            <a:pathLst>
              <a:path w="5781675">
                <a:moveTo>
                  <a:pt x="0" y="0"/>
                </a:moveTo>
                <a:lnTo>
                  <a:pt x="5781382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3860" y="1327480"/>
            <a:ext cx="0" cy="403225"/>
          </a:xfrm>
          <a:custGeom>
            <a:avLst/>
            <a:gdLst/>
            <a:ahLst/>
            <a:cxnLst/>
            <a:rect l="l" t="t" r="r" b="b"/>
            <a:pathLst>
              <a:path h="403225">
                <a:moveTo>
                  <a:pt x="0" y="403110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00188" y="1327480"/>
            <a:ext cx="0" cy="403225"/>
          </a:xfrm>
          <a:custGeom>
            <a:avLst/>
            <a:gdLst/>
            <a:ahLst/>
            <a:cxnLst/>
            <a:rect l="l" t="t" r="r" b="b"/>
            <a:pathLst>
              <a:path h="403225">
                <a:moveTo>
                  <a:pt x="0" y="403110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1332" y="1730591"/>
            <a:ext cx="5781675" cy="0"/>
          </a:xfrm>
          <a:custGeom>
            <a:avLst/>
            <a:gdLst/>
            <a:ahLst/>
            <a:cxnLst/>
            <a:rect l="l" t="t" r="r" b="b"/>
            <a:pathLst>
              <a:path w="5781675">
                <a:moveTo>
                  <a:pt x="0" y="0"/>
                </a:moveTo>
                <a:lnTo>
                  <a:pt x="5781382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4395" y="1800119"/>
            <a:ext cx="7830184" cy="272375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Modulation systems</a:t>
            </a:r>
          </a:p>
          <a:p>
            <a:pPr marL="2957830">
              <a:lnSpc>
                <a:spcPct val="100000"/>
              </a:lnSpc>
              <a:spcBef>
                <a:spcPts val="20"/>
              </a:spcBef>
            </a:pPr>
            <a:r>
              <a:rPr dirty="0"/>
              <a:t>A(t) cos(Ω(t)t + θ(t))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289560" marR="83185" indent="-151130">
              <a:lnSpc>
                <a:spcPct val="101000"/>
              </a:lnSpc>
              <a:buClr>
                <a:srgbClr val="04064C"/>
              </a:buClr>
              <a:buSzPct val="70270"/>
              <a:buFont typeface="DejaVu Sans"/>
              <a:buChar char="•"/>
              <a:tabLst>
                <a:tab pos="290195" algn="l"/>
              </a:tabLst>
            </a:pPr>
            <a:r>
              <a:rPr dirty="0">
                <a:solidFill>
                  <a:srgbClr val="FF0000"/>
                </a:solidFill>
              </a:rPr>
              <a:t>Amplitude modulation or AM</a:t>
            </a:r>
            <a:r>
              <a:rPr sz="1850" i="1" spc="10" dirty="0" smtClean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r>
              <a:rPr lang="en-US" sz="1850" i="1" spc="10" dirty="0" smtClean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/>
              <a:t>A(t) changes according to the message, frequency  and phase constant,</a:t>
            </a:r>
            <a:endParaRPr sz="1850" dirty="0">
              <a:latin typeface="Arial"/>
              <a:cs typeface="Arial"/>
            </a:endParaRPr>
          </a:p>
          <a:p>
            <a:pPr marL="289560" marR="5080" indent="-151130">
              <a:lnSpc>
                <a:spcPct val="101000"/>
              </a:lnSpc>
              <a:buClr>
                <a:srgbClr val="04064C"/>
              </a:buClr>
              <a:buSzPct val="70270"/>
              <a:buFont typeface="DejaVu Sans"/>
              <a:buChar char="•"/>
              <a:tabLst>
                <a:tab pos="290195" algn="l"/>
              </a:tabLst>
            </a:pPr>
            <a:r>
              <a:rPr dirty="0">
                <a:solidFill>
                  <a:srgbClr val="FF0000"/>
                </a:solidFill>
              </a:rPr>
              <a:t>Frequency modulation or FM</a:t>
            </a:r>
            <a:r>
              <a:rPr sz="1850" i="1" spc="-20" dirty="0">
                <a:solidFill>
                  <a:srgbClr val="FF0000"/>
                </a:solidFill>
                <a:latin typeface="Trebuchet MS"/>
                <a:cs typeface="Trebuchet MS"/>
              </a:rPr>
              <a:t>: </a:t>
            </a:r>
            <a:r>
              <a:rPr dirty="0"/>
              <a:t>Ω(t) changes according to the message, amplitude  and phase constant,</a:t>
            </a:r>
          </a:p>
          <a:p>
            <a:pPr marL="289560" marR="17145" indent="-151130">
              <a:lnSpc>
                <a:spcPct val="101000"/>
              </a:lnSpc>
              <a:buClr>
                <a:srgbClr val="04064C"/>
              </a:buClr>
              <a:buSzPct val="70270"/>
              <a:buFont typeface="DejaVu Sans"/>
              <a:buChar char="•"/>
              <a:tabLst>
                <a:tab pos="290195" algn="l"/>
              </a:tabLst>
            </a:pPr>
            <a:r>
              <a:rPr dirty="0">
                <a:solidFill>
                  <a:srgbClr val="FF0000"/>
                </a:solidFill>
              </a:rPr>
              <a:t>Phase modulation or PM</a:t>
            </a:r>
            <a:r>
              <a:rPr sz="1850" i="1" spc="5" dirty="0">
                <a:solidFill>
                  <a:srgbClr val="FF0000"/>
                </a:solidFill>
                <a:latin typeface="Trebuchet MS"/>
                <a:cs typeface="Trebuchet MS"/>
              </a:rPr>
              <a:t>: </a:t>
            </a:r>
            <a:r>
              <a:rPr dirty="0"/>
              <a:t>θ(t) changes according to the message, amplitude and  frequency constant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3892550" y="5499100"/>
            <a:ext cx="79375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230"/>
              </a:lnSpc>
            </a:pPr>
            <a:fld id="{81D60167-4931-47E6-BA6A-407CBD079E47}" type="slidenum">
              <a:rPr sz="1800" spc="-175" dirty="0">
                <a:latin typeface="Lucida Sans"/>
                <a:cs typeface="Lucida Sans"/>
              </a:rPr>
              <a:t>16</a:t>
            </a:fld>
            <a:r>
              <a:rPr sz="1800" spc="-175" dirty="0">
                <a:latin typeface="Lucida Sans"/>
                <a:cs typeface="Lucida Sans"/>
              </a:rPr>
              <a:t> </a:t>
            </a:r>
            <a:r>
              <a:rPr sz="1800" spc="434" dirty="0">
                <a:latin typeface="Lucida Sans"/>
                <a:cs typeface="Lucida Sans"/>
              </a:rPr>
              <a:t>/</a:t>
            </a:r>
            <a:r>
              <a:rPr sz="1800" spc="-440" dirty="0">
                <a:latin typeface="Lucida Sans"/>
                <a:cs typeface="Lucida Sans"/>
              </a:rPr>
              <a:t> </a:t>
            </a:r>
            <a:r>
              <a:rPr sz="1800" spc="-175" dirty="0">
                <a:latin typeface="Lucida Sans"/>
                <a:cs typeface="Lucida Sans"/>
              </a:rPr>
              <a:t>21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679" y="98065"/>
            <a:ext cx="195580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110"/>
              </a:spcBef>
              <a:buClr>
                <a:srgbClr val="04064C"/>
              </a:buClr>
              <a:buSzPct val="83783"/>
              <a:buFont typeface="DejaVu Sans"/>
              <a:buChar char="•"/>
              <a:tabLst>
                <a:tab pos="180975" algn="l"/>
              </a:tabLst>
            </a:pPr>
            <a:r>
              <a:rPr dirty="0"/>
              <a:t>Unit-impulse signal</a:t>
            </a:r>
          </a:p>
        </p:txBody>
      </p:sp>
      <p:sp>
        <p:nvSpPr>
          <p:cNvPr id="3" name="object 3"/>
          <p:cNvSpPr/>
          <p:nvPr/>
        </p:nvSpPr>
        <p:spPr>
          <a:xfrm>
            <a:off x="2632762" y="1772668"/>
            <a:ext cx="1341755" cy="0"/>
          </a:xfrm>
          <a:custGeom>
            <a:avLst/>
            <a:gdLst/>
            <a:ahLst/>
            <a:cxnLst/>
            <a:rect l="l" t="t" r="r" b="b"/>
            <a:pathLst>
              <a:path w="1341754">
                <a:moveTo>
                  <a:pt x="0" y="0"/>
                </a:moveTo>
                <a:lnTo>
                  <a:pt x="1341632" y="0"/>
                </a:lnTo>
              </a:path>
            </a:pathLst>
          </a:custGeom>
          <a:ln w="20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4239" y="1725949"/>
            <a:ext cx="117811" cy="93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 flipV="1">
            <a:off x="4806950" y="1765299"/>
            <a:ext cx="1341755" cy="45719"/>
          </a:xfrm>
          <a:custGeom>
            <a:avLst/>
            <a:gdLst/>
            <a:ahLst/>
            <a:cxnLst/>
            <a:rect l="l" t="t" r="r" b="b"/>
            <a:pathLst>
              <a:path w="1341754">
                <a:moveTo>
                  <a:pt x="0" y="0"/>
                </a:moveTo>
                <a:lnTo>
                  <a:pt x="1341632" y="0"/>
                </a:lnTo>
              </a:path>
            </a:pathLst>
          </a:custGeom>
          <a:ln w="20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2350" y="1765300"/>
            <a:ext cx="117811" cy="93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64150" y="1079500"/>
            <a:ext cx="1125855" cy="731520"/>
          </a:xfrm>
          <a:custGeom>
            <a:avLst/>
            <a:gdLst/>
            <a:ahLst/>
            <a:cxnLst/>
            <a:rect l="l" t="t" r="r" b="b"/>
            <a:pathLst>
              <a:path w="1125854" h="731519">
                <a:moveTo>
                  <a:pt x="0" y="731245"/>
                </a:moveTo>
                <a:lnTo>
                  <a:pt x="532184" y="0"/>
                </a:lnTo>
                <a:lnTo>
                  <a:pt x="1125305" y="0"/>
                </a:lnTo>
                <a:lnTo>
                  <a:pt x="1125305" y="10156"/>
                </a:lnTo>
              </a:path>
            </a:pathLst>
          </a:custGeom>
          <a:ln w="20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32762" y="3235159"/>
            <a:ext cx="1341755" cy="0"/>
          </a:xfrm>
          <a:custGeom>
            <a:avLst/>
            <a:gdLst/>
            <a:ahLst/>
            <a:cxnLst/>
            <a:rect l="l" t="t" r="r" b="b"/>
            <a:pathLst>
              <a:path w="1341754">
                <a:moveTo>
                  <a:pt x="0" y="0"/>
                </a:moveTo>
                <a:lnTo>
                  <a:pt x="1341632" y="0"/>
                </a:lnTo>
              </a:path>
            </a:pathLst>
          </a:custGeom>
          <a:ln w="20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4239" y="3188441"/>
            <a:ext cx="117811" cy="93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8217" y="3245315"/>
            <a:ext cx="1341755" cy="0"/>
          </a:xfrm>
          <a:custGeom>
            <a:avLst/>
            <a:gdLst/>
            <a:ahLst/>
            <a:cxnLst/>
            <a:rect l="l" t="t" r="r" b="b"/>
            <a:pathLst>
              <a:path w="1341754">
                <a:moveTo>
                  <a:pt x="0" y="0"/>
                </a:moveTo>
                <a:lnTo>
                  <a:pt x="1341632" y="0"/>
                </a:lnTo>
              </a:path>
            </a:pathLst>
          </a:custGeom>
          <a:ln w="20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69694" y="3198597"/>
            <a:ext cx="117811" cy="93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54746" y="2624772"/>
            <a:ext cx="4445" cy="610870"/>
          </a:xfrm>
          <a:custGeom>
            <a:avLst/>
            <a:gdLst/>
            <a:ahLst/>
            <a:cxnLst/>
            <a:rect l="l" t="t" r="r" b="b"/>
            <a:pathLst>
              <a:path w="4445" h="610869">
                <a:moveTo>
                  <a:pt x="4184" y="610387"/>
                </a:moveTo>
                <a:lnTo>
                  <a:pt x="0" y="0"/>
                </a:lnTo>
              </a:path>
            </a:pathLst>
          </a:custGeom>
          <a:ln w="20312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54085" y="2527273"/>
            <a:ext cx="1270" cy="97790"/>
          </a:xfrm>
          <a:custGeom>
            <a:avLst/>
            <a:gdLst/>
            <a:ahLst/>
            <a:cxnLst/>
            <a:rect l="l" t="t" r="r" b="b"/>
            <a:pathLst>
              <a:path w="1270" h="97789">
                <a:moveTo>
                  <a:pt x="330" y="-10156"/>
                </a:moveTo>
                <a:lnTo>
                  <a:pt x="330" y="107655"/>
                </a:lnTo>
              </a:path>
            </a:pathLst>
          </a:custGeom>
          <a:ln w="20972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8183" y="2527273"/>
            <a:ext cx="73660" cy="97790"/>
          </a:xfrm>
          <a:custGeom>
            <a:avLst/>
            <a:gdLst/>
            <a:ahLst/>
            <a:cxnLst/>
            <a:rect l="l" t="t" r="r" b="b"/>
            <a:pathLst>
              <a:path w="73660" h="97789">
                <a:moveTo>
                  <a:pt x="0" y="97743"/>
                </a:moveTo>
                <a:lnTo>
                  <a:pt x="35902" y="0"/>
                </a:lnTo>
                <a:lnTo>
                  <a:pt x="73124" y="97245"/>
                </a:lnTo>
              </a:path>
            </a:pathLst>
          </a:custGeom>
          <a:ln w="20312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38217" y="324531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371" y="0"/>
                </a:lnTo>
              </a:path>
            </a:pathLst>
          </a:custGeom>
          <a:ln w="20312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67901" y="2503913"/>
            <a:ext cx="735330" cy="10160"/>
          </a:xfrm>
          <a:custGeom>
            <a:avLst/>
            <a:gdLst/>
            <a:ahLst/>
            <a:cxnLst/>
            <a:rect l="l" t="t" r="r" b="b"/>
            <a:pathLst>
              <a:path w="735329" h="10160">
                <a:moveTo>
                  <a:pt x="0" y="0"/>
                </a:moveTo>
                <a:lnTo>
                  <a:pt x="735308" y="10156"/>
                </a:lnTo>
              </a:path>
            </a:pathLst>
          </a:custGeom>
          <a:ln w="20312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64008" y="716424"/>
            <a:ext cx="0" cy="1056640"/>
          </a:xfrm>
          <a:custGeom>
            <a:avLst/>
            <a:gdLst/>
            <a:ahLst/>
            <a:cxnLst/>
            <a:rect l="l" t="t" r="r" b="b"/>
            <a:pathLst>
              <a:path h="1056639">
                <a:moveTo>
                  <a:pt x="0" y="1056243"/>
                </a:moveTo>
                <a:lnTo>
                  <a:pt x="0" y="0"/>
                </a:lnTo>
              </a:path>
            </a:pathLst>
          </a:custGeom>
          <a:ln w="20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68950" y="774700"/>
            <a:ext cx="0" cy="1056640"/>
          </a:xfrm>
          <a:custGeom>
            <a:avLst/>
            <a:gdLst/>
            <a:ahLst/>
            <a:cxnLst/>
            <a:rect l="l" t="t" r="r" b="b"/>
            <a:pathLst>
              <a:path h="1056639">
                <a:moveTo>
                  <a:pt x="0" y="1056243"/>
                </a:moveTo>
                <a:lnTo>
                  <a:pt x="0" y="0"/>
                </a:lnTo>
              </a:path>
            </a:pathLst>
          </a:custGeom>
          <a:ln w="20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8930" y="2239852"/>
            <a:ext cx="10160" cy="274320"/>
          </a:xfrm>
          <a:custGeom>
            <a:avLst/>
            <a:gdLst/>
            <a:ahLst/>
            <a:cxnLst/>
            <a:rect l="l" t="t" r="r" b="b"/>
            <a:pathLst>
              <a:path w="10160" h="274319">
                <a:moveTo>
                  <a:pt x="0" y="274217"/>
                </a:moveTo>
                <a:lnTo>
                  <a:pt x="10156" y="0"/>
                </a:lnTo>
              </a:path>
            </a:pathLst>
          </a:custGeom>
          <a:ln w="20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67901" y="2189072"/>
            <a:ext cx="0" cy="1056640"/>
          </a:xfrm>
          <a:custGeom>
            <a:avLst/>
            <a:gdLst/>
            <a:ahLst/>
            <a:cxnLst/>
            <a:rect l="l" t="t" r="r" b="b"/>
            <a:pathLst>
              <a:path h="1056639">
                <a:moveTo>
                  <a:pt x="0" y="1056243"/>
                </a:moveTo>
                <a:lnTo>
                  <a:pt x="0" y="0"/>
                </a:lnTo>
              </a:path>
            </a:pathLst>
          </a:custGeom>
          <a:ln w="20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94679" y="424877"/>
            <a:ext cx="4533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60" dirty="0">
                <a:latin typeface="Arial"/>
                <a:cs typeface="Arial"/>
              </a:rPr>
              <a:t>p</a:t>
            </a:r>
            <a:r>
              <a:rPr sz="1500" spc="89" baseline="-11111" dirty="0">
                <a:latin typeface="Trebuchet MS"/>
                <a:cs typeface="Trebuchet MS"/>
              </a:rPr>
              <a:t>∆</a:t>
            </a:r>
            <a:r>
              <a:rPr sz="1400" spc="60" dirty="0">
                <a:latin typeface="Verdana"/>
                <a:cs typeface="Verdana"/>
              </a:rPr>
              <a:t>(</a:t>
            </a:r>
            <a:r>
              <a:rPr sz="1400" i="1" spc="60" dirty="0">
                <a:latin typeface="Arial"/>
                <a:cs typeface="Arial"/>
              </a:rPr>
              <a:t>t</a:t>
            </a:r>
            <a:r>
              <a:rPr sz="1400" spc="60" dirty="0"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74556" y="1061734"/>
            <a:ext cx="579120" cy="711200"/>
          </a:xfrm>
          <a:custGeom>
            <a:avLst/>
            <a:gdLst/>
            <a:ahLst/>
            <a:cxnLst/>
            <a:rect l="l" t="t" r="r" b="b"/>
            <a:pathLst>
              <a:path w="579120" h="711200">
                <a:moveTo>
                  <a:pt x="0" y="0"/>
                </a:moveTo>
                <a:lnTo>
                  <a:pt x="578902" y="0"/>
                </a:lnTo>
                <a:lnTo>
                  <a:pt x="578902" y="710933"/>
                </a:lnTo>
                <a:lnTo>
                  <a:pt x="0" y="710933"/>
                </a:lnTo>
                <a:lnTo>
                  <a:pt x="0" y="0"/>
                </a:lnTo>
                <a:close/>
              </a:path>
            </a:pathLst>
          </a:custGeom>
          <a:ln w="20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14703" y="784787"/>
            <a:ext cx="322580" cy="219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-160" dirty="0">
                <a:latin typeface="Verdana"/>
                <a:cs typeface="Verdana"/>
              </a:rPr>
              <a:t>1</a:t>
            </a:r>
            <a:r>
              <a:rPr sz="1250" spc="290" dirty="0">
                <a:latin typeface="Arial"/>
                <a:cs typeface="Arial"/>
              </a:rPr>
              <a:t>/</a:t>
            </a:r>
            <a:r>
              <a:rPr sz="1250" spc="150" dirty="0">
                <a:latin typeface="Verdana"/>
                <a:cs typeface="Verdana"/>
              </a:rPr>
              <a:t>∆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98580" y="1793211"/>
            <a:ext cx="9144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40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92317" y="1757665"/>
            <a:ext cx="9144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40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14191" y="3220156"/>
            <a:ext cx="9144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40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98580" y="3291249"/>
            <a:ext cx="9144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40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27479" y="892062"/>
            <a:ext cx="1168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75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93102" y="1277997"/>
            <a:ext cx="2578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/>
              <a:t>0.5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15488" y="1820719"/>
            <a:ext cx="1043305" cy="6508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33425" algn="l"/>
              </a:tabLst>
            </a:pPr>
            <a:r>
              <a:rPr sz="1600" dirty="0"/>
              <a:t>−∆/2	∆/2</a:t>
            </a:r>
          </a:p>
          <a:p>
            <a:pPr marL="615315">
              <a:lnSpc>
                <a:spcPct val="100000"/>
              </a:lnSpc>
              <a:spcBef>
                <a:spcPts val="1350"/>
              </a:spcBef>
            </a:pPr>
            <a:r>
              <a:rPr sz="1400" spc="-35" dirty="0">
                <a:latin typeface="Arial"/>
                <a:cs typeface="Arial"/>
              </a:rPr>
              <a:t>δ</a:t>
            </a:r>
            <a:r>
              <a:rPr sz="1400" spc="-35" dirty="0">
                <a:latin typeface="Verdana"/>
                <a:cs typeface="Verdana"/>
              </a:rPr>
              <a:t>(</a:t>
            </a:r>
            <a:r>
              <a:rPr sz="1400" spc="-35" dirty="0">
                <a:latin typeface="Arial"/>
                <a:cs typeface="Arial"/>
              </a:rPr>
              <a:t>t</a:t>
            </a:r>
            <a:r>
              <a:rPr sz="1400" spc="-35" dirty="0">
                <a:latin typeface="Verdana"/>
                <a:cs typeface="Verdana"/>
              </a:rPr>
              <a:t>)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18115" y="2750645"/>
            <a:ext cx="2578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85" dirty="0">
                <a:latin typeface="Verdana"/>
                <a:cs typeface="Verdana"/>
              </a:rPr>
              <a:t>(</a:t>
            </a:r>
            <a:r>
              <a:rPr sz="1400" spc="-180" dirty="0">
                <a:latin typeface="Verdana"/>
                <a:cs typeface="Verdana"/>
              </a:rPr>
              <a:t>1</a:t>
            </a:r>
            <a:r>
              <a:rPr sz="1400" spc="-80" dirty="0"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71825" y="3235159"/>
            <a:ext cx="1402080" cy="0"/>
          </a:xfrm>
          <a:custGeom>
            <a:avLst/>
            <a:gdLst/>
            <a:ahLst/>
            <a:cxnLst/>
            <a:rect l="l" t="t" r="r" b="b"/>
            <a:pathLst>
              <a:path w="1402079">
                <a:moveTo>
                  <a:pt x="0" y="0"/>
                </a:moveTo>
                <a:lnTo>
                  <a:pt x="1401554" y="0"/>
                </a:lnTo>
              </a:path>
            </a:pathLst>
          </a:custGeom>
          <a:ln w="20312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368104" y="424877"/>
            <a:ext cx="4660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95" dirty="0">
                <a:latin typeface="Times New Roman"/>
                <a:cs typeface="Times New Roman"/>
              </a:rPr>
              <a:t>u</a:t>
            </a:r>
            <a:r>
              <a:rPr sz="1500" spc="142" baseline="-11111" dirty="0">
                <a:latin typeface="Trebuchet MS"/>
                <a:cs typeface="Trebuchet MS"/>
              </a:rPr>
              <a:t>∆</a:t>
            </a:r>
            <a:r>
              <a:rPr sz="1400" spc="95" dirty="0">
                <a:latin typeface="Verdana"/>
                <a:cs typeface="Verdana"/>
              </a:rPr>
              <a:t>(</a:t>
            </a:r>
            <a:r>
              <a:rPr sz="1400" i="1" spc="95" dirty="0">
                <a:latin typeface="Times New Roman"/>
                <a:cs typeface="Times New Roman"/>
              </a:rPr>
              <a:t>t</a:t>
            </a:r>
            <a:r>
              <a:rPr sz="1400" spc="95" dirty="0"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35550" y="1765300"/>
            <a:ext cx="1012825" cy="88870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702945" algn="l"/>
              </a:tabLst>
            </a:pPr>
            <a:r>
              <a:rPr sz="1250" spc="-65" dirty="0">
                <a:latin typeface="DejaVu Sans"/>
                <a:cs typeface="DejaVu Sans"/>
              </a:rPr>
              <a:t>−</a:t>
            </a:r>
            <a:r>
              <a:rPr sz="1400" dirty="0"/>
              <a:t>∆/2	∆/2</a:t>
            </a:r>
            <a:endParaRPr sz="1400" dirty="0">
              <a:latin typeface="Verdana"/>
              <a:cs typeface="Verdana"/>
            </a:endParaRPr>
          </a:p>
          <a:p>
            <a:pPr marL="665480">
              <a:lnSpc>
                <a:spcPct val="100000"/>
              </a:lnSpc>
              <a:spcBef>
                <a:spcPts val="955"/>
              </a:spcBef>
            </a:pPr>
            <a:r>
              <a:rPr sz="1400" i="1" spc="20" dirty="0">
                <a:latin typeface="Times New Roman"/>
                <a:cs typeface="Times New Roman"/>
              </a:rPr>
              <a:t>u</a:t>
            </a:r>
            <a:r>
              <a:rPr sz="1400" spc="20" dirty="0">
                <a:latin typeface="Verdana"/>
                <a:cs typeface="Verdana"/>
              </a:rPr>
              <a:t>(</a:t>
            </a:r>
            <a:r>
              <a:rPr sz="1400" i="1" spc="20" dirty="0">
                <a:latin typeface="Times New Roman"/>
                <a:cs typeface="Times New Roman"/>
              </a:rPr>
              <a:t>t</a:t>
            </a:r>
            <a:r>
              <a:rPr sz="1400" spc="20" dirty="0">
                <a:latin typeface="Verdana"/>
                <a:cs typeface="Verdana"/>
              </a:rPr>
              <a:t>)</a:t>
            </a:r>
            <a:endParaRPr sz="1400" dirty="0">
              <a:latin typeface="Verdana"/>
              <a:cs typeface="Verdana"/>
            </a:endParaRPr>
          </a:p>
          <a:p>
            <a:pPr marR="150495" algn="ctr">
              <a:lnSpc>
                <a:spcPct val="100000"/>
              </a:lnSpc>
            </a:pPr>
            <a:r>
              <a:rPr sz="1400" spc="-175" dirty="0">
                <a:latin typeface="Verdana"/>
                <a:cs typeface="Verdana"/>
              </a:rPr>
              <a:t>1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4395" y="3429834"/>
            <a:ext cx="793051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Unit-impulse δ(t) and unit–step u(t) as ∆ → 0 in pulse p∆(t) and its integral u∆(t).</a:t>
            </a:r>
            <a:endParaRPr sz="1850" dirty="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xfrm>
            <a:off x="4141444" y="5796550"/>
            <a:ext cx="79375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230"/>
              </a:lnSpc>
            </a:pPr>
            <a:fld id="{81D60167-4931-47E6-BA6A-407CBD079E47}" type="slidenum">
              <a:rPr sz="1800" spc="-175" dirty="0">
                <a:latin typeface="Lucida Sans"/>
                <a:cs typeface="Lucida Sans"/>
              </a:rPr>
              <a:t>17</a:t>
            </a:fld>
            <a:r>
              <a:rPr sz="1800" spc="-175" dirty="0">
                <a:latin typeface="Lucida Sans"/>
                <a:cs typeface="Lucida Sans"/>
              </a:rPr>
              <a:t> </a:t>
            </a:r>
            <a:r>
              <a:rPr sz="1800" spc="434" dirty="0">
                <a:latin typeface="Lucida Sans"/>
                <a:cs typeface="Lucida Sans"/>
              </a:rPr>
              <a:t>/</a:t>
            </a:r>
            <a:r>
              <a:rPr sz="1800" spc="-440" dirty="0">
                <a:latin typeface="Lucida Sans"/>
                <a:cs typeface="Lucida Sans"/>
              </a:rPr>
              <a:t> </a:t>
            </a:r>
            <a:r>
              <a:rPr sz="1800" spc="-175" dirty="0">
                <a:latin typeface="Lucida Sans"/>
                <a:cs typeface="Lucida Sans"/>
              </a:rPr>
              <a:t>21</a:t>
            </a:r>
          </a:p>
        </p:txBody>
      </p:sp>
      <p:pic>
        <p:nvPicPr>
          <p:cNvPr id="57" name="Picture 56" descr="color_red_boxed_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3975100"/>
            <a:ext cx="3175000" cy="1689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121150" y="5810250"/>
            <a:ext cx="79375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230"/>
              </a:lnSpc>
            </a:pPr>
            <a:fld id="{81D60167-4931-47E6-BA6A-407CBD079E47}" type="slidenum">
              <a:rPr sz="1800" spc="-175" dirty="0">
                <a:latin typeface="Lucida Sans"/>
                <a:cs typeface="Lucida Sans"/>
              </a:rPr>
              <a:t>18</a:t>
            </a:fld>
            <a:r>
              <a:rPr sz="1800" spc="-175" dirty="0">
                <a:latin typeface="Lucida Sans"/>
                <a:cs typeface="Lucida Sans"/>
              </a:rPr>
              <a:t> </a:t>
            </a:r>
            <a:r>
              <a:rPr sz="1800" spc="434" dirty="0">
                <a:latin typeface="Lucida Sans"/>
                <a:cs typeface="Lucida Sans"/>
              </a:rPr>
              <a:t>/</a:t>
            </a:r>
            <a:r>
              <a:rPr sz="1800" spc="-440" dirty="0">
                <a:latin typeface="Lucida Sans"/>
                <a:cs typeface="Lucida Sans"/>
              </a:rPr>
              <a:t> </a:t>
            </a:r>
            <a:r>
              <a:rPr sz="1800" spc="-175" dirty="0">
                <a:latin typeface="Lucida Sans"/>
                <a:cs typeface="Lucida Sans"/>
              </a:rPr>
              <a:t>21</a:t>
            </a:r>
          </a:p>
        </p:txBody>
      </p:sp>
      <p:pic>
        <p:nvPicPr>
          <p:cNvPr id="46" name="Picture 45" descr="item_Unit--step_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165100"/>
            <a:ext cx="5397500" cy="5537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2052980" y="3495627"/>
            <a:ext cx="4968240" cy="2020570"/>
          </a:xfrm>
          <a:custGeom>
            <a:avLst/>
            <a:gdLst/>
            <a:ahLst/>
            <a:cxnLst/>
            <a:rect l="l" t="t" r="r" b="b"/>
            <a:pathLst>
              <a:path w="4968240" h="2020570">
                <a:moveTo>
                  <a:pt x="0" y="0"/>
                </a:moveTo>
                <a:lnTo>
                  <a:pt x="4968178" y="0"/>
                </a:lnTo>
                <a:lnTo>
                  <a:pt x="4968178" y="2020134"/>
                </a:lnTo>
                <a:lnTo>
                  <a:pt x="0" y="20201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86810" y="4738271"/>
            <a:ext cx="1885950" cy="9525"/>
          </a:xfrm>
          <a:custGeom>
            <a:avLst/>
            <a:gdLst/>
            <a:ahLst/>
            <a:cxnLst/>
            <a:rect l="l" t="t" r="r" b="b"/>
            <a:pathLst>
              <a:path w="1885950" h="9525">
                <a:moveTo>
                  <a:pt x="0" y="9066"/>
                </a:moveTo>
                <a:lnTo>
                  <a:pt x="1885781" y="0"/>
                </a:lnTo>
              </a:path>
            </a:pathLst>
          </a:custGeom>
          <a:ln w="19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62761" y="4693809"/>
            <a:ext cx="112286" cy="88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7116" y="3828128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1228512"/>
                </a:moveTo>
                <a:lnTo>
                  <a:pt x="0" y="0"/>
                </a:lnTo>
              </a:path>
            </a:pathLst>
          </a:custGeom>
          <a:ln w="19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22653" y="3725671"/>
            <a:ext cx="88924" cy="1121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67116" y="4070737"/>
            <a:ext cx="715645" cy="676910"/>
          </a:xfrm>
          <a:custGeom>
            <a:avLst/>
            <a:gdLst/>
            <a:ahLst/>
            <a:cxnLst/>
            <a:rect l="l" t="t" r="r" b="b"/>
            <a:pathLst>
              <a:path w="715644" h="676910">
                <a:moveTo>
                  <a:pt x="0" y="676600"/>
                </a:moveTo>
                <a:lnTo>
                  <a:pt x="715263" y="0"/>
                </a:lnTo>
              </a:path>
            </a:pathLst>
          </a:custGeom>
          <a:ln w="19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82379" y="4070737"/>
            <a:ext cx="695960" cy="668655"/>
          </a:xfrm>
          <a:custGeom>
            <a:avLst/>
            <a:gdLst/>
            <a:ahLst/>
            <a:cxnLst/>
            <a:rect l="l" t="t" r="r" b="b"/>
            <a:pathLst>
              <a:path w="695960" h="668654">
                <a:moveTo>
                  <a:pt x="0" y="0"/>
                </a:moveTo>
                <a:lnTo>
                  <a:pt x="695941" y="668471"/>
                </a:lnTo>
              </a:path>
            </a:pathLst>
          </a:custGeom>
          <a:ln w="19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50842" y="3828126"/>
            <a:ext cx="9525" cy="1663700"/>
          </a:xfrm>
          <a:custGeom>
            <a:avLst/>
            <a:gdLst/>
            <a:ahLst/>
            <a:cxnLst/>
            <a:rect l="l" t="t" r="r" b="b"/>
            <a:pathLst>
              <a:path w="9525" h="1663700">
                <a:moveTo>
                  <a:pt x="0" y="1663471"/>
                </a:moveTo>
                <a:lnTo>
                  <a:pt x="8989" y="0"/>
                </a:lnTo>
              </a:path>
            </a:pathLst>
          </a:custGeom>
          <a:ln w="19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5369" y="3725671"/>
            <a:ext cx="88924" cy="112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22207" y="4776934"/>
            <a:ext cx="1885950" cy="9525"/>
          </a:xfrm>
          <a:custGeom>
            <a:avLst/>
            <a:gdLst/>
            <a:ahLst/>
            <a:cxnLst/>
            <a:rect l="l" t="t" r="r" b="b"/>
            <a:pathLst>
              <a:path w="1885950" h="9525">
                <a:moveTo>
                  <a:pt x="0" y="9066"/>
                </a:moveTo>
                <a:lnTo>
                  <a:pt x="1885781" y="0"/>
                </a:lnTo>
              </a:path>
            </a:pathLst>
          </a:custGeom>
          <a:ln w="19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98159" y="4732472"/>
            <a:ext cx="112286" cy="88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60508" y="4080403"/>
            <a:ext cx="676910" cy="706120"/>
          </a:xfrm>
          <a:custGeom>
            <a:avLst/>
            <a:gdLst/>
            <a:ahLst/>
            <a:cxnLst/>
            <a:rect l="l" t="t" r="r" b="b"/>
            <a:pathLst>
              <a:path w="676910" h="706120">
                <a:moveTo>
                  <a:pt x="0" y="0"/>
                </a:moveTo>
                <a:lnTo>
                  <a:pt x="676609" y="0"/>
                </a:lnTo>
                <a:lnTo>
                  <a:pt x="676609" y="705597"/>
                </a:lnTo>
                <a:lnTo>
                  <a:pt x="0" y="705597"/>
                </a:lnTo>
                <a:lnTo>
                  <a:pt x="0" y="0"/>
                </a:lnTo>
                <a:close/>
              </a:path>
            </a:pathLst>
          </a:custGeom>
          <a:ln w="19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37118" y="4776335"/>
            <a:ext cx="676910" cy="706120"/>
          </a:xfrm>
          <a:custGeom>
            <a:avLst/>
            <a:gdLst/>
            <a:ahLst/>
            <a:cxnLst/>
            <a:rect l="l" t="t" r="r" b="b"/>
            <a:pathLst>
              <a:path w="676909" h="706120">
                <a:moveTo>
                  <a:pt x="0" y="0"/>
                </a:moveTo>
                <a:lnTo>
                  <a:pt x="676600" y="0"/>
                </a:lnTo>
                <a:lnTo>
                  <a:pt x="676600" y="705597"/>
                </a:lnTo>
                <a:lnTo>
                  <a:pt x="0" y="705597"/>
                </a:lnTo>
                <a:lnTo>
                  <a:pt x="0" y="0"/>
                </a:lnTo>
                <a:close/>
              </a:path>
            </a:pathLst>
          </a:custGeom>
          <a:ln w="19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437328" y="3454357"/>
            <a:ext cx="34353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20" dirty="0">
                <a:latin typeface="Verdana"/>
                <a:cs typeface="Verdana"/>
              </a:rPr>
              <a:t>Λ</a:t>
            </a:r>
            <a:r>
              <a:rPr sz="1350" spc="-90" dirty="0">
                <a:latin typeface="Verdana"/>
                <a:cs typeface="Verdana"/>
              </a:rPr>
              <a:t>(</a:t>
            </a:r>
            <a:r>
              <a:rPr sz="1350" spc="114" dirty="0">
                <a:latin typeface="Arial"/>
                <a:cs typeface="Arial"/>
              </a:rPr>
              <a:t>t</a:t>
            </a:r>
            <a:r>
              <a:rPr sz="1350" spc="-85" dirty="0">
                <a:latin typeface="Verdana"/>
                <a:cs typeface="Verdana"/>
              </a:rPr>
              <a:t>)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82354" y="3456735"/>
            <a:ext cx="43370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i="1" spc="-45" dirty="0">
                <a:latin typeface="Arial"/>
                <a:cs typeface="Arial"/>
              </a:rPr>
              <a:t>d</a:t>
            </a:r>
            <a:r>
              <a:rPr sz="1350" spc="20" dirty="0">
                <a:latin typeface="Verdana"/>
                <a:cs typeface="Verdana"/>
              </a:rPr>
              <a:t>Λ</a:t>
            </a:r>
            <a:r>
              <a:rPr sz="1350" spc="-90" dirty="0">
                <a:latin typeface="Verdana"/>
                <a:cs typeface="Verdana"/>
              </a:rPr>
              <a:t>(</a:t>
            </a:r>
            <a:r>
              <a:rPr sz="1350" i="1" spc="114" dirty="0">
                <a:latin typeface="Arial"/>
                <a:cs typeface="Arial"/>
              </a:rPr>
              <a:t>t</a:t>
            </a:r>
            <a:r>
              <a:rPr sz="1350" spc="-85" dirty="0">
                <a:latin typeface="Verdana"/>
                <a:cs typeface="Verdana"/>
              </a:rPr>
              <a:t>)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94861" y="3716392"/>
            <a:ext cx="408305" cy="0"/>
          </a:xfrm>
          <a:custGeom>
            <a:avLst/>
            <a:gdLst/>
            <a:ahLst/>
            <a:cxnLst/>
            <a:rect l="l" t="t" r="r" b="b"/>
            <a:pathLst>
              <a:path w="408304">
                <a:moveTo>
                  <a:pt x="0" y="0"/>
                </a:moveTo>
                <a:lnTo>
                  <a:pt x="408076" y="0"/>
                </a:lnTo>
              </a:path>
            </a:pathLst>
          </a:custGeom>
          <a:ln w="6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409884" y="3692830"/>
            <a:ext cx="17843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i="1" spc="35" dirty="0">
                <a:latin typeface="Arial"/>
                <a:cs typeface="Arial"/>
              </a:rPr>
              <a:t>dt</a:t>
            </a:r>
            <a:endParaRPr sz="135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xfrm>
            <a:off x="4141444" y="5796550"/>
            <a:ext cx="79375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230"/>
              </a:lnSpc>
            </a:pPr>
            <a:fld id="{81D60167-4931-47E6-BA6A-407CBD079E47}" type="slidenum">
              <a:rPr sz="1800" spc="-175" dirty="0">
                <a:latin typeface="Lucida Sans"/>
                <a:cs typeface="Lucida Sans"/>
              </a:rPr>
              <a:t>19</a:t>
            </a:fld>
            <a:r>
              <a:rPr sz="1800" spc="-175" dirty="0">
                <a:latin typeface="Lucida Sans"/>
                <a:cs typeface="Lucida Sans"/>
              </a:rPr>
              <a:t> </a:t>
            </a:r>
            <a:r>
              <a:rPr sz="1800" spc="434" dirty="0">
                <a:latin typeface="Lucida Sans"/>
                <a:cs typeface="Lucida Sans"/>
              </a:rPr>
              <a:t>/</a:t>
            </a:r>
            <a:r>
              <a:rPr sz="1800" spc="-440" dirty="0">
                <a:latin typeface="Lucida Sans"/>
                <a:cs typeface="Lucida Sans"/>
              </a:rPr>
              <a:t> </a:t>
            </a:r>
            <a:r>
              <a:rPr sz="1800" spc="-175" dirty="0">
                <a:latin typeface="Lucida Sans"/>
                <a:cs typeface="Lucida Sans"/>
              </a:rPr>
              <a:t>21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195685" y="4759229"/>
            <a:ext cx="11239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-180" dirty="0">
                <a:latin typeface="Verdana"/>
                <a:cs typeface="Verdana"/>
              </a:rPr>
              <a:t>0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60080" y="4759229"/>
            <a:ext cx="11239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-180" dirty="0">
                <a:latin typeface="Verdana"/>
                <a:cs typeface="Verdana"/>
              </a:rPr>
              <a:t>0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95685" y="3947309"/>
            <a:ext cx="11239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-180" dirty="0">
                <a:latin typeface="Verdana"/>
                <a:cs typeface="Verdana"/>
              </a:rPr>
              <a:t>1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60080" y="3947309"/>
            <a:ext cx="11239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-180" dirty="0">
                <a:latin typeface="Verdana"/>
                <a:cs typeface="Verdana"/>
              </a:rPr>
              <a:t>1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59439" y="5281178"/>
            <a:ext cx="11239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-180" dirty="0">
                <a:latin typeface="Verdana"/>
                <a:cs typeface="Verdana"/>
              </a:rPr>
              <a:t>1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88274" y="4759229"/>
            <a:ext cx="11239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-180" dirty="0">
                <a:latin typeface="Verdana"/>
                <a:cs typeface="Verdana"/>
              </a:rPr>
              <a:t>1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56011" y="4759229"/>
            <a:ext cx="11239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-180" dirty="0">
                <a:latin typeface="Verdana"/>
                <a:cs typeface="Verdana"/>
              </a:rPr>
              <a:t>1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13202" y="4759229"/>
            <a:ext cx="11239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-180" dirty="0">
                <a:latin typeface="Verdana"/>
                <a:cs typeface="Verdana"/>
              </a:rPr>
              <a:t>2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64643" y="4759229"/>
            <a:ext cx="9969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350" spc="-180" dirty="0">
                <a:latin typeface="Verdana"/>
                <a:cs typeface="Verdana"/>
              </a:rPr>
              <a:t>2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86823" y="4643241"/>
            <a:ext cx="8826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114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93223" y="4643241"/>
            <a:ext cx="8826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114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48" name="Picture 47" descr="color_blue_Examp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0" y="241300"/>
            <a:ext cx="5181600" cy="304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6088" y="42249"/>
            <a:ext cx="434276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5" dirty="0"/>
              <a:t>Classification </a:t>
            </a:r>
            <a:r>
              <a:rPr spc="-50" dirty="0"/>
              <a:t>of </a:t>
            </a:r>
            <a:r>
              <a:rPr spc="-40" dirty="0"/>
              <a:t>time–dependent</a:t>
            </a:r>
            <a:r>
              <a:rPr spc="-295" dirty="0"/>
              <a:t> </a:t>
            </a:r>
            <a:r>
              <a:rPr spc="-120" dirty="0"/>
              <a:t>signals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141444" y="5796550"/>
            <a:ext cx="79375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230"/>
              </a:lnSpc>
            </a:pPr>
            <a:fld id="{81D60167-4931-47E6-BA6A-407CBD079E47}" type="slidenum">
              <a:rPr sz="1800" spc="-175" dirty="0">
                <a:latin typeface="Lucida Sans"/>
                <a:cs typeface="Lucida Sans"/>
              </a:rPr>
              <a:t>2</a:t>
            </a:fld>
            <a:r>
              <a:rPr sz="1800" spc="-175" dirty="0">
                <a:latin typeface="Lucida Sans"/>
                <a:cs typeface="Lucida Sans"/>
              </a:rPr>
              <a:t> </a:t>
            </a:r>
            <a:r>
              <a:rPr sz="1800" spc="434" dirty="0">
                <a:latin typeface="Lucida Sans"/>
                <a:cs typeface="Lucida Sans"/>
              </a:rPr>
              <a:t>/</a:t>
            </a:r>
            <a:r>
              <a:rPr sz="1800" spc="-440" dirty="0">
                <a:latin typeface="Lucida Sans"/>
                <a:cs typeface="Lucida Sans"/>
              </a:rPr>
              <a:t> </a:t>
            </a:r>
            <a:r>
              <a:rPr sz="1800" spc="-175" dirty="0">
                <a:latin typeface="Lucida Sans"/>
                <a:cs typeface="Lucida Sans"/>
              </a:rPr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4950" y="1460500"/>
            <a:ext cx="7086600" cy="24750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415"/>
              </a:spcBef>
              <a:buClr>
                <a:srgbClr val="04064C"/>
              </a:buClr>
              <a:buSzPct val="83783"/>
              <a:buFont typeface="DejaVu Sans"/>
              <a:buChar char="•"/>
              <a:tabLst>
                <a:tab pos="180975" algn="l"/>
              </a:tabLst>
            </a:pPr>
            <a:r>
              <a:rPr dirty="0">
                <a:solidFill>
                  <a:srgbClr val="3366FF"/>
                </a:solidFill>
                <a:latin typeface="Lucida Sans"/>
                <a:cs typeface="Lucida Sans"/>
              </a:rPr>
              <a:t>Predictability:</a:t>
            </a:r>
            <a:r>
              <a:rPr dirty="0">
                <a:latin typeface="Lucida Sans"/>
                <a:cs typeface="Lucida Sans"/>
              </a:rPr>
              <a:t> random or </a:t>
            </a:r>
            <a:r>
              <a:rPr dirty="0" smtClean="0">
                <a:latin typeface="Lucida Sans"/>
                <a:cs typeface="Lucida Sans"/>
              </a:rPr>
              <a:t>deterministic</a:t>
            </a:r>
            <a:endParaRPr dirty="0">
              <a:latin typeface="Lucida Sans"/>
              <a:cs typeface="Lucida Sans"/>
            </a:endParaRPr>
          </a:p>
          <a:p>
            <a:pPr marL="180340" indent="-167640">
              <a:lnSpc>
                <a:spcPct val="100000"/>
              </a:lnSpc>
              <a:spcBef>
                <a:spcPts val="325"/>
              </a:spcBef>
              <a:buClr>
                <a:srgbClr val="04064C"/>
              </a:buClr>
              <a:buSzPct val="83783"/>
              <a:buFont typeface="DejaVu Sans"/>
              <a:buChar char="•"/>
              <a:tabLst>
                <a:tab pos="180975" algn="l"/>
              </a:tabLst>
            </a:pPr>
            <a:r>
              <a:rPr dirty="0">
                <a:solidFill>
                  <a:srgbClr val="3366FF"/>
                </a:solidFill>
                <a:latin typeface="Lucida Sans"/>
                <a:cs typeface="Lucida Sans"/>
              </a:rPr>
              <a:t>Variation of time and amplitude:</a:t>
            </a:r>
            <a:r>
              <a:rPr dirty="0">
                <a:latin typeface="Lucida Sans"/>
                <a:cs typeface="Lucida Sans"/>
              </a:rPr>
              <a:t> continuous-time, discrete–time, or digital</a:t>
            </a:r>
          </a:p>
          <a:p>
            <a:pPr marL="180340" indent="-167640">
              <a:lnSpc>
                <a:spcPct val="100000"/>
              </a:lnSpc>
              <a:spcBef>
                <a:spcPts val="320"/>
              </a:spcBef>
              <a:buClr>
                <a:srgbClr val="04064C"/>
              </a:buClr>
              <a:buSzPct val="83783"/>
              <a:buFont typeface="DejaVu Sans"/>
              <a:buChar char="•"/>
              <a:tabLst>
                <a:tab pos="180975" algn="l"/>
                <a:tab pos="1703705" algn="l"/>
              </a:tabLst>
            </a:pPr>
            <a:r>
              <a:rPr dirty="0">
                <a:solidFill>
                  <a:srgbClr val="3366FF"/>
                </a:solidFill>
                <a:latin typeface="Lucida Sans"/>
                <a:cs typeface="Lucida Sans"/>
              </a:rPr>
              <a:t>Energy/power:</a:t>
            </a:r>
            <a:r>
              <a:rPr dirty="0">
                <a:latin typeface="Lucida Sans"/>
                <a:cs typeface="Lucida Sans"/>
              </a:rPr>
              <a:t>	finite or infinite energy/power</a:t>
            </a:r>
          </a:p>
          <a:p>
            <a:pPr marL="180340" indent="-167640">
              <a:lnSpc>
                <a:spcPct val="100000"/>
              </a:lnSpc>
              <a:spcBef>
                <a:spcPts val="320"/>
              </a:spcBef>
              <a:buClr>
                <a:srgbClr val="04064C"/>
              </a:buClr>
              <a:buSzPct val="83783"/>
              <a:buFont typeface="DejaVu Sans"/>
              <a:buChar char="•"/>
              <a:tabLst>
                <a:tab pos="180975" algn="l"/>
                <a:tab pos="2190115" algn="l"/>
              </a:tabLst>
            </a:pPr>
            <a:r>
              <a:rPr dirty="0">
                <a:solidFill>
                  <a:srgbClr val="3366FF"/>
                </a:solidFill>
                <a:latin typeface="Lucida Sans"/>
                <a:cs typeface="Lucida Sans"/>
              </a:rPr>
              <a:t>Repetitive behavior:</a:t>
            </a:r>
            <a:r>
              <a:rPr dirty="0">
                <a:latin typeface="Lucida Sans"/>
                <a:cs typeface="Lucida Sans"/>
              </a:rPr>
              <a:t>	periodic or aperiodic</a:t>
            </a:r>
          </a:p>
          <a:p>
            <a:pPr marL="180340" indent="-167640">
              <a:lnSpc>
                <a:spcPct val="100000"/>
              </a:lnSpc>
              <a:spcBef>
                <a:spcPts val="320"/>
              </a:spcBef>
              <a:buClr>
                <a:srgbClr val="04064C"/>
              </a:buClr>
              <a:buSzPct val="83783"/>
              <a:buFont typeface="DejaVu Sans"/>
              <a:buChar char="•"/>
              <a:tabLst>
                <a:tab pos="180975" algn="l"/>
                <a:tab pos="3883025" algn="l"/>
              </a:tabLst>
            </a:pPr>
            <a:r>
              <a:rPr dirty="0">
                <a:solidFill>
                  <a:srgbClr val="3366FF"/>
                </a:solidFill>
                <a:latin typeface="Lucida Sans"/>
                <a:cs typeface="Lucida Sans"/>
              </a:rPr>
              <a:t>Symmetry with  respect  to time origin:</a:t>
            </a:r>
            <a:r>
              <a:rPr dirty="0">
                <a:latin typeface="Lucida Sans"/>
                <a:cs typeface="Lucida Sans"/>
              </a:rPr>
              <a:t>	even or odd</a:t>
            </a:r>
          </a:p>
          <a:p>
            <a:pPr marL="180340" indent="-167640">
              <a:lnSpc>
                <a:spcPct val="100000"/>
              </a:lnSpc>
              <a:spcBef>
                <a:spcPts val="320"/>
              </a:spcBef>
              <a:buClr>
                <a:srgbClr val="04064C"/>
              </a:buClr>
              <a:buSzPct val="83783"/>
              <a:buFont typeface="DejaVu Sans"/>
              <a:buChar char="•"/>
              <a:tabLst>
                <a:tab pos="180975" algn="l"/>
                <a:tab pos="1147445" algn="l"/>
              </a:tabLst>
            </a:pPr>
            <a:r>
              <a:rPr dirty="0">
                <a:solidFill>
                  <a:srgbClr val="3366FF"/>
                </a:solidFill>
                <a:latin typeface="Lucida Sans"/>
                <a:cs typeface="Lucida Sans"/>
              </a:rPr>
              <a:t>Support:</a:t>
            </a:r>
            <a:r>
              <a:rPr dirty="0">
                <a:latin typeface="Lucida Sans"/>
                <a:cs typeface="Lucida Sans"/>
              </a:rPr>
              <a:t>	Finite or infinite support (outside support signal is always zero)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606550" y="4051300"/>
            <a:ext cx="2562860" cy="76200"/>
          </a:xfrm>
          <a:custGeom>
            <a:avLst/>
            <a:gdLst/>
            <a:ahLst/>
            <a:cxnLst/>
            <a:rect l="l" t="t" r="r" b="b"/>
            <a:pathLst>
              <a:path w="2562860">
                <a:moveTo>
                  <a:pt x="0" y="0"/>
                </a:moveTo>
                <a:lnTo>
                  <a:pt x="2562791" y="0"/>
                </a:lnTo>
              </a:path>
            </a:pathLst>
          </a:custGeom>
          <a:ln w="18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87550" y="3365500"/>
            <a:ext cx="672465" cy="685800"/>
          </a:xfrm>
          <a:custGeom>
            <a:avLst/>
            <a:gdLst/>
            <a:ahLst/>
            <a:cxnLst/>
            <a:rect l="l" t="t" r="r" b="b"/>
            <a:pathLst>
              <a:path w="672464" h="663575">
                <a:moveTo>
                  <a:pt x="0" y="0"/>
                </a:moveTo>
                <a:lnTo>
                  <a:pt x="672267" y="0"/>
                </a:lnTo>
                <a:lnTo>
                  <a:pt x="672267" y="663182"/>
                </a:lnTo>
                <a:lnTo>
                  <a:pt x="0" y="663182"/>
                </a:lnTo>
                <a:lnTo>
                  <a:pt x="0" y="0"/>
                </a:lnTo>
                <a:close/>
              </a:path>
            </a:pathLst>
          </a:custGeom>
          <a:ln w="18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73350" y="4051300"/>
            <a:ext cx="672465" cy="663575"/>
          </a:xfrm>
          <a:custGeom>
            <a:avLst/>
            <a:gdLst/>
            <a:ahLst/>
            <a:cxnLst/>
            <a:rect l="l" t="t" r="r" b="b"/>
            <a:pathLst>
              <a:path w="672464" h="663575">
                <a:moveTo>
                  <a:pt x="0" y="0"/>
                </a:moveTo>
                <a:lnTo>
                  <a:pt x="672267" y="0"/>
                </a:lnTo>
                <a:lnTo>
                  <a:pt x="672267" y="663182"/>
                </a:lnTo>
                <a:lnTo>
                  <a:pt x="0" y="663182"/>
                </a:lnTo>
                <a:lnTo>
                  <a:pt x="0" y="0"/>
                </a:lnTo>
                <a:close/>
              </a:path>
            </a:pathLst>
          </a:custGeom>
          <a:ln w="18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59150" y="3365500"/>
            <a:ext cx="672465" cy="685800"/>
          </a:xfrm>
          <a:custGeom>
            <a:avLst/>
            <a:gdLst/>
            <a:ahLst/>
            <a:cxnLst/>
            <a:rect l="l" t="t" r="r" b="b"/>
            <a:pathLst>
              <a:path w="672464" h="672464">
                <a:moveTo>
                  <a:pt x="0" y="0"/>
                </a:moveTo>
                <a:lnTo>
                  <a:pt x="672267" y="0"/>
                </a:lnTo>
                <a:lnTo>
                  <a:pt x="672267" y="672267"/>
                </a:lnTo>
                <a:lnTo>
                  <a:pt x="0" y="672267"/>
                </a:lnTo>
                <a:lnTo>
                  <a:pt x="0" y="0"/>
                </a:lnTo>
                <a:close/>
              </a:path>
            </a:pathLst>
          </a:custGeom>
          <a:ln w="18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23742" y="4069168"/>
            <a:ext cx="0" cy="672465"/>
          </a:xfrm>
          <a:custGeom>
            <a:avLst/>
            <a:gdLst/>
            <a:ahLst/>
            <a:cxnLst/>
            <a:rect l="l" t="t" r="r" b="b"/>
            <a:pathLst>
              <a:path h="672464">
                <a:moveTo>
                  <a:pt x="0" y="0"/>
                </a:moveTo>
                <a:lnTo>
                  <a:pt x="0" y="672267"/>
                </a:lnTo>
              </a:path>
            </a:pathLst>
          </a:custGeom>
          <a:ln w="18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7908" y="4060083"/>
            <a:ext cx="2562860" cy="17780"/>
          </a:xfrm>
          <a:custGeom>
            <a:avLst/>
            <a:gdLst/>
            <a:ahLst/>
            <a:cxnLst/>
            <a:rect l="l" t="t" r="r" b="b"/>
            <a:pathLst>
              <a:path w="2562859" h="17779">
                <a:moveTo>
                  <a:pt x="0" y="0"/>
                </a:moveTo>
                <a:lnTo>
                  <a:pt x="2562791" y="17379"/>
                </a:lnTo>
              </a:path>
            </a:pathLst>
          </a:custGeom>
          <a:ln w="18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87550" y="3060700"/>
            <a:ext cx="0" cy="1771650"/>
          </a:xfrm>
          <a:custGeom>
            <a:avLst/>
            <a:gdLst/>
            <a:ahLst/>
            <a:cxnLst/>
            <a:rect l="l" t="t" r="r" b="b"/>
            <a:pathLst>
              <a:path h="1771650">
                <a:moveTo>
                  <a:pt x="0" y="1771514"/>
                </a:moveTo>
                <a:lnTo>
                  <a:pt x="0" y="0"/>
                </a:lnTo>
              </a:path>
            </a:pathLst>
          </a:custGeom>
          <a:ln w="18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95941" y="3088021"/>
            <a:ext cx="9525" cy="1762760"/>
          </a:xfrm>
          <a:custGeom>
            <a:avLst/>
            <a:gdLst/>
            <a:ahLst/>
            <a:cxnLst/>
            <a:rect l="l" t="t" r="r" b="b"/>
            <a:pathLst>
              <a:path w="9525" h="1762760">
                <a:moveTo>
                  <a:pt x="9084" y="1762430"/>
                </a:moveTo>
                <a:lnTo>
                  <a:pt x="0" y="0"/>
                </a:lnTo>
              </a:path>
            </a:pathLst>
          </a:custGeom>
          <a:ln w="18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97449" y="3804794"/>
            <a:ext cx="3810" cy="282575"/>
          </a:xfrm>
          <a:custGeom>
            <a:avLst/>
            <a:gdLst/>
            <a:ahLst/>
            <a:cxnLst/>
            <a:rect l="l" t="t" r="r" b="b"/>
            <a:pathLst>
              <a:path w="3810" h="282575">
                <a:moveTo>
                  <a:pt x="3642" y="282515"/>
                </a:moveTo>
                <a:lnTo>
                  <a:pt x="0" y="0"/>
                </a:lnTo>
              </a:path>
            </a:pathLst>
          </a:custGeom>
          <a:ln w="18169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55659" y="3708506"/>
            <a:ext cx="83579" cy="105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31869" y="4065870"/>
            <a:ext cx="0" cy="613410"/>
          </a:xfrm>
          <a:custGeom>
            <a:avLst/>
            <a:gdLst/>
            <a:ahLst/>
            <a:cxnLst/>
            <a:rect l="l" t="t" r="r" b="b"/>
            <a:pathLst>
              <a:path h="613410">
                <a:moveTo>
                  <a:pt x="0" y="0"/>
                </a:moveTo>
                <a:lnTo>
                  <a:pt x="0" y="612880"/>
                </a:lnTo>
              </a:path>
            </a:pathLst>
          </a:custGeom>
          <a:ln w="18169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90080" y="4669666"/>
            <a:ext cx="83579" cy="1053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76882" y="3514094"/>
            <a:ext cx="0" cy="556260"/>
          </a:xfrm>
          <a:custGeom>
            <a:avLst/>
            <a:gdLst/>
            <a:ahLst/>
            <a:cxnLst/>
            <a:rect l="l" t="t" r="r" b="b"/>
            <a:pathLst>
              <a:path h="556260">
                <a:moveTo>
                  <a:pt x="0" y="556155"/>
                </a:moveTo>
                <a:lnTo>
                  <a:pt x="0" y="0"/>
                </a:lnTo>
              </a:path>
            </a:pathLst>
          </a:custGeom>
          <a:ln w="18169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35093" y="3417796"/>
            <a:ext cx="83579" cy="1053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59733" y="4074928"/>
            <a:ext cx="7620" cy="594995"/>
          </a:xfrm>
          <a:custGeom>
            <a:avLst/>
            <a:gdLst/>
            <a:ahLst/>
            <a:cxnLst/>
            <a:rect l="l" t="t" r="r" b="b"/>
            <a:pathLst>
              <a:path w="7620" h="594995">
                <a:moveTo>
                  <a:pt x="7603" y="0"/>
                </a:moveTo>
                <a:lnTo>
                  <a:pt x="0" y="594747"/>
                </a:lnTo>
              </a:path>
            </a:pathLst>
          </a:custGeom>
          <a:ln w="18169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17944" y="4660173"/>
            <a:ext cx="83579" cy="105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99423" y="2798640"/>
            <a:ext cx="29527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50" dirty="0">
                <a:latin typeface="Arial"/>
                <a:cs typeface="Arial"/>
              </a:rPr>
              <a:t>ρ</a:t>
            </a:r>
            <a:r>
              <a:rPr sz="1250" spc="-75" dirty="0">
                <a:latin typeface="Verdana"/>
                <a:cs typeface="Verdana"/>
              </a:rPr>
              <a:t>(</a:t>
            </a:r>
            <a:r>
              <a:rPr sz="1250" spc="114" dirty="0">
                <a:latin typeface="Arial"/>
                <a:cs typeface="Arial"/>
              </a:rPr>
              <a:t>t</a:t>
            </a:r>
            <a:r>
              <a:rPr sz="1250" spc="-70" dirty="0">
                <a:latin typeface="Verdana"/>
                <a:cs typeface="Verdana"/>
              </a:rPr>
              <a:t>)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24171" y="2800875"/>
            <a:ext cx="38036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-30" dirty="0">
                <a:latin typeface="Arial"/>
                <a:cs typeface="Arial"/>
              </a:rPr>
              <a:t>d</a:t>
            </a:r>
            <a:r>
              <a:rPr sz="1250" spc="-50" dirty="0">
                <a:latin typeface="Arial"/>
                <a:cs typeface="Arial"/>
              </a:rPr>
              <a:t>ρ</a:t>
            </a:r>
            <a:r>
              <a:rPr sz="1250" spc="-75" dirty="0">
                <a:latin typeface="Verdana"/>
                <a:cs typeface="Verdana"/>
              </a:rPr>
              <a:t>(</a:t>
            </a:r>
            <a:r>
              <a:rPr sz="1250" i="1" spc="114" dirty="0">
                <a:latin typeface="Arial"/>
                <a:cs typeface="Arial"/>
              </a:rPr>
              <a:t>t</a:t>
            </a:r>
            <a:r>
              <a:rPr sz="1250" spc="-70" dirty="0">
                <a:latin typeface="Verdana"/>
                <a:cs typeface="Verdana"/>
              </a:rPr>
              <a:t>)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936754" y="3045687"/>
            <a:ext cx="354965" cy="0"/>
          </a:xfrm>
          <a:custGeom>
            <a:avLst/>
            <a:gdLst/>
            <a:ahLst/>
            <a:cxnLst/>
            <a:rect l="l" t="t" r="r" b="b"/>
            <a:pathLst>
              <a:path w="354964">
                <a:moveTo>
                  <a:pt x="0" y="0"/>
                </a:moveTo>
                <a:lnTo>
                  <a:pt x="354602" y="0"/>
                </a:lnTo>
              </a:path>
            </a:pathLst>
          </a:custGeom>
          <a:ln w="6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029563" y="3022777"/>
            <a:ext cx="16954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40" dirty="0">
                <a:latin typeface="Arial"/>
                <a:cs typeface="Arial"/>
              </a:rPr>
              <a:t>dt</a:t>
            </a:r>
            <a:endParaRPr sz="1250">
              <a:latin typeface="Arial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xfrm>
            <a:off x="4089400" y="5651500"/>
            <a:ext cx="79375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230"/>
              </a:lnSpc>
            </a:pPr>
            <a:fld id="{81D60167-4931-47E6-BA6A-407CBD079E47}" type="slidenum">
              <a:rPr sz="1800" spc="-175" dirty="0">
                <a:latin typeface="Lucida Sans"/>
                <a:cs typeface="Lucida Sans"/>
              </a:rPr>
              <a:t>20</a:t>
            </a:fld>
            <a:r>
              <a:rPr sz="1800" spc="-175" dirty="0">
                <a:latin typeface="Lucida Sans"/>
                <a:cs typeface="Lucida Sans"/>
              </a:rPr>
              <a:t> </a:t>
            </a:r>
            <a:r>
              <a:rPr sz="1800" spc="434" dirty="0">
                <a:latin typeface="Lucida Sans"/>
                <a:cs typeface="Lucida Sans"/>
              </a:rPr>
              <a:t>/</a:t>
            </a:r>
            <a:r>
              <a:rPr sz="1800" spc="-440" dirty="0">
                <a:latin typeface="Lucida Sans"/>
                <a:cs typeface="Lucida Sans"/>
              </a:rPr>
              <a:t> </a:t>
            </a:r>
            <a:r>
              <a:rPr sz="1800" spc="-175" dirty="0">
                <a:latin typeface="Lucida Sans"/>
                <a:cs typeface="Lucida Sans"/>
              </a:rPr>
              <a:t>21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835967" y="3298298"/>
            <a:ext cx="10731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55" dirty="0">
                <a:latin typeface="Verdana"/>
                <a:cs typeface="Verdana"/>
              </a:rPr>
              <a:t>1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08234" y="4061412"/>
            <a:ext cx="10731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55" dirty="0">
                <a:latin typeface="Verdana"/>
                <a:cs typeface="Verdana"/>
              </a:rPr>
              <a:t>1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69912" y="3843379"/>
            <a:ext cx="10731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55" dirty="0">
                <a:latin typeface="Verdana"/>
                <a:cs typeface="Verdana"/>
              </a:rPr>
              <a:t>1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75032" y="4061412"/>
            <a:ext cx="9461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250" spc="-155" dirty="0">
                <a:latin typeface="Verdana"/>
                <a:cs typeface="Verdana"/>
              </a:rPr>
              <a:t>2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05840" y="4043242"/>
            <a:ext cx="10731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55" dirty="0">
                <a:latin typeface="Verdana"/>
                <a:cs typeface="Verdana"/>
              </a:rPr>
              <a:t>2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52769" y="4061412"/>
            <a:ext cx="10731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55" dirty="0">
                <a:latin typeface="Verdana"/>
                <a:cs typeface="Verdana"/>
              </a:rPr>
              <a:t>3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14446" y="3843379"/>
            <a:ext cx="10731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55" dirty="0">
                <a:latin typeface="Verdana"/>
                <a:cs typeface="Verdana"/>
              </a:rPr>
              <a:t>3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35967" y="4061412"/>
            <a:ext cx="10731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55" dirty="0">
                <a:latin typeface="Verdana"/>
                <a:cs typeface="Verdana"/>
              </a:rPr>
              <a:t>0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24967" y="4043242"/>
            <a:ext cx="10731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55" dirty="0">
                <a:latin typeface="Verdana"/>
                <a:cs typeface="Verdana"/>
              </a:rPr>
              <a:t>0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97350" y="4061412"/>
            <a:ext cx="185023" cy="2090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14" dirty="0">
                <a:latin typeface="Arial"/>
                <a:cs typeface="Arial"/>
              </a:rPr>
              <a:t>t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69150" y="4051300"/>
            <a:ext cx="8445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14" dirty="0">
                <a:latin typeface="Arial"/>
                <a:cs typeface="Arial"/>
              </a:rPr>
              <a:t>t</a:t>
            </a:r>
            <a:endParaRPr sz="12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481826" y="4296479"/>
            <a:ext cx="286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latin typeface="Verdana"/>
                <a:cs typeface="Verdana"/>
              </a:rPr>
              <a:t>(</a:t>
            </a:r>
            <a:r>
              <a:rPr sz="1000" spc="-70" dirty="0">
                <a:latin typeface="DejaVu Sans"/>
                <a:cs typeface="DejaVu Sans"/>
              </a:rPr>
              <a:t>−</a:t>
            </a:r>
            <a:r>
              <a:rPr sz="1000" spc="-105" dirty="0">
                <a:latin typeface="Verdana"/>
                <a:cs typeface="Verdana"/>
              </a:rPr>
              <a:t>2)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17276" y="4296479"/>
            <a:ext cx="286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latin typeface="Verdana"/>
                <a:cs typeface="Verdana"/>
              </a:rPr>
              <a:t>(</a:t>
            </a:r>
            <a:r>
              <a:rPr sz="1000" spc="-70" dirty="0">
                <a:latin typeface="DejaVu Sans"/>
                <a:cs typeface="DejaVu Sans"/>
              </a:rPr>
              <a:t>−</a:t>
            </a:r>
            <a:r>
              <a:rPr sz="1000" spc="-105" dirty="0">
                <a:latin typeface="Verdana"/>
                <a:cs typeface="Verdana"/>
              </a:rPr>
              <a:t>2)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54093" y="3624212"/>
            <a:ext cx="253057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90" dirty="0" smtClean="0">
                <a:latin typeface="Verdana"/>
                <a:cs typeface="Verdana"/>
              </a:rPr>
              <a:t>(2</a:t>
            </a:r>
            <a:r>
              <a:rPr lang="en-US" sz="1000" spc="-90" dirty="0" smtClean="0">
                <a:latin typeface="Verdana"/>
                <a:cs typeface="Verdana"/>
              </a:rPr>
              <a:t>)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7294" y="4525273"/>
            <a:ext cx="8065134" cy="965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500505">
              <a:lnSpc>
                <a:spcPct val="100000"/>
              </a:lnSpc>
              <a:spcBef>
                <a:spcPts val="700"/>
              </a:spcBef>
            </a:pPr>
            <a:r>
              <a:rPr sz="1250" spc="-155" dirty="0">
                <a:latin typeface="Verdana"/>
                <a:cs typeface="Verdana"/>
              </a:rPr>
              <a:t>1</a:t>
            </a:r>
            <a:endParaRPr sz="1250" dirty="0">
              <a:latin typeface="Verdana"/>
              <a:cs typeface="Verdana"/>
            </a:endParaRPr>
          </a:p>
          <a:p>
            <a:pPr marL="12700" marR="5080">
              <a:lnSpc>
                <a:spcPct val="101000"/>
              </a:lnSpc>
              <a:spcBef>
                <a:spcPts val="815"/>
              </a:spcBef>
            </a:pPr>
            <a:r>
              <a:rPr dirty="0"/>
              <a:t>The number in () is area of the corresponding delta signal and it indicates the jump at  the particular discontinuity, positive when increasing and negative when decreasing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06950" y="3517900"/>
            <a:ext cx="384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(1)</a:t>
            </a:r>
            <a:endParaRPr lang="en-US" sz="1400" dirty="0"/>
          </a:p>
        </p:txBody>
      </p:sp>
      <p:pic>
        <p:nvPicPr>
          <p:cNvPr id="25" name="Picture 24" descr="color_blue_Exa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50" y="241300"/>
            <a:ext cx="5842000" cy="21717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10"/>
              </a:spcBef>
            </a:pPr>
            <a:r>
              <a:rPr spc="-75" dirty="0"/>
              <a:t>Generic </a:t>
            </a:r>
            <a:r>
              <a:rPr spc="-60" dirty="0"/>
              <a:t>representation </a:t>
            </a:r>
            <a:r>
              <a:rPr spc="-50" dirty="0"/>
              <a:t>of</a:t>
            </a:r>
            <a:r>
              <a:rPr spc="-285" dirty="0"/>
              <a:t> </a:t>
            </a:r>
            <a:r>
              <a:rPr spc="-120" dirty="0"/>
              <a:t>signals</a:t>
            </a:r>
          </a:p>
        </p:txBody>
      </p:sp>
      <p:sp>
        <p:nvSpPr>
          <p:cNvPr id="16" name="object 16"/>
          <p:cNvSpPr/>
          <p:nvPr/>
        </p:nvSpPr>
        <p:spPr>
          <a:xfrm>
            <a:off x="2563474" y="2763378"/>
            <a:ext cx="949325" cy="14604"/>
          </a:xfrm>
          <a:custGeom>
            <a:avLst/>
            <a:gdLst/>
            <a:ahLst/>
            <a:cxnLst/>
            <a:rect l="l" t="t" r="r" b="b"/>
            <a:pathLst>
              <a:path w="949325" h="14605">
                <a:moveTo>
                  <a:pt x="0" y="0"/>
                </a:moveTo>
                <a:lnTo>
                  <a:pt x="948738" y="14056"/>
                </a:lnTo>
              </a:path>
            </a:pathLst>
          </a:custGeom>
          <a:ln w="15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04031" y="2741692"/>
            <a:ext cx="90537" cy="71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54324" y="2763378"/>
            <a:ext cx="949325" cy="14604"/>
          </a:xfrm>
          <a:custGeom>
            <a:avLst/>
            <a:gdLst/>
            <a:ahLst/>
            <a:cxnLst/>
            <a:rect l="l" t="t" r="r" b="b"/>
            <a:pathLst>
              <a:path w="949325" h="14605">
                <a:moveTo>
                  <a:pt x="0" y="0"/>
                </a:moveTo>
                <a:lnTo>
                  <a:pt x="948738" y="14056"/>
                </a:lnTo>
              </a:path>
            </a:pathLst>
          </a:custGeom>
          <a:ln w="15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94881" y="2741692"/>
            <a:ext cx="90537" cy="71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69496" y="2763378"/>
            <a:ext cx="949325" cy="14604"/>
          </a:xfrm>
          <a:custGeom>
            <a:avLst/>
            <a:gdLst/>
            <a:ahLst/>
            <a:cxnLst/>
            <a:rect l="l" t="t" r="r" b="b"/>
            <a:pathLst>
              <a:path w="949325" h="14605">
                <a:moveTo>
                  <a:pt x="0" y="0"/>
                </a:moveTo>
                <a:lnTo>
                  <a:pt x="948738" y="14056"/>
                </a:lnTo>
              </a:path>
            </a:pathLst>
          </a:custGeom>
          <a:ln w="15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10053" y="2741692"/>
            <a:ext cx="90537" cy="71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59750" y="1939746"/>
            <a:ext cx="8255" cy="894080"/>
          </a:xfrm>
          <a:custGeom>
            <a:avLst/>
            <a:gdLst/>
            <a:ahLst/>
            <a:cxnLst/>
            <a:rect l="l" t="t" r="r" b="b"/>
            <a:pathLst>
              <a:path w="8255" h="894080">
                <a:moveTo>
                  <a:pt x="0" y="893563"/>
                </a:moveTo>
                <a:lnTo>
                  <a:pt x="7770" y="0"/>
                </a:lnTo>
              </a:path>
            </a:pathLst>
          </a:custGeom>
          <a:ln w="15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64761" y="1939746"/>
            <a:ext cx="8255" cy="894080"/>
          </a:xfrm>
          <a:custGeom>
            <a:avLst/>
            <a:gdLst/>
            <a:ahLst/>
            <a:cxnLst/>
            <a:rect l="l" t="t" r="r" b="b"/>
            <a:pathLst>
              <a:path w="8254" h="894080">
                <a:moveTo>
                  <a:pt x="0" y="893563"/>
                </a:moveTo>
                <a:lnTo>
                  <a:pt x="7770" y="0"/>
                </a:lnTo>
              </a:path>
            </a:pathLst>
          </a:custGeom>
          <a:ln w="15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02324" y="2144785"/>
            <a:ext cx="948055" cy="533400"/>
          </a:xfrm>
          <a:custGeom>
            <a:avLst/>
            <a:gdLst/>
            <a:ahLst/>
            <a:cxnLst/>
            <a:rect l="l" t="t" r="r" b="b"/>
            <a:pathLst>
              <a:path w="948054" h="533400">
                <a:moveTo>
                  <a:pt x="0" y="284478"/>
                </a:moveTo>
                <a:lnTo>
                  <a:pt x="21987" y="252871"/>
                </a:lnTo>
                <a:lnTo>
                  <a:pt x="40713" y="215607"/>
                </a:lnTo>
                <a:lnTo>
                  <a:pt x="57575" y="175110"/>
                </a:lnTo>
                <a:lnTo>
                  <a:pt x="73972" y="133805"/>
                </a:lnTo>
                <a:lnTo>
                  <a:pt x="91301" y="94115"/>
                </a:lnTo>
                <a:lnTo>
                  <a:pt x="110961" y="58465"/>
                </a:lnTo>
                <a:lnTo>
                  <a:pt x="134350" y="29280"/>
                </a:lnTo>
                <a:lnTo>
                  <a:pt x="162866" y="8983"/>
                </a:lnTo>
                <a:lnTo>
                  <a:pt x="197908" y="0"/>
                </a:lnTo>
                <a:lnTo>
                  <a:pt x="240873" y="4754"/>
                </a:lnTo>
                <a:lnTo>
                  <a:pt x="298970" y="27989"/>
                </a:lnTo>
                <a:lnTo>
                  <a:pt x="366662" y="67853"/>
                </a:lnTo>
                <a:lnTo>
                  <a:pt x="403507" y="92982"/>
                </a:lnTo>
                <a:lnTo>
                  <a:pt x="442031" y="121020"/>
                </a:lnTo>
                <a:lnTo>
                  <a:pt x="481995" y="151553"/>
                </a:lnTo>
                <a:lnTo>
                  <a:pt x="523157" y="184164"/>
                </a:lnTo>
                <a:lnTo>
                  <a:pt x="565279" y="218438"/>
                </a:lnTo>
                <a:lnTo>
                  <a:pt x="608120" y="253959"/>
                </a:lnTo>
                <a:lnTo>
                  <a:pt x="651441" y="290310"/>
                </a:lnTo>
                <a:lnTo>
                  <a:pt x="695001" y="327078"/>
                </a:lnTo>
                <a:lnTo>
                  <a:pt x="738561" y="363845"/>
                </a:lnTo>
                <a:lnTo>
                  <a:pt x="781880" y="400195"/>
                </a:lnTo>
                <a:lnTo>
                  <a:pt x="824719" y="435714"/>
                </a:lnTo>
                <a:lnTo>
                  <a:pt x="866837" y="469985"/>
                </a:lnTo>
                <a:lnTo>
                  <a:pt x="907995" y="502593"/>
                </a:lnTo>
                <a:lnTo>
                  <a:pt x="947953" y="533121"/>
                </a:lnTo>
              </a:path>
            </a:pathLst>
          </a:custGeom>
          <a:ln w="15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45826" y="2327475"/>
            <a:ext cx="635" cy="446405"/>
          </a:xfrm>
          <a:custGeom>
            <a:avLst/>
            <a:gdLst/>
            <a:ahLst/>
            <a:cxnLst/>
            <a:rect l="l" t="t" r="r" b="b"/>
            <a:pathLst>
              <a:path w="635" h="446405">
                <a:moveTo>
                  <a:pt x="0" y="446152"/>
                </a:moveTo>
                <a:lnTo>
                  <a:pt x="31" y="0"/>
                </a:lnTo>
              </a:path>
            </a:pathLst>
          </a:custGeom>
          <a:ln w="15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10114" y="2245111"/>
            <a:ext cx="71485" cy="901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19520" y="1916436"/>
            <a:ext cx="0" cy="940435"/>
          </a:xfrm>
          <a:custGeom>
            <a:avLst/>
            <a:gdLst/>
            <a:ahLst/>
            <a:cxnLst/>
            <a:rect l="l" t="t" r="r" b="b"/>
            <a:pathLst>
              <a:path h="940435">
                <a:moveTo>
                  <a:pt x="0" y="940183"/>
                </a:moveTo>
                <a:lnTo>
                  <a:pt x="0" y="0"/>
                </a:lnTo>
              </a:path>
            </a:pathLst>
          </a:custGeom>
          <a:ln w="15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14268" y="2475084"/>
            <a:ext cx="6350" cy="288290"/>
          </a:xfrm>
          <a:custGeom>
            <a:avLst/>
            <a:gdLst/>
            <a:ahLst/>
            <a:cxnLst/>
            <a:rect l="l" t="t" r="r" b="b"/>
            <a:pathLst>
              <a:path w="6350" h="288289">
                <a:moveTo>
                  <a:pt x="0" y="288294"/>
                </a:moveTo>
                <a:lnTo>
                  <a:pt x="5765" y="0"/>
                </a:lnTo>
              </a:path>
            </a:pathLst>
          </a:custGeom>
          <a:ln w="15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84299" y="2392738"/>
            <a:ext cx="71469" cy="906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70508" y="2144785"/>
            <a:ext cx="948055" cy="533400"/>
          </a:xfrm>
          <a:custGeom>
            <a:avLst/>
            <a:gdLst/>
            <a:ahLst/>
            <a:cxnLst/>
            <a:rect l="l" t="t" r="r" b="b"/>
            <a:pathLst>
              <a:path w="948054" h="533400">
                <a:moveTo>
                  <a:pt x="0" y="284478"/>
                </a:moveTo>
                <a:lnTo>
                  <a:pt x="21987" y="252871"/>
                </a:lnTo>
                <a:lnTo>
                  <a:pt x="40713" y="215607"/>
                </a:lnTo>
                <a:lnTo>
                  <a:pt x="57575" y="175110"/>
                </a:lnTo>
                <a:lnTo>
                  <a:pt x="73972" y="133805"/>
                </a:lnTo>
                <a:lnTo>
                  <a:pt x="91301" y="94115"/>
                </a:lnTo>
                <a:lnTo>
                  <a:pt x="110962" y="58465"/>
                </a:lnTo>
                <a:lnTo>
                  <a:pt x="134351" y="29280"/>
                </a:lnTo>
                <a:lnTo>
                  <a:pt x="162867" y="8983"/>
                </a:lnTo>
                <a:lnTo>
                  <a:pt x="197908" y="0"/>
                </a:lnTo>
                <a:lnTo>
                  <a:pt x="240873" y="4754"/>
                </a:lnTo>
                <a:lnTo>
                  <a:pt x="298969" y="27989"/>
                </a:lnTo>
                <a:lnTo>
                  <a:pt x="366661" y="67853"/>
                </a:lnTo>
                <a:lnTo>
                  <a:pt x="403506" y="92982"/>
                </a:lnTo>
                <a:lnTo>
                  <a:pt x="442030" y="121020"/>
                </a:lnTo>
                <a:lnTo>
                  <a:pt x="481994" y="151553"/>
                </a:lnTo>
                <a:lnTo>
                  <a:pt x="523156" y="184164"/>
                </a:lnTo>
                <a:lnTo>
                  <a:pt x="565278" y="218438"/>
                </a:lnTo>
                <a:lnTo>
                  <a:pt x="608120" y="253959"/>
                </a:lnTo>
                <a:lnTo>
                  <a:pt x="651440" y="290310"/>
                </a:lnTo>
                <a:lnTo>
                  <a:pt x="695000" y="327078"/>
                </a:lnTo>
                <a:lnTo>
                  <a:pt x="738560" y="363845"/>
                </a:lnTo>
                <a:lnTo>
                  <a:pt x="781880" y="400195"/>
                </a:lnTo>
                <a:lnTo>
                  <a:pt x="824718" y="435714"/>
                </a:lnTo>
                <a:lnTo>
                  <a:pt x="866837" y="469985"/>
                </a:lnTo>
                <a:lnTo>
                  <a:pt x="907995" y="502593"/>
                </a:lnTo>
                <a:lnTo>
                  <a:pt x="947953" y="533121"/>
                </a:lnTo>
              </a:path>
            </a:pathLst>
          </a:custGeom>
          <a:ln w="1554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834989" y="1698171"/>
            <a:ext cx="26733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345" dirty="0">
                <a:latin typeface="Arial"/>
                <a:cs typeface="Arial"/>
              </a:rPr>
              <a:t>f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spc="90" dirty="0">
                <a:latin typeface="Arial"/>
                <a:cs typeface="Arial"/>
              </a:rPr>
              <a:t>t</a:t>
            </a:r>
            <a:r>
              <a:rPr sz="1100" spc="-75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68750" y="1231900"/>
            <a:ext cx="1407160" cy="64504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δ</a:t>
            </a:r>
            <a:r>
              <a:rPr sz="1100" spc="-25" dirty="0">
                <a:latin typeface="Verdana"/>
                <a:cs typeface="Verdana"/>
              </a:rPr>
              <a:t>(</a:t>
            </a:r>
            <a:r>
              <a:rPr sz="1100" spc="-25" dirty="0">
                <a:latin typeface="Arial"/>
                <a:cs typeface="Arial"/>
              </a:rPr>
              <a:t>t </a:t>
            </a:r>
            <a:r>
              <a:rPr sz="1100" spc="-70" dirty="0">
                <a:latin typeface="DejaVu Sans"/>
                <a:cs typeface="DejaVu Sans"/>
              </a:rPr>
              <a:t>−</a:t>
            </a:r>
            <a:r>
              <a:rPr sz="1100" spc="-160" dirty="0">
                <a:latin typeface="DejaVu Sans"/>
                <a:cs typeface="DejaVu Sans"/>
              </a:rPr>
              <a:t> </a:t>
            </a:r>
            <a:r>
              <a:rPr sz="1100" spc="20" dirty="0">
                <a:latin typeface="Arial"/>
                <a:cs typeface="Arial"/>
              </a:rPr>
              <a:t>t</a:t>
            </a:r>
            <a:r>
              <a:rPr sz="1125" spc="30" baseline="-11111" dirty="0">
                <a:latin typeface="Arial"/>
                <a:cs typeface="Arial"/>
              </a:rPr>
              <a:t>0</a:t>
            </a:r>
            <a:r>
              <a:rPr sz="1100" spc="20" dirty="0">
                <a:latin typeface="Verdana"/>
                <a:cs typeface="Verdana"/>
              </a:rPr>
              <a:t>)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69058" y="1698171"/>
            <a:ext cx="839469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30" dirty="0">
                <a:latin typeface="Arial"/>
                <a:cs typeface="Arial"/>
              </a:rPr>
              <a:t>f</a:t>
            </a:r>
            <a:r>
              <a:rPr sz="1100" spc="30" dirty="0">
                <a:latin typeface="Verdana"/>
                <a:cs typeface="Verdana"/>
              </a:rPr>
              <a:t>(</a:t>
            </a:r>
            <a:r>
              <a:rPr sz="1100" spc="30" dirty="0">
                <a:latin typeface="Arial"/>
                <a:cs typeface="Arial"/>
              </a:rPr>
              <a:t>t</a:t>
            </a:r>
            <a:r>
              <a:rPr sz="1125" spc="44" baseline="-11111" dirty="0">
                <a:latin typeface="Arial"/>
                <a:cs typeface="Arial"/>
              </a:rPr>
              <a:t>0</a:t>
            </a:r>
            <a:r>
              <a:rPr sz="1100" spc="30" dirty="0">
                <a:latin typeface="Verdana"/>
                <a:cs typeface="Verdana"/>
              </a:rPr>
              <a:t>)</a:t>
            </a:r>
            <a:r>
              <a:rPr sz="1100" spc="30" dirty="0">
                <a:latin typeface="Arial"/>
                <a:cs typeface="Arial"/>
              </a:rPr>
              <a:t>δ</a:t>
            </a:r>
            <a:r>
              <a:rPr sz="1100" spc="30" dirty="0">
                <a:latin typeface="Verdana"/>
                <a:cs typeface="Verdana"/>
              </a:rPr>
              <a:t>(</a:t>
            </a:r>
            <a:r>
              <a:rPr sz="1100" spc="30" dirty="0">
                <a:latin typeface="Arial"/>
                <a:cs typeface="Arial"/>
              </a:rPr>
              <a:t>t </a:t>
            </a:r>
            <a:r>
              <a:rPr sz="1100" spc="-70" dirty="0">
                <a:latin typeface="DejaVu Sans"/>
                <a:cs typeface="DejaVu Sans"/>
              </a:rPr>
              <a:t>−</a:t>
            </a:r>
            <a:r>
              <a:rPr sz="1100" spc="-250" dirty="0">
                <a:latin typeface="DejaVu Sans"/>
                <a:cs typeface="DejaVu Sans"/>
              </a:rPr>
              <a:t> </a:t>
            </a:r>
            <a:r>
              <a:rPr sz="1100" spc="20" dirty="0">
                <a:latin typeface="Arial"/>
                <a:cs typeface="Arial"/>
              </a:rPr>
              <a:t>t</a:t>
            </a:r>
            <a:r>
              <a:rPr sz="1125" spc="30" baseline="-11111" dirty="0">
                <a:latin typeface="Arial"/>
                <a:cs typeface="Arial"/>
              </a:rPr>
              <a:t>0</a:t>
            </a:r>
            <a:r>
              <a:rPr sz="1100" spc="2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44046" y="2824837"/>
            <a:ext cx="13144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90" dirty="0">
                <a:latin typeface="Arial"/>
                <a:cs typeface="Arial"/>
              </a:rPr>
              <a:t>t</a:t>
            </a:r>
            <a:r>
              <a:rPr sz="1125" spc="22" baseline="-11111" dirty="0">
                <a:latin typeface="Arial"/>
                <a:cs typeface="Arial"/>
              </a:rPr>
              <a:t>0</a:t>
            </a:r>
            <a:endParaRPr sz="1125" baseline="-11111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73150" y="2801527"/>
            <a:ext cx="7620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90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75494" y="2824837"/>
            <a:ext cx="41783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330" algn="l"/>
              </a:tabLst>
            </a:pPr>
            <a:r>
              <a:rPr sz="1100" spc="90" dirty="0">
                <a:latin typeface="Arial"/>
                <a:cs typeface="Arial"/>
              </a:rPr>
              <a:t>t</a:t>
            </a:r>
            <a:r>
              <a:rPr sz="1125" spc="22" baseline="-11111" dirty="0">
                <a:latin typeface="Arial"/>
                <a:cs typeface="Arial"/>
              </a:rPr>
              <a:t>0	</a:t>
            </a:r>
            <a:r>
              <a:rPr sz="1100" spc="90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24781" y="2840378"/>
            <a:ext cx="7620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90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74571" y="2497522"/>
            <a:ext cx="34671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5" dirty="0">
                <a:latin typeface="Verdana"/>
                <a:cs typeface="Verdana"/>
              </a:rPr>
              <a:t>(</a:t>
            </a:r>
            <a:r>
              <a:rPr sz="850" spc="270" dirty="0">
                <a:latin typeface="Arial"/>
                <a:cs typeface="Arial"/>
              </a:rPr>
              <a:t>f</a:t>
            </a:r>
            <a:r>
              <a:rPr sz="850" spc="-55" dirty="0">
                <a:latin typeface="Verdana"/>
                <a:cs typeface="Verdana"/>
              </a:rPr>
              <a:t>(</a:t>
            </a:r>
            <a:r>
              <a:rPr sz="850" spc="70" dirty="0">
                <a:latin typeface="Arial"/>
                <a:cs typeface="Arial"/>
              </a:rPr>
              <a:t>t</a:t>
            </a:r>
            <a:r>
              <a:rPr sz="900" spc="44" baseline="-13888" dirty="0">
                <a:latin typeface="Arial"/>
                <a:cs typeface="Arial"/>
              </a:rPr>
              <a:t>0</a:t>
            </a:r>
            <a:r>
              <a:rPr sz="850" spc="-55" dirty="0">
                <a:latin typeface="Verdana"/>
                <a:cs typeface="Verdana"/>
              </a:rPr>
              <a:t>))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6679" y="2910912"/>
            <a:ext cx="2597671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110"/>
              </a:spcBef>
              <a:buClr>
                <a:srgbClr val="04064C"/>
              </a:buClr>
              <a:buSzPct val="83783"/>
              <a:buFont typeface="DejaVu Sans"/>
              <a:buChar char="•"/>
              <a:tabLst>
                <a:tab pos="180975" algn="l"/>
              </a:tabLst>
            </a:pPr>
            <a:r>
              <a:rPr dirty="0"/>
              <a:t>Generic representation</a:t>
            </a:r>
          </a:p>
        </p:txBody>
      </p:sp>
      <p:sp>
        <p:nvSpPr>
          <p:cNvPr id="54" name="object 54"/>
          <p:cNvSpPr/>
          <p:nvPr/>
        </p:nvSpPr>
        <p:spPr>
          <a:xfrm>
            <a:off x="2570578" y="5338514"/>
            <a:ext cx="1479550" cy="0"/>
          </a:xfrm>
          <a:custGeom>
            <a:avLst/>
            <a:gdLst/>
            <a:ahLst/>
            <a:cxnLst/>
            <a:rect l="l" t="t" r="r" b="b"/>
            <a:pathLst>
              <a:path w="1479550">
                <a:moveTo>
                  <a:pt x="0" y="0"/>
                </a:moveTo>
                <a:lnTo>
                  <a:pt x="1479461" y="0"/>
                </a:lnTo>
              </a:path>
            </a:pathLst>
          </a:custGeom>
          <a:ln w="1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42417" y="5303452"/>
            <a:ext cx="88417" cy="701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39856" y="4506934"/>
            <a:ext cx="6985" cy="1007110"/>
          </a:xfrm>
          <a:custGeom>
            <a:avLst/>
            <a:gdLst/>
            <a:ahLst/>
            <a:cxnLst/>
            <a:rect l="l" t="t" r="r" b="b"/>
            <a:pathLst>
              <a:path w="6985" h="1007110">
                <a:moveTo>
                  <a:pt x="6943" y="1006889"/>
                </a:moveTo>
                <a:lnTo>
                  <a:pt x="0" y="0"/>
                </a:lnTo>
              </a:path>
            </a:pathLst>
          </a:custGeom>
          <a:ln w="1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04795" y="4426141"/>
            <a:ext cx="70122" cy="886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62956" y="4553432"/>
            <a:ext cx="1585595" cy="480695"/>
          </a:xfrm>
          <a:custGeom>
            <a:avLst/>
            <a:gdLst/>
            <a:ahLst/>
            <a:cxnLst/>
            <a:rect l="l" t="t" r="r" b="b"/>
            <a:pathLst>
              <a:path w="1585595" h="480695">
                <a:moveTo>
                  <a:pt x="0" y="342997"/>
                </a:moveTo>
                <a:lnTo>
                  <a:pt x="38907" y="316748"/>
                </a:lnTo>
                <a:lnTo>
                  <a:pt x="77328" y="287534"/>
                </a:lnTo>
                <a:lnTo>
                  <a:pt x="115393" y="256164"/>
                </a:lnTo>
                <a:lnTo>
                  <a:pt x="153238" y="223447"/>
                </a:lnTo>
                <a:lnTo>
                  <a:pt x="190995" y="190191"/>
                </a:lnTo>
                <a:lnTo>
                  <a:pt x="228796" y="157203"/>
                </a:lnTo>
                <a:lnTo>
                  <a:pt x="266776" y="125293"/>
                </a:lnTo>
                <a:lnTo>
                  <a:pt x="305066" y="95269"/>
                </a:lnTo>
                <a:lnTo>
                  <a:pt x="343801" y="67939"/>
                </a:lnTo>
                <a:lnTo>
                  <a:pt x="383113" y="44112"/>
                </a:lnTo>
                <a:lnTo>
                  <a:pt x="423135" y="24597"/>
                </a:lnTo>
                <a:lnTo>
                  <a:pt x="464001" y="10200"/>
                </a:lnTo>
                <a:lnTo>
                  <a:pt x="505843" y="1732"/>
                </a:lnTo>
                <a:lnTo>
                  <a:pt x="548795" y="0"/>
                </a:lnTo>
                <a:lnTo>
                  <a:pt x="587922" y="5037"/>
                </a:lnTo>
                <a:lnTo>
                  <a:pt x="628882" y="16301"/>
                </a:lnTo>
                <a:lnTo>
                  <a:pt x="671362" y="33021"/>
                </a:lnTo>
                <a:lnTo>
                  <a:pt x="715048" y="54427"/>
                </a:lnTo>
                <a:lnTo>
                  <a:pt x="759628" y="79749"/>
                </a:lnTo>
                <a:lnTo>
                  <a:pt x="804789" y="108215"/>
                </a:lnTo>
                <a:lnTo>
                  <a:pt x="850218" y="139056"/>
                </a:lnTo>
                <a:lnTo>
                  <a:pt x="895603" y="171501"/>
                </a:lnTo>
                <a:lnTo>
                  <a:pt x="940631" y="204779"/>
                </a:lnTo>
                <a:lnTo>
                  <a:pt x="984989" y="238121"/>
                </a:lnTo>
                <a:lnTo>
                  <a:pt x="1028363" y="270755"/>
                </a:lnTo>
                <a:lnTo>
                  <a:pt x="1070442" y="301912"/>
                </a:lnTo>
                <a:lnTo>
                  <a:pt x="1110913" y="330820"/>
                </a:lnTo>
                <a:lnTo>
                  <a:pt x="1149462" y="356710"/>
                </a:lnTo>
                <a:lnTo>
                  <a:pt x="1185777" y="378811"/>
                </a:lnTo>
                <a:lnTo>
                  <a:pt x="1279862" y="421784"/>
                </a:lnTo>
                <a:lnTo>
                  <a:pt x="1332442" y="439283"/>
                </a:lnTo>
                <a:lnTo>
                  <a:pt x="1379069" y="450679"/>
                </a:lnTo>
                <a:lnTo>
                  <a:pt x="1421530" y="457804"/>
                </a:lnTo>
                <a:lnTo>
                  <a:pt x="1461609" y="462487"/>
                </a:lnTo>
                <a:lnTo>
                  <a:pt x="1501092" y="466559"/>
                </a:lnTo>
                <a:lnTo>
                  <a:pt x="1541763" y="471852"/>
                </a:lnTo>
                <a:lnTo>
                  <a:pt x="1585409" y="480196"/>
                </a:lnTo>
              </a:path>
            </a:pathLst>
          </a:custGeom>
          <a:ln w="1524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46800" y="4835452"/>
            <a:ext cx="153035" cy="503555"/>
          </a:xfrm>
          <a:custGeom>
            <a:avLst/>
            <a:gdLst/>
            <a:ahLst/>
            <a:cxnLst/>
            <a:rect l="l" t="t" r="r" b="b"/>
            <a:pathLst>
              <a:path w="153035" h="503554">
                <a:moveTo>
                  <a:pt x="0" y="0"/>
                </a:moveTo>
                <a:lnTo>
                  <a:pt x="152443" y="0"/>
                </a:lnTo>
                <a:lnTo>
                  <a:pt x="152443" y="503062"/>
                </a:lnTo>
                <a:lnTo>
                  <a:pt x="0" y="503062"/>
                </a:lnTo>
                <a:lnTo>
                  <a:pt x="0" y="0"/>
                </a:lnTo>
                <a:close/>
              </a:path>
            </a:pathLst>
          </a:custGeom>
          <a:ln w="1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99243" y="4721119"/>
            <a:ext cx="153035" cy="617855"/>
          </a:xfrm>
          <a:custGeom>
            <a:avLst/>
            <a:gdLst/>
            <a:ahLst/>
            <a:cxnLst/>
            <a:rect l="l" t="t" r="r" b="b"/>
            <a:pathLst>
              <a:path w="153035" h="617854">
                <a:moveTo>
                  <a:pt x="0" y="0"/>
                </a:moveTo>
                <a:lnTo>
                  <a:pt x="152443" y="0"/>
                </a:lnTo>
                <a:lnTo>
                  <a:pt x="152443" y="617394"/>
                </a:lnTo>
                <a:lnTo>
                  <a:pt x="0" y="617394"/>
                </a:lnTo>
                <a:lnTo>
                  <a:pt x="0" y="0"/>
                </a:lnTo>
                <a:close/>
              </a:path>
            </a:pathLst>
          </a:custGeom>
          <a:ln w="1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51686" y="4591542"/>
            <a:ext cx="153035" cy="747395"/>
          </a:xfrm>
          <a:custGeom>
            <a:avLst/>
            <a:gdLst/>
            <a:ahLst/>
            <a:cxnLst/>
            <a:rect l="l" t="t" r="r" b="b"/>
            <a:pathLst>
              <a:path w="153035" h="747395">
                <a:moveTo>
                  <a:pt x="0" y="0"/>
                </a:moveTo>
                <a:lnTo>
                  <a:pt x="152443" y="0"/>
                </a:lnTo>
                <a:lnTo>
                  <a:pt x="152443" y="746971"/>
                </a:lnTo>
                <a:lnTo>
                  <a:pt x="0" y="746971"/>
                </a:lnTo>
                <a:lnTo>
                  <a:pt x="0" y="0"/>
                </a:lnTo>
                <a:close/>
              </a:path>
            </a:pathLst>
          </a:custGeom>
          <a:ln w="1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04129" y="4553432"/>
            <a:ext cx="153035" cy="785495"/>
          </a:xfrm>
          <a:custGeom>
            <a:avLst/>
            <a:gdLst/>
            <a:ahLst/>
            <a:cxnLst/>
            <a:rect l="l" t="t" r="r" b="b"/>
            <a:pathLst>
              <a:path w="153035" h="785495">
                <a:moveTo>
                  <a:pt x="0" y="0"/>
                </a:moveTo>
                <a:lnTo>
                  <a:pt x="152443" y="0"/>
                </a:lnTo>
                <a:lnTo>
                  <a:pt x="152443" y="785082"/>
                </a:lnTo>
                <a:lnTo>
                  <a:pt x="0" y="785082"/>
                </a:lnTo>
                <a:lnTo>
                  <a:pt x="0" y="0"/>
                </a:lnTo>
                <a:close/>
              </a:path>
            </a:pathLst>
          </a:custGeom>
          <a:ln w="1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56572" y="4622031"/>
            <a:ext cx="153035" cy="716915"/>
          </a:xfrm>
          <a:custGeom>
            <a:avLst/>
            <a:gdLst/>
            <a:ahLst/>
            <a:cxnLst/>
            <a:rect l="l" t="t" r="r" b="b"/>
            <a:pathLst>
              <a:path w="153035" h="716914">
                <a:moveTo>
                  <a:pt x="0" y="0"/>
                </a:moveTo>
                <a:lnTo>
                  <a:pt x="152443" y="0"/>
                </a:lnTo>
                <a:lnTo>
                  <a:pt x="152443" y="716482"/>
                </a:lnTo>
                <a:lnTo>
                  <a:pt x="0" y="716482"/>
                </a:lnTo>
                <a:lnTo>
                  <a:pt x="0" y="0"/>
                </a:lnTo>
                <a:close/>
              </a:path>
            </a:pathLst>
          </a:custGeom>
          <a:ln w="1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09015" y="4690631"/>
            <a:ext cx="153035" cy="648335"/>
          </a:xfrm>
          <a:custGeom>
            <a:avLst/>
            <a:gdLst/>
            <a:ahLst/>
            <a:cxnLst/>
            <a:rect l="l" t="t" r="r" b="b"/>
            <a:pathLst>
              <a:path w="153035" h="648335">
                <a:moveTo>
                  <a:pt x="0" y="0"/>
                </a:moveTo>
                <a:lnTo>
                  <a:pt x="152443" y="0"/>
                </a:lnTo>
                <a:lnTo>
                  <a:pt x="152443" y="647883"/>
                </a:lnTo>
                <a:lnTo>
                  <a:pt x="0" y="647883"/>
                </a:lnTo>
                <a:lnTo>
                  <a:pt x="0" y="0"/>
                </a:lnTo>
                <a:close/>
              </a:path>
            </a:pathLst>
          </a:custGeom>
          <a:ln w="1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61459" y="4797341"/>
            <a:ext cx="153035" cy="541655"/>
          </a:xfrm>
          <a:custGeom>
            <a:avLst/>
            <a:gdLst/>
            <a:ahLst/>
            <a:cxnLst/>
            <a:rect l="l" t="t" r="r" b="b"/>
            <a:pathLst>
              <a:path w="153035" h="541654">
                <a:moveTo>
                  <a:pt x="0" y="0"/>
                </a:moveTo>
                <a:lnTo>
                  <a:pt x="152443" y="0"/>
                </a:lnTo>
                <a:lnTo>
                  <a:pt x="152443" y="541173"/>
                </a:lnTo>
                <a:lnTo>
                  <a:pt x="0" y="541173"/>
                </a:lnTo>
                <a:lnTo>
                  <a:pt x="0" y="0"/>
                </a:lnTo>
                <a:close/>
              </a:path>
            </a:pathLst>
          </a:custGeom>
          <a:ln w="1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13902" y="4919295"/>
            <a:ext cx="153035" cy="419734"/>
          </a:xfrm>
          <a:custGeom>
            <a:avLst/>
            <a:gdLst/>
            <a:ahLst/>
            <a:cxnLst/>
            <a:rect l="l" t="t" r="r" b="b"/>
            <a:pathLst>
              <a:path w="153035" h="419735">
                <a:moveTo>
                  <a:pt x="0" y="0"/>
                </a:moveTo>
                <a:lnTo>
                  <a:pt x="152443" y="0"/>
                </a:lnTo>
                <a:lnTo>
                  <a:pt x="152443" y="419218"/>
                </a:lnTo>
                <a:lnTo>
                  <a:pt x="0" y="419218"/>
                </a:lnTo>
                <a:lnTo>
                  <a:pt x="0" y="0"/>
                </a:lnTo>
                <a:close/>
              </a:path>
            </a:pathLst>
          </a:custGeom>
          <a:ln w="1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66345" y="4995517"/>
            <a:ext cx="153035" cy="343535"/>
          </a:xfrm>
          <a:custGeom>
            <a:avLst/>
            <a:gdLst/>
            <a:ahLst/>
            <a:cxnLst/>
            <a:rect l="l" t="t" r="r" b="b"/>
            <a:pathLst>
              <a:path w="153035" h="343535">
                <a:moveTo>
                  <a:pt x="0" y="0"/>
                </a:moveTo>
                <a:lnTo>
                  <a:pt x="152443" y="0"/>
                </a:lnTo>
                <a:lnTo>
                  <a:pt x="152443" y="342997"/>
                </a:lnTo>
                <a:lnTo>
                  <a:pt x="0" y="342997"/>
                </a:lnTo>
                <a:lnTo>
                  <a:pt x="0" y="0"/>
                </a:lnTo>
                <a:close/>
              </a:path>
            </a:pathLst>
          </a:custGeom>
          <a:ln w="1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659728" y="4491690"/>
            <a:ext cx="6985" cy="1007110"/>
          </a:xfrm>
          <a:custGeom>
            <a:avLst/>
            <a:gdLst/>
            <a:ahLst/>
            <a:cxnLst/>
            <a:rect l="l" t="t" r="r" b="b"/>
            <a:pathLst>
              <a:path w="6985" h="1007110">
                <a:moveTo>
                  <a:pt x="6943" y="1006889"/>
                </a:moveTo>
                <a:lnTo>
                  <a:pt x="0" y="0"/>
                </a:lnTo>
              </a:path>
            </a:pathLst>
          </a:custGeom>
          <a:ln w="1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624666" y="4410897"/>
            <a:ext cx="70123" cy="886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20120" y="4491690"/>
            <a:ext cx="6985" cy="1007110"/>
          </a:xfrm>
          <a:custGeom>
            <a:avLst/>
            <a:gdLst/>
            <a:ahLst/>
            <a:cxnLst/>
            <a:rect l="l" t="t" r="r" b="b"/>
            <a:pathLst>
              <a:path w="6985" h="1007110">
                <a:moveTo>
                  <a:pt x="6943" y="1006889"/>
                </a:moveTo>
                <a:lnTo>
                  <a:pt x="0" y="0"/>
                </a:lnTo>
              </a:path>
            </a:pathLst>
          </a:custGeom>
          <a:ln w="1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85058" y="4410897"/>
            <a:ext cx="70123" cy="88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502796" y="5331883"/>
            <a:ext cx="660400" cy="6985"/>
          </a:xfrm>
          <a:custGeom>
            <a:avLst/>
            <a:gdLst/>
            <a:ahLst/>
            <a:cxnLst/>
            <a:rect l="l" t="t" r="r" b="b"/>
            <a:pathLst>
              <a:path w="660400" h="6985">
                <a:moveTo>
                  <a:pt x="0" y="6631"/>
                </a:moveTo>
                <a:lnTo>
                  <a:pt x="660086" y="0"/>
                </a:lnTo>
              </a:path>
            </a:pathLst>
          </a:custGeom>
          <a:ln w="1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54978" y="5296821"/>
            <a:ext cx="88691" cy="701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41315" y="5338514"/>
            <a:ext cx="559435" cy="0"/>
          </a:xfrm>
          <a:custGeom>
            <a:avLst/>
            <a:gdLst/>
            <a:ahLst/>
            <a:cxnLst/>
            <a:rect l="l" t="t" r="r" b="b"/>
            <a:pathLst>
              <a:path w="559435">
                <a:moveTo>
                  <a:pt x="0" y="0"/>
                </a:moveTo>
                <a:lnTo>
                  <a:pt x="559085" y="0"/>
                </a:lnTo>
              </a:path>
            </a:pathLst>
          </a:custGeom>
          <a:ln w="1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92778" y="5303452"/>
            <a:ext cx="88417" cy="701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66672" y="4835452"/>
            <a:ext cx="153035" cy="503555"/>
          </a:xfrm>
          <a:custGeom>
            <a:avLst/>
            <a:gdLst/>
            <a:ahLst/>
            <a:cxnLst/>
            <a:rect l="l" t="t" r="r" b="b"/>
            <a:pathLst>
              <a:path w="153035" h="503554">
                <a:moveTo>
                  <a:pt x="0" y="0"/>
                </a:moveTo>
                <a:lnTo>
                  <a:pt x="152443" y="0"/>
                </a:lnTo>
                <a:lnTo>
                  <a:pt x="152443" y="503062"/>
                </a:lnTo>
                <a:lnTo>
                  <a:pt x="0" y="503062"/>
                </a:lnTo>
                <a:lnTo>
                  <a:pt x="0" y="0"/>
                </a:lnTo>
                <a:close/>
              </a:path>
            </a:pathLst>
          </a:custGeom>
          <a:ln w="1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802374" y="4721119"/>
            <a:ext cx="153035" cy="617855"/>
          </a:xfrm>
          <a:custGeom>
            <a:avLst/>
            <a:gdLst/>
            <a:ahLst/>
            <a:cxnLst/>
            <a:rect l="l" t="t" r="r" b="b"/>
            <a:pathLst>
              <a:path w="153035" h="617854">
                <a:moveTo>
                  <a:pt x="0" y="0"/>
                </a:moveTo>
                <a:lnTo>
                  <a:pt x="152443" y="0"/>
                </a:lnTo>
                <a:lnTo>
                  <a:pt x="152443" y="617394"/>
                </a:lnTo>
                <a:lnTo>
                  <a:pt x="0" y="617394"/>
                </a:lnTo>
                <a:lnTo>
                  <a:pt x="0" y="0"/>
                </a:lnTo>
                <a:close/>
              </a:path>
            </a:pathLst>
          </a:custGeom>
          <a:ln w="1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193426" y="5276607"/>
            <a:ext cx="7493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9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184306" y="5329962"/>
            <a:ext cx="7493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9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190431" y="5337584"/>
            <a:ext cx="7493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9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080590" y="5467161"/>
            <a:ext cx="1397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30" dirty="0">
                <a:solidFill>
                  <a:srgbClr val="FF0000"/>
                </a:solidFill>
                <a:latin typeface="Verdana"/>
                <a:cs typeface="Verdana"/>
              </a:rPr>
              <a:t>∆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761132" y="4393366"/>
            <a:ext cx="118448" cy="2294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66185" y="4690631"/>
            <a:ext cx="84003" cy="2053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2844303" y="4262859"/>
            <a:ext cx="259079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8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050" spc="-65" dirty="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r>
              <a:rPr sz="1050" spc="9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50" spc="-60" dirty="0">
                <a:solidFill>
                  <a:srgbClr val="FF0000"/>
                </a:solidFill>
                <a:latin typeface="Verdana"/>
                <a:cs typeface="Verdana"/>
              </a:rPr>
              <a:t>)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xfrm>
            <a:off x="4044950" y="5836920"/>
            <a:ext cx="79375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230"/>
              </a:lnSpc>
            </a:pPr>
            <a:fld id="{81D60167-4931-47E6-BA6A-407CBD079E47}" type="slidenum">
              <a:rPr sz="1800" dirty="0"/>
              <a:t>21</a:t>
            </a:fld>
            <a:r>
              <a:rPr sz="1800" dirty="0"/>
              <a:t> / 21</a:t>
            </a:r>
          </a:p>
        </p:txBody>
      </p:sp>
      <p:sp>
        <p:nvSpPr>
          <p:cNvPr id="85" name="object 85"/>
          <p:cNvSpPr txBox="1"/>
          <p:nvPr/>
        </p:nvSpPr>
        <p:spPr>
          <a:xfrm>
            <a:off x="3858050" y="4438169"/>
            <a:ext cx="35623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7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25" spc="104" baseline="-11111" dirty="0">
                <a:solidFill>
                  <a:srgbClr val="FF0000"/>
                </a:solidFill>
                <a:latin typeface="Trebuchet MS"/>
                <a:cs typeface="Trebuchet MS"/>
              </a:rPr>
              <a:t>∆</a:t>
            </a:r>
            <a:r>
              <a:rPr sz="1050" spc="70" dirty="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r>
              <a:rPr sz="1050" spc="7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50" spc="70" dirty="0">
                <a:solidFill>
                  <a:srgbClr val="FF0000"/>
                </a:solidFill>
                <a:latin typeface="Verdana"/>
                <a:cs typeface="Verdana"/>
              </a:rPr>
              <a:t>)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296276" y="4888761"/>
            <a:ext cx="15557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45" dirty="0">
                <a:solidFill>
                  <a:srgbClr val="FF0000"/>
                </a:solidFill>
                <a:latin typeface="Verdana"/>
                <a:cs typeface="Verdana"/>
              </a:rPr>
              <a:t>+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772710" y="5345206"/>
            <a:ext cx="1397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30" dirty="0">
                <a:solidFill>
                  <a:srgbClr val="FF0000"/>
                </a:solidFill>
                <a:latin typeface="Verdana"/>
                <a:cs typeface="Verdana"/>
              </a:rPr>
              <a:t>∆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679747" y="5352828"/>
            <a:ext cx="43624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75" spc="195" baseline="2645" dirty="0">
                <a:solidFill>
                  <a:srgbClr val="FF0000"/>
                </a:solidFill>
                <a:latin typeface="Verdana"/>
                <a:cs typeface="Verdana"/>
              </a:rPr>
              <a:t>∆</a:t>
            </a:r>
            <a:r>
              <a:rPr sz="1575" spc="682" baseline="26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FF0000"/>
                </a:solidFill>
                <a:latin typeface="Verdana"/>
                <a:cs typeface="Verdana"/>
              </a:rPr>
              <a:t>2∆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704110" y="4582990"/>
            <a:ext cx="27813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8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050" spc="-65" dirty="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r>
              <a:rPr sz="1050" spc="-135" dirty="0">
                <a:solidFill>
                  <a:srgbClr val="FF0000"/>
                </a:solidFill>
                <a:latin typeface="Verdana"/>
                <a:cs typeface="Verdana"/>
              </a:rPr>
              <a:t>0</a:t>
            </a:r>
            <a:r>
              <a:rPr sz="1050" spc="-60" dirty="0">
                <a:solidFill>
                  <a:srgbClr val="FF0000"/>
                </a:solidFill>
                <a:latin typeface="Verdana"/>
                <a:cs typeface="Verdana"/>
              </a:rPr>
              <a:t>)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794079" y="4468658"/>
            <a:ext cx="32385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8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050" spc="-65" dirty="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r>
              <a:rPr sz="1050" spc="130" dirty="0">
                <a:solidFill>
                  <a:srgbClr val="FF0000"/>
                </a:solidFill>
                <a:latin typeface="Verdana"/>
                <a:cs typeface="Verdana"/>
              </a:rPr>
              <a:t>∆</a:t>
            </a:r>
            <a:r>
              <a:rPr sz="1050" spc="-60" dirty="0">
                <a:solidFill>
                  <a:srgbClr val="FF0000"/>
                </a:solidFill>
                <a:latin typeface="Verdana"/>
                <a:cs typeface="Verdana"/>
              </a:rPr>
              <a:t>)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096603" y="4888761"/>
            <a:ext cx="15557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45" dirty="0">
                <a:solidFill>
                  <a:srgbClr val="FF0000"/>
                </a:solidFill>
                <a:latin typeface="Verdana"/>
                <a:cs typeface="Verdana"/>
              </a:rPr>
              <a:t>+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94" name="Picture 93" descr="item_Sifting_pro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622300"/>
            <a:ext cx="7518400" cy="901700"/>
          </a:xfrm>
          <a:prstGeom prst="rect">
            <a:avLst/>
          </a:prstGeom>
        </p:spPr>
      </p:pic>
      <p:pic>
        <p:nvPicPr>
          <p:cNvPr id="95" name="Picture 94" descr="color_red_boxed_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0" y="3289300"/>
            <a:ext cx="2628900" cy="7747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560" y="42249"/>
            <a:ext cx="537400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" dirty="0"/>
              <a:t>Analog </a:t>
            </a:r>
            <a:r>
              <a:rPr spc="10" dirty="0"/>
              <a:t>to </a:t>
            </a:r>
            <a:r>
              <a:rPr spc="-35" dirty="0"/>
              <a:t>digital </a:t>
            </a:r>
            <a:r>
              <a:rPr spc="-80" dirty="0"/>
              <a:t>and </a:t>
            </a:r>
            <a:r>
              <a:rPr spc="-35" dirty="0"/>
              <a:t>digital </a:t>
            </a:r>
            <a:r>
              <a:rPr spc="10" dirty="0"/>
              <a:t>to </a:t>
            </a:r>
            <a:r>
              <a:rPr spc="-75" dirty="0"/>
              <a:t>analog</a:t>
            </a:r>
            <a:r>
              <a:rPr spc="40" dirty="0"/>
              <a:t> </a:t>
            </a:r>
            <a:r>
              <a:rPr spc="-105" dirty="0"/>
              <a:t>conversion</a:t>
            </a:r>
          </a:p>
        </p:txBody>
      </p:sp>
      <p:sp>
        <p:nvSpPr>
          <p:cNvPr id="3" name="object 3"/>
          <p:cNvSpPr/>
          <p:nvPr/>
        </p:nvSpPr>
        <p:spPr>
          <a:xfrm>
            <a:off x="2553384" y="2594518"/>
            <a:ext cx="3171825" cy="1108710"/>
          </a:xfrm>
          <a:custGeom>
            <a:avLst/>
            <a:gdLst/>
            <a:ahLst/>
            <a:cxnLst/>
            <a:rect l="l" t="t" r="r" b="b"/>
            <a:pathLst>
              <a:path w="3171825" h="1108710">
                <a:moveTo>
                  <a:pt x="0" y="1028910"/>
                </a:moveTo>
                <a:lnTo>
                  <a:pt x="33238" y="991334"/>
                </a:lnTo>
                <a:lnTo>
                  <a:pt x="66988" y="951862"/>
                </a:lnTo>
                <a:lnTo>
                  <a:pt x="101186" y="910723"/>
                </a:lnTo>
                <a:lnTo>
                  <a:pt x="135773" y="868145"/>
                </a:lnTo>
                <a:lnTo>
                  <a:pt x="170687" y="824353"/>
                </a:lnTo>
                <a:lnTo>
                  <a:pt x="205866" y="779576"/>
                </a:lnTo>
                <a:lnTo>
                  <a:pt x="241250" y="734041"/>
                </a:lnTo>
                <a:lnTo>
                  <a:pt x="276777" y="687975"/>
                </a:lnTo>
                <a:lnTo>
                  <a:pt x="312386" y="641606"/>
                </a:lnTo>
                <a:lnTo>
                  <a:pt x="348016" y="595161"/>
                </a:lnTo>
                <a:lnTo>
                  <a:pt x="383605" y="548867"/>
                </a:lnTo>
                <a:lnTo>
                  <a:pt x="419092" y="502951"/>
                </a:lnTo>
                <a:lnTo>
                  <a:pt x="454416" y="457642"/>
                </a:lnTo>
                <a:lnTo>
                  <a:pt x="489515" y="413166"/>
                </a:lnTo>
                <a:lnTo>
                  <a:pt x="524329" y="369751"/>
                </a:lnTo>
                <a:lnTo>
                  <a:pt x="558797" y="327624"/>
                </a:lnTo>
                <a:lnTo>
                  <a:pt x="592856" y="287013"/>
                </a:lnTo>
                <a:lnTo>
                  <a:pt x="626445" y="248144"/>
                </a:lnTo>
                <a:lnTo>
                  <a:pt x="659505" y="211245"/>
                </a:lnTo>
                <a:lnTo>
                  <a:pt x="691972" y="176544"/>
                </a:lnTo>
                <a:lnTo>
                  <a:pt x="723786" y="144267"/>
                </a:lnTo>
                <a:lnTo>
                  <a:pt x="754886" y="114643"/>
                </a:lnTo>
                <a:lnTo>
                  <a:pt x="785211" y="87898"/>
                </a:lnTo>
                <a:lnTo>
                  <a:pt x="843288" y="43956"/>
                </a:lnTo>
                <a:lnTo>
                  <a:pt x="897528" y="14260"/>
                </a:lnTo>
                <a:lnTo>
                  <a:pt x="956702" y="0"/>
                </a:lnTo>
                <a:lnTo>
                  <a:pt x="987890" y="2757"/>
                </a:lnTo>
                <a:lnTo>
                  <a:pt x="1043834" y="29748"/>
                </a:lnTo>
                <a:lnTo>
                  <a:pt x="1092779" y="80756"/>
                </a:lnTo>
                <a:lnTo>
                  <a:pt x="1115218" y="113536"/>
                </a:lnTo>
                <a:lnTo>
                  <a:pt x="1136617" y="150243"/>
                </a:lnTo>
                <a:lnTo>
                  <a:pt x="1157211" y="190185"/>
                </a:lnTo>
                <a:lnTo>
                  <a:pt x="1177238" y="232670"/>
                </a:lnTo>
                <a:lnTo>
                  <a:pt x="1196934" y="277006"/>
                </a:lnTo>
                <a:lnTo>
                  <a:pt x="1216535" y="322499"/>
                </a:lnTo>
                <a:lnTo>
                  <a:pt x="1236277" y="368459"/>
                </a:lnTo>
                <a:lnTo>
                  <a:pt x="1256397" y="414192"/>
                </a:lnTo>
                <a:lnTo>
                  <a:pt x="1277132" y="459006"/>
                </a:lnTo>
                <a:lnTo>
                  <a:pt x="1298717" y="502209"/>
                </a:lnTo>
                <a:lnTo>
                  <a:pt x="1321389" y="543109"/>
                </a:lnTo>
                <a:lnTo>
                  <a:pt x="1345385" y="581013"/>
                </a:lnTo>
                <a:lnTo>
                  <a:pt x="1370941" y="615229"/>
                </a:lnTo>
                <a:lnTo>
                  <a:pt x="1398293" y="645065"/>
                </a:lnTo>
                <a:lnTo>
                  <a:pt x="1429853" y="676842"/>
                </a:lnTo>
                <a:lnTo>
                  <a:pt x="1461625" y="710877"/>
                </a:lnTo>
                <a:lnTo>
                  <a:pt x="1493680" y="746605"/>
                </a:lnTo>
                <a:lnTo>
                  <a:pt x="1526088" y="783461"/>
                </a:lnTo>
                <a:lnTo>
                  <a:pt x="1558921" y="820882"/>
                </a:lnTo>
                <a:lnTo>
                  <a:pt x="1592247" y="858303"/>
                </a:lnTo>
                <a:lnTo>
                  <a:pt x="1626137" y="895160"/>
                </a:lnTo>
                <a:lnTo>
                  <a:pt x="1660663" y="930890"/>
                </a:lnTo>
                <a:lnTo>
                  <a:pt x="1695893" y="964927"/>
                </a:lnTo>
                <a:lnTo>
                  <a:pt x="1731899" y="996708"/>
                </a:lnTo>
                <a:lnTo>
                  <a:pt x="1768751" y="1025668"/>
                </a:lnTo>
                <a:lnTo>
                  <a:pt x="1806520" y="1051244"/>
                </a:lnTo>
                <a:lnTo>
                  <a:pt x="1845275" y="1072870"/>
                </a:lnTo>
                <a:lnTo>
                  <a:pt x="1885087" y="1089984"/>
                </a:lnTo>
                <a:lnTo>
                  <a:pt x="1926026" y="1102020"/>
                </a:lnTo>
                <a:lnTo>
                  <a:pt x="1968164" y="1108415"/>
                </a:lnTo>
                <a:lnTo>
                  <a:pt x="2011569" y="1108604"/>
                </a:lnTo>
                <a:lnTo>
                  <a:pt x="2056314" y="1102024"/>
                </a:lnTo>
                <a:lnTo>
                  <a:pt x="2123394" y="1078788"/>
                </a:lnTo>
                <a:lnTo>
                  <a:pt x="2159757" y="1060793"/>
                </a:lnTo>
                <a:lnTo>
                  <a:pt x="2197735" y="1038995"/>
                </a:lnTo>
                <a:lnTo>
                  <a:pt x="2237126" y="1013732"/>
                </a:lnTo>
                <a:lnTo>
                  <a:pt x="2277728" y="985341"/>
                </a:lnTo>
                <a:lnTo>
                  <a:pt x="2319340" y="954159"/>
                </a:lnTo>
                <a:lnTo>
                  <a:pt x="2361761" y="920522"/>
                </a:lnTo>
                <a:lnTo>
                  <a:pt x="2404790" y="884767"/>
                </a:lnTo>
                <a:lnTo>
                  <a:pt x="2448225" y="847233"/>
                </a:lnTo>
                <a:lnTo>
                  <a:pt x="2491865" y="808254"/>
                </a:lnTo>
                <a:lnTo>
                  <a:pt x="2535509" y="768170"/>
                </a:lnTo>
                <a:lnTo>
                  <a:pt x="2578956" y="727315"/>
                </a:lnTo>
                <a:lnTo>
                  <a:pt x="2622003" y="686028"/>
                </a:lnTo>
                <a:lnTo>
                  <a:pt x="2664451" y="644646"/>
                </a:lnTo>
                <a:lnTo>
                  <a:pt x="2706097" y="603505"/>
                </a:lnTo>
                <a:lnTo>
                  <a:pt x="2746741" y="562942"/>
                </a:lnTo>
                <a:lnTo>
                  <a:pt x="2786181" y="523294"/>
                </a:lnTo>
                <a:lnTo>
                  <a:pt x="2824216" y="484898"/>
                </a:lnTo>
                <a:lnTo>
                  <a:pt x="2860644" y="448092"/>
                </a:lnTo>
                <a:lnTo>
                  <a:pt x="2895264" y="413212"/>
                </a:lnTo>
                <a:lnTo>
                  <a:pt x="2927876" y="380595"/>
                </a:lnTo>
                <a:lnTo>
                  <a:pt x="2958277" y="350578"/>
                </a:lnTo>
                <a:lnTo>
                  <a:pt x="2986266" y="323499"/>
                </a:lnTo>
                <a:lnTo>
                  <a:pt x="3034205" y="279498"/>
                </a:lnTo>
                <a:lnTo>
                  <a:pt x="3090847" y="229647"/>
                </a:lnTo>
                <a:lnTo>
                  <a:pt x="3126660" y="196537"/>
                </a:lnTo>
                <a:lnTo>
                  <a:pt x="3146090" y="176634"/>
                </a:lnTo>
                <a:lnTo>
                  <a:pt x="3153579" y="166405"/>
                </a:lnTo>
                <a:lnTo>
                  <a:pt x="3153572" y="162316"/>
                </a:lnTo>
                <a:lnTo>
                  <a:pt x="3150513" y="160833"/>
                </a:lnTo>
                <a:lnTo>
                  <a:pt x="3148846" y="158422"/>
                </a:lnTo>
                <a:lnTo>
                  <a:pt x="3153014" y="151550"/>
                </a:lnTo>
                <a:lnTo>
                  <a:pt x="3164652" y="135984"/>
                </a:lnTo>
                <a:lnTo>
                  <a:pt x="3168436" y="127558"/>
                </a:lnTo>
                <a:lnTo>
                  <a:pt x="3169078" y="121989"/>
                </a:lnTo>
                <a:lnTo>
                  <a:pt x="3171293" y="114993"/>
                </a:lnTo>
              </a:path>
            </a:pathLst>
          </a:custGeom>
          <a:ln w="182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6562" y="3139052"/>
            <a:ext cx="3318510" cy="17780"/>
          </a:xfrm>
          <a:custGeom>
            <a:avLst/>
            <a:gdLst/>
            <a:ahLst/>
            <a:cxnLst/>
            <a:rect l="l" t="t" r="r" b="b"/>
            <a:pathLst>
              <a:path w="3318510" h="17780">
                <a:moveTo>
                  <a:pt x="0" y="0"/>
                </a:moveTo>
                <a:lnTo>
                  <a:pt x="3318434" y="17647"/>
                </a:lnTo>
              </a:path>
            </a:pathLst>
          </a:custGeom>
          <a:ln w="182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75683" y="3114660"/>
            <a:ext cx="106188" cy="84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86495" y="2352151"/>
            <a:ext cx="26034" cy="1536700"/>
          </a:xfrm>
          <a:custGeom>
            <a:avLst/>
            <a:gdLst/>
            <a:ahLst/>
            <a:cxnLst/>
            <a:rect l="l" t="t" r="r" b="b"/>
            <a:pathLst>
              <a:path w="26035" h="1536700">
                <a:moveTo>
                  <a:pt x="0" y="1536313"/>
                </a:moveTo>
                <a:lnTo>
                  <a:pt x="25463" y="0"/>
                </a:lnTo>
              </a:path>
            </a:pathLst>
          </a:custGeom>
          <a:ln w="182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69923" y="2255294"/>
            <a:ext cx="84071" cy="10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58101" y="3093859"/>
            <a:ext cx="84079" cy="2517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76714" y="2632742"/>
            <a:ext cx="4445" cy="511809"/>
          </a:xfrm>
          <a:custGeom>
            <a:avLst/>
            <a:gdLst/>
            <a:ahLst/>
            <a:cxnLst/>
            <a:rect l="l" t="t" r="r" b="b"/>
            <a:pathLst>
              <a:path w="4445" h="511810">
                <a:moveTo>
                  <a:pt x="4295" y="511702"/>
                </a:moveTo>
                <a:lnTo>
                  <a:pt x="0" y="0"/>
                </a:lnTo>
              </a:path>
            </a:pathLst>
          </a:custGeom>
          <a:ln w="18278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4400" y="2557801"/>
            <a:ext cx="84080" cy="84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0752" y="3147853"/>
            <a:ext cx="15240" cy="263525"/>
          </a:xfrm>
          <a:custGeom>
            <a:avLst/>
            <a:gdLst/>
            <a:ahLst/>
            <a:cxnLst/>
            <a:rect l="l" t="t" r="r" b="b"/>
            <a:pathLst>
              <a:path w="15239" h="263525">
                <a:moveTo>
                  <a:pt x="0" y="0"/>
                </a:moveTo>
                <a:lnTo>
                  <a:pt x="14951" y="263153"/>
                </a:lnTo>
              </a:path>
            </a:pathLst>
          </a:custGeom>
          <a:ln w="18278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95578" y="3401867"/>
            <a:ext cx="83976" cy="83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93934" y="3151445"/>
            <a:ext cx="3175" cy="422275"/>
          </a:xfrm>
          <a:custGeom>
            <a:avLst/>
            <a:gdLst/>
            <a:ahLst/>
            <a:cxnLst/>
            <a:rect l="l" t="t" r="r" b="b"/>
            <a:pathLst>
              <a:path w="3175" h="422275">
                <a:moveTo>
                  <a:pt x="3116" y="0"/>
                </a:moveTo>
                <a:lnTo>
                  <a:pt x="0" y="421763"/>
                </a:lnTo>
              </a:path>
            </a:pathLst>
          </a:custGeom>
          <a:ln w="18278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51656" y="3564068"/>
            <a:ext cx="84076" cy="840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4970" y="2977538"/>
            <a:ext cx="83934" cy="186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80270" y="2800903"/>
            <a:ext cx="3436620" cy="9525"/>
          </a:xfrm>
          <a:custGeom>
            <a:avLst/>
            <a:gdLst/>
            <a:ahLst/>
            <a:cxnLst/>
            <a:rect l="l" t="t" r="r" b="b"/>
            <a:pathLst>
              <a:path w="3436620" h="9525">
                <a:moveTo>
                  <a:pt x="0" y="9139"/>
                </a:moveTo>
                <a:lnTo>
                  <a:pt x="3436329" y="0"/>
                </a:lnTo>
              </a:path>
            </a:pathLst>
          </a:custGeom>
          <a:ln w="18278">
            <a:solidFill>
              <a:srgbClr val="0A31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62523" y="2458184"/>
            <a:ext cx="3244850" cy="9525"/>
          </a:xfrm>
          <a:custGeom>
            <a:avLst/>
            <a:gdLst/>
            <a:ahLst/>
            <a:cxnLst/>
            <a:rect l="l" t="t" r="r" b="b"/>
            <a:pathLst>
              <a:path w="3244850" h="9525">
                <a:moveTo>
                  <a:pt x="0" y="0"/>
                </a:moveTo>
                <a:lnTo>
                  <a:pt x="3244406" y="9139"/>
                </a:lnTo>
              </a:path>
            </a:pathLst>
          </a:custGeom>
          <a:ln w="18278">
            <a:solidFill>
              <a:srgbClr val="0A31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80270" y="3461208"/>
            <a:ext cx="3427729" cy="27940"/>
          </a:xfrm>
          <a:custGeom>
            <a:avLst/>
            <a:gdLst/>
            <a:ahLst/>
            <a:cxnLst/>
            <a:rect l="l" t="t" r="r" b="b"/>
            <a:pathLst>
              <a:path w="3427729" h="27939">
                <a:moveTo>
                  <a:pt x="0" y="0"/>
                </a:moveTo>
                <a:lnTo>
                  <a:pt x="3253545" y="27417"/>
                </a:lnTo>
                <a:lnTo>
                  <a:pt x="3427190" y="18278"/>
                </a:lnTo>
              </a:path>
            </a:pathLst>
          </a:custGeom>
          <a:ln w="18278">
            <a:solidFill>
              <a:srgbClr val="0A31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10244" y="3008518"/>
            <a:ext cx="453390" cy="8845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30"/>
              </a:spcBef>
            </a:pPr>
            <a:r>
              <a:rPr sz="1400" spc="125" dirty="0">
                <a:latin typeface="Arial"/>
                <a:cs typeface="Arial"/>
              </a:rPr>
              <a:t>t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300" spc="-95" dirty="0">
                <a:latin typeface="DejaVu Sans"/>
                <a:cs typeface="DejaVu Sans"/>
              </a:rPr>
              <a:t>−</a:t>
            </a:r>
            <a:r>
              <a:rPr sz="1300" spc="125" dirty="0">
                <a:latin typeface="Verdana"/>
                <a:cs typeface="Verdana"/>
              </a:rPr>
              <a:t>∆</a:t>
            </a:r>
            <a:r>
              <a:rPr sz="1300" spc="275" dirty="0">
                <a:latin typeface="Arial"/>
                <a:cs typeface="Arial"/>
              </a:rPr>
              <a:t>/</a:t>
            </a:r>
            <a:r>
              <a:rPr sz="1300" spc="-185" dirty="0">
                <a:latin typeface="Verdana"/>
                <a:cs typeface="Verdana"/>
              </a:rPr>
              <a:t>2</a:t>
            </a:r>
            <a:endParaRPr sz="1300" dirty="0">
              <a:latin typeface="Verdana"/>
              <a:cs typeface="Verdana"/>
            </a:endParaRPr>
          </a:p>
          <a:p>
            <a:pPr marR="28575" algn="ctr">
              <a:lnSpc>
                <a:spcPct val="100000"/>
              </a:lnSpc>
              <a:spcBef>
                <a:spcPts val="885"/>
              </a:spcBef>
            </a:pPr>
            <a:r>
              <a:rPr sz="1300" spc="125" dirty="0">
                <a:latin typeface="Verdana"/>
                <a:cs typeface="Verdana"/>
              </a:rPr>
              <a:t>∆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59353" y="3167882"/>
            <a:ext cx="18351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45" dirty="0">
                <a:latin typeface="Arial"/>
                <a:cs typeface="Arial"/>
              </a:rPr>
              <a:t>T</a:t>
            </a:r>
            <a:r>
              <a:rPr sz="1350" spc="52" baseline="-12345" dirty="0">
                <a:latin typeface="Arial"/>
                <a:cs typeface="Arial"/>
              </a:rPr>
              <a:t>s</a:t>
            </a:r>
            <a:endParaRPr sz="1350" baseline="-1234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89956" y="2848012"/>
            <a:ext cx="265430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190" dirty="0">
                <a:latin typeface="Verdana"/>
                <a:cs typeface="Verdana"/>
              </a:rPr>
              <a:t>2</a:t>
            </a:r>
            <a:r>
              <a:rPr sz="1300" spc="-45" dirty="0">
                <a:latin typeface="Arial"/>
                <a:cs typeface="Arial"/>
              </a:rPr>
              <a:t>T</a:t>
            </a:r>
            <a:r>
              <a:rPr sz="1350" spc="52" baseline="-12345" dirty="0">
                <a:latin typeface="Arial"/>
                <a:cs typeface="Arial"/>
              </a:rPr>
              <a:t>s</a:t>
            </a:r>
            <a:endParaRPr sz="1350" baseline="-1234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47976" y="2848012"/>
            <a:ext cx="265430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190" dirty="0">
                <a:latin typeface="Verdana"/>
                <a:cs typeface="Verdana"/>
              </a:rPr>
              <a:t>3</a:t>
            </a:r>
            <a:r>
              <a:rPr sz="1300" spc="-45" dirty="0">
                <a:latin typeface="Arial"/>
                <a:cs typeface="Arial"/>
              </a:rPr>
              <a:t>T</a:t>
            </a:r>
            <a:r>
              <a:rPr sz="1350" spc="52" baseline="-12345" dirty="0">
                <a:latin typeface="Arial"/>
                <a:cs typeface="Arial"/>
              </a:rPr>
              <a:t>s</a:t>
            </a:r>
            <a:endParaRPr sz="1350" baseline="-1234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24275" y="3167882"/>
            <a:ext cx="265430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95" dirty="0">
                <a:latin typeface="Georgia"/>
                <a:cs typeface="Georgia"/>
              </a:rPr>
              <a:t>4</a:t>
            </a:r>
            <a:r>
              <a:rPr sz="1300" spc="-45" dirty="0">
                <a:latin typeface="Arial"/>
                <a:cs typeface="Arial"/>
              </a:rPr>
              <a:t>T</a:t>
            </a:r>
            <a:r>
              <a:rPr sz="1350" spc="52" baseline="-12345" dirty="0">
                <a:latin typeface="Arial"/>
                <a:cs typeface="Arial"/>
              </a:rPr>
              <a:t>s</a:t>
            </a:r>
            <a:endParaRPr sz="1350" baseline="-12345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68455" y="2298248"/>
            <a:ext cx="274955" cy="367030"/>
          </a:xfrm>
          <a:custGeom>
            <a:avLst/>
            <a:gdLst/>
            <a:ahLst/>
            <a:cxnLst/>
            <a:rect l="l" t="t" r="r" b="b"/>
            <a:pathLst>
              <a:path w="274954" h="367030">
                <a:moveTo>
                  <a:pt x="274613" y="0"/>
                </a:moveTo>
                <a:lnTo>
                  <a:pt x="0" y="366764"/>
                </a:lnTo>
              </a:path>
            </a:pathLst>
          </a:custGeom>
          <a:ln w="182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06738" y="2636151"/>
            <a:ext cx="97195" cy="1082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68866" y="3477905"/>
            <a:ext cx="371475" cy="465455"/>
          </a:xfrm>
          <a:custGeom>
            <a:avLst/>
            <a:gdLst/>
            <a:ahLst/>
            <a:cxnLst/>
            <a:rect l="l" t="t" r="r" b="b"/>
            <a:pathLst>
              <a:path w="371475" h="465454">
                <a:moveTo>
                  <a:pt x="371434" y="465394"/>
                </a:moveTo>
                <a:lnTo>
                  <a:pt x="0" y="0"/>
                </a:lnTo>
              </a:path>
            </a:pathLst>
          </a:custGeom>
          <a:ln w="182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4993" y="3400195"/>
            <a:ext cx="98721" cy="1073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22824" y="2124604"/>
            <a:ext cx="143832" cy="3214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050100" y="3953852"/>
            <a:ext cx="51117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i="1" spc="-5" dirty="0">
                <a:latin typeface="Arial"/>
                <a:cs typeface="Arial"/>
              </a:rPr>
              <a:t>x</a:t>
            </a:r>
            <a:r>
              <a:rPr sz="1300" spc="-5" dirty="0">
                <a:latin typeface="Verdana"/>
                <a:cs typeface="Verdana"/>
              </a:rPr>
              <a:t>(</a:t>
            </a:r>
            <a:r>
              <a:rPr sz="1300" i="1" spc="-5" dirty="0">
                <a:latin typeface="Arial"/>
                <a:cs typeface="Arial"/>
              </a:rPr>
              <a:t>nT</a:t>
            </a:r>
            <a:r>
              <a:rPr sz="1350" spc="-7" baseline="-12345" dirty="0">
                <a:latin typeface="Arial"/>
                <a:cs typeface="Arial"/>
              </a:rPr>
              <a:t>s</a:t>
            </a:r>
            <a:r>
              <a:rPr sz="1300" spc="-5" dirty="0">
                <a:latin typeface="Verdana"/>
                <a:cs typeface="Verdana"/>
              </a:rPr>
              <a:t>)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4141444" y="5796550"/>
            <a:ext cx="793750" cy="279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230"/>
              </a:lnSpc>
            </a:pPr>
            <a:fld id="{81D60167-4931-47E6-BA6A-407CBD079E47}" type="slidenum">
              <a:rPr sz="1600" dirty="0">
                <a:latin typeface="Lucida Sans"/>
                <a:cs typeface="Lucida Sans"/>
              </a:rPr>
              <a:t>3</a:t>
            </a:fld>
            <a:r>
              <a:rPr sz="1600" dirty="0">
                <a:latin typeface="Lucida Sans"/>
                <a:cs typeface="Lucida Sans"/>
              </a:rPr>
              <a:t> / 21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56679" y="946514"/>
            <a:ext cx="8200390" cy="22008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0340" marR="442595" indent="-167640">
              <a:lnSpc>
                <a:spcPct val="101000"/>
              </a:lnSpc>
              <a:spcBef>
                <a:spcPts val="85"/>
              </a:spcBef>
              <a:buClr>
                <a:srgbClr val="04064C"/>
              </a:buClr>
              <a:buSzPct val="83783"/>
              <a:buFont typeface="DejaVu Sans"/>
              <a:buChar char="•"/>
              <a:tabLst>
                <a:tab pos="180975" algn="l"/>
              </a:tabLst>
            </a:pPr>
            <a:r>
              <a:rPr dirty="0">
                <a:latin typeface="Lucida Sans"/>
                <a:cs typeface="Lucida Sans"/>
              </a:rPr>
              <a:t>Analog to digital converter (ADC or A/D converter): converts analog signals into  digital signals</a:t>
            </a:r>
          </a:p>
          <a:p>
            <a:pPr marL="180340" indent="-167640">
              <a:lnSpc>
                <a:spcPct val="100000"/>
              </a:lnSpc>
              <a:spcBef>
                <a:spcPts val="320"/>
              </a:spcBef>
              <a:buClr>
                <a:srgbClr val="04064C"/>
              </a:buClr>
              <a:buSzPct val="83783"/>
              <a:buFont typeface="DejaVu Sans"/>
              <a:buChar char="•"/>
              <a:tabLst>
                <a:tab pos="180975" algn="l"/>
              </a:tabLst>
            </a:pPr>
            <a:r>
              <a:rPr dirty="0">
                <a:latin typeface="Lucida Sans"/>
                <a:cs typeface="Lucida Sans"/>
              </a:rPr>
              <a:t>Digital to analog converter (DAC or D/A converter): converts digital to analog signals</a:t>
            </a:r>
          </a:p>
          <a:p>
            <a:pPr marL="1001394" algn="ctr">
              <a:lnSpc>
                <a:spcPts val="1465"/>
              </a:lnSpc>
              <a:spcBef>
                <a:spcPts val="254"/>
              </a:spcBef>
            </a:pPr>
            <a:r>
              <a:rPr sz="1300" spc="-30" dirty="0">
                <a:latin typeface="Georgia"/>
                <a:cs typeface="Georgia"/>
              </a:rPr>
              <a:t>level</a:t>
            </a:r>
            <a:endParaRPr sz="1300" dirty="0">
              <a:latin typeface="Georgia"/>
              <a:cs typeface="Georgia"/>
            </a:endParaRPr>
          </a:p>
          <a:p>
            <a:pPr marR="819785" algn="ctr">
              <a:lnSpc>
                <a:spcPts val="1465"/>
              </a:lnSpc>
            </a:pPr>
            <a:r>
              <a:rPr sz="1300" dirty="0">
                <a:latin typeface="Arial"/>
                <a:cs typeface="Arial"/>
              </a:rPr>
              <a:t>x</a:t>
            </a:r>
            <a:r>
              <a:rPr sz="1300" dirty="0">
                <a:latin typeface="Verdana"/>
                <a:cs typeface="Verdana"/>
              </a:rPr>
              <a:t>(</a:t>
            </a:r>
            <a:r>
              <a:rPr sz="1300" dirty="0">
                <a:latin typeface="Arial"/>
                <a:cs typeface="Arial"/>
              </a:rPr>
              <a:t>t</a:t>
            </a:r>
            <a:r>
              <a:rPr sz="1300" dirty="0">
                <a:latin typeface="Verdana"/>
                <a:cs typeface="Verdana"/>
              </a:rPr>
              <a:t>)</a:t>
            </a:r>
          </a:p>
          <a:p>
            <a:pPr marR="2389505" algn="r">
              <a:lnSpc>
                <a:spcPct val="100000"/>
              </a:lnSpc>
              <a:spcBef>
                <a:spcPts val="740"/>
              </a:spcBef>
            </a:pPr>
            <a:r>
              <a:rPr sz="1300" spc="125" dirty="0">
                <a:latin typeface="Verdana"/>
                <a:cs typeface="Verdana"/>
              </a:rPr>
              <a:t>∆</a:t>
            </a:r>
            <a:endParaRPr sz="1300" dirty="0">
              <a:latin typeface="Verdana"/>
              <a:cs typeface="Verdana"/>
            </a:endParaRPr>
          </a:p>
          <a:p>
            <a:pPr marR="2225675" algn="r">
              <a:lnSpc>
                <a:spcPct val="100000"/>
              </a:lnSpc>
              <a:spcBef>
                <a:spcPts val="1030"/>
              </a:spcBef>
            </a:pPr>
            <a:r>
              <a:rPr sz="1300" spc="125" dirty="0">
                <a:latin typeface="Verdana"/>
                <a:cs typeface="Verdana"/>
              </a:rPr>
              <a:t>∆</a:t>
            </a:r>
            <a:r>
              <a:rPr sz="1300" spc="275" dirty="0">
                <a:latin typeface="Arial"/>
                <a:cs typeface="Arial"/>
              </a:rPr>
              <a:t>/</a:t>
            </a:r>
            <a:r>
              <a:rPr sz="1300" spc="-185" dirty="0">
                <a:latin typeface="Verdana"/>
                <a:cs typeface="Verdana"/>
              </a:rPr>
              <a:t>2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550" y="4127500"/>
            <a:ext cx="8686800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 smtClean="0">
                <a:latin typeface="Lucida Sans"/>
                <a:cs typeface="Lucida Sans"/>
              </a:rPr>
              <a:t>Discretization in time and in amplitude of analog signal using sampling period Ts and</a:t>
            </a:r>
            <a:endParaRPr sz="1600" dirty="0">
              <a:latin typeface="Lucida Sans"/>
              <a:cs typeface="Lucida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550" y="4432300"/>
            <a:ext cx="8399780" cy="7565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en-US" sz="1600" dirty="0">
                <a:latin typeface="Lucida Sans"/>
                <a:cs typeface="Lucida Sans"/>
              </a:rPr>
              <a:t>q</a:t>
            </a:r>
            <a:r>
              <a:rPr sz="1600" dirty="0" smtClean="0">
                <a:latin typeface="Lucida Sans"/>
                <a:cs typeface="Lucida Sans"/>
              </a:rPr>
              <a:t>uantization level</a:t>
            </a:r>
            <a:r>
              <a:rPr lang="en-US" sz="1600" dirty="0" smtClean="0">
                <a:latin typeface="Lucida Sans"/>
                <a:cs typeface="Lucida Sans"/>
              </a:rPr>
              <a:t> </a:t>
            </a:r>
            <a:r>
              <a:rPr sz="1600" dirty="0" smtClean="0">
                <a:latin typeface="Lucida Sans"/>
                <a:cs typeface="Lucida Sans"/>
              </a:rPr>
              <a:t> ∆. In time, samples are taken at uniform times {nTs }, and in  amplitude the range of amplitudes is divided into a finite number of levels so that each  sample value is approximated by one of them</a:t>
            </a:r>
            <a:endParaRPr sz="1600" dirty="0">
              <a:latin typeface="Lucida Sans"/>
              <a:cs typeface="Lucida Sans"/>
            </a:endParaRPr>
          </a:p>
        </p:txBody>
      </p:sp>
      <p:sp>
        <p:nvSpPr>
          <p:cNvPr id="38" name="object 18"/>
          <p:cNvSpPr/>
          <p:nvPr/>
        </p:nvSpPr>
        <p:spPr>
          <a:xfrm>
            <a:off x="2520950" y="3822700"/>
            <a:ext cx="3427729" cy="27940"/>
          </a:xfrm>
          <a:custGeom>
            <a:avLst/>
            <a:gdLst/>
            <a:ahLst/>
            <a:cxnLst/>
            <a:rect l="l" t="t" r="r" b="b"/>
            <a:pathLst>
              <a:path w="3427729" h="27939">
                <a:moveTo>
                  <a:pt x="0" y="0"/>
                </a:moveTo>
                <a:lnTo>
                  <a:pt x="3253545" y="27417"/>
                </a:lnTo>
                <a:lnTo>
                  <a:pt x="3427190" y="18278"/>
                </a:lnTo>
              </a:path>
            </a:pathLst>
          </a:custGeom>
          <a:ln w="18278">
            <a:solidFill>
              <a:srgbClr val="0A31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2544" y="199535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6597" y="199535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0656" y="199535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8772" y="199535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050" y="1995352"/>
            <a:ext cx="1098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4615" y="1938204"/>
            <a:ext cx="112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−1</a:t>
            </a:r>
            <a:endParaRPr sz="6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544672" y="373229"/>
          <a:ext cx="2056763" cy="1621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/>
                <a:gridCol w="374015"/>
                <a:gridCol w="374014"/>
                <a:gridCol w="374015"/>
                <a:gridCol w="374015"/>
                <a:gridCol w="186689"/>
              </a:tblGrid>
              <a:tr h="160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0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0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0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0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0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0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372271" y="312095"/>
            <a:ext cx="175260" cy="157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330" algn="ctr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sz="600" spc="-5" dirty="0">
                <a:latin typeface="Arial"/>
                <a:cs typeface="Arial"/>
              </a:rPr>
              <a:t>0.8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sz="600" spc="-5" dirty="0">
                <a:latin typeface="Arial"/>
                <a:cs typeface="Arial"/>
              </a:rPr>
              <a:t>0.6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sz="600" spc="-5" dirty="0">
                <a:latin typeface="Arial"/>
                <a:cs typeface="Arial"/>
              </a:rPr>
              <a:t>0.4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sz="600" spc="-5" dirty="0">
                <a:latin typeface="Arial"/>
                <a:cs typeface="Arial"/>
              </a:rPr>
              <a:t>0.2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0">
              <a:latin typeface="Times New Roman"/>
              <a:cs typeface="Times New Roman"/>
            </a:endParaRPr>
          </a:p>
          <a:p>
            <a:pPr marL="100330" algn="ctr">
              <a:lnSpc>
                <a:spcPct val="100000"/>
              </a:lnSpc>
            </a:pPr>
            <a:r>
              <a:rPr sz="600" spc="-5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" spc="-5" dirty="0">
                <a:latin typeface="Arial"/>
                <a:cs typeface="Arial"/>
              </a:rPr>
              <a:t>−0.2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" spc="-5" dirty="0">
                <a:latin typeface="Arial"/>
                <a:cs typeface="Arial"/>
              </a:rPr>
              <a:t>−0.4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" spc="-5" dirty="0">
                <a:latin typeface="Arial"/>
                <a:cs typeface="Arial"/>
              </a:rPr>
              <a:t>−0.6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600" spc="-5" dirty="0">
                <a:latin typeface="Arial"/>
                <a:cs typeface="Arial"/>
              </a:rPr>
              <a:t>−0.8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44672" y="373229"/>
            <a:ext cx="2060016" cy="1628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47685" y="1995352"/>
            <a:ext cx="254635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685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  <a:p>
            <a:pPr marR="10795" algn="r">
              <a:lnSpc>
                <a:spcPts val="685"/>
              </a:lnSpc>
            </a:pPr>
            <a:r>
              <a:rPr sz="600" b="1" spc="-5" dirty="0">
                <a:latin typeface="Arial"/>
                <a:cs typeface="Arial"/>
              </a:rPr>
              <a:t>t</a:t>
            </a:r>
            <a:r>
              <a:rPr sz="600" b="1" spc="-8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(sec)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6927" y="1116854"/>
            <a:ext cx="110489" cy="143510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b="1" dirty="0">
                <a:latin typeface="Arial"/>
                <a:cs typeface="Arial"/>
              </a:rPr>
              <a:t>v(t)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9085" y="4008048"/>
            <a:ext cx="173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1.45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0765" y="2410512"/>
            <a:ext cx="175260" cy="151701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445"/>
              </a:spcBef>
            </a:pPr>
            <a:r>
              <a:rPr sz="600" spc="-5" dirty="0">
                <a:latin typeface="Arial"/>
                <a:cs typeface="Arial"/>
              </a:rPr>
              <a:t>0.5</a:t>
            </a:r>
            <a:endParaRPr sz="6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340"/>
              </a:spcBef>
            </a:pPr>
            <a:r>
              <a:rPr sz="600" spc="-5" dirty="0">
                <a:latin typeface="Arial"/>
                <a:cs typeface="Arial"/>
              </a:rPr>
              <a:t>0.4</a:t>
            </a:r>
            <a:endParaRPr sz="6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345"/>
              </a:spcBef>
            </a:pPr>
            <a:r>
              <a:rPr sz="600" spc="-5" dirty="0">
                <a:latin typeface="Arial"/>
                <a:cs typeface="Arial"/>
              </a:rPr>
              <a:t>0.3</a:t>
            </a:r>
            <a:endParaRPr sz="6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345"/>
              </a:spcBef>
            </a:pPr>
            <a:r>
              <a:rPr sz="600" spc="-5" dirty="0">
                <a:latin typeface="Arial"/>
                <a:cs typeface="Arial"/>
              </a:rPr>
              <a:t>0.2</a:t>
            </a:r>
            <a:endParaRPr sz="6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340"/>
              </a:spcBef>
            </a:pPr>
            <a:r>
              <a:rPr sz="600" spc="-5" dirty="0">
                <a:latin typeface="Arial"/>
                <a:cs typeface="Arial"/>
              </a:rPr>
              <a:t>0.1</a:t>
            </a:r>
            <a:endParaRPr sz="600">
              <a:latin typeface="Arial"/>
              <a:cs typeface="Arial"/>
            </a:endParaRPr>
          </a:p>
          <a:p>
            <a:pPr marL="100330" algn="ctr">
              <a:lnSpc>
                <a:spcPct val="100000"/>
              </a:lnSpc>
              <a:spcBef>
                <a:spcPts val="385"/>
              </a:spcBef>
            </a:pPr>
            <a:r>
              <a:rPr sz="600" spc="-5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600" spc="-5" dirty="0">
                <a:latin typeface="Arial"/>
                <a:cs typeface="Arial"/>
              </a:rPr>
              <a:t>−0.1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600" spc="-5" dirty="0">
                <a:latin typeface="Arial"/>
                <a:cs typeface="Arial"/>
              </a:rPr>
              <a:t>−0.2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600" spc="-5" dirty="0">
                <a:latin typeface="Arial"/>
                <a:cs typeface="Arial"/>
              </a:rPr>
              <a:t>−0.3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600" spc="-5" dirty="0">
                <a:latin typeface="Arial"/>
                <a:cs typeface="Arial"/>
              </a:rPr>
              <a:t>−0.4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600" spc="-5" dirty="0">
                <a:latin typeface="Arial"/>
                <a:cs typeface="Arial"/>
              </a:rPr>
              <a:t>−0.5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47580" y="2380730"/>
            <a:ext cx="2091187" cy="1634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263166" y="2380730"/>
          <a:ext cx="2057400" cy="162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700"/>
                <a:gridCol w="1028700"/>
              </a:tblGrid>
              <a:tr h="134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348012" y="4164555"/>
            <a:ext cx="5905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b="1" spc="10" dirty="0">
                <a:latin typeface="Arial"/>
                <a:cs typeface="Arial"/>
              </a:rPr>
              <a:t>s</a:t>
            </a:r>
            <a:endParaRPr sz="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0225" y="2957189"/>
            <a:ext cx="143510" cy="393700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b="1" spc="-5" dirty="0">
                <a:latin typeface="Arial"/>
                <a:cs typeface="Arial"/>
              </a:rPr>
              <a:t>v(t),</a:t>
            </a:r>
            <a:r>
              <a:rPr sz="600" b="1" spc="-50" dirty="0">
                <a:latin typeface="Arial"/>
                <a:cs typeface="Arial"/>
              </a:rPr>
              <a:t> </a:t>
            </a:r>
            <a:r>
              <a:rPr sz="600" b="1" spc="-15" dirty="0">
                <a:latin typeface="Arial"/>
                <a:cs typeface="Arial"/>
              </a:rPr>
              <a:t>v(nT</a:t>
            </a:r>
            <a:r>
              <a:rPr sz="675" b="1" spc="-22" baseline="-37037" dirty="0">
                <a:latin typeface="Arial"/>
                <a:cs typeface="Arial"/>
              </a:rPr>
              <a:t>s</a:t>
            </a:r>
            <a:r>
              <a:rPr sz="600" b="1" spc="-15" dirty="0">
                <a:latin typeface="Arial"/>
                <a:cs typeface="Arial"/>
              </a:rPr>
              <a:t>)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27519" y="2381181"/>
            <a:ext cx="0" cy="681990"/>
          </a:xfrm>
          <a:custGeom>
            <a:avLst/>
            <a:gdLst/>
            <a:ahLst/>
            <a:cxnLst/>
            <a:rect l="l" t="t" r="r" b="b"/>
            <a:pathLst>
              <a:path h="681989">
                <a:moveTo>
                  <a:pt x="0" y="0"/>
                </a:moveTo>
                <a:lnTo>
                  <a:pt x="0" y="681474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56174" y="2381181"/>
            <a:ext cx="0" cy="681990"/>
          </a:xfrm>
          <a:custGeom>
            <a:avLst/>
            <a:gdLst/>
            <a:ahLst/>
            <a:cxnLst/>
            <a:rect l="l" t="t" r="r" b="b"/>
            <a:pathLst>
              <a:path h="681989">
                <a:moveTo>
                  <a:pt x="0" y="0"/>
                </a:moveTo>
                <a:lnTo>
                  <a:pt x="0" y="681474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84830" y="2381181"/>
            <a:ext cx="0" cy="681990"/>
          </a:xfrm>
          <a:custGeom>
            <a:avLst/>
            <a:gdLst/>
            <a:ahLst/>
            <a:cxnLst/>
            <a:rect l="l" t="t" r="r" b="b"/>
            <a:pathLst>
              <a:path h="681989">
                <a:moveTo>
                  <a:pt x="0" y="0"/>
                </a:moveTo>
                <a:lnTo>
                  <a:pt x="0" y="681475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27519" y="3005508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31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27519" y="2719774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31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27519" y="2434035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31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27519" y="3062656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3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27519" y="2382083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3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27519" y="2382083"/>
            <a:ext cx="0" cy="680720"/>
          </a:xfrm>
          <a:custGeom>
            <a:avLst/>
            <a:gdLst/>
            <a:ahLst/>
            <a:cxnLst/>
            <a:rect l="l" t="t" r="r" b="b"/>
            <a:pathLst>
              <a:path h="680719">
                <a:moveTo>
                  <a:pt x="0" y="68057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84829" y="2382083"/>
            <a:ext cx="0" cy="680720"/>
          </a:xfrm>
          <a:custGeom>
            <a:avLst/>
            <a:gdLst/>
            <a:ahLst/>
            <a:cxnLst/>
            <a:rect l="l" t="t" r="r" b="b"/>
            <a:pathLst>
              <a:path h="680719">
                <a:moveTo>
                  <a:pt x="0" y="68057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27519" y="3062656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3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27519" y="2382083"/>
            <a:ext cx="0" cy="680720"/>
          </a:xfrm>
          <a:custGeom>
            <a:avLst/>
            <a:gdLst/>
            <a:ahLst/>
            <a:cxnLst/>
            <a:rect l="l" t="t" r="r" b="b"/>
            <a:pathLst>
              <a:path h="680719">
                <a:moveTo>
                  <a:pt x="0" y="68057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27519" y="3041875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2078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27519" y="2382083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5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742085" y="3057316"/>
            <a:ext cx="173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1.45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856174" y="3041875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2078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56174" y="2382083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5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791521" y="3057316"/>
            <a:ext cx="130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1.5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84829" y="3041875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2078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84829" y="2382083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5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799395" y="3057316"/>
            <a:ext cx="173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1.55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827519" y="3005508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5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64048" y="3005508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207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653764" y="2943021"/>
            <a:ext cx="175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−0.5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827519" y="2719774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5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64048" y="2719774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207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757671" y="265728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27519" y="2434035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5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64048" y="2434035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207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695328" y="2371548"/>
            <a:ext cx="130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0.5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827519" y="3062656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3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27519" y="2382083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3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27519" y="2382083"/>
            <a:ext cx="0" cy="680720"/>
          </a:xfrm>
          <a:custGeom>
            <a:avLst/>
            <a:gdLst/>
            <a:ahLst/>
            <a:cxnLst/>
            <a:rect l="l" t="t" r="r" b="b"/>
            <a:pathLst>
              <a:path h="680719">
                <a:moveTo>
                  <a:pt x="0" y="68057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84829" y="2382083"/>
            <a:ext cx="0" cy="680720"/>
          </a:xfrm>
          <a:custGeom>
            <a:avLst/>
            <a:gdLst/>
            <a:ahLst/>
            <a:cxnLst/>
            <a:rect l="l" t="t" r="r" b="b"/>
            <a:pathLst>
              <a:path h="680719">
                <a:moveTo>
                  <a:pt x="0" y="68057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43105" y="2465207"/>
            <a:ext cx="2042160" cy="556260"/>
          </a:xfrm>
          <a:custGeom>
            <a:avLst/>
            <a:gdLst/>
            <a:ahLst/>
            <a:cxnLst/>
            <a:rect l="l" t="t" r="r" b="b"/>
            <a:pathLst>
              <a:path w="2042159" h="556260">
                <a:moveTo>
                  <a:pt x="0" y="155857"/>
                </a:moveTo>
                <a:lnTo>
                  <a:pt x="20781" y="155857"/>
                </a:lnTo>
                <a:lnTo>
                  <a:pt x="41562" y="114295"/>
                </a:lnTo>
                <a:lnTo>
                  <a:pt x="62337" y="103905"/>
                </a:lnTo>
                <a:lnTo>
                  <a:pt x="83118" y="103905"/>
                </a:lnTo>
                <a:lnTo>
                  <a:pt x="103899" y="150662"/>
                </a:lnTo>
                <a:lnTo>
                  <a:pt x="124680" y="166248"/>
                </a:lnTo>
                <a:lnTo>
                  <a:pt x="145461" y="171443"/>
                </a:lnTo>
                <a:lnTo>
                  <a:pt x="166242" y="207810"/>
                </a:lnTo>
                <a:lnTo>
                  <a:pt x="187023" y="249372"/>
                </a:lnTo>
                <a:lnTo>
                  <a:pt x="207804" y="218200"/>
                </a:lnTo>
                <a:lnTo>
                  <a:pt x="228585" y="161052"/>
                </a:lnTo>
                <a:lnTo>
                  <a:pt x="249366" y="202614"/>
                </a:lnTo>
                <a:lnTo>
                  <a:pt x="270147" y="270153"/>
                </a:lnTo>
                <a:lnTo>
                  <a:pt x="290928" y="322100"/>
                </a:lnTo>
                <a:lnTo>
                  <a:pt x="311709" y="311709"/>
                </a:lnTo>
                <a:lnTo>
                  <a:pt x="332490" y="275348"/>
                </a:lnTo>
                <a:lnTo>
                  <a:pt x="353271" y="264958"/>
                </a:lnTo>
                <a:lnTo>
                  <a:pt x="374052" y="280543"/>
                </a:lnTo>
                <a:lnTo>
                  <a:pt x="394833" y="337686"/>
                </a:lnTo>
                <a:lnTo>
                  <a:pt x="415615" y="374052"/>
                </a:lnTo>
                <a:lnTo>
                  <a:pt x="436396" y="379248"/>
                </a:lnTo>
                <a:lnTo>
                  <a:pt x="457177" y="337686"/>
                </a:lnTo>
                <a:lnTo>
                  <a:pt x="477958" y="322105"/>
                </a:lnTo>
                <a:lnTo>
                  <a:pt x="493543" y="322105"/>
                </a:lnTo>
                <a:lnTo>
                  <a:pt x="514324" y="363662"/>
                </a:lnTo>
                <a:lnTo>
                  <a:pt x="535105" y="400029"/>
                </a:lnTo>
                <a:lnTo>
                  <a:pt x="555886" y="384443"/>
                </a:lnTo>
                <a:lnTo>
                  <a:pt x="576667" y="368857"/>
                </a:lnTo>
                <a:lnTo>
                  <a:pt x="597448" y="353277"/>
                </a:lnTo>
                <a:lnTo>
                  <a:pt x="618229" y="374052"/>
                </a:lnTo>
                <a:lnTo>
                  <a:pt x="639010" y="384443"/>
                </a:lnTo>
                <a:lnTo>
                  <a:pt x="659791" y="394833"/>
                </a:lnTo>
                <a:lnTo>
                  <a:pt x="680567" y="405224"/>
                </a:lnTo>
                <a:lnTo>
                  <a:pt x="701348" y="441591"/>
                </a:lnTo>
                <a:lnTo>
                  <a:pt x="722129" y="431200"/>
                </a:lnTo>
                <a:lnTo>
                  <a:pt x="742910" y="259757"/>
                </a:lnTo>
                <a:lnTo>
                  <a:pt x="763691" y="119490"/>
                </a:lnTo>
                <a:lnTo>
                  <a:pt x="784472" y="275348"/>
                </a:lnTo>
                <a:lnTo>
                  <a:pt x="805253" y="509129"/>
                </a:lnTo>
                <a:lnTo>
                  <a:pt x="826034" y="420810"/>
                </a:lnTo>
                <a:lnTo>
                  <a:pt x="846815" y="98709"/>
                </a:lnTo>
                <a:lnTo>
                  <a:pt x="867596" y="10390"/>
                </a:lnTo>
                <a:lnTo>
                  <a:pt x="888377" y="207810"/>
                </a:lnTo>
                <a:lnTo>
                  <a:pt x="909158" y="275348"/>
                </a:lnTo>
                <a:lnTo>
                  <a:pt x="929939" y="176638"/>
                </a:lnTo>
                <a:lnTo>
                  <a:pt x="950720" y="135076"/>
                </a:lnTo>
                <a:lnTo>
                  <a:pt x="971501" y="176638"/>
                </a:lnTo>
                <a:lnTo>
                  <a:pt x="992282" y="114295"/>
                </a:lnTo>
                <a:lnTo>
                  <a:pt x="1013063" y="41562"/>
                </a:lnTo>
                <a:lnTo>
                  <a:pt x="1028649" y="83124"/>
                </a:lnTo>
                <a:lnTo>
                  <a:pt x="1049430" y="145467"/>
                </a:lnTo>
                <a:lnTo>
                  <a:pt x="1070211" y="171443"/>
                </a:lnTo>
                <a:lnTo>
                  <a:pt x="1090992" y="129881"/>
                </a:lnTo>
                <a:lnTo>
                  <a:pt x="1111773" y="109100"/>
                </a:lnTo>
                <a:lnTo>
                  <a:pt x="1132554" y="93514"/>
                </a:lnTo>
                <a:lnTo>
                  <a:pt x="1153335" y="124686"/>
                </a:lnTo>
                <a:lnTo>
                  <a:pt x="1174116" y="166248"/>
                </a:lnTo>
                <a:lnTo>
                  <a:pt x="1194897" y="161052"/>
                </a:lnTo>
                <a:lnTo>
                  <a:pt x="1215678" y="181833"/>
                </a:lnTo>
                <a:lnTo>
                  <a:pt x="1236459" y="233781"/>
                </a:lnTo>
                <a:lnTo>
                  <a:pt x="1257240" y="254562"/>
                </a:lnTo>
                <a:lnTo>
                  <a:pt x="1278021" y="161052"/>
                </a:lnTo>
                <a:lnTo>
                  <a:pt x="1298797" y="135076"/>
                </a:lnTo>
                <a:lnTo>
                  <a:pt x="1319578" y="228585"/>
                </a:lnTo>
                <a:lnTo>
                  <a:pt x="1340359" y="327295"/>
                </a:lnTo>
                <a:lnTo>
                  <a:pt x="1361140" y="322100"/>
                </a:lnTo>
                <a:lnTo>
                  <a:pt x="1381921" y="254562"/>
                </a:lnTo>
                <a:lnTo>
                  <a:pt x="1402702" y="238981"/>
                </a:lnTo>
                <a:lnTo>
                  <a:pt x="1423483" y="254562"/>
                </a:lnTo>
                <a:lnTo>
                  <a:pt x="1444264" y="306514"/>
                </a:lnTo>
                <a:lnTo>
                  <a:pt x="1465045" y="353271"/>
                </a:lnTo>
                <a:lnTo>
                  <a:pt x="1485826" y="389638"/>
                </a:lnTo>
                <a:lnTo>
                  <a:pt x="1506607" y="353271"/>
                </a:lnTo>
                <a:lnTo>
                  <a:pt x="1522193" y="290928"/>
                </a:lnTo>
                <a:lnTo>
                  <a:pt x="1542974" y="280538"/>
                </a:lnTo>
                <a:lnTo>
                  <a:pt x="1563755" y="337686"/>
                </a:lnTo>
                <a:lnTo>
                  <a:pt x="1584536" y="415615"/>
                </a:lnTo>
                <a:lnTo>
                  <a:pt x="1605317" y="400029"/>
                </a:lnTo>
                <a:lnTo>
                  <a:pt x="1626098" y="348076"/>
                </a:lnTo>
                <a:lnTo>
                  <a:pt x="1646879" y="322100"/>
                </a:lnTo>
                <a:lnTo>
                  <a:pt x="1667660" y="363662"/>
                </a:lnTo>
                <a:lnTo>
                  <a:pt x="1688441" y="405224"/>
                </a:lnTo>
                <a:lnTo>
                  <a:pt x="1709222" y="405224"/>
                </a:lnTo>
                <a:lnTo>
                  <a:pt x="1730003" y="389638"/>
                </a:lnTo>
                <a:lnTo>
                  <a:pt x="1750784" y="400029"/>
                </a:lnTo>
                <a:lnTo>
                  <a:pt x="1771565" y="441591"/>
                </a:lnTo>
                <a:lnTo>
                  <a:pt x="1792346" y="405224"/>
                </a:lnTo>
                <a:lnTo>
                  <a:pt x="1813127" y="197419"/>
                </a:lnTo>
                <a:lnTo>
                  <a:pt x="1833908" y="129881"/>
                </a:lnTo>
                <a:lnTo>
                  <a:pt x="1854689" y="389638"/>
                </a:lnTo>
                <a:lnTo>
                  <a:pt x="1875470" y="555886"/>
                </a:lnTo>
                <a:lnTo>
                  <a:pt x="1896246" y="322100"/>
                </a:lnTo>
                <a:lnTo>
                  <a:pt x="1917027" y="0"/>
                </a:lnTo>
                <a:lnTo>
                  <a:pt x="1937808" y="72733"/>
                </a:lnTo>
                <a:lnTo>
                  <a:pt x="1958589" y="301319"/>
                </a:lnTo>
                <a:lnTo>
                  <a:pt x="1979370" y="264952"/>
                </a:lnTo>
                <a:lnTo>
                  <a:pt x="2000151" y="140271"/>
                </a:lnTo>
                <a:lnTo>
                  <a:pt x="2020932" y="166242"/>
                </a:lnTo>
                <a:lnTo>
                  <a:pt x="2041713" y="202609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27519" y="2569112"/>
            <a:ext cx="15875" cy="52069"/>
          </a:xfrm>
          <a:custGeom>
            <a:avLst/>
            <a:gdLst/>
            <a:ahLst/>
            <a:cxnLst/>
            <a:rect l="l" t="t" r="r" b="b"/>
            <a:pathLst>
              <a:path w="15875" h="52069">
                <a:moveTo>
                  <a:pt x="0" y="0"/>
                </a:moveTo>
                <a:lnTo>
                  <a:pt x="15585" y="51952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11933" y="2517159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27519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48300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69081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89862" y="2517159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10643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31424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52205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66" y="15585"/>
                </a:moveTo>
                <a:lnTo>
                  <a:pt x="31166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66" y="6975"/>
                </a:lnTo>
                <a:lnTo>
                  <a:pt x="31166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72986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66" y="15585"/>
                </a:moveTo>
                <a:lnTo>
                  <a:pt x="31166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66" y="6975"/>
                </a:lnTo>
                <a:lnTo>
                  <a:pt x="31166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93767" y="266782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66" y="15585"/>
                </a:moveTo>
                <a:lnTo>
                  <a:pt x="31166" y="24190"/>
                </a:lnTo>
                <a:lnTo>
                  <a:pt x="24190" y="31171"/>
                </a:lnTo>
                <a:lnTo>
                  <a:pt x="15580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0" y="0"/>
                </a:lnTo>
                <a:lnTo>
                  <a:pt x="24190" y="0"/>
                </a:lnTo>
                <a:lnTo>
                  <a:pt x="31166" y="6975"/>
                </a:lnTo>
                <a:lnTo>
                  <a:pt x="31166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14548" y="266782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66" y="15585"/>
                </a:moveTo>
                <a:lnTo>
                  <a:pt x="31166" y="24190"/>
                </a:lnTo>
                <a:lnTo>
                  <a:pt x="24190" y="31171"/>
                </a:lnTo>
                <a:lnTo>
                  <a:pt x="15580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0" y="0"/>
                </a:lnTo>
                <a:lnTo>
                  <a:pt x="24190" y="0"/>
                </a:lnTo>
                <a:lnTo>
                  <a:pt x="31166" y="6975"/>
                </a:lnTo>
                <a:lnTo>
                  <a:pt x="31166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35324" y="266782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56104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76886" y="266782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97667" y="274055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18448" y="274055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39229" y="274055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60010" y="274055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80791" y="274055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01572" y="274055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222353" y="281848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0"/>
                </a:moveTo>
                <a:lnTo>
                  <a:pt x="31171" y="24190"/>
                </a:lnTo>
                <a:lnTo>
                  <a:pt x="24195" y="31166"/>
                </a:lnTo>
                <a:lnTo>
                  <a:pt x="15585" y="31166"/>
                </a:lnTo>
                <a:lnTo>
                  <a:pt x="6981" y="31166"/>
                </a:lnTo>
                <a:lnTo>
                  <a:pt x="0" y="24190"/>
                </a:lnTo>
                <a:lnTo>
                  <a:pt x="0" y="15580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43134" y="281848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0"/>
                </a:moveTo>
                <a:lnTo>
                  <a:pt x="31171" y="24190"/>
                </a:lnTo>
                <a:lnTo>
                  <a:pt x="24195" y="31166"/>
                </a:lnTo>
                <a:lnTo>
                  <a:pt x="15585" y="31166"/>
                </a:lnTo>
                <a:lnTo>
                  <a:pt x="6981" y="31166"/>
                </a:lnTo>
                <a:lnTo>
                  <a:pt x="0" y="24190"/>
                </a:lnTo>
                <a:lnTo>
                  <a:pt x="0" y="15580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63915" y="281848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0"/>
                </a:moveTo>
                <a:lnTo>
                  <a:pt x="31171" y="24190"/>
                </a:lnTo>
                <a:lnTo>
                  <a:pt x="24195" y="31166"/>
                </a:lnTo>
                <a:lnTo>
                  <a:pt x="15585" y="31166"/>
                </a:lnTo>
                <a:lnTo>
                  <a:pt x="6981" y="31166"/>
                </a:lnTo>
                <a:lnTo>
                  <a:pt x="0" y="24190"/>
                </a:lnTo>
                <a:lnTo>
                  <a:pt x="0" y="15580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84696" y="281848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0"/>
                </a:moveTo>
                <a:lnTo>
                  <a:pt x="31171" y="24190"/>
                </a:lnTo>
                <a:lnTo>
                  <a:pt x="24195" y="31166"/>
                </a:lnTo>
                <a:lnTo>
                  <a:pt x="15585" y="31166"/>
                </a:lnTo>
                <a:lnTo>
                  <a:pt x="6981" y="31166"/>
                </a:lnTo>
                <a:lnTo>
                  <a:pt x="0" y="24190"/>
                </a:lnTo>
                <a:lnTo>
                  <a:pt x="0" y="15580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05477" y="274055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21063" y="274055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341844" y="281848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0"/>
                </a:moveTo>
                <a:lnTo>
                  <a:pt x="31171" y="24190"/>
                </a:lnTo>
                <a:lnTo>
                  <a:pt x="24195" y="31166"/>
                </a:lnTo>
                <a:lnTo>
                  <a:pt x="15585" y="31166"/>
                </a:lnTo>
                <a:lnTo>
                  <a:pt x="6981" y="31166"/>
                </a:lnTo>
                <a:lnTo>
                  <a:pt x="0" y="24190"/>
                </a:lnTo>
                <a:lnTo>
                  <a:pt x="0" y="15580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62624" y="281848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0"/>
                </a:moveTo>
                <a:lnTo>
                  <a:pt x="31171" y="24190"/>
                </a:lnTo>
                <a:lnTo>
                  <a:pt x="24195" y="31166"/>
                </a:lnTo>
                <a:lnTo>
                  <a:pt x="15585" y="31166"/>
                </a:lnTo>
                <a:lnTo>
                  <a:pt x="6981" y="31166"/>
                </a:lnTo>
                <a:lnTo>
                  <a:pt x="0" y="24190"/>
                </a:lnTo>
                <a:lnTo>
                  <a:pt x="0" y="15580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383406" y="281848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0"/>
                </a:moveTo>
                <a:lnTo>
                  <a:pt x="31171" y="24190"/>
                </a:lnTo>
                <a:lnTo>
                  <a:pt x="24195" y="31166"/>
                </a:lnTo>
                <a:lnTo>
                  <a:pt x="15585" y="31166"/>
                </a:lnTo>
                <a:lnTo>
                  <a:pt x="6981" y="31166"/>
                </a:lnTo>
                <a:lnTo>
                  <a:pt x="0" y="24190"/>
                </a:lnTo>
                <a:lnTo>
                  <a:pt x="0" y="15580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04187" y="281848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0"/>
                </a:moveTo>
                <a:lnTo>
                  <a:pt x="31171" y="24190"/>
                </a:lnTo>
                <a:lnTo>
                  <a:pt x="24195" y="31166"/>
                </a:lnTo>
                <a:lnTo>
                  <a:pt x="15585" y="31166"/>
                </a:lnTo>
                <a:lnTo>
                  <a:pt x="6981" y="31166"/>
                </a:lnTo>
                <a:lnTo>
                  <a:pt x="0" y="24190"/>
                </a:lnTo>
                <a:lnTo>
                  <a:pt x="0" y="15580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424968" y="281848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0"/>
                </a:moveTo>
                <a:lnTo>
                  <a:pt x="31171" y="24190"/>
                </a:lnTo>
                <a:lnTo>
                  <a:pt x="24195" y="31166"/>
                </a:lnTo>
                <a:lnTo>
                  <a:pt x="15585" y="31166"/>
                </a:lnTo>
                <a:lnTo>
                  <a:pt x="6981" y="31166"/>
                </a:lnTo>
                <a:lnTo>
                  <a:pt x="0" y="24190"/>
                </a:lnTo>
                <a:lnTo>
                  <a:pt x="0" y="15580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45749" y="281848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0"/>
                </a:moveTo>
                <a:lnTo>
                  <a:pt x="31171" y="24190"/>
                </a:lnTo>
                <a:lnTo>
                  <a:pt x="24195" y="31166"/>
                </a:lnTo>
                <a:lnTo>
                  <a:pt x="15585" y="31166"/>
                </a:lnTo>
                <a:lnTo>
                  <a:pt x="6981" y="31166"/>
                </a:lnTo>
                <a:lnTo>
                  <a:pt x="0" y="24190"/>
                </a:lnTo>
                <a:lnTo>
                  <a:pt x="0" y="15580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66530" y="281848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0"/>
                </a:moveTo>
                <a:lnTo>
                  <a:pt x="31171" y="24190"/>
                </a:lnTo>
                <a:lnTo>
                  <a:pt x="24195" y="31166"/>
                </a:lnTo>
                <a:lnTo>
                  <a:pt x="15585" y="31166"/>
                </a:lnTo>
                <a:lnTo>
                  <a:pt x="6981" y="31166"/>
                </a:lnTo>
                <a:lnTo>
                  <a:pt x="0" y="24190"/>
                </a:lnTo>
                <a:lnTo>
                  <a:pt x="0" y="15580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487311" y="281848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0"/>
                </a:moveTo>
                <a:lnTo>
                  <a:pt x="31171" y="24190"/>
                </a:lnTo>
                <a:lnTo>
                  <a:pt x="24195" y="31166"/>
                </a:lnTo>
                <a:lnTo>
                  <a:pt x="15585" y="31166"/>
                </a:lnTo>
                <a:lnTo>
                  <a:pt x="6981" y="31166"/>
                </a:lnTo>
                <a:lnTo>
                  <a:pt x="0" y="24190"/>
                </a:lnTo>
                <a:lnTo>
                  <a:pt x="0" y="15580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508092" y="289121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5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5"/>
                </a:lnTo>
                <a:lnTo>
                  <a:pt x="0" y="15585"/>
                </a:lnTo>
                <a:lnTo>
                  <a:pt x="0" y="6981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81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528873" y="289121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5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5"/>
                </a:lnTo>
                <a:lnTo>
                  <a:pt x="0" y="15585"/>
                </a:lnTo>
                <a:lnTo>
                  <a:pt x="0" y="6981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81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549654" y="289121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5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5"/>
                </a:lnTo>
                <a:lnTo>
                  <a:pt x="0" y="15585"/>
                </a:lnTo>
                <a:lnTo>
                  <a:pt x="0" y="6981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81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570435" y="274055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591216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611997" y="274055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632778" y="2969141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5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5"/>
                </a:lnTo>
                <a:lnTo>
                  <a:pt x="0" y="15585"/>
                </a:lnTo>
                <a:lnTo>
                  <a:pt x="0" y="6981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81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653559" y="289121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5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5"/>
                </a:lnTo>
                <a:lnTo>
                  <a:pt x="0" y="15585"/>
                </a:lnTo>
                <a:lnTo>
                  <a:pt x="0" y="6981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81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674340" y="2517159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695121" y="2439231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715902" y="266782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736683" y="274055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757464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778245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799026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819807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840588" y="2517159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56174" y="2517159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876955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897736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918517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939298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960079" y="2517159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980860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001641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022422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043203" y="266782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063984" y="266782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084765" y="266782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105546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126327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147108" y="266782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167889" y="274055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188670" y="274055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209451" y="274055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230232" y="266782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251013" y="266782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271794" y="274055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92575" y="281848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0"/>
                </a:moveTo>
                <a:lnTo>
                  <a:pt x="31171" y="24190"/>
                </a:lnTo>
                <a:lnTo>
                  <a:pt x="24190" y="31166"/>
                </a:lnTo>
                <a:lnTo>
                  <a:pt x="15585" y="31166"/>
                </a:lnTo>
                <a:lnTo>
                  <a:pt x="6975" y="31166"/>
                </a:lnTo>
                <a:lnTo>
                  <a:pt x="0" y="24190"/>
                </a:lnTo>
                <a:lnTo>
                  <a:pt x="0" y="15580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313356" y="281848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0"/>
                </a:moveTo>
                <a:lnTo>
                  <a:pt x="31171" y="24190"/>
                </a:lnTo>
                <a:lnTo>
                  <a:pt x="24190" y="31166"/>
                </a:lnTo>
                <a:lnTo>
                  <a:pt x="15585" y="31166"/>
                </a:lnTo>
                <a:lnTo>
                  <a:pt x="6975" y="31166"/>
                </a:lnTo>
                <a:lnTo>
                  <a:pt x="0" y="24190"/>
                </a:lnTo>
                <a:lnTo>
                  <a:pt x="0" y="15580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334137" y="281848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0"/>
                </a:moveTo>
                <a:lnTo>
                  <a:pt x="31171" y="24190"/>
                </a:lnTo>
                <a:lnTo>
                  <a:pt x="24190" y="31166"/>
                </a:lnTo>
                <a:lnTo>
                  <a:pt x="15585" y="31166"/>
                </a:lnTo>
                <a:lnTo>
                  <a:pt x="6975" y="31166"/>
                </a:lnTo>
                <a:lnTo>
                  <a:pt x="0" y="24190"/>
                </a:lnTo>
                <a:lnTo>
                  <a:pt x="0" y="15580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349723" y="274055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370504" y="274055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391285" y="281848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0"/>
                </a:moveTo>
                <a:lnTo>
                  <a:pt x="31171" y="24190"/>
                </a:lnTo>
                <a:lnTo>
                  <a:pt x="24190" y="31166"/>
                </a:lnTo>
                <a:lnTo>
                  <a:pt x="15585" y="31166"/>
                </a:lnTo>
                <a:lnTo>
                  <a:pt x="6975" y="31166"/>
                </a:lnTo>
                <a:lnTo>
                  <a:pt x="0" y="24190"/>
                </a:lnTo>
                <a:lnTo>
                  <a:pt x="0" y="15580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412066" y="289121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5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5"/>
                </a:lnTo>
                <a:lnTo>
                  <a:pt x="0" y="15585"/>
                </a:lnTo>
                <a:lnTo>
                  <a:pt x="0" y="6981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81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432847" y="281848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0"/>
                </a:moveTo>
                <a:lnTo>
                  <a:pt x="31171" y="24190"/>
                </a:lnTo>
                <a:lnTo>
                  <a:pt x="24190" y="31166"/>
                </a:lnTo>
                <a:lnTo>
                  <a:pt x="15585" y="31166"/>
                </a:lnTo>
                <a:lnTo>
                  <a:pt x="6975" y="31166"/>
                </a:lnTo>
                <a:lnTo>
                  <a:pt x="0" y="24190"/>
                </a:lnTo>
                <a:lnTo>
                  <a:pt x="0" y="15580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453628" y="281848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0"/>
                </a:moveTo>
                <a:lnTo>
                  <a:pt x="31171" y="24190"/>
                </a:lnTo>
                <a:lnTo>
                  <a:pt x="24190" y="31166"/>
                </a:lnTo>
                <a:lnTo>
                  <a:pt x="15585" y="31166"/>
                </a:lnTo>
                <a:lnTo>
                  <a:pt x="6975" y="31166"/>
                </a:lnTo>
                <a:lnTo>
                  <a:pt x="0" y="24190"/>
                </a:lnTo>
                <a:lnTo>
                  <a:pt x="0" y="15580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474409" y="274055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495190" y="281848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0"/>
                </a:moveTo>
                <a:lnTo>
                  <a:pt x="31171" y="24190"/>
                </a:lnTo>
                <a:lnTo>
                  <a:pt x="24190" y="31166"/>
                </a:lnTo>
                <a:lnTo>
                  <a:pt x="15585" y="31166"/>
                </a:lnTo>
                <a:lnTo>
                  <a:pt x="6975" y="31166"/>
                </a:lnTo>
                <a:lnTo>
                  <a:pt x="0" y="24190"/>
                </a:lnTo>
                <a:lnTo>
                  <a:pt x="0" y="15580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515972" y="281848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0"/>
                </a:moveTo>
                <a:lnTo>
                  <a:pt x="31171" y="24190"/>
                </a:lnTo>
                <a:lnTo>
                  <a:pt x="24190" y="31166"/>
                </a:lnTo>
                <a:lnTo>
                  <a:pt x="15585" y="31166"/>
                </a:lnTo>
                <a:lnTo>
                  <a:pt x="6975" y="31166"/>
                </a:lnTo>
                <a:lnTo>
                  <a:pt x="0" y="24190"/>
                </a:lnTo>
                <a:lnTo>
                  <a:pt x="0" y="15580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536752" y="289121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5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5"/>
                </a:lnTo>
                <a:lnTo>
                  <a:pt x="0" y="15585"/>
                </a:lnTo>
                <a:lnTo>
                  <a:pt x="0" y="6981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81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557533" y="281848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0"/>
                </a:moveTo>
                <a:lnTo>
                  <a:pt x="31171" y="24190"/>
                </a:lnTo>
                <a:lnTo>
                  <a:pt x="24190" y="31166"/>
                </a:lnTo>
                <a:lnTo>
                  <a:pt x="15585" y="31166"/>
                </a:lnTo>
                <a:lnTo>
                  <a:pt x="6975" y="31166"/>
                </a:lnTo>
                <a:lnTo>
                  <a:pt x="0" y="24190"/>
                </a:lnTo>
                <a:lnTo>
                  <a:pt x="0" y="15580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78314" y="281848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0"/>
                </a:moveTo>
                <a:lnTo>
                  <a:pt x="31171" y="24190"/>
                </a:lnTo>
                <a:lnTo>
                  <a:pt x="24190" y="31166"/>
                </a:lnTo>
                <a:lnTo>
                  <a:pt x="15585" y="31166"/>
                </a:lnTo>
                <a:lnTo>
                  <a:pt x="6975" y="31166"/>
                </a:lnTo>
                <a:lnTo>
                  <a:pt x="0" y="24190"/>
                </a:lnTo>
                <a:lnTo>
                  <a:pt x="0" y="15580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99095" y="289121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5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5"/>
                </a:lnTo>
                <a:lnTo>
                  <a:pt x="0" y="15585"/>
                </a:lnTo>
                <a:lnTo>
                  <a:pt x="0" y="6981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81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619876" y="289121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5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5"/>
                </a:lnTo>
                <a:lnTo>
                  <a:pt x="0" y="15585"/>
                </a:lnTo>
                <a:lnTo>
                  <a:pt x="0" y="6981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81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640658" y="266782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661439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682220" y="281848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66" y="15580"/>
                </a:moveTo>
                <a:lnTo>
                  <a:pt x="31166" y="24190"/>
                </a:lnTo>
                <a:lnTo>
                  <a:pt x="24190" y="31166"/>
                </a:lnTo>
                <a:lnTo>
                  <a:pt x="15585" y="31166"/>
                </a:lnTo>
                <a:lnTo>
                  <a:pt x="6975" y="31166"/>
                </a:lnTo>
                <a:lnTo>
                  <a:pt x="0" y="24190"/>
                </a:lnTo>
                <a:lnTo>
                  <a:pt x="0" y="15580"/>
                </a:lnTo>
                <a:lnTo>
                  <a:pt x="0" y="6975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66" y="6975"/>
                </a:lnTo>
                <a:lnTo>
                  <a:pt x="31166" y="1558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703000" y="2969141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66" y="15585"/>
                </a:moveTo>
                <a:lnTo>
                  <a:pt x="31166" y="24195"/>
                </a:lnTo>
                <a:lnTo>
                  <a:pt x="24190" y="31171"/>
                </a:lnTo>
                <a:lnTo>
                  <a:pt x="15585" y="31171"/>
                </a:lnTo>
                <a:lnTo>
                  <a:pt x="6975" y="31171"/>
                </a:lnTo>
                <a:lnTo>
                  <a:pt x="0" y="24195"/>
                </a:lnTo>
                <a:lnTo>
                  <a:pt x="0" y="15585"/>
                </a:lnTo>
                <a:lnTo>
                  <a:pt x="0" y="6981"/>
                </a:lnTo>
                <a:lnTo>
                  <a:pt x="6975" y="0"/>
                </a:lnTo>
                <a:lnTo>
                  <a:pt x="15585" y="0"/>
                </a:lnTo>
                <a:lnTo>
                  <a:pt x="24190" y="0"/>
                </a:lnTo>
                <a:lnTo>
                  <a:pt x="31166" y="6981"/>
                </a:lnTo>
                <a:lnTo>
                  <a:pt x="31166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723781" y="274055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66" y="15585"/>
                </a:moveTo>
                <a:lnTo>
                  <a:pt x="31166" y="24190"/>
                </a:lnTo>
                <a:lnTo>
                  <a:pt x="24190" y="31171"/>
                </a:lnTo>
                <a:lnTo>
                  <a:pt x="15580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0" y="0"/>
                </a:lnTo>
                <a:lnTo>
                  <a:pt x="24190" y="0"/>
                </a:lnTo>
                <a:lnTo>
                  <a:pt x="31166" y="6975"/>
                </a:lnTo>
                <a:lnTo>
                  <a:pt x="31166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744562" y="2439231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66" y="15585"/>
                </a:moveTo>
                <a:lnTo>
                  <a:pt x="31166" y="24190"/>
                </a:lnTo>
                <a:lnTo>
                  <a:pt x="24190" y="31171"/>
                </a:lnTo>
                <a:lnTo>
                  <a:pt x="15580" y="31171"/>
                </a:lnTo>
                <a:lnTo>
                  <a:pt x="6975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75" y="0"/>
                </a:lnTo>
                <a:lnTo>
                  <a:pt x="15580" y="0"/>
                </a:lnTo>
                <a:lnTo>
                  <a:pt x="24190" y="0"/>
                </a:lnTo>
                <a:lnTo>
                  <a:pt x="31166" y="6975"/>
                </a:lnTo>
                <a:lnTo>
                  <a:pt x="31166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765338" y="2517159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786119" y="274055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806900" y="274055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827681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848462" y="258989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869243" y="266782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171" y="15585"/>
                </a:moveTo>
                <a:lnTo>
                  <a:pt x="31171" y="24190"/>
                </a:lnTo>
                <a:lnTo>
                  <a:pt x="24195" y="31171"/>
                </a:lnTo>
                <a:lnTo>
                  <a:pt x="15585" y="31171"/>
                </a:lnTo>
                <a:lnTo>
                  <a:pt x="6981" y="31171"/>
                </a:lnTo>
                <a:lnTo>
                  <a:pt x="0" y="24190"/>
                </a:lnTo>
                <a:lnTo>
                  <a:pt x="0" y="15585"/>
                </a:lnTo>
                <a:lnTo>
                  <a:pt x="0" y="6975"/>
                </a:lnTo>
                <a:lnTo>
                  <a:pt x="6981" y="0"/>
                </a:lnTo>
                <a:lnTo>
                  <a:pt x="15585" y="0"/>
                </a:lnTo>
                <a:lnTo>
                  <a:pt x="24195" y="0"/>
                </a:lnTo>
                <a:lnTo>
                  <a:pt x="31171" y="6975"/>
                </a:lnTo>
                <a:lnTo>
                  <a:pt x="31171" y="1558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827519" y="2532745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1870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843105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863886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884666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905448" y="2532745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1870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926229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947010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967791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988572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09347" y="2683408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36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30128" y="2683408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36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50909" y="2683408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36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71690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92471" y="2683408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36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113253" y="2719774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6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134033" y="2719774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6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154814" y="2719774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6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175596" y="2719774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6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196377" y="2719774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6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217157" y="2719774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6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237939" y="271977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58720" y="271977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79501" y="271977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300281" y="271977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321063" y="2719774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6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336648" y="2719774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6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357429" y="271977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378210" y="271977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398991" y="271977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419773" y="271977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440553" y="271977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461334" y="271977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482116" y="271977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502897" y="271977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523677" y="2719774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0"/>
                </a:moveTo>
                <a:lnTo>
                  <a:pt x="0" y="187023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544459" y="2719774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0"/>
                </a:moveTo>
                <a:lnTo>
                  <a:pt x="0" y="187023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565240" y="2719774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0"/>
                </a:moveTo>
                <a:lnTo>
                  <a:pt x="0" y="187023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586021" y="2719774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6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606801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627583" y="2719774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6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648364" y="2719774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4952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669145" y="2719774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0"/>
                </a:moveTo>
                <a:lnTo>
                  <a:pt x="0" y="187023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689926" y="2532745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1870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710707" y="2454817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2649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731488" y="2683408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36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752269" y="2719774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6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773050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793831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814612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835393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856174" y="2532745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1870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871760" y="2532745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1870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892541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913322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934103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954884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975665" y="2532745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1870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996446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017227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038008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058789" y="2683408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36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079570" y="2683408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36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00351" y="2683408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36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21132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141913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162694" y="2683408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36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183475" y="2719774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6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204256" y="2719774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6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225037" y="2719774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6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245818" y="2683408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36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266599" y="2683408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36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287380" y="2719774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6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308161" y="271977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328942" y="271977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349723" y="271977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365309" y="2719774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6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386090" y="2719774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6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406871" y="271977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427652" y="2719774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0"/>
                </a:moveTo>
                <a:lnTo>
                  <a:pt x="0" y="187023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448433" y="271977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469214" y="271977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489995" y="2719774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6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510776" y="271977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531557" y="271977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552338" y="2719774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0"/>
                </a:moveTo>
                <a:lnTo>
                  <a:pt x="0" y="187023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573119" y="271977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593900" y="271977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614681" y="2719774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0"/>
                </a:moveTo>
                <a:lnTo>
                  <a:pt x="0" y="187023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635462" y="2719774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0"/>
                </a:moveTo>
                <a:lnTo>
                  <a:pt x="0" y="187023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656243" y="2683408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36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677025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697805" y="271977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718586" y="2719774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4952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739362" y="2719774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6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60143" y="2454817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2649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780924" y="2532745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1870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801705" y="2719774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6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822486" y="2719774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6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843267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864048" y="260547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884829" y="2683408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36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827519" y="2719774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3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 txBox="1"/>
          <p:nvPr/>
        </p:nvSpPr>
        <p:spPr>
          <a:xfrm>
            <a:off x="4554006" y="2448054"/>
            <a:ext cx="143510" cy="52387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b="1" spc="-10" dirty="0">
                <a:latin typeface="Arial"/>
                <a:cs typeface="Arial"/>
              </a:rPr>
              <a:t>v(nT</a:t>
            </a:r>
            <a:r>
              <a:rPr sz="675" b="1" spc="-15" baseline="-37037" dirty="0">
                <a:latin typeface="Arial"/>
                <a:cs typeface="Arial"/>
              </a:rPr>
              <a:t>s</a:t>
            </a:r>
            <a:r>
              <a:rPr sz="600" b="1" spc="-10" dirty="0">
                <a:latin typeface="Arial"/>
                <a:cs typeface="Arial"/>
              </a:rPr>
              <a:t>),</a:t>
            </a:r>
            <a:r>
              <a:rPr sz="600" b="1" spc="-40" dirty="0">
                <a:latin typeface="Arial"/>
                <a:cs typeface="Arial"/>
              </a:rPr>
              <a:t> </a:t>
            </a:r>
            <a:r>
              <a:rPr sz="600" b="1" spc="-15" dirty="0">
                <a:latin typeface="Arial"/>
                <a:cs typeface="Arial"/>
              </a:rPr>
              <a:t>v</a:t>
            </a:r>
            <a:r>
              <a:rPr sz="675" b="1" spc="-22" baseline="-37037" dirty="0">
                <a:latin typeface="Arial"/>
                <a:cs typeface="Arial"/>
              </a:rPr>
              <a:t>q</a:t>
            </a:r>
            <a:r>
              <a:rPr sz="600" b="1" spc="-15" dirty="0">
                <a:latin typeface="Arial"/>
                <a:cs typeface="Arial"/>
              </a:rPr>
              <a:t>(nT</a:t>
            </a:r>
            <a:r>
              <a:rPr sz="675" b="1" spc="-22" baseline="-37037" dirty="0">
                <a:latin typeface="Arial"/>
                <a:cs typeface="Arial"/>
              </a:rPr>
              <a:t>s</a:t>
            </a:r>
            <a:r>
              <a:rPr sz="600" b="1" spc="-15" dirty="0">
                <a:latin typeface="Arial"/>
                <a:cs typeface="Arial"/>
              </a:rPr>
              <a:t>)</a:t>
            </a:r>
            <a:endParaRPr sz="600">
              <a:latin typeface="Arial"/>
              <a:cs typeface="Arial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3192155" y="3995059"/>
            <a:ext cx="1723389" cy="23367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95"/>
              </a:spcBef>
              <a:tabLst>
                <a:tab pos="1056640" algn="l"/>
                <a:tab pos="1562100" algn="l"/>
              </a:tabLst>
            </a:pPr>
            <a:r>
              <a:rPr sz="600" spc="-5" dirty="0">
                <a:latin typeface="Arial"/>
                <a:cs typeface="Arial"/>
              </a:rPr>
              <a:t>1.5	1.55	1.45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5" dirty="0">
                <a:latin typeface="Arial"/>
                <a:cs typeface="Arial"/>
              </a:rPr>
              <a:t>t,</a:t>
            </a:r>
            <a:r>
              <a:rPr sz="600" b="1" spc="-10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nT</a:t>
            </a:r>
            <a:endParaRPr sz="600">
              <a:latin typeface="Arial"/>
              <a:cs typeface="Arial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4653764" y="3893753"/>
            <a:ext cx="175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−0.5</a:t>
            </a:r>
            <a:endParaRPr sz="600">
              <a:latin typeface="Arial"/>
              <a:cs typeface="Arial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4757671" y="360801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4695328" y="3322274"/>
            <a:ext cx="130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0.5</a:t>
            </a:r>
            <a:endParaRPr sz="600">
              <a:latin typeface="Arial"/>
              <a:cs typeface="Arial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4810580" y="3326261"/>
            <a:ext cx="2091187" cy="688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4" name="object 264"/>
          <p:cNvGraphicFramePr>
            <a:graphicFrameLocks noGrp="1"/>
          </p:cNvGraphicFramePr>
          <p:nvPr/>
        </p:nvGraphicFramePr>
        <p:xfrm>
          <a:off x="4826166" y="3326261"/>
          <a:ext cx="2057400" cy="683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700"/>
                <a:gridCol w="1028700"/>
              </a:tblGrid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8" name="object 268"/>
          <p:cNvSpPr txBox="1">
            <a:spLocks noGrp="1"/>
          </p:cNvSpPr>
          <p:nvPr>
            <p:ph type="sldNum" sz="quarter" idx="7"/>
          </p:nvPr>
        </p:nvSpPr>
        <p:spPr>
          <a:xfrm>
            <a:off x="4141444" y="5796550"/>
            <a:ext cx="79375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230"/>
              </a:lnSpc>
            </a:pPr>
            <a:fld id="{81D60167-4931-47E6-BA6A-407CBD079E47}" type="slidenum">
              <a:rPr sz="1800" spc="-175" dirty="0">
                <a:latin typeface="Lucida Sans"/>
                <a:cs typeface="Lucida Sans"/>
              </a:rPr>
              <a:t>4</a:t>
            </a:fld>
            <a:r>
              <a:rPr sz="1800" spc="-175" dirty="0">
                <a:latin typeface="Lucida Sans"/>
                <a:cs typeface="Lucida Sans"/>
              </a:rPr>
              <a:t> </a:t>
            </a:r>
            <a:r>
              <a:rPr sz="1800" spc="434" dirty="0">
                <a:latin typeface="Lucida Sans"/>
                <a:cs typeface="Lucida Sans"/>
              </a:rPr>
              <a:t>/</a:t>
            </a:r>
            <a:r>
              <a:rPr sz="1800" spc="-440" dirty="0">
                <a:latin typeface="Lucida Sans"/>
                <a:cs typeface="Lucida Sans"/>
              </a:rPr>
              <a:t> </a:t>
            </a:r>
            <a:r>
              <a:rPr sz="1800" spc="-175" dirty="0">
                <a:latin typeface="Lucida Sans"/>
                <a:cs typeface="Lucida Sans"/>
              </a:rPr>
              <a:t>21</a:t>
            </a:r>
          </a:p>
        </p:txBody>
      </p:sp>
      <p:sp>
        <p:nvSpPr>
          <p:cNvPr id="265" name="object 265"/>
          <p:cNvSpPr txBox="1"/>
          <p:nvPr/>
        </p:nvSpPr>
        <p:spPr>
          <a:xfrm>
            <a:off x="5781131" y="4008048"/>
            <a:ext cx="1191260" cy="184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>
              <a:lnSpc>
                <a:spcPts val="625"/>
              </a:lnSpc>
              <a:spcBef>
                <a:spcPts val="95"/>
              </a:spcBef>
              <a:tabLst>
                <a:tab pos="1030605" algn="l"/>
              </a:tabLst>
            </a:pPr>
            <a:r>
              <a:rPr sz="600" spc="-5" dirty="0">
                <a:latin typeface="Arial"/>
                <a:cs typeface="Arial"/>
              </a:rPr>
              <a:t>1.5	1.55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25"/>
              </a:lnSpc>
            </a:pPr>
            <a:r>
              <a:rPr sz="600" b="1" spc="-10" dirty="0">
                <a:latin typeface="Arial"/>
                <a:cs typeface="Arial"/>
              </a:rPr>
              <a:t>nT</a:t>
            </a:r>
            <a:r>
              <a:rPr sz="675" b="1" spc="-15" baseline="-37037" dirty="0">
                <a:latin typeface="Arial"/>
                <a:cs typeface="Arial"/>
              </a:rPr>
              <a:t>s</a:t>
            </a:r>
            <a:endParaRPr sz="675" baseline="-37037">
              <a:latin typeface="Arial"/>
              <a:cs typeface="Arial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4564396" y="3518276"/>
            <a:ext cx="143510" cy="23812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b="1" dirty="0">
                <a:latin typeface="Arial"/>
                <a:cs typeface="Arial"/>
              </a:rPr>
              <a:t>e(n</a:t>
            </a:r>
            <a:r>
              <a:rPr sz="600" b="1" spc="-35" dirty="0">
                <a:latin typeface="Arial"/>
                <a:cs typeface="Arial"/>
              </a:rPr>
              <a:t>T</a:t>
            </a:r>
            <a:r>
              <a:rPr sz="675" b="1" spc="-30" baseline="-37037" dirty="0">
                <a:latin typeface="Arial"/>
                <a:cs typeface="Arial"/>
              </a:rPr>
              <a:t>s</a:t>
            </a:r>
            <a:r>
              <a:rPr sz="600" b="1" dirty="0">
                <a:latin typeface="Arial"/>
                <a:cs typeface="Arial"/>
              </a:rPr>
              <a:t>)</a:t>
            </a:r>
            <a:endParaRPr sz="600">
              <a:latin typeface="Arial"/>
              <a:cs typeface="Arial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347294" y="4195822"/>
            <a:ext cx="8303895" cy="125390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08610">
              <a:lnSpc>
                <a:spcPct val="101000"/>
              </a:lnSpc>
              <a:spcBef>
                <a:spcPts val="85"/>
              </a:spcBef>
            </a:pPr>
            <a:r>
              <a:rPr sz="1600" dirty="0">
                <a:latin typeface="Lucida Sans"/>
                <a:cs typeface="Lucida Sans"/>
              </a:rPr>
              <a:t>Segment of voice signal on top is sampled and quantized. Bottom left: voice segment  (continuous line) and the sampled signal (vertical samples) using a sampling </a:t>
            </a:r>
            <a:r>
              <a:rPr sz="1600" dirty="0" smtClean="0">
                <a:latin typeface="Lucida Sans"/>
                <a:cs typeface="Lucida Sans"/>
              </a:rPr>
              <a:t>period</a:t>
            </a:r>
            <a:r>
              <a:rPr lang="en-US" sz="1600" dirty="0" smtClean="0">
                <a:latin typeface="Lucida Sans"/>
                <a:cs typeface="Lucida Sans"/>
              </a:rPr>
              <a:t> </a:t>
            </a:r>
            <a:r>
              <a:rPr sz="1600" dirty="0" smtClean="0">
                <a:latin typeface="Lucida Sans"/>
                <a:cs typeface="Lucida Sans"/>
              </a:rPr>
              <a:t>Ts </a:t>
            </a:r>
            <a:r>
              <a:rPr sz="1600" dirty="0">
                <a:latin typeface="Lucida Sans"/>
                <a:cs typeface="Lucida Sans"/>
              </a:rPr>
              <a:t>= </a:t>
            </a:r>
            <a:r>
              <a:rPr lang="en-US" sz="1600" dirty="0" smtClean="0">
                <a:latin typeface="Lucida Sans"/>
                <a:cs typeface="Lucida Sans"/>
              </a:rPr>
              <a:t>0.001 </a:t>
            </a:r>
            <a:r>
              <a:rPr sz="1600" dirty="0" smtClean="0">
                <a:latin typeface="Lucida Sans"/>
                <a:cs typeface="Lucida Sans"/>
              </a:rPr>
              <a:t>sec</a:t>
            </a:r>
            <a:r>
              <a:rPr sz="1600" dirty="0">
                <a:latin typeface="Lucida Sans"/>
                <a:cs typeface="Lucida Sans"/>
              </a:rPr>
              <a:t>. Bottom-right: sampled and quantized signal at the top, and quantization  error, difference between the sampled and the quantized signals, at the bottom.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4141444" y="5796550"/>
            <a:ext cx="793750" cy="279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230"/>
              </a:lnSpc>
            </a:pPr>
            <a:fld id="{81D60167-4931-47E6-BA6A-407CBD079E47}" type="slidenum">
              <a:rPr sz="1600" spc="-175" dirty="0">
                <a:latin typeface="Lucida Sans"/>
                <a:cs typeface="Lucida Sans"/>
              </a:rPr>
              <a:t>5</a:t>
            </a:fld>
            <a:r>
              <a:rPr sz="1600" spc="-175" dirty="0">
                <a:latin typeface="Lucida Sans"/>
                <a:cs typeface="Lucida Sans"/>
              </a:rPr>
              <a:t> </a:t>
            </a:r>
            <a:r>
              <a:rPr sz="1600" spc="434" dirty="0">
                <a:latin typeface="Lucida Sans"/>
                <a:cs typeface="Lucida Sans"/>
              </a:rPr>
              <a:t>/</a:t>
            </a:r>
            <a:r>
              <a:rPr sz="1600" spc="-440" dirty="0">
                <a:latin typeface="Lucida Sans"/>
                <a:cs typeface="Lucida Sans"/>
              </a:rPr>
              <a:t> </a:t>
            </a:r>
            <a:r>
              <a:rPr sz="1600" spc="-175" dirty="0">
                <a:latin typeface="Lucida Sans"/>
                <a:cs typeface="Lucida Sans"/>
              </a:rPr>
              <a:t>21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2624124" y="42249"/>
            <a:ext cx="3756050" cy="284693"/>
          </a:xfrm>
        </p:spPr>
        <p:txBody>
          <a:bodyPr/>
          <a:lstStyle/>
          <a:p>
            <a:r>
              <a:rPr lang="en-US" dirty="0" smtClean="0"/>
              <a:t>Continuous-</a:t>
            </a:r>
            <a:r>
              <a:rPr lang="en-US" smtClean="0"/>
              <a:t>time signals</a:t>
            </a:r>
            <a:endParaRPr lang="en-US"/>
          </a:p>
        </p:txBody>
      </p:sp>
      <p:pic>
        <p:nvPicPr>
          <p:cNvPr id="26" name="Picture 25" descr="color_blue_und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2222500"/>
            <a:ext cx="7162800" cy="2895600"/>
          </a:xfrm>
          <a:prstGeom prst="rect">
            <a:avLst/>
          </a:prstGeom>
        </p:spPr>
      </p:pic>
      <p:pic>
        <p:nvPicPr>
          <p:cNvPr id="27" name="Picture 26" descr="color_red_boxed_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0" y="698500"/>
            <a:ext cx="2133600" cy="939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429" y="42249"/>
            <a:ext cx="249745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0" dirty="0"/>
              <a:t>Basic </a:t>
            </a:r>
            <a:r>
              <a:rPr spc="-100" dirty="0"/>
              <a:t>signal</a:t>
            </a:r>
            <a:r>
              <a:rPr spc="-55" dirty="0"/>
              <a:t> </a:t>
            </a:r>
            <a:r>
              <a:rPr spc="-65" dirty="0"/>
              <a:t>operations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4141444" y="5796550"/>
            <a:ext cx="79375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230"/>
              </a:lnSpc>
            </a:pPr>
            <a:fld id="{81D60167-4931-47E6-BA6A-407CBD079E47}" type="slidenum">
              <a:rPr sz="1800" spc="-175" dirty="0">
                <a:latin typeface="Lucida Sans"/>
                <a:cs typeface="Lucida Sans"/>
              </a:rPr>
              <a:t>6</a:t>
            </a:fld>
            <a:r>
              <a:rPr sz="1800" spc="-175" dirty="0">
                <a:latin typeface="Lucida Sans"/>
                <a:cs typeface="Lucida Sans"/>
              </a:rPr>
              <a:t> </a:t>
            </a:r>
            <a:r>
              <a:rPr sz="1800" spc="434" dirty="0">
                <a:latin typeface="Lucida Sans"/>
                <a:cs typeface="Lucida Sans"/>
              </a:rPr>
              <a:t>/</a:t>
            </a:r>
            <a:r>
              <a:rPr sz="1800" spc="-440" dirty="0">
                <a:latin typeface="Lucida Sans"/>
                <a:cs typeface="Lucida Sans"/>
              </a:rPr>
              <a:t> </a:t>
            </a:r>
            <a:r>
              <a:rPr sz="1800" spc="-175" dirty="0">
                <a:latin typeface="Lucida Sans"/>
                <a:cs typeface="Lucida Sans"/>
              </a:rPr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43941"/>
            <a:ext cx="6288456" cy="316240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600" dirty="0">
                <a:latin typeface="Lucida Sans"/>
                <a:cs typeface="Lucida Sans"/>
              </a:rPr>
              <a:t>Given signals x (t), y (t)</a:t>
            </a:r>
            <a:r>
              <a:rPr sz="1600" spc="15" dirty="0">
                <a:latin typeface="Lucida Sans"/>
                <a:cs typeface="Lucida Sans"/>
              </a:rPr>
              <a:t>, </a:t>
            </a:r>
            <a:r>
              <a:rPr sz="1600" dirty="0">
                <a:latin typeface="Lucida Sans"/>
                <a:cs typeface="Lucida Sans"/>
              </a:rPr>
              <a:t>constants</a:t>
            </a:r>
            <a:r>
              <a:rPr sz="1600" spc="-120" dirty="0">
                <a:latin typeface="Lucida Sans"/>
                <a:cs typeface="Lucida Sans"/>
              </a:rPr>
              <a:t> </a:t>
            </a:r>
            <a:r>
              <a:rPr sz="1600" i="1" dirty="0">
                <a:latin typeface="Lucida Sans"/>
                <a:cs typeface="Lucida Sans"/>
              </a:rPr>
              <a:t>α </a:t>
            </a:r>
            <a:r>
              <a:rPr sz="1600" dirty="0">
                <a:latin typeface="Lucida Sans"/>
                <a:cs typeface="Lucida Sans"/>
              </a:rPr>
              <a:t>and τ , and function w(t)</a:t>
            </a:r>
            <a:r>
              <a:rPr dirty="0"/>
              <a:t>:</a:t>
            </a:r>
            <a:endParaRPr sz="1850" dirty="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20"/>
              </a:spcBef>
              <a:buClr>
                <a:srgbClr val="04064C"/>
              </a:buClr>
              <a:buSzPct val="83783"/>
              <a:buFont typeface="DejaVu Sans"/>
              <a:buChar char="•"/>
              <a:tabLst>
                <a:tab pos="290195" algn="l"/>
                <a:tab pos="3169920" algn="l"/>
              </a:tabLst>
            </a:pPr>
            <a:r>
              <a:rPr dirty="0">
                <a:solidFill>
                  <a:srgbClr val="0000FF"/>
                </a:solidFill>
              </a:rPr>
              <a:t>Signal addition/subtraction</a:t>
            </a:r>
            <a:r>
              <a:rPr dirty="0"/>
              <a:t>:</a:t>
            </a:r>
            <a:r>
              <a:rPr lang="en-US" dirty="0"/>
              <a:t>  </a:t>
            </a:r>
            <a:r>
              <a:rPr dirty="0"/>
              <a:t>x(t) + y (t), x (t) − y (t)</a:t>
            </a:r>
          </a:p>
          <a:p>
            <a:pPr marL="289560" indent="-167640">
              <a:lnSpc>
                <a:spcPct val="100000"/>
              </a:lnSpc>
              <a:spcBef>
                <a:spcPts val="325"/>
              </a:spcBef>
              <a:buClr>
                <a:srgbClr val="04064C"/>
              </a:buClr>
              <a:buSzPct val="83783"/>
              <a:buFont typeface="DejaVu Sans"/>
              <a:buChar char="•"/>
              <a:tabLst>
                <a:tab pos="290195" algn="l"/>
                <a:tab pos="2689225" algn="l"/>
              </a:tabLst>
            </a:pPr>
            <a:r>
              <a:rPr dirty="0">
                <a:solidFill>
                  <a:srgbClr val="0000FF"/>
                </a:solidFill>
              </a:rPr>
              <a:t>Constant multiplication:</a:t>
            </a:r>
            <a:r>
              <a:rPr sz="1850" i="1" spc="-145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dirty="0"/>
              <a:t>αx (t)</a:t>
            </a:r>
            <a:endParaRPr sz="1850" dirty="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20"/>
              </a:spcBef>
              <a:buClr>
                <a:srgbClr val="04064C"/>
              </a:buClr>
              <a:buSzPct val="83783"/>
              <a:buFont typeface="DejaVu Sans"/>
              <a:buChar char="•"/>
              <a:tabLst>
                <a:tab pos="290195" algn="l"/>
              </a:tabLst>
            </a:pPr>
            <a:r>
              <a:rPr dirty="0">
                <a:solidFill>
                  <a:srgbClr val="0000FF"/>
                </a:solidFill>
              </a:rPr>
              <a:t>Time shifting</a:t>
            </a:r>
          </a:p>
          <a:p>
            <a:pPr marL="566420" lvl="1" indent="-151130">
              <a:lnSpc>
                <a:spcPct val="100000"/>
              </a:lnSpc>
              <a:spcBef>
                <a:spcPts val="520"/>
              </a:spcBef>
              <a:buClr>
                <a:srgbClr val="04064C"/>
              </a:buClr>
              <a:buSzPct val="70270"/>
              <a:buFont typeface="DejaVu Sans"/>
              <a:buChar char="•"/>
              <a:tabLst>
                <a:tab pos="567055" algn="l"/>
                <a:tab pos="2948940" algn="l"/>
              </a:tabLst>
            </a:pPr>
            <a:r>
              <a:rPr dirty="0"/>
              <a:t>x (t − τ ) is x (t) </a:t>
            </a:r>
            <a:r>
              <a:rPr dirty="0">
                <a:solidFill>
                  <a:srgbClr val="FF0000"/>
                </a:solidFill>
              </a:rPr>
              <a:t>delayed</a:t>
            </a:r>
            <a:r>
              <a:rPr dirty="0"/>
              <a:t>	by τ</a:t>
            </a:r>
          </a:p>
          <a:p>
            <a:pPr marL="566420" lvl="1" indent="-151130">
              <a:lnSpc>
                <a:spcPct val="100000"/>
              </a:lnSpc>
              <a:spcBef>
                <a:spcPts val="20"/>
              </a:spcBef>
              <a:buClr>
                <a:srgbClr val="04064C"/>
              </a:buClr>
              <a:buSzPct val="70270"/>
              <a:buFont typeface="DejaVu Sans"/>
              <a:buChar char="•"/>
              <a:tabLst>
                <a:tab pos="567055" algn="l"/>
              </a:tabLst>
            </a:pPr>
            <a:r>
              <a:rPr dirty="0"/>
              <a:t>x (t + τ ) is x (t) </a:t>
            </a:r>
            <a:r>
              <a:rPr dirty="0">
                <a:solidFill>
                  <a:srgbClr val="FF0000"/>
                </a:solidFill>
              </a:rPr>
              <a:t>advanced</a:t>
            </a:r>
            <a:r>
              <a:rPr dirty="0"/>
              <a:t> by τ</a:t>
            </a:r>
          </a:p>
          <a:p>
            <a:pPr marL="289560" indent="-167640">
              <a:lnSpc>
                <a:spcPct val="100000"/>
              </a:lnSpc>
              <a:spcBef>
                <a:spcPts val="520"/>
              </a:spcBef>
              <a:buClr>
                <a:srgbClr val="04064C"/>
              </a:buClr>
              <a:buSzPct val="83783"/>
              <a:buFont typeface="DejaVu Sans"/>
              <a:buChar char="•"/>
              <a:tabLst>
                <a:tab pos="290195" algn="l"/>
                <a:tab pos="1807210" algn="l"/>
              </a:tabLst>
            </a:pPr>
            <a:r>
              <a:rPr dirty="0">
                <a:solidFill>
                  <a:srgbClr val="0000FF"/>
                </a:solidFill>
              </a:rPr>
              <a:t>Time scaling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dirty="0"/>
              <a:t>x(αt)</a:t>
            </a:r>
          </a:p>
          <a:p>
            <a:pPr marL="566420" lvl="1" indent="-151130">
              <a:lnSpc>
                <a:spcPct val="100000"/>
              </a:lnSpc>
              <a:spcBef>
                <a:spcPts val="520"/>
              </a:spcBef>
              <a:buClr>
                <a:srgbClr val="04064C"/>
              </a:buClr>
              <a:buSzPct val="70270"/>
              <a:buFont typeface="DejaVu Sans"/>
              <a:buChar char="•"/>
              <a:tabLst>
                <a:tab pos="567055" algn="l"/>
              </a:tabLst>
            </a:pPr>
            <a:r>
              <a:rPr dirty="0"/>
              <a:t>α = −1, x (−t) reversed in time or </a:t>
            </a:r>
            <a:r>
              <a:rPr dirty="0">
                <a:solidFill>
                  <a:srgbClr val="FF0000"/>
                </a:solidFill>
              </a:rPr>
              <a:t>reflected</a:t>
            </a:r>
          </a:p>
          <a:p>
            <a:pPr marL="566420" lvl="1" indent="-151130">
              <a:lnSpc>
                <a:spcPct val="100000"/>
              </a:lnSpc>
              <a:spcBef>
                <a:spcPts val="20"/>
              </a:spcBef>
              <a:buClr>
                <a:srgbClr val="04064C"/>
              </a:buClr>
              <a:buSzPct val="70270"/>
              <a:buFont typeface="DejaVu Sans"/>
              <a:buChar char="•"/>
              <a:tabLst>
                <a:tab pos="567055" algn="l"/>
              </a:tabLst>
            </a:pPr>
            <a:r>
              <a:rPr dirty="0"/>
              <a:t>α &gt; 1, x (αt) is x (t) </a:t>
            </a:r>
            <a:r>
              <a:rPr dirty="0">
                <a:solidFill>
                  <a:srgbClr val="FF0000"/>
                </a:solidFill>
              </a:rPr>
              <a:t>compressed</a:t>
            </a:r>
          </a:p>
          <a:p>
            <a:pPr marL="566420" lvl="1" indent="-151130">
              <a:lnSpc>
                <a:spcPct val="100000"/>
              </a:lnSpc>
              <a:spcBef>
                <a:spcPts val="20"/>
              </a:spcBef>
              <a:buClr>
                <a:srgbClr val="04064C"/>
              </a:buClr>
              <a:buSzPct val="70270"/>
              <a:buFont typeface="DejaVu Sans"/>
              <a:buChar char="•"/>
              <a:tabLst>
                <a:tab pos="567055" algn="l"/>
              </a:tabLst>
            </a:pPr>
            <a:r>
              <a:rPr dirty="0"/>
              <a:t>α &lt; 1, x (αt) is x (t) </a:t>
            </a:r>
            <a:r>
              <a:rPr dirty="0">
                <a:solidFill>
                  <a:srgbClr val="FF0000"/>
                </a:solidFill>
              </a:rPr>
              <a:t>expanded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1150" y="3898900"/>
            <a:ext cx="4065904" cy="6711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415"/>
              </a:spcBef>
              <a:buClr>
                <a:srgbClr val="04064C"/>
              </a:buClr>
              <a:buSzPct val="83783"/>
              <a:buFont typeface="DejaVu Sans"/>
              <a:buChar char="•"/>
              <a:tabLst>
                <a:tab pos="180975" algn="l"/>
                <a:tab pos="1920875" algn="l"/>
              </a:tabLst>
            </a:pPr>
            <a:r>
              <a:rPr dirty="0">
                <a:solidFill>
                  <a:srgbClr val="0000FF"/>
                </a:solidFill>
              </a:rPr>
              <a:t>Time </a:t>
            </a:r>
            <a:r>
              <a:rPr dirty="0" smtClean="0">
                <a:solidFill>
                  <a:srgbClr val="0000FF"/>
                </a:solidFill>
              </a:rPr>
              <a:t>windowing</a:t>
            </a:r>
            <a:r>
              <a:rPr lang="en-US" sz="185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/>
              <a:t>x(</a:t>
            </a:r>
            <a:r>
              <a:rPr dirty="0"/>
              <a:t>t)w(t), w(t) </a:t>
            </a:r>
            <a:r>
              <a:rPr dirty="0">
                <a:solidFill>
                  <a:srgbClr val="FF0000"/>
                </a:solidFill>
              </a:rPr>
              <a:t>window</a:t>
            </a:r>
          </a:p>
          <a:p>
            <a:pPr marL="180340" indent="-167640">
              <a:lnSpc>
                <a:spcPct val="100000"/>
              </a:lnSpc>
              <a:spcBef>
                <a:spcPts val="320"/>
              </a:spcBef>
              <a:buClr>
                <a:srgbClr val="04064C"/>
              </a:buClr>
              <a:buSzPct val="83783"/>
              <a:buFont typeface="DejaVu Sans"/>
              <a:buChar char="•"/>
              <a:tabLst>
                <a:tab pos="180975" algn="l"/>
              </a:tabLst>
            </a:pPr>
            <a:r>
              <a:rPr dirty="0">
                <a:solidFill>
                  <a:srgbClr val="0000FF"/>
                </a:solidFill>
              </a:rPr>
              <a:t>Integration</a:t>
            </a:r>
          </a:p>
        </p:txBody>
      </p:sp>
      <p:pic>
        <p:nvPicPr>
          <p:cNvPr id="11" name="Picture 10" descr="$$y(t)=_int_t_0^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4648200"/>
            <a:ext cx="2451100" cy="596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7299" y="1139101"/>
            <a:ext cx="287020" cy="276860"/>
          </a:xfrm>
          <a:custGeom>
            <a:avLst/>
            <a:gdLst/>
            <a:ahLst/>
            <a:cxnLst/>
            <a:rect l="l" t="t" r="r" b="b"/>
            <a:pathLst>
              <a:path w="287019" h="276859">
                <a:moveTo>
                  <a:pt x="246126" y="39307"/>
                </a:moveTo>
                <a:lnTo>
                  <a:pt x="273339" y="75591"/>
                </a:lnTo>
                <a:lnTo>
                  <a:pt x="286945" y="116760"/>
                </a:lnTo>
                <a:lnTo>
                  <a:pt x="286945" y="159557"/>
                </a:lnTo>
                <a:lnTo>
                  <a:pt x="273339" y="200726"/>
                </a:lnTo>
                <a:lnTo>
                  <a:pt x="246126" y="237010"/>
                </a:lnTo>
                <a:lnTo>
                  <a:pt x="208447" y="263215"/>
                </a:lnTo>
                <a:lnTo>
                  <a:pt x="165694" y="276317"/>
                </a:lnTo>
                <a:lnTo>
                  <a:pt x="121251" y="276317"/>
                </a:lnTo>
                <a:lnTo>
                  <a:pt x="78498" y="263215"/>
                </a:lnTo>
                <a:lnTo>
                  <a:pt x="40818" y="237010"/>
                </a:lnTo>
                <a:lnTo>
                  <a:pt x="13606" y="200726"/>
                </a:lnTo>
                <a:lnTo>
                  <a:pt x="0" y="159557"/>
                </a:lnTo>
                <a:lnTo>
                  <a:pt x="0" y="116760"/>
                </a:lnTo>
                <a:lnTo>
                  <a:pt x="13606" y="75591"/>
                </a:lnTo>
                <a:lnTo>
                  <a:pt x="40818" y="39307"/>
                </a:lnTo>
                <a:lnTo>
                  <a:pt x="78498" y="13102"/>
                </a:lnTo>
                <a:lnTo>
                  <a:pt x="121251" y="0"/>
                </a:lnTo>
                <a:lnTo>
                  <a:pt x="165694" y="0"/>
                </a:lnTo>
                <a:lnTo>
                  <a:pt x="208447" y="13102"/>
                </a:lnTo>
                <a:lnTo>
                  <a:pt x="246126" y="39307"/>
                </a:lnTo>
              </a:path>
            </a:pathLst>
          </a:custGeom>
          <a:ln w="215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1686" y="1271883"/>
            <a:ext cx="345440" cy="8255"/>
          </a:xfrm>
          <a:custGeom>
            <a:avLst/>
            <a:gdLst/>
            <a:ahLst/>
            <a:cxnLst/>
            <a:rect l="l" t="t" r="r" b="b"/>
            <a:pathLst>
              <a:path w="345440" h="8255">
                <a:moveTo>
                  <a:pt x="0" y="0"/>
                </a:moveTo>
                <a:lnTo>
                  <a:pt x="345222" y="7671"/>
                </a:lnTo>
              </a:path>
            </a:pathLst>
          </a:custGeom>
          <a:ln w="215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5295" y="1230098"/>
            <a:ext cx="125580" cy="98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699" y="1261130"/>
            <a:ext cx="410209" cy="8255"/>
          </a:xfrm>
          <a:custGeom>
            <a:avLst/>
            <a:gdLst/>
            <a:ahLst/>
            <a:cxnLst/>
            <a:rect l="l" t="t" r="r" b="b"/>
            <a:pathLst>
              <a:path w="410210" h="8255">
                <a:moveTo>
                  <a:pt x="0" y="0"/>
                </a:moveTo>
                <a:lnTo>
                  <a:pt x="409733" y="8034"/>
                </a:lnTo>
              </a:path>
            </a:pathLst>
          </a:custGeom>
          <a:ln w="215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4926" y="1219705"/>
            <a:ext cx="125483" cy="98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2176" y="1441755"/>
            <a:ext cx="98857" cy="314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9926" y="899413"/>
            <a:ext cx="35496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i="1" spc="114" dirty="0">
                <a:latin typeface="Trebuchet MS"/>
                <a:cs typeface="Trebuchet MS"/>
              </a:rPr>
              <a:t>x</a:t>
            </a:r>
            <a:r>
              <a:rPr sz="1500" spc="85" dirty="0">
                <a:latin typeface="Arial"/>
                <a:cs typeface="Arial"/>
              </a:rPr>
              <a:t>(</a:t>
            </a:r>
            <a:r>
              <a:rPr sz="1500" i="1" spc="-85" dirty="0">
                <a:latin typeface="Trebuchet MS"/>
                <a:cs typeface="Trebuchet MS"/>
              </a:rPr>
              <a:t>t</a:t>
            </a:r>
            <a:r>
              <a:rPr sz="1500" spc="85" dirty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5489" y="867152"/>
            <a:ext cx="148526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i="1" spc="120" dirty="0">
                <a:latin typeface="Times New Roman"/>
                <a:cs typeface="Times New Roman"/>
              </a:rPr>
              <a:t>z</a:t>
            </a:r>
            <a:r>
              <a:rPr sz="1500" spc="120" dirty="0">
                <a:latin typeface="Arial"/>
                <a:cs typeface="Arial"/>
              </a:rPr>
              <a:t>(</a:t>
            </a:r>
            <a:r>
              <a:rPr sz="1500" i="1" spc="120" dirty="0">
                <a:latin typeface="Times New Roman"/>
                <a:cs typeface="Times New Roman"/>
              </a:rPr>
              <a:t>t</a:t>
            </a:r>
            <a:r>
              <a:rPr sz="1500" spc="120" dirty="0">
                <a:latin typeface="Arial"/>
                <a:cs typeface="Arial"/>
              </a:rPr>
              <a:t>)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300" dirty="0">
                <a:latin typeface="Arial"/>
                <a:cs typeface="Arial"/>
              </a:rPr>
              <a:t>=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i="1" spc="125" dirty="0">
                <a:latin typeface="Times New Roman"/>
                <a:cs typeface="Times New Roman"/>
              </a:rPr>
              <a:t>x</a:t>
            </a:r>
            <a:r>
              <a:rPr sz="1500" spc="125" dirty="0">
                <a:latin typeface="Arial"/>
                <a:cs typeface="Arial"/>
              </a:rPr>
              <a:t>(</a:t>
            </a:r>
            <a:r>
              <a:rPr sz="1500" i="1" spc="125" dirty="0">
                <a:latin typeface="Times New Roman"/>
                <a:cs typeface="Times New Roman"/>
              </a:rPr>
              <a:t>t</a:t>
            </a:r>
            <a:r>
              <a:rPr sz="1500" spc="125" dirty="0">
                <a:latin typeface="Arial"/>
                <a:cs typeface="Arial"/>
              </a:rPr>
              <a:t>)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300" dirty="0">
                <a:latin typeface="Arial"/>
                <a:cs typeface="Arial"/>
              </a:rPr>
              <a:t>+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i="1" spc="105" dirty="0">
                <a:latin typeface="Times New Roman"/>
                <a:cs typeface="Times New Roman"/>
              </a:rPr>
              <a:t>y</a:t>
            </a:r>
            <a:r>
              <a:rPr sz="1500" spc="105" dirty="0">
                <a:latin typeface="Arial"/>
                <a:cs typeface="Arial"/>
              </a:rPr>
              <a:t>(</a:t>
            </a:r>
            <a:r>
              <a:rPr sz="1500" i="1" spc="105" dirty="0">
                <a:latin typeface="Times New Roman"/>
                <a:cs typeface="Times New Roman"/>
              </a:rPr>
              <a:t>t</a:t>
            </a:r>
            <a:r>
              <a:rPr sz="1500" spc="105" dirty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7606" y="1791962"/>
            <a:ext cx="34607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i="1" spc="125" dirty="0">
                <a:latin typeface="Times New Roman"/>
                <a:cs typeface="Times New Roman"/>
              </a:rPr>
              <a:t>y</a:t>
            </a:r>
            <a:r>
              <a:rPr sz="1500" spc="85" dirty="0">
                <a:latin typeface="Arial"/>
                <a:cs typeface="Arial"/>
              </a:rPr>
              <a:t>(</a:t>
            </a:r>
            <a:r>
              <a:rPr sz="1500" i="1" spc="130" dirty="0">
                <a:latin typeface="Times New Roman"/>
                <a:cs typeface="Times New Roman"/>
              </a:rPr>
              <a:t>t</a:t>
            </a:r>
            <a:r>
              <a:rPr sz="1500" spc="85" dirty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9520" y="1286543"/>
            <a:ext cx="17526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300" dirty="0"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0214" y="1404832"/>
            <a:ext cx="17526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300" dirty="0"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37156" y="1003044"/>
            <a:ext cx="10795" cy="516255"/>
          </a:xfrm>
          <a:custGeom>
            <a:avLst/>
            <a:gdLst/>
            <a:ahLst/>
            <a:cxnLst/>
            <a:rect l="l" t="t" r="r" b="b"/>
            <a:pathLst>
              <a:path w="10795" h="516255">
                <a:moveTo>
                  <a:pt x="0" y="0"/>
                </a:moveTo>
                <a:lnTo>
                  <a:pt x="10753" y="516172"/>
                </a:lnTo>
              </a:path>
            </a:pathLst>
          </a:custGeom>
          <a:ln w="215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6402" y="1013797"/>
            <a:ext cx="354965" cy="505459"/>
          </a:xfrm>
          <a:custGeom>
            <a:avLst/>
            <a:gdLst/>
            <a:ahLst/>
            <a:cxnLst/>
            <a:rect l="l" t="t" r="r" b="b"/>
            <a:pathLst>
              <a:path w="354964" h="505459">
                <a:moveTo>
                  <a:pt x="0" y="0"/>
                </a:moveTo>
                <a:lnTo>
                  <a:pt x="354868" y="258086"/>
                </a:lnTo>
                <a:lnTo>
                  <a:pt x="10753" y="505419"/>
                </a:lnTo>
              </a:path>
            </a:pathLst>
          </a:custGeom>
          <a:ln w="215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02694" y="1250376"/>
            <a:ext cx="506730" cy="8890"/>
          </a:xfrm>
          <a:custGeom>
            <a:avLst/>
            <a:gdLst/>
            <a:ahLst/>
            <a:cxnLst/>
            <a:rect l="l" t="t" r="r" b="b"/>
            <a:pathLst>
              <a:path w="506729" h="8890">
                <a:moveTo>
                  <a:pt x="0" y="0"/>
                </a:moveTo>
                <a:lnTo>
                  <a:pt x="506515" y="8441"/>
                </a:lnTo>
              </a:path>
            </a:pathLst>
          </a:custGeom>
          <a:ln w="215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7811" y="1209357"/>
            <a:ext cx="125376" cy="98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81271" y="1271883"/>
            <a:ext cx="410209" cy="8255"/>
          </a:xfrm>
          <a:custGeom>
            <a:avLst/>
            <a:gdLst/>
            <a:ahLst/>
            <a:cxnLst/>
            <a:rect l="l" t="t" r="r" b="b"/>
            <a:pathLst>
              <a:path w="410210" h="8255">
                <a:moveTo>
                  <a:pt x="0" y="0"/>
                </a:moveTo>
                <a:lnTo>
                  <a:pt x="409744" y="8034"/>
                </a:lnTo>
              </a:path>
            </a:pathLst>
          </a:custGeom>
          <a:ln w="215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79498" y="1230459"/>
            <a:ext cx="125483" cy="98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10180" y="910167"/>
            <a:ext cx="35496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i="1" spc="114" dirty="0">
                <a:latin typeface="Trebuchet MS"/>
                <a:cs typeface="Trebuchet MS"/>
              </a:rPr>
              <a:t>x</a:t>
            </a:r>
            <a:r>
              <a:rPr sz="1500" spc="85" dirty="0">
                <a:latin typeface="Arial"/>
                <a:cs typeface="Arial"/>
              </a:rPr>
              <a:t>(</a:t>
            </a:r>
            <a:r>
              <a:rPr sz="1500" i="1" spc="-85" dirty="0">
                <a:latin typeface="Trebuchet MS"/>
                <a:cs typeface="Trebuchet MS"/>
              </a:rPr>
              <a:t>t</a:t>
            </a:r>
            <a:r>
              <a:rPr sz="1500" spc="85" dirty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16700" y="1092978"/>
            <a:ext cx="14922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i="1" spc="150" dirty="0">
                <a:latin typeface="Trebuchet MS"/>
                <a:cs typeface="Trebuchet MS"/>
              </a:rPr>
              <a:t>α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22119" y="910167"/>
            <a:ext cx="55943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i="1" spc="225" baseline="3703" dirty="0">
                <a:latin typeface="Trebuchet MS"/>
                <a:cs typeface="Trebuchet MS"/>
              </a:rPr>
              <a:t>α</a:t>
            </a:r>
            <a:r>
              <a:rPr sz="2250" i="1" spc="165" baseline="3703" dirty="0">
                <a:latin typeface="Trebuchet MS"/>
                <a:cs typeface="Trebuchet MS"/>
              </a:rPr>
              <a:t> </a:t>
            </a:r>
            <a:r>
              <a:rPr sz="1500" i="1" spc="50" dirty="0">
                <a:latin typeface="Trebuchet MS"/>
                <a:cs typeface="Trebuchet MS"/>
              </a:rPr>
              <a:t>x</a:t>
            </a:r>
            <a:r>
              <a:rPr sz="1500" spc="50" dirty="0">
                <a:latin typeface="Arial"/>
                <a:cs typeface="Arial"/>
              </a:rPr>
              <a:t>(</a:t>
            </a:r>
            <a:r>
              <a:rPr sz="1500" i="1" spc="50" dirty="0">
                <a:latin typeface="Trebuchet MS"/>
                <a:cs typeface="Trebuchet MS"/>
              </a:rPr>
              <a:t>t</a:t>
            </a:r>
            <a:r>
              <a:rPr sz="1500" spc="50" dirty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38496" y="1802240"/>
            <a:ext cx="262255" cy="257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i="1" spc="5" dirty="0">
                <a:latin typeface="Arial"/>
                <a:cs typeface="Arial"/>
              </a:rPr>
              <a:t>(a)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82590" y="1748472"/>
            <a:ext cx="262255" cy="257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i="1" spc="5" dirty="0">
                <a:latin typeface="Arial"/>
                <a:cs typeface="Arial"/>
              </a:rPr>
              <a:t>(b)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76953" y="2594576"/>
            <a:ext cx="462280" cy="1016000"/>
          </a:xfrm>
          <a:custGeom>
            <a:avLst/>
            <a:gdLst/>
            <a:ahLst/>
            <a:cxnLst/>
            <a:rect l="l" t="t" r="r" b="b"/>
            <a:pathLst>
              <a:path w="462279" h="1016000">
                <a:moveTo>
                  <a:pt x="0" y="0"/>
                </a:moveTo>
                <a:lnTo>
                  <a:pt x="0" y="1015569"/>
                </a:lnTo>
                <a:lnTo>
                  <a:pt x="462264" y="5319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76953" y="2594576"/>
            <a:ext cx="462280" cy="1016000"/>
          </a:xfrm>
          <a:custGeom>
            <a:avLst/>
            <a:gdLst/>
            <a:ahLst/>
            <a:cxnLst/>
            <a:rect l="l" t="t" r="r" b="b"/>
            <a:pathLst>
              <a:path w="462279" h="1016000">
                <a:moveTo>
                  <a:pt x="0" y="0"/>
                </a:moveTo>
                <a:lnTo>
                  <a:pt x="0" y="1015569"/>
                </a:lnTo>
                <a:lnTo>
                  <a:pt x="462264" y="531969"/>
                </a:lnTo>
                <a:lnTo>
                  <a:pt x="0" y="0"/>
                </a:lnTo>
                <a:close/>
              </a:path>
            </a:pathLst>
          </a:custGeom>
          <a:ln w="215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1703" y="1277260"/>
            <a:ext cx="345440" cy="8255"/>
          </a:xfrm>
          <a:custGeom>
            <a:avLst/>
            <a:gdLst/>
            <a:ahLst/>
            <a:cxnLst/>
            <a:rect l="l" t="t" r="r" b="b"/>
            <a:pathLst>
              <a:path w="345440" h="8255">
                <a:moveTo>
                  <a:pt x="0" y="0"/>
                </a:moveTo>
                <a:lnTo>
                  <a:pt x="345222" y="7671"/>
                </a:lnTo>
              </a:path>
            </a:pathLst>
          </a:custGeom>
          <a:ln w="215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05312" y="1235475"/>
            <a:ext cx="125580" cy="989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65352" y="1277260"/>
            <a:ext cx="345440" cy="8255"/>
          </a:xfrm>
          <a:custGeom>
            <a:avLst/>
            <a:gdLst/>
            <a:ahLst/>
            <a:cxnLst/>
            <a:rect l="l" t="t" r="r" b="b"/>
            <a:pathLst>
              <a:path w="345440" h="8255">
                <a:moveTo>
                  <a:pt x="0" y="0"/>
                </a:moveTo>
                <a:lnTo>
                  <a:pt x="345222" y="7671"/>
                </a:lnTo>
              </a:path>
            </a:pathLst>
          </a:custGeom>
          <a:ln w="215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98961" y="1235475"/>
            <a:ext cx="125580" cy="989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65218" y="867152"/>
            <a:ext cx="35496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i="1" spc="114" dirty="0">
                <a:latin typeface="Trebuchet MS"/>
                <a:cs typeface="Trebuchet MS"/>
              </a:rPr>
              <a:t>x</a:t>
            </a:r>
            <a:r>
              <a:rPr sz="1500" spc="85" dirty="0">
                <a:latin typeface="Arial"/>
                <a:cs typeface="Arial"/>
              </a:rPr>
              <a:t>(</a:t>
            </a:r>
            <a:r>
              <a:rPr sz="1500" i="1" spc="-85" dirty="0">
                <a:latin typeface="Trebuchet MS"/>
                <a:cs typeface="Trebuchet MS"/>
              </a:rPr>
              <a:t>t</a:t>
            </a:r>
            <a:r>
              <a:rPr sz="1500" spc="85" dirty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52432" y="920920"/>
            <a:ext cx="69659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i="1" spc="40" dirty="0">
                <a:latin typeface="Trebuchet MS"/>
                <a:cs typeface="Trebuchet MS"/>
              </a:rPr>
              <a:t>x</a:t>
            </a:r>
            <a:r>
              <a:rPr sz="1500" spc="40" dirty="0">
                <a:latin typeface="Arial"/>
                <a:cs typeface="Arial"/>
              </a:rPr>
              <a:t>(</a:t>
            </a:r>
            <a:r>
              <a:rPr sz="1500" i="1" spc="40" dirty="0">
                <a:latin typeface="Trebuchet MS"/>
                <a:cs typeface="Trebuchet MS"/>
              </a:rPr>
              <a:t>t</a:t>
            </a:r>
            <a:r>
              <a:rPr sz="1500" i="1" spc="-155" dirty="0">
                <a:latin typeface="Trebuchet MS"/>
                <a:cs typeface="Trebuchet MS"/>
              </a:rPr>
              <a:t> </a:t>
            </a:r>
            <a:r>
              <a:rPr sz="1500" spc="-80" dirty="0">
                <a:latin typeface="DejaVu Sans"/>
                <a:cs typeface="DejaVu Sans"/>
              </a:rPr>
              <a:t>−</a:t>
            </a:r>
            <a:r>
              <a:rPr sz="1500" spc="-170" dirty="0">
                <a:latin typeface="DejaVu Sans"/>
                <a:cs typeface="DejaVu Sans"/>
              </a:rPr>
              <a:t> </a:t>
            </a:r>
            <a:r>
              <a:rPr sz="1500" i="1" spc="15" dirty="0">
                <a:latin typeface="Trebuchet MS"/>
                <a:cs typeface="Trebuchet MS"/>
              </a:rPr>
              <a:t>τ</a:t>
            </a:r>
            <a:r>
              <a:rPr sz="1500" i="1" spc="-29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35750" y="1079500"/>
            <a:ext cx="720725" cy="378416"/>
          </a:xfrm>
          <a:prstGeom prst="rect">
            <a:avLst/>
          </a:prstGeom>
          <a:ln w="215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120" algn="ctr">
              <a:lnSpc>
                <a:spcPts val="1345"/>
              </a:lnSpc>
            </a:pPr>
            <a:r>
              <a:rPr sz="1400" dirty="0"/>
              <a:t>Delay</a:t>
            </a:r>
          </a:p>
          <a:p>
            <a:pPr marR="34925" algn="ctr">
              <a:lnSpc>
                <a:spcPts val="1495"/>
              </a:lnSpc>
            </a:pPr>
            <a:r>
              <a:rPr sz="1400" dirty="0"/>
              <a:t>τ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7696830" y="1802240"/>
            <a:ext cx="251460" cy="257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i="1" spc="5" dirty="0">
                <a:latin typeface="Arial"/>
                <a:cs typeface="Arial"/>
              </a:rPr>
              <a:t>(c)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88052" y="2951085"/>
            <a:ext cx="287020" cy="276860"/>
          </a:xfrm>
          <a:custGeom>
            <a:avLst/>
            <a:gdLst/>
            <a:ahLst/>
            <a:cxnLst/>
            <a:rect l="l" t="t" r="r" b="b"/>
            <a:pathLst>
              <a:path w="287019" h="276860">
                <a:moveTo>
                  <a:pt x="246126" y="39309"/>
                </a:moveTo>
                <a:lnTo>
                  <a:pt x="273339" y="75589"/>
                </a:lnTo>
                <a:lnTo>
                  <a:pt x="286945" y="116757"/>
                </a:lnTo>
                <a:lnTo>
                  <a:pt x="286945" y="159554"/>
                </a:lnTo>
                <a:lnTo>
                  <a:pt x="273339" y="200722"/>
                </a:lnTo>
                <a:lnTo>
                  <a:pt x="246126" y="237003"/>
                </a:lnTo>
                <a:lnTo>
                  <a:pt x="208447" y="263209"/>
                </a:lnTo>
                <a:lnTo>
                  <a:pt x="165694" y="276312"/>
                </a:lnTo>
                <a:lnTo>
                  <a:pt x="121251" y="276312"/>
                </a:lnTo>
                <a:lnTo>
                  <a:pt x="78498" y="263209"/>
                </a:lnTo>
                <a:lnTo>
                  <a:pt x="40818" y="237003"/>
                </a:lnTo>
                <a:lnTo>
                  <a:pt x="13606" y="200722"/>
                </a:lnTo>
                <a:lnTo>
                  <a:pt x="0" y="159554"/>
                </a:lnTo>
                <a:lnTo>
                  <a:pt x="0" y="116757"/>
                </a:lnTo>
                <a:lnTo>
                  <a:pt x="13606" y="75589"/>
                </a:lnTo>
                <a:lnTo>
                  <a:pt x="40818" y="39309"/>
                </a:lnTo>
                <a:lnTo>
                  <a:pt x="78498" y="13103"/>
                </a:lnTo>
                <a:lnTo>
                  <a:pt x="121251" y="0"/>
                </a:lnTo>
                <a:lnTo>
                  <a:pt x="165694" y="0"/>
                </a:lnTo>
                <a:lnTo>
                  <a:pt x="208447" y="13103"/>
                </a:lnTo>
                <a:lnTo>
                  <a:pt x="246126" y="39309"/>
                </a:lnTo>
              </a:path>
            </a:pathLst>
          </a:custGeom>
          <a:ln w="215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2440" y="3083865"/>
            <a:ext cx="345440" cy="8255"/>
          </a:xfrm>
          <a:custGeom>
            <a:avLst/>
            <a:gdLst/>
            <a:ahLst/>
            <a:cxnLst/>
            <a:rect l="l" t="t" r="r" b="b"/>
            <a:pathLst>
              <a:path w="345440" h="8255">
                <a:moveTo>
                  <a:pt x="0" y="0"/>
                </a:moveTo>
                <a:lnTo>
                  <a:pt x="345222" y="7667"/>
                </a:lnTo>
              </a:path>
            </a:pathLst>
          </a:custGeom>
          <a:ln w="215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36049" y="3042076"/>
            <a:ext cx="125580" cy="98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72176" y="3253739"/>
            <a:ext cx="98857" cy="314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76699" y="3083865"/>
            <a:ext cx="410209" cy="8255"/>
          </a:xfrm>
          <a:custGeom>
            <a:avLst/>
            <a:gdLst/>
            <a:ahLst/>
            <a:cxnLst/>
            <a:rect l="l" t="t" r="r" b="b"/>
            <a:pathLst>
              <a:path w="410210" h="8255">
                <a:moveTo>
                  <a:pt x="0" y="0"/>
                </a:moveTo>
                <a:lnTo>
                  <a:pt x="409733" y="8032"/>
                </a:lnTo>
              </a:path>
            </a:pathLst>
          </a:custGeom>
          <a:ln w="215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74926" y="3042442"/>
            <a:ext cx="125483" cy="98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09926" y="2727525"/>
            <a:ext cx="35496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i="1" spc="114" dirty="0">
                <a:latin typeface="Trebuchet MS"/>
                <a:cs typeface="Trebuchet MS"/>
              </a:rPr>
              <a:t>x</a:t>
            </a:r>
            <a:r>
              <a:rPr sz="1500" spc="85" dirty="0">
                <a:latin typeface="Arial"/>
                <a:cs typeface="Arial"/>
              </a:rPr>
              <a:t>(</a:t>
            </a:r>
            <a:r>
              <a:rPr sz="1500" i="1" spc="-85" dirty="0">
                <a:latin typeface="Trebuchet MS"/>
                <a:cs typeface="Trebuchet MS"/>
              </a:rPr>
              <a:t>t</a:t>
            </a:r>
            <a:r>
              <a:rPr sz="1500" spc="85" dirty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26099" y="3620073"/>
            <a:ext cx="38417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50" dirty="0">
                <a:latin typeface="Arial"/>
                <a:cs typeface="Arial"/>
              </a:rPr>
              <a:t>w(</a:t>
            </a:r>
            <a:r>
              <a:rPr sz="1500" i="1" spc="-85" dirty="0">
                <a:latin typeface="Trebuchet MS"/>
                <a:cs typeface="Trebuchet MS"/>
              </a:rPr>
              <a:t>t</a:t>
            </a:r>
            <a:r>
              <a:rPr sz="1500" spc="85" dirty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63779" y="2684510"/>
            <a:ext cx="73914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i="1" spc="50" dirty="0">
                <a:latin typeface="Trebuchet MS"/>
                <a:cs typeface="Trebuchet MS"/>
              </a:rPr>
              <a:t>x</a:t>
            </a:r>
            <a:r>
              <a:rPr sz="1500" spc="50" dirty="0">
                <a:latin typeface="Arial"/>
                <a:cs typeface="Arial"/>
              </a:rPr>
              <a:t>(</a:t>
            </a:r>
            <a:r>
              <a:rPr sz="1500" i="1" spc="50" dirty="0">
                <a:latin typeface="Trebuchet MS"/>
                <a:cs typeface="Trebuchet MS"/>
              </a:rPr>
              <a:t>t</a:t>
            </a:r>
            <a:r>
              <a:rPr sz="1500" spc="50" dirty="0">
                <a:latin typeface="Arial"/>
                <a:cs typeface="Arial"/>
              </a:rPr>
              <a:t>)</a:t>
            </a:r>
            <a:r>
              <a:rPr sz="1500" spc="-270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w(</a:t>
            </a:r>
            <a:r>
              <a:rPr sz="1500" i="1" spc="25" dirty="0">
                <a:latin typeface="Trebuchet MS"/>
                <a:cs typeface="Trebuchet MS"/>
              </a:rPr>
              <a:t>t</a:t>
            </a:r>
            <a:r>
              <a:rPr sz="1500" spc="25" dirty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38496" y="3592069"/>
            <a:ext cx="262255" cy="257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i="1" spc="5" dirty="0">
                <a:latin typeface="Arial"/>
                <a:cs typeface="Arial"/>
              </a:rPr>
              <a:t>(d)</a:t>
            </a:r>
            <a:endParaRPr sz="15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502150" y="3060700"/>
            <a:ext cx="153443" cy="1225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55488" y="3118491"/>
            <a:ext cx="474345" cy="8255"/>
          </a:xfrm>
          <a:custGeom>
            <a:avLst/>
            <a:gdLst/>
            <a:ahLst/>
            <a:cxnLst/>
            <a:rect l="l" t="t" r="r" b="b"/>
            <a:pathLst>
              <a:path w="474345" h="8255">
                <a:moveTo>
                  <a:pt x="0" y="0"/>
                </a:moveTo>
                <a:lnTo>
                  <a:pt x="474255" y="7903"/>
                </a:lnTo>
              </a:path>
            </a:pathLst>
          </a:custGeom>
          <a:ln w="32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12860" y="3065110"/>
            <a:ext cx="153443" cy="1225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11059" y="2390258"/>
            <a:ext cx="2540" cy="323215"/>
          </a:xfrm>
          <a:custGeom>
            <a:avLst/>
            <a:gdLst/>
            <a:ahLst/>
            <a:cxnLst/>
            <a:rect l="l" t="t" r="r" b="b"/>
            <a:pathLst>
              <a:path w="2539" h="323214">
                <a:moveTo>
                  <a:pt x="2473" y="0"/>
                </a:moveTo>
                <a:lnTo>
                  <a:pt x="0" y="322941"/>
                </a:lnTo>
              </a:path>
            </a:pathLst>
          </a:custGeom>
          <a:ln w="215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61592" y="2702144"/>
            <a:ext cx="98933" cy="1250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982379" y="2216048"/>
            <a:ext cx="33464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spc="105" dirty="0">
                <a:latin typeface="Times New Roman"/>
                <a:cs typeface="Times New Roman"/>
              </a:rPr>
              <a:t>y</a:t>
            </a:r>
            <a:r>
              <a:rPr sz="1350" spc="70" dirty="0">
                <a:latin typeface="Arial"/>
                <a:cs typeface="Arial"/>
              </a:rPr>
              <a:t>(</a:t>
            </a:r>
            <a:r>
              <a:rPr sz="1350" spc="-5" dirty="0">
                <a:latin typeface="Arial"/>
                <a:cs typeface="Arial"/>
              </a:rPr>
              <a:t>0)</a:t>
            </a:r>
            <a:endParaRPr sz="135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xfrm>
            <a:off x="4141444" y="5796550"/>
            <a:ext cx="79375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230"/>
              </a:lnSpc>
            </a:pPr>
            <a:fld id="{81D60167-4931-47E6-BA6A-407CBD079E47}" type="slidenum">
              <a:rPr sz="1800" spc="-175" dirty="0">
                <a:latin typeface="Lucida Sans"/>
                <a:cs typeface="Lucida Sans"/>
              </a:rPr>
              <a:t>7</a:t>
            </a:fld>
            <a:r>
              <a:rPr sz="1800" spc="-175" dirty="0">
                <a:latin typeface="Lucida Sans"/>
                <a:cs typeface="Lucida Sans"/>
              </a:rPr>
              <a:t> </a:t>
            </a:r>
            <a:r>
              <a:rPr sz="1800" spc="434" dirty="0">
                <a:latin typeface="Lucida Sans"/>
                <a:cs typeface="Lucida Sans"/>
              </a:rPr>
              <a:t>/</a:t>
            </a:r>
            <a:r>
              <a:rPr sz="1800" spc="-440" dirty="0">
                <a:latin typeface="Lucida Sans"/>
                <a:cs typeface="Lucida Sans"/>
              </a:rPr>
              <a:t> </a:t>
            </a:r>
            <a:r>
              <a:rPr sz="1800" spc="-175" dirty="0">
                <a:latin typeface="Lucida Sans"/>
                <a:cs typeface="Lucida Sans"/>
              </a:rPr>
              <a:t>21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6942734" y="2729158"/>
            <a:ext cx="12065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350">
              <a:latin typeface="Noto Sans Mono CJK JP Regular"/>
              <a:cs typeface="Noto Sans Mono CJK JP Regular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40150" y="2908300"/>
            <a:ext cx="161607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32485" algn="l"/>
                <a:tab pos="1602740" algn="l"/>
              </a:tabLst>
            </a:pPr>
            <a:r>
              <a:rPr sz="1500" i="1" spc="50" dirty="0">
                <a:latin typeface="Trebuchet MS"/>
                <a:cs typeface="Trebuchet MS"/>
              </a:rPr>
              <a:t>x</a:t>
            </a:r>
            <a:r>
              <a:rPr sz="1500" spc="50" dirty="0">
                <a:latin typeface="Arial"/>
                <a:cs typeface="Arial"/>
              </a:rPr>
              <a:t>(</a:t>
            </a:r>
            <a:r>
              <a:rPr sz="1500" i="1" spc="50" dirty="0">
                <a:latin typeface="Trebuchet MS"/>
                <a:cs typeface="Trebuchet MS"/>
              </a:rPr>
              <a:t>t</a:t>
            </a:r>
            <a:r>
              <a:rPr sz="1500" spc="50" dirty="0">
                <a:latin typeface="Arial"/>
                <a:cs typeface="Arial"/>
              </a:rPr>
              <a:t>)</a:t>
            </a:r>
            <a:r>
              <a:rPr sz="2250" u="heavy" spc="75" baseline="29629" dirty="0">
                <a:uFill>
                  <a:solidFill>
                    <a:srgbClr val="001A40"/>
                  </a:solidFill>
                </a:uFill>
                <a:latin typeface="Arial"/>
                <a:cs typeface="Arial"/>
              </a:rPr>
              <a:t> 	</a:t>
            </a:r>
            <a:r>
              <a:rPr sz="2025" u="heavy" spc="-907" baseline="32921" dirty="0">
                <a:uFill>
                  <a:solidFill>
                    <a:srgbClr val="001A40"/>
                  </a:solidFill>
                </a:uFill>
                <a:latin typeface="Noto Sans Mono CJK JP Regular"/>
                <a:cs typeface="Noto Sans Mono CJK JP Regular"/>
              </a:rPr>
              <a:t>	</a:t>
            </a:r>
            <a:endParaRPr sz="2025" baseline="32921" dirty="0">
              <a:latin typeface="Noto Sans Mono CJK JP Regular"/>
              <a:cs typeface="Noto Sans Mono CJK JP Regular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798763" y="3661967"/>
            <a:ext cx="262255" cy="257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i="1" spc="5" dirty="0">
                <a:latin typeface="Arial"/>
                <a:cs typeface="Arial"/>
              </a:rPr>
              <a:t>(e)</a:t>
            </a:r>
            <a:endParaRPr sz="15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47294" y="4475730"/>
            <a:ext cx="8305800" cy="57066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Basic signal operations: (a) adder, (b) constant multiplier, (c) delay, (d) time-windowing,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(e) integrator</a:t>
            </a:r>
          </a:p>
        </p:txBody>
      </p:sp>
      <p:pic>
        <p:nvPicPr>
          <p:cNvPr id="44" name="Picture 43" descr="$$y(t)=_int_t_0^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950" y="2832100"/>
            <a:ext cx="2184400" cy="533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8420" y="42249"/>
            <a:ext cx="431990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0" dirty="0"/>
              <a:t>Delayed, </a:t>
            </a:r>
            <a:r>
              <a:rPr spc="-85" dirty="0"/>
              <a:t>advanced </a:t>
            </a:r>
            <a:r>
              <a:rPr spc="-80" dirty="0"/>
              <a:t>and </a:t>
            </a:r>
            <a:r>
              <a:rPr spc="-45" dirty="0"/>
              <a:t>reflected</a:t>
            </a:r>
            <a:r>
              <a:rPr spc="15" dirty="0"/>
              <a:t> </a:t>
            </a:r>
            <a:r>
              <a:rPr spc="-120" dirty="0"/>
              <a:t>signals</a:t>
            </a:r>
          </a:p>
        </p:txBody>
      </p:sp>
      <p:sp>
        <p:nvSpPr>
          <p:cNvPr id="3" name="object 3"/>
          <p:cNvSpPr/>
          <p:nvPr/>
        </p:nvSpPr>
        <p:spPr>
          <a:xfrm>
            <a:off x="2142199" y="2058288"/>
            <a:ext cx="1804670" cy="8890"/>
          </a:xfrm>
          <a:custGeom>
            <a:avLst/>
            <a:gdLst/>
            <a:ahLst/>
            <a:cxnLst/>
            <a:rect l="l" t="t" r="r" b="b"/>
            <a:pathLst>
              <a:path w="1804670" h="8889">
                <a:moveTo>
                  <a:pt x="0" y="0"/>
                </a:moveTo>
                <a:lnTo>
                  <a:pt x="1804111" y="8799"/>
                </a:lnTo>
              </a:path>
            </a:pathLst>
          </a:custGeom>
          <a:ln w="18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6760" y="2023887"/>
            <a:ext cx="109101" cy="86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06085" y="2058288"/>
            <a:ext cx="1804670" cy="8890"/>
          </a:xfrm>
          <a:custGeom>
            <a:avLst/>
            <a:gdLst/>
            <a:ahLst/>
            <a:cxnLst/>
            <a:rect l="l" t="t" r="r" b="b"/>
            <a:pathLst>
              <a:path w="1804670" h="8889">
                <a:moveTo>
                  <a:pt x="0" y="0"/>
                </a:moveTo>
                <a:lnTo>
                  <a:pt x="1804111" y="8799"/>
                </a:lnTo>
              </a:path>
            </a:pathLst>
          </a:custGeom>
          <a:ln w="18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0645" y="2023887"/>
            <a:ext cx="109101" cy="86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42199" y="3551540"/>
            <a:ext cx="1804670" cy="8890"/>
          </a:xfrm>
          <a:custGeom>
            <a:avLst/>
            <a:gdLst/>
            <a:ahLst/>
            <a:cxnLst/>
            <a:rect l="l" t="t" r="r" b="b"/>
            <a:pathLst>
              <a:path w="1804670" h="8889">
                <a:moveTo>
                  <a:pt x="0" y="0"/>
                </a:moveTo>
                <a:lnTo>
                  <a:pt x="1804111" y="8799"/>
                </a:lnTo>
              </a:path>
            </a:pathLst>
          </a:custGeom>
          <a:ln w="18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36760" y="3517139"/>
            <a:ext cx="109101" cy="86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46958" y="3551540"/>
            <a:ext cx="1804670" cy="8890"/>
          </a:xfrm>
          <a:custGeom>
            <a:avLst/>
            <a:gdLst/>
            <a:ahLst/>
            <a:cxnLst/>
            <a:rect l="l" t="t" r="r" b="b"/>
            <a:pathLst>
              <a:path w="1804670" h="8889">
                <a:moveTo>
                  <a:pt x="0" y="0"/>
                </a:moveTo>
                <a:lnTo>
                  <a:pt x="1804111" y="8799"/>
                </a:lnTo>
              </a:path>
            </a:pathLst>
          </a:custGeom>
          <a:ln w="18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41518" y="3517139"/>
            <a:ext cx="109101" cy="864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32796" y="1352973"/>
            <a:ext cx="17145" cy="1212850"/>
          </a:xfrm>
          <a:custGeom>
            <a:avLst/>
            <a:gdLst/>
            <a:ahLst/>
            <a:cxnLst/>
            <a:rect l="l" t="t" r="r" b="b"/>
            <a:pathLst>
              <a:path w="17144" h="1212850">
                <a:moveTo>
                  <a:pt x="17073" y="1212457"/>
                </a:moveTo>
                <a:lnTo>
                  <a:pt x="0" y="0"/>
                </a:lnTo>
              </a:path>
            </a:pathLst>
          </a:custGeom>
          <a:ln w="18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89596" y="1253432"/>
            <a:ext cx="86392" cy="109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8587" y="1352973"/>
            <a:ext cx="17145" cy="1212850"/>
          </a:xfrm>
          <a:custGeom>
            <a:avLst/>
            <a:gdLst/>
            <a:ahLst/>
            <a:cxnLst/>
            <a:rect l="l" t="t" r="r" b="b"/>
            <a:pathLst>
              <a:path w="17145" h="1212850">
                <a:moveTo>
                  <a:pt x="17073" y="1212457"/>
                </a:moveTo>
                <a:lnTo>
                  <a:pt x="0" y="0"/>
                </a:lnTo>
              </a:path>
            </a:pathLst>
          </a:custGeom>
          <a:ln w="18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15386" y="1253432"/>
            <a:ext cx="86392" cy="1094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0203" y="2916664"/>
            <a:ext cx="17145" cy="1212850"/>
          </a:xfrm>
          <a:custGeom>
            <a:avLst/>
            <a:gdLst/>
            <a:ahLst/>
            <a:cxnLst/>
            <a:rect l="l" t="t" r="r" b="b"/>
            <a:pathLst>
              <a:path w="17145" h="1212850">
                <a:moveTo>
                  <a:pt x="17073" y="1212454"/>
                </a:moveTo>
                <a:lnTo>
                  <a:pt x="0" y="0"/>
                </a:lnTo>
              </a:path>
            </a:pathLst>
          </a:custGeom>
          <a:ln w="18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7002" y="2817123"/>
            <a:ext cx="86392" cy="1094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22079" y="2916664"/>
            <a:ext cx="17145" cy="1212850"/>
          </a:xfrm>
          <a:custGeom>
            <a:avLst/>
            <a:gdLst/>
            <a:ahLst/>
            <a:cxnLst/>
            <a:rect l="l" t="t" r="r" b="b"/>
            <a:pathLst>
              <a:path w="17145" h="1212850">
                <a:moveTo>
                  <a:pt x="17073" y="1212454"/>
                </a:moveTo>
                <a:lnTo>
                  <a:pt x="0" y="0"/>
                </a:lnTo>
              </a:path>
            </a:pathLst>
          </a:custGeom>
          <a:ln w="18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78878" y="2817123"/>
            <a:ext cx="86392" cy="1094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58204" y="1687826"/>
            <a:ext cx="1249680" cy="765175"/>
          </a:xfrm>
          <a:custGeom>
            <a:avLst/>
            <a:gdLst/>
            <a:ahLst/>
            <a:cxnLst/>
            <a:rect l="l" t="t" r="r" b="b"/>
            <a:pathLst>
              <a:path w="1249679" h="765175">
                <a:moveTo>
                  <a:pt x="0" y="764906"/>
                </a:moveTo>
                <a:lnTo>
                  <a:pt x="1249072" y="0"/>
                </a:lnTo>
              </a:path>
            </a:pathLst>
          </a:custGeom>
          <a:ln w="18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48762" y="2059293"/>
            <a:ext cx="9525" cy="393700"/>
          </a:xfrm>
          <a:custGeom>
            <a:avLst/>
            <a:gdLst/>
            <a:ahLst/>
            <a:cxnLst/>
            <a:rect l="l" t="t" r="r" b="b"/>
            <a:pathLst>
              <a:path w="9525" h="393700">
                <a:moveTo>
                  <a:pt x="9442" y="393439"/>
                </a:moveTo>
                <a:lnTo>
                  <a:pt x="0" y="0"/>
                </a:lnTo>
              </a:path>
            </a:pathLst>
          </a:custGeom>
          <a:ln w="18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97885" y="1687826"/>
            <a:ext cx="9525" cy="370840"/>
          </a:xfrm>
          <a:custGeom>
            <a:avLst/>
            <a:gdLst/>
            <a:ahLst/>
            <a:cxnLst/>
            <a:rect l="l" t="t" r="r" b="b"/>
            <a:pathLst>
              <a:path w="9525" h="370839">
                <a:moveTo>
                  <a:pt x="0" y="370462"/>
                </a:moveTo>
                <a:lnTo>
                  <a:pt x="9391" y="0"/>
                </a:lnTo>
              </a:path>
            </a:pathLst>
          </a:custGeom>
          <a:ln w="18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06614" y="1680530"/>
            <a:ext cx="1249680" cy="765175"/>
          </a:xfrm>
          <a:custGeom>
            <a:avLst/>
            <a:gdLst/>
            <a:ahLst/>
            <a:cxnLst/>
            <a:rect l="l" t="t" r="r" b="b"/>
            <a:pathLst>
              <a:path w="1249679" h="765175">
                <a:moveTo>
                  <a:pt x="0" y="764904"/>
                </a:moveTo>
                <a:lnTo>
                  <a:pt x="1249072" y="0"/>
                </a:lnTo>
              </a:path>
            </a:pathLst>
          </a:custGeom>
          <a:ln w="18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55477" y="3173785"/>
            <a:ext cx="1249680" cy="765175"/>
          </a:xfrm>
          <a:custGeom>
            <a:avLst/>
            <a:gdLst/>
            <a:ahLst/>
            <a:cxnLst/>
            <a:rect l="l" t="t" r="r" b="b"/>
            <a:pathLst>
              <a:path w="1249679" h="765175">
                <a:moveTo>
                  <a:pt x="0" y="764901"/>
                </a:moveTo>
                <a:lnTo>
                  <a:pt x="1249068" y="0"/>
                </a:lnTo>
              </a:path>
            </a:pathLst>
          </a:custGeom>
          <a:ln w="18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81746" y="3173785"/>
            <a:ext cx="1296035" cy="765175"/>
          </a:xfrm>
          <a:custGeom>
            <a:avLst/>
            <a:gdLst/>
            <a:ahLst/>
            <a:cxnLst/>
            <a:rect l="l" t="t" r="r" b="b"/>
            <a:pathLst>
              <a:path w="1296035" h="765175">
                <a:moveTo>
                  <a:pt x="0" y="0"/>
                </a:moveTo>
                <a:lnTo>
                  <a:pt x="1296030" y="764901"/>
                </a:lnTo>
              </a:path>
            </a:pathLst>
          </a:custGeom>
          <a:ln w="18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97175" y="2051996"/>
            <a:ext cx="9525" cy="393700"/>
          </a:xfrm>
          <a:custGeom>
            <a:avLst/>
            <a:gdLst/>
            <a:ahLst/>
            <a:cxnLst/>
            <a:rect l="l" t="t" r="r" b="b"/>
            <a:pathLst>
              <a:path w="9525" h="393700">
                <a:moveTo>
                  <a:pt x="9438" y="393439"/>
                </a:moveTo>
                <a:lnTo>
                  <a:pt x="0" y="0"/>
                </a:lnTo>
              </a:path>
            </a:pathLst>
          </a:custGeom>
          <a:ln w="18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46035" y="3551540"/>
            <a:ext cx="9525" cy="393700"/>
          </a:xfrm>
          <a:custGeom>
            <a:avLst/>
            <a:gdLst/>
            <a:ahLst/>
            <a:cxnLst/>
            <a:rect l="l" t="t" r="r" b="b"/>
            <a:pathLst>
              <a:path w="9525" h="393700">
                <a:moveTo>
                  <a:pt x="9442" y="393439"/>
                </a:moveTo>
                <a:lnTo>
                  <a:pt x="0" y="0"/>
                </a:lnTo>
              </a:path>
            </a:pathLst>
          </a:custGeom>
          <a:ln w="18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72307" y="3158102"/>
            <a:ext cx="9525" cy="393700"/>
          </a:xfrm>
          <a:custGeom>
            <a:avLst/>
            <a:gdLst/>
            <a:ahLst/>
            <a:cxnLst/>
            <a:rect l="l" t="t" r="r" b="b"/>
            <a:pathLst>
              <a:path w="9525" h="393700">
                <a:moveTo>
                  <a:pt x="9438" y="393439"/>
                </a:moveTo>
                <a:lnTo>
                  <a:pt x="0" y="0"/>
                </a:lnTo>
              </a:path>
            </a:pathLst>
          </a:custGeom>
          <a:ln w="18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46295" y="1687826"/>
            <a:ext cx="9525" cy="370840"/>
          </a:xfrm>
          <a:custGeom>
            <a:avLst/>
            <a:gdLst/>
            <a:ahLst/>
            <a:cxnLst/>
            <a:rect l="l" t="t" r="r" b="b"/>
            <a:pathLst>
              <a:path w="9525" h="370839">
                <a:moveTo>
                  <a:pt x="0" y="370462"/>
                </a:moveTo>
                <a:lnTo>
                  <a:pt x="9391" y="0"/>
                </a:lnTo>
              </a:path>
            </a:pathLst>
          </a:custGeom>
          <a:ln w="18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04546" y="3190465"/>
            <a:ext cx="9525" cy="370840"/>
          </a:xfrm>
          <a:custGeom>
            <a:avLst/>
            <a:gdLst/>
            <a:ahLst/>
            <a:cxnLst/>
            <a:rect l="l" t="t" r="r" b="b"/>
            <a:pathLst>
              <a:path w="9525" h="370839">
                <a:moveTo>
                  <a:pt x="0" y="370467"/>
                </a:moveTo>
                <a:lnTo>
                  <a:pt x="9391" y="0"/>
                </a:lnTo>
              </a:path>
            </a:pathLst>
          </a:custGeom>
          <a:ln w="18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77776" y="3551540"/>
            <a:ext cx="9525" cy="370840"/>
          </a:xfrm>
          <a:custGeom>
            <a:avLst/>
            <a:gdLst/>
            <a:ahLst/>
            <a:cxnLst/>
            <a:rect l="l" t="t" r="r" b="b"/>
            <a:pathLst>
              <a:path w="9525" h="370839">
                <a:moveTo>
                  <a:pt x="0" y="370458"/>
                </a:moveTo>
                <a:lnTo>
                  <a:pt x="9391" y="0"/>
                </a:lnTo>
              </a:path>
            </a:pathLst>
          </a:custGeom>
          <a:ln w="18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064688" y="1111547"/>
            <a:ext cx="31369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00" dirty="0">
                <a:latin typeface="Arial"/>
                <a:cs typeface="Arial"/>
              </a:rPr>
              <a:t>x</a:t>
            </a:r>
            <a:r>
              <a:rPr sz="1300" spc="-80" dirty="0">
                <a:latin typeface="Verdana"/>
                <a:cs typeface="Verdana"/>
              </a:rPr>
              <a:t>(</a:t>
            </a:r>
            <a:r>
              <a:rPr sz="1300" spc="114" dirty="0">
                <a:latin typeface="Arial"/>
                <a:cs typeface="Arial"/>
              </a:rPr>
              <a:t>t</a:t>
            </a:r>
            <a:r>
              <a:rPr sz="1300" spc="-75" dirty="0">
                <a:latin typeface="Verdana"/>
                <a:cs typeface="Verdana"/>
              </a:rPr>
              <a:t>)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xfrm>
            <a:off x="4141444" y="5796550"/>
            <a:ext cx="79375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230"/>
              </a:lnSpc>
            </a:pPr>
            <a:fld id="{81D60167-4931-47E6-BA6A-407CBD079E47}" type="slidenum">
              <a:rPr sz="1800" spc="-175" dirty="0">
                <a:latin typeface="Lucida Sans"/>
                <a:cs typeface="Lucida Sans"/>
              </a:rPr>
              <a:t>8</a:t>
            </a:fld>
            <a:r>
              <a:rPr sz="1800" spc="-175" dirty="0">
                <a:latin typeface="Lucida Sans"/>
                <a:cs typeface="Lucida Sans"/>
              </a:rPr>
              <a:t> </a:t>
            </a:r>
            <a:r>
              <a:rPr sz="1800" spc="434" dirty="0">
                <a:latin typeface="Lucida Sans"/>
                <a:cs typeface="Lucida Sans"/>
              </a:rPr>
              <a:t>/</a:t>
            </a:r>
            <a:r>
              <a:rPr sz="1800" spc="-440" dirty="0">
                <a:latin typeface="Lucida Sans"/>
                <a:cs typeface="Lucida Sans"/>
              </a:rPr>
              <a:t> </a:t>
            </a:r>
            <a:r>
              <a:rPr sz="1800" spc="-175" dirty="0">
                <a:latin typeface="Lucida Sans"/>
                <a:cs typeface="Lucida Sans"/>
              </a:rPr>
              <a:t>21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356220" y="1111547"/>
            <a:ext cx="61214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45" dirty="0">
                <a:latin typeface="Arial"/>
                <a:cs typeface="Arial"/>
              </a:rPr>
              <a:t>x</a:t>
            </a:r>
            <a:r>
              <a:rPr sz="1300" spc="45" dirty="0">
                <a:latin typeface="Verdana"/>
                <a:cs typeface="Verdana"/>
              </a:rPr>
              <a:t>(</a:t>
            </a:r>
            <a:r>
              <a:rPr sz="1300" spc="45" dirty="0">
                <a:latin typeface="Arial"/>
                <a:cs typeface="Arial"/>
              </a:rPr>
              <a:t>t </a:t>
            </a:r>
            <a:r>
              <a:rPr sz="1300" spc="-60" dirty="0">
                <a:latin typeface="DejaVu Sans"/>
                <a:cs typeface="DejaVu Sans"/>
              </a:rPr>
              <a:t>−</a:t>
            </a:r>
            <a:r>
              <a:rPr sz="1300" spc="-310" dirty="0">
                <a:latin typeface="DejaVu Sans"/>
                <a:cs typeface="DejaVu Sans"/>
              </a:rPr>
              <a:t> </a:t>
            </a:r>
            <a:r>
              <a:rPr sz="1300" spc="70" dirty="0">
                <a:latin typeface="Arial"/>
                <a:cs typeface="Arial"/>
              </a:rPr>
              <a:t>τ</a:t>
            </a:r>
            <a:r>
              <a:rPr sz="1300" spc="70" dirty="0">
                <a:latin typeface="Verdana"/>
                <a:cs typeface="Verdana"/>
              </a:rPr>
              <a:t>)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67466" y="2736280"/>
            <a:ext cx="61214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45" dirty="0">
                <a:latin typeface="Arial"/>
                <a:cs typeface="Arial"/>
              </a:rPr>
              <a:t>x</a:t>
            </a:r>
            <a:r>
              <a:rPr sz="1300" spc="45" dirty="0">
                <a:latin typeface="Verdana"/>
                <a:cs typeface="Verdana"/>
              </a:rPr>
              <a:t>(</a:t>
            </a:r>
            <a:r>
              <a:rPr sz="1300" spc="45" dirty="0">
                <a:latin typeface="Arial"/>
                <a:cs typeface="Arial"/>
              </a:rPr>
              <a:t>t </a:t>
            </a:r>
            <a:r>
              <a:rPr sz="1300" spc="-35" dirty="0">
                <a:latin typeface="Verdana"/>
                <a:cs typeface="Verdana"/>
              </a:rPr>
              <a:t>+</a:t>
            </a:r>
            <a:r>
              <a:rPr sz="1300" spc="-355" dirty="0">
                <a:latin typeface="Verdana"/>
                <a:cs typeface="Verdana"/>
              </a:rPr>
              <a:t> </a:t>
            </a:r>
            <a:r>
              <a:rPr sz="1300" spc="70" dirty="0">
                <a:latin typeface="Arial"/>
                <a:cs typeface="Arial"/>
              </a:rPr>
              <a:t>τ</a:t>
            </a:r>
            <a:r>
              <a:rPr sz="1300" spc="70" dirty="0">
                <a:latin typeface="Verdana"/>
                <a:cs typeface="Verdana"/>
              </a:rPr>
              <a:t>)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72754" y="2736280"/>
            <a:ext cx="44450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00" dirty="0">
                <a:latin typeface="Arial"/>
                <a:cs typeface="Arial"/>
              </a:rPr>
              <a:t>x</a:t>
            </a:r>
            <a:r>
              <a:rPr sz="1300" spc="-80" dirty="0">
                <a:latin typeface="Verdana"/>
                <a:cs typeface="Verdana"/>
              </a:rPr>
              <a:t>(</a:t>
            </a:r>
            <a:r>
              <a:rPr sz="1300" spc="-65" dirty="0">
                <a:latin typeface="DejaVu Sans"/>
                <a:cs typeface="DejaVu Sans"/>
              </a:rPr>
              <a:t>−</a:t>
            </a:r>
            <a:r>
              <a:rPr sz="1300" spc="114" dirty="0">
                <a:latin typeface="Arial"/>
                <a:cs typeface="Arial"/>
              </a:rPr>
              <a:t>t</a:t>
            </a:r>
            <a:r>
              <a:rPr sz="1300" spc="-75" dirty="0">
                <a:latin typeface="Verdana"/>
                <a:cs typeface="Verdana"/>
              </a:rPr>
              <a:t>)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19182" y="2097657"/>
            <a:ext cx="9906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65" dirty="0">
                <a:latin typeface="Arial"/>
                <a:cs typeface="Arial"/>
              </a:rPr>
              <a:t>τ</a:t>
            </a:r>
            <a:endParaRPr sz="13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23722" y="3619084"/>
            <a:ext cx="9906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65" dirty="0">
                <a:latin typeface="Arial"/>
                <a:cs typeface="Arial"/>
              </a:rPr>
              <a:t>τ</a:t>
            </a:r>
            <a:endParaRPr sz="13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72888" y="1938001"/>
            <a:ext cx="8636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14" dirty="0"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17991" y="1928609"/>
            <a:ext cx="8636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14" dirty="0"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63497" y="3421862"/>
            <a:ext cx="8636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14" dirty="0"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05821" y="3421862"/>
            <a:ext cx="8636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14" dirty="0"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99408" y="1209743"/>
            <a:ext cx="23812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spc="20" dirty="0">
                <a:latin typeface="Arial"/>
                <a:cs typeface="Arial"/>
              </a:rPr>
              <a:t>(a)</a:t>
            </a:r>
            <a:endParaRPr sz="13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17001" y="1209743"/>
            <a:ext cx="23812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spc="20" dirty="0">
                <a:latin typeface="Arial"/>
                <a:cs typeface="Arial"/>
              </a:rPr>
              <a:t>(b)</a:t>
            </a:r>
            <a:endParaRPr sz="13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27064" y="2773432"/>
            <a:ext cx="2203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dirty="0">
                <a:latin typeface="Arial"/>
                <a:cs typeface="Arial"/>
              </a:rPr>
              <a:t>(c)</a:t>
            </a:r>
            <a:endParaRPr sz="13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17001" y="2773432"/>
            <a:ext cx="23812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spc="20" dirty="0">
                <a:latin typeface="Arial"/>
                <a:cs typeface="Arial"/>
              </a:rPr>
              <a:t>(d)</a:t>
            </a:r>
            <a:endParaRPr sz="13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7294" y="4629705"/>
            <a:ext cx="824865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Continuous-time signal (a), and its delayed (b), advanced (c), and reflected (d) versions.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xfrm>
            <a:off x="4141444" y="5796550"/>
            <a:ext cx="79375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230"/>
              </a:lnSpc>
            </a:pPr>
            <a:fld id="{81D60167-4931-47E6-BA6A-407CBD079E47}" type="slidenum">
              <a:rPr sz="1800" spc="-175" dirty="0">
                <a:latin typeface="Lucida Sans"/>
                <a:cs typeface="Lucida Sans"/>
              </a:rPr>
              <a:t>9</a:t>
            </a:fld>
            <a:r>
              <a:rPr sz="1800" spc="-175" dirty="0">
                <a:latin typeface="Lucida Sans"/>
                <a:cs typeface="Lucida Sans"/>
              </a:rPr>
              <a:t> </a:t>
            </a:r>
            <a:r>
              <a:rPr sz="1800" spc="434" dirty="0">
                <a:latin typeface="Lucida Sans"/>
                <a:cs typeface="Lucida Sans"/>
              </a:rPr>
              <a:t>/</a:t>
            </a:r>
            <a:r>
              <a:rPr sz="1800" spc="-440" dirty="0">
                <a:latin typeface="Lucida Sans"/>
                <a:cs typeface="Lucida Sans"/>
              </a:rPr>
              <a:t> </a:t>
            </a:r>
            <a:r>
              <a:rPr sz="1800" spc="-175" dirty="0">
                <a:latin typeface="Lucida Sans"/>
                <a:cs typeface="Lucida Sans"/>
              </a:rPr>
              <a:t>21</a:t>
            </a:r>
          </a:p>
        </p:txBody>
      </p:sp>
      <p:pic>
        <p:nvPicPr>
          <p:cNvPr id="42" name="Picture 41" descr="color_blue_und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508000"/>
            <a:ext cx="6375400" cy="4914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</TotalTime>
  <Words>1394</Words>
  <Application>Microsoft Macintosh PowerPoint</Application>
  <PresentationFormat>Custom</PresentationFormat>
  <Paragraphs>359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Classification of time–dependent signals</vt:lpstr>
      <vt:lpstr>Analog to digital and digital to analog conversion</vt:lpstr>
      <vt:lpstr>PowerPoint Presentation</vt:lpstr>
      <vt:lpstr>Continuous-time signals</vt:lpstr>
      <vt:lpstr>Basic signal operations</vt:lpstr>
      <vt:lpstr>PowerPoint Presentation</vt:lpstr>
      <vt:lpstr>Delayed, advanced and reflected signals</vt:lpstr>
      <vt:lpstr>PowerPoint Presentation</vt:lpstr>
      <vt:lpstr>Even and odd signals</vt:lpstr>
      <vt:lpstr>Example:</vt:lpstr>
      <vt:lpstr>Periodic and aperiodic signals</vt:lpstr>
      <vt:lpstr>Finite–energy and finite-power signals</vt:lpstr>
      <vt:lpstr>Power of periodic signal</vt:lpstr>
      <vt:lpstr>Basic signals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Generic representation of signals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 USING MATLAB  Chapter 1 — Continuous–time Signals</dc:title>
  <dc:creator>Luis F. Chaparro</dc:creator>
  <cp:lastModifiedBy>Luis F Chaparro</cp:lastModifiedBy>
  <cp:revision>21</cp:revision>
  <dcterms:created xsi:type="dcterms:W3CDTF">2018-06-28T18:38:54Z</dcterms:created>
  <dcterms:modified xsi:type="dcterms:W3CDTF">2018-07-02T11:03:03Z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2013-12-17T00:00:00Z</vt:filetime>
  </property>
  <property fmtid="{D5CDD505-2E9C-101B-9397-08002B2CF9AE}" pid="3" name="Creator">
    <vt:lpwstr>LaTeX with beamer class version 3.07</vt:lpwstr>
  </property>
  <property fmtid="{D5CDD505-2E9C-101B-9397-08002B2CF9AE}" pid="4" name="LastSaved">
    <vt:filetime>2018-06-28T00:00:00Z</vt:filetime>
  </property>
</Properties>
</file>