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004300" cy="6121400"/>
  <p:notesSz cx="9004300" cy="612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8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06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06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8D9F8-00ED-AE42-A892-453BBA4F5C4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13050" y="458788"/>
            <a:ext cx="33782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2908300"/>
            <a:ext cx="7204075" cy="27543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815013"/>
            <a:ext cx="39020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5815013"/>
            <a:ext cx="39020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88E0A-F11F-1F41-900B-5E66F86F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7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88E0A-F11F-1F41-900B-5E66F86F79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88E0A-F11F-1F41-900B-5E66F86F79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88E0A-F11F-1F41-900B-5E66F86F79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1897634"/>
            <a:ext cx="7653655" cy="1285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3427984"/>
            <a:ext cx="6303010" cy="153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407922"/>
            <a:ext cx="3916870" cy="4040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407922"/>
            <a:ext cx="3916870" cy="4040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1085" y="603523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81468" y="60312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59271" y="60312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15617" y="604535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26109" y="603507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36269" y="602491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652448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12317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923415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99617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012317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99617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012317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270596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83296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283296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194395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27059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28329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541576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554276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554276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0483" y="31681"/>
            <a:ext cx="2083333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2252897"/>
            <a:ext cx="8305800" cy="285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5692902"/>
            <a:ext cx="2070989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5692902"/>
            <a:ext cx="2070989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8" Type="http://schemas.openxmlformats.org/officeDocument/2006/relationships/image" Target="../media/image24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1851825"/>
            <a:ext cx="8280400" cy="79629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04064C"/>
                </a:solidFill>
                <a:latin typeface="Arial"/>
                <a:cs typeface="Arial"/>
              </a:rPr>
              <a:t>SIGNALS  </a:t>
            </a:r>
            <a:r>
              <a:rPr sz="2200" b="1" spc="130" dirty="0">
                <a:solidFill>
                  <a:srgbClr val="04064C"/>
                </a:solidFill>
                <a:latin typeface="Arial"/>
                <a:cs typeface="Arial"/>
              </a:rPr>
              <a:t>AND </a:t>
            </a:r>
            <a:r>
              <a:rPr sz="2200" b="1" spc="55" dirty="0">
                <a:solidFill>
                  <a:srgbClr val="04064C"/>
                </a:solidFill>
                <a:latin typeface="Arial"/>
                <a:cs typeface="Arial"/>
              </a:rPr>
              <a:t>SYSTEMS </a:t>
            </a:r>
            <a:r>
              <a:rPr sz="2200" b="1" spc="40" dirty="0">
                <a:solidFill>
                  <a:srgbClr val="04064C"/>
                </a:solidFill>
                <a:latin typeface="Arial"/>
                <a:cs typeface="Arial"/>
              </a:rPr>
              <a:t>USING</a:t>
            </a:r>
            <a:r>
              <a:rPr sz="2200" b="1" spc="-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2200" b="1" spc="80" dirty="0">
                <a:solidFill>
                  <a:srgbClr val="04064C"/>
                </a:solidFill>
                <a:latin typeface="Arial"/>
                <a:cs typeface="Arial"/>
              </a:rPr>
              <a:t>MATLAB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200" b="1" spc="-35" dirty="0">
                <a:solidFill>
                  <a:srgbClr val="04064C"/>
                </a:solidFill>
                <a:latin typeface="Arial"/>
                <a:cs typeface="Arial"/>
              </a:rPr>
              <a:t>Chapter  </a:t>
            </a:r>
            <a:r>
              <a:rPr sz="2200" b="1" dirty="0">
                <a:solidFill>
                  <a:srgbClr val="04064C"/>
                </a:solidFill>
                <a:latin typeface="Arial"/>
                <a:cs typeface="Arial"/>
              </a:rPr>
              <a:t>2 </a:t>
            </a:r>
            <a:r>
              <a:rPr sz="2200" b="1" spc="250" dirty="0">
                <a:solidFill>
                  <a:srgbClr val="04064C"/>
                </a:solidFill>
                <a:latin typeface="Arial"/>
                <a:cs typeface="Arial"/>
              </a:rPr>
              <a:t>— </a:t>
            </a:r>
            <a:r>
              <a:rPr sz="2200" b="1" spc="-55" dirty="0">
                <a:solidFill>
                  <a:srgbClr val="04064C"/>
                </a:solidFill>
                <a:latin typeface="Arial"/>
                <a:cs typeface="Arial"/>
              </a:rPr>
              <a:t>Continuous-time</a:t>
            </a:r>
            <a:r>
              <a:rPr sz="2200" b="1" spc="2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04064C"/>
                </a:solidFill>
                <a:latin typeface="Arial"/>
                <a:cs typeface="Arial"/>
              </a:rPr>
              <a:t>Systems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6750" y="2908300"/>
            <a:ext cx="3229166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Sans"/>
                <a:cs typeface="Lucida Sans"/>
              </a:rPr>
              <a:t>L</a:t>
            </a:r>
            <a:r>
              <a:rPr lang="en-US" dirty="0">
                <a:latin typeface="Lucida Sans"/>
                <a:cs typeface="Lucida Sans"/>
              </a:rPr>
              <a:t>. </a:t>
            </a:r>
            <a:r>
              <a:rPr dirty="0">
                <a:latin typeface="Lucida Sans"/>
                <a:cs typeface="Lucida Sans"/>
              </a:rPr>
              <a:t>F. </a:t>
            </a:r>
            <a:r>
              <a:rPr lang="en-US" dirty="0">
                <a:latin typeface="Lucida Sans"/>
                <a:cs typeface="Lucida Sans"/>
              </a:rPr>
              <a:t> </a:t>
            </a:r>
            <a:r>
              <a:rPr dirty="0">
                <a:latin typeface="Lucida Sans"/>
                <a:cs typeface="Lucida Sans"/>
              </a:rPr>
              <a:t>Chaparro</a:t>
            </a:r>
            <a:r>
              <a:rPr lang="en-US" dirty="0">
                <a:latin typeface="Lucida Sans"/>
                <a:cs typeface="Lucida Sans"/>
              </a:rPr>
              <a:t> and A. Akan</a:t>
            </a:r>
            <a:endParaRPr dirty="0">
              <a:latin typeface="Lucida Sans"/>
              <a:cs typeface="Lucida Sans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tem_RL_circuit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622300"/>
            <a:ext cx="6934200" cy="4686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7876" y="767069"/>
            <a:ext cx="0" cy="982344"/>
          </a:xfrm>
          <a:custGeom>
            <a:avLst/>
            <a:gdLst/>
            <a:ahLst/>
            <a:cxnLst/>
            <a:rect l="l" t="t" r="r" b="b"/>
            <a:pathLst>
              <a:path h="982344">
                <a:moveTo>
                  <a:pt x="0" y="9819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7876" y="76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2206" y="767069"/>
            <a:ext cx="0" cy="982344"/>
          </a:xfrm>
          <a:custGeom>
            <a:avLst/>
            <a:gdLst/>
            <a:ahLst/>
            <a:cxnLst/>
            <a:rect l="l" t="t" r="r" b="b"/>
            <a:pathLst>
              <a:path h="982344">
                <a:moveTo>
                  <a:pt x="0" y="0"/>
                </a:moveTo>
                <a:lnTo>
                  <a:pt x="0" y="981910"/>
                </a:lnTo>
              </a:path>
            </a:pathLst>
          </a:custGeom>
          <a:ln w="40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2206" y="76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6545" y="767069"/>
            <a:ext cx="0" cy="982344"/>
          </a:xfrm>
          <a:custGeom>
            <a:avLst/>
            <a:gdLst/>
            <a:ahLst/>
            <a:cxnLst/>
            <a:rect l="l" t="t" r="r" b="b"/>
            <a:pathLst>
              <a:path h="982344">
                <a:moveTo>
                  <a:pt x="0" y="0"/>
                </a:moveTo>
                <a:lnTo>
                  <a:pt x="0" y="981910"/>
                </a:lnTo>
              </a:path>
            </a:pathLst>
          </a:custGeom>
          <a:ln w="40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6544" y="76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0883" y="767069"/>
            <a:ext cx="0" cy="982344"/>
          </a:xfrm>
          <a:custGeom>
            <a:avLst/>
            <a:gdLst/>
            <a:ahLst/>
            <a:cxnLst/>
            <a:rect l="l" t="t" r="r" b="b"/>
            <a:pathLst>
              <a:path h="982344">
                <a:moveTo>
                  <a:pt x="0" y="0"/>
                </a:moveTo>
                <a:lnTo>
                  <a:pt x="0" y="981910"/>
                </a:lnTo>
              </a:path>
            </a:pathLst>
          </a:custGeom>
          <a:ln w="40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0883" y="76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5221" y="767069"/>
            <a:ext cx="0" cy="982344"/>
          </a:xfrm>
          <a:custGeom>
            <a:avLst/>
            <a:gdLst/>
            <a:ahLst/>
            <a:cxnLst/>
            <a:rect l="l" t="t" r="r" b="b"/>
            <a:pathLst>
              <a:path h="982344">
                <a:moveTo>
                  <a:pt x="0" y="0"/>
                </a:moveTo>
                <a:lnTo>
                  <a:pt x="0" y="981910"/>
                </a:lnTo>
              </a:path>
            </a:pathLst>
          </a:custGeom>
          <a:ln w="40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5221" y="76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9559" y="1148926"/>
            <a:ext cx="0" cy="600075"/>
          </a:xfrm>
          <a:custGeom>
            <a:avLst/>
            <a:gdLst/>
            <a:ahLst/>
            <a:cxnLst/>
            <a:rect l="l" t="t" r="r" b="b"/>
            <a:pathLst>
              <a:path h="600075">
                <a:moveTo>
                  <a:pt x="0" y="0"/>
                </a:moveTo>
                <a:lnTo>
                  <a:pt x="0" y="600053"/>
                </a:lnTo>
              </a:path>
            </a:pathLst>
          </a:custGeom>
          <a:ln w="40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29559" y="76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3890" y="767069"/>
            <a:ext cx="0" cy="982344"/>
          </a:xfrm>
          <a:custGeom>
            <a:avLst/>
            <a:gdLst/>
            <a:ahLst/>
            <a:cxnLst/>
            <a:rect l="l" t="t" r="r" b="b"/>
            <a:pathLst>
              <a:path h="982344">
                <a:moveTo>
                  <a:pt x="0" y="9819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3890" y="76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7876" y="1608705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3890" y="16087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7876" y="1258028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43890" y="12580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4931" y="90734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58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7876" y="907343"/>
            <a:ext cx="2548890" cy="0"/>
          </a:xfrm>
          <a:custGeom>
            <a:avLst/>
            <a:gdLst/>
            <a:ahLst/>
            <a:cxnLst/>
            <a:rect l="l" t="t" r="r" b="b"/>
            <a:pathLst>
              <a:path w="2548890">
                <a:moveTo>
                  <a:pt x="0" y="0"/>
                </a:moveTo>
                <a:lnTo>
                  <a:pt x="254830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43890" y="9073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57876" y="1748979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57876" y="774862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7876" y="774862"/>
            <a:ext cx="0" cy="974725"/>
          </a:xfrm>
          <a:custGeom>
            <a:avLst/>
            <a:gdLst/>
            <a:ahLst/>
            <a:cxnLst/>
            <a:rect l="l" t="t" r="r" b="b"/>
            <a:pathLst>
              <a:path h="974725">
                <a:moveTo>
                  <a:pt x="0" y="97411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43890" y="774862"/>
            <a:ext cx="0" cy="974725"/>
          </a:xfrm>
          <a:custGeom>
            <a:avLst/>
            <a:gdLst/>
            <a:ahLst/>
            <a:cxnLst/>
            <a:rect l="l" t="t" r="r" b="b"/>
            <a:pathLst>
              <a:path h="974725">
                <a:moveTo>
                  <a:pt x="0" y="97411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7876" y="1748979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7876" y="774862"/>
            <a:ext cx="0" cy="974725"/>
          </a:xfrm>
          <a:custGeom>
            <a:avLst/>
            <a:gdLst/>
            <a:ahLst/>
            <a:cxnLst/>
            <a:rect l="l" t="t" r="r" b="b"/>
            <a:pathLst>
              <a:path h="974725">
                <a:moveTo>
                  <a:pt x="0" y="97411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7876" y="171780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172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57876" y="767069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72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90625" y="1747969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36127" y="1747969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50465" y="1747969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64804" y="1747969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79142" y="1747969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3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29559" y="767069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0"/>
                </a:moveTo>
                <a:lnTo>
                  <a:pt x="0" y="46758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593480" y="1747969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4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43890" y="171780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172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43890" y="767069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72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07810" y="1747969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5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57876" y="1608705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12717" y="16087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57876" y="1258028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12717" y="12580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889316" y="1179079"/>
            <a:ext cx="161290" cy="493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0.5</a:t>
            </a:r>
            <a:endParaRPr sz="7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74295" algn="ctr">
              <a:lnSpc>
                <a:spcPct val="100000"/>
              </a:lnSpc>
              <a:spcBef>
                <a:spcPts val="5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57876" y="907343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12717" y="9073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967246" y="828402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57876" y="1748979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57876" y="774862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7876" y="774862"/>
            <a:ext cx="0" cy="974725"/>
          </a:xfrm>
          <a:custGeom>
            <a:avLst/>
            <a:gdLst/>
            <a:ahLst/>
            <a:cxnLst/>
            <a:rect l="l" t="t" r="r" b="b"/>
            <a:pathLst>
              <a:path h="974725">
                <a:moveTo>
                  <a:pt x="0" y="97411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43890" y="774862"/>
            <a:ext cx="0" cy="974725"/>
          </a:xfrm>
          <a:custGeom>
            <a:avLst/>
            <a:gdLst/>
            <a:ahLst/>
            <a:cxnLst/>
            <a:rect l="l" t="t" r="r" b="b"/>
            <a:pathLst>
              <a:path h="974725">
                <a:moveTo>
                  <a:pt x="0" y="97411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04931" y="90734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50" y="0"/>
                </a:lnTo>
              </a:path>
            </a:pathLst>
          </a:custGeom>
          <a:ln w="40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72390" y="907343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3790" y="0"/>
                </a:lnTo>
              </a:path>
            </a:pathLst>
          </a:custGeom>
          <a:ln w="40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00883" y="907343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0" y="0"/>
                </a:lnTo>
                <a:lnTo>
                  <a:pt x="763706" y="0"/>
                </a:lnTo>
                <a:lnTo>
                  <a:pt x="771499" y="0"/>
                </a:lnTo>
              </a:path>
            </a:pathLst>
          </a:custGeom>
          <a:ln w="40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29375" y="907343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0" y="0"/>
                </a:lnTo>
                <a:lnTo>
                  <a:pt x="763706" y="0"/>
                </a:lnTo>
                <a:lnTo>
                  <a:pt x="771499" y="0"/>
                </a:lnTo>
              </a:path>
            </a:pathLst>
          </a:custGeom>
          <a:ln w="40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57876" y="907343"/>
            <a:ext cx="771525" cy="701675"/>
          </a:xfrm>
          <a:custGeom>
            <a:avLst/>
            <a:gdLst/>
            <a:ahLst/>
            <a:cxnLst/>
            <a:rect l="l" t="t" r="r" b="b"/>
            <a:pathLst>
              <a:path w="771525" h="701675">
                <a:moveTo>
                  <a:pt x="0" y="701362"/>
                </a:moveTo>
                <a:lnTo>
                  <a:pt x="0" y="701362"/>
                </a:lnTo>
                <a:lnTo>
                  <a:pt x="506537" y="701362"/>
                </a:lnTo>
                <a:lnTo>
                  <a:pt x="514330" y="0"/>
                </a:lnTo>
                <a:lnTo>
                  <a:pt x="763698" y="0"/>
                </a:lnTo>
                <a:lnTo>
                  <a:pt x="771491" y="0"/>
                </a:lnTo>
              </a:path>
            </a:pathLst>
          </a:custGeom>
          <a:ln w="40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04931" y="90734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50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72390" y="907343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3790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00883" y="907343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0" y="0"/>
                </a:lnTo>
                <a:lnTo>
                  <a:pt x="763706" y="0"/>
                </a:lnTo>
                <a:lnTo>
                  <a:pt x="771499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29375" y="907343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0" y="0"/>
                </a:lnTo>
                <a:lnTo>
                  <a:pt x="763706" y="0"/>
                </a:lnTo>
                <a:lnTo>
                  <a:pt x="771499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57876" y="907343"/>
            <a:ext cx="771525" cy="701675"/>
          </a:xfrm>
          <a:custGeom>
            <a:avLst/>
            <a:gdLst/>
            <a:ahLst/>
            <a:cxnLst/>
            <a:rect l="l" t="t" r="r" b="b"/>
            <a:pathLst>
              <a:path w="771525" h="701675">
                <a:moveTo>
                  <a:pt x="0" y="701362"/>
                </a:moveTo>
                <a:lnTo>
                  <a:pt x="0" y="701362"/>
                </a:lnTo>
                <a:lnTo>
                  <a:pt x="506537" y="701362"/>
                </a:lnTo>
                <a:lnTo>
                  <a:pt x="514330" y="0"/>
                </a:lnTo>
                <a:lnTo>
                  <a:pt x="763698" y="0"/>
                </a:lnTo>
                <a:lnTo>
                  <a:pt x="771491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760831" y="1157931"/>
            <a:ext cx="107314" cy="6604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50" b="1" dirty="0">
                <a:latin typeface="Helvetica"/>
                <a:cs typeface="Helvetica"/>
              </a:rPr>
              <a:t>1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92026" y="1062280"/>
            <a:ext cx="134620" cy="38798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50" b="1" dirty="0">
                <a:latin typeface="Helvetica"/>
                <a:cs typeface="Helvetica"/>
              </a:rPr>
              <a:t>v(t), i</a:t>
            </a:r>
            <a:r>
              <a:rPr sz="750" b="1" spc="40" dirty="0">
                <a:latin typeface="Helvetica"/>
                <a:cs typeface="Helvetica"/>
              </a:rPr>
              <a:t> </a:t>
            </a:r>
            <a:r>
              <a:rPr sz="750" b="1" dirty="0">
                <a:latin typeface="Helvetica"/>
                <a:cs typeface="Helvetica"/>
              </a:rPr>
              <a:t>(t)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606180" y="1148926"/>
            <a:ext cx="499109" cy="0"/>
          </a:xfrm>
          <a:custGeom>
            <a:avLst/>
            <a:gdLst/>
            <a:ahLst/>
            <a:cxnLst/>
            <a:rect l="l" t="t" r="r" b="b"/>
            <a:pathLst>
              <a:path w="499110">
                <a:moveTo>
                  <a:pt x="0" y="0"/>
                </a:moveTo>
                <a:lnTo>
                  <a:pt x="498744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06180" y="813827"/>
            <a:ext cx="499109" cy="0"/>
          </a:xfrm>
          <a:custGeom>
            <a:avLst/>
            <a:gdLst/>
            <a:ahLst/>
            <a:cxnLst/>
            <a:rect l="l" t="t" r="r" b="b"/>
            <a:pathLst>
              <a:path w="499110">
                <a:moveTo>
                  <a:pt x="0" y="0"/>
                </a:moveTo>
                <a:lnTo>
                  <a:pt x="498744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06180" y="813827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335099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04925" y="813827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335099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06180" y="1148926"/>
            <a:ext cx="499109" cy="0"/>
          </a:xfrm>
          <a:custGeom>
            <a:avLst/>
            <a:gdLst/>
            <a:ahLst/>
            <a:cxnLst/>
            <a:rect l="l" t="t" r="r" b="b"/>
            <a:pathLst>
              <a:path w="499110">
                <a:moveTo>
                  <a:pt x="0" y="0"/>
                </a:moveTo>
                <a:lnTo>
                  <a:pt x="498744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06180" y="813827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335099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06180" y="1148926"/>
            <a:ext cx="499109" cy="0"/>
          </a:xfrm>
          <a:custGeom>
            <a:avLst/>
            <a:gdLst/>
            <a:ahLst/>
            <a:cxnLst/>
            <a:rect l="l" t="t" r="r" b="b"/>
            <a:pathLst>
              <a:path w="499110">
                <a:moveTo>
                  <a:pt x="0" y="0"/>
                </a:moveTo>
                <a:lnTo>
                  <a:pt x="498744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06180" y="813827"/>
            <a:ext cx="499109" cy="0"/>
          </a:xfrm>
          <a:custGeom>
            <a:avLst/>
            <a:gdLst/>
            <a:ahLst/>
            <a:cxnLst/>
            <a:rect l="l" t="t" r="r" b="b"/>
            <a:pathLst>
              <a:path w="499110">
                <a:moveTo>
                  <a:pt x="0" y="0"/>
                </a:moveTo>
                <a:lnTo>
                  <a:pt x="498744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06180" y="813827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335099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04925" y="813827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335099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925685" y="820609"/>
            <a:ext cx="15367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v(t)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652938" y="891757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575" y="0"/>
                </a:lnTo>
              </a:path>
            </a:pathLst>
          </a:custGeom>
          <a:ln w="40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941271" y="1008615"/>
            <a:ext cx="5334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spc="5" dirty="0">
                <a:latin typeface="Helvetica"/>
                <a:cs typeface="Helvetica"/>
              </a:rPr>
              <a:t>1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652938" y="937504"/>
            <a:ext cx="432434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66065" algn="l"/>
              </a:tabLst>
            </a:pPr>
            <a:r>
              <a:rPr sz="750" u="sng" dirty="0">
                <a:latin typeface="Helvetica"/>
                <a:cs typeface="Helvetica"/>
              </a:rPr>
              <a:t> 	</a:t>
            </a:r>
            <a:r>
              <a:rPr sz="750" dirty="0">
                <a:latin typeface="Helvetica"/>
                <a:cs typeface="Helvetica"/>
              </a:rPr>
              <a:t>i</a:t>
            </a:r>
            <a:r>
              <a:rPr sz="750" spc="-50" dirty="0">
                <a:latin typeface="Helvetica"/>
                <a:cs typeface="Helvetica"/>
              </a:rPr>
              <a:t> </a:t>
            </a:r>
            <a:r>
              <a:rPr sz="750" spc="0" dirty="0">
                <a:latin typeface="Helvetica"/>
                <a:cs typeface="Helvetica"/>
              </a:rPr>
              <a:t>(t)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104931" y="241138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58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990625" y="3119537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536127" y="3119537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50465" y="3119537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079142" y="3119537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3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629559" y="213083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965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593480" y="3119537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4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07810" y="3119537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5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112717" y="241138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889316" y="2129826"/>
            <a:ext cx="161290" cy="960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750" spc="0" dirty="0">
                <a:latin typeface="Helvetica"/>
                <a:cs typeface="Helvetica"/>
              </a:rPr>
              <a:t>1.5</a:t>
            </a:r>
            <a:endParaRPr sz="7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74295" algn="ctr">
              <a:lnSpc>
                <a:spcPct val="100000"/>
              </a:lnSpc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750" spc="0" dirty="0">
                <a:latin typeface="Helvetica"/>
                <a:cs typeface="Helvetica"/>
              </a:rPr>
              <a:t>0.5</a:t>
            </a:r>
            <a:endParaRPr sz="750">
              <a:latin typeface="Helvetica"/>
              <a:cs typeface="Helvetica"/>
            </a:endParaRPr>
          </a:p>
          <a:p>
            <a:pPr marL="74295" algn="ctr">
              <a:lnSpc>
                <a:spcPct val="100000"/>
              </a:lnSpc>
              <a:spcBef>
                <a:spcPts val="695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057876" y="2208766"/>
            <a:ext cx="771525" cy="818515"/>
          </a:xfrm>
          <a:custGeom>
            <a:avLst/>
            <a:gdLst/>
            <a:ahLst/>
            <a:cxnLst/>
            <a:rect l="l" t="t" r="r" b="b"/>
            <a:pathLst>
              <a:path w="771525" h="818514">
                <a:moveTo>
                  <a:pt x="0" y="818265"/>
                </a:moveTo>
                <a:lnTo>
                  <a:pt x="0" y="818265"/>
                </a:lnTo>
                <a:lnTo>
                  <a:pt x="506537" y="818265"/>
                </a:lnTo>
                <a:lnTo>
                  <a:pt x="514330" y="0"/>
                </a:lnTo>
                <a:lnTo>
                  <a:pt x="763698" y="0"/>
                </a:lnTo>
                <a:lnTo>
                  <a:pt x="771491" y="0"/>
                </a:lnTo>
              </a:path>
            </a:pathLst>
          </a:custGeom>
          <a:ln w="1623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29375" y="2263317"/>
            <a:ext cx="771525" cy="194945"/>
          </a:xfrm>
          <a:custGeom>
            <a:avLst/>
            <a:gdLst/>
            <a:ahLst/>
            <a:cxnLst/>
            <a:rect l="l" t="t" r="r" b="b"/>
            <a:pathLst>
              <a:path w="771525" h="194944">
                <a:moveTo>
                  <a:pt x="0" y="194825"/>
                </a:moveTo>
                <a:lnTo>
                  <a:pt x="7793" y="187032"/>
                </a:lnTo>
                <a:lnTo>
                  <a:pt x="15586" y="187032"/>
                </a:lnTo>
                <a:lnTo>
                  <a:pt x="23379" y="179239"/>
                </a:lnTo>
                <a:lnTo>
                  <a:pt x="31172" y="179239"/>
                </a:lnTo>
                <a:lnTo>
                  <a:pt x="38965" y="171446"/>
                </a:lnTo>
                <a:lnTo>
                  <a:pt x="46758" y="171446"/>
                </a:lnTo>
                <a:lnTo>
                  <a:pt x="54551" y="163653"/>
                </a:lnTo>
                <a:lnTo>
                  <a:pt x="62344" y="163653"/>
                </a:lnTo>
                <a:lnTo>
                  <a:pt x="70137" y="155860"/>
                </a:lnTo>
                <a:lnTo>
                  <a:pt x="77930" y="155860"/>
                </a:lnTo>
                <a:lnTo>
                  <a:pt x="85723" y="155860"/>
                </a:lnTo>
                <a:lnTo>
                  <a:pt x="93516" y="148067"/>
                </a:lnTo>
                <a:lnTo>
                  <a:pt x="101309" y="148067"/>
                </a:lnTo>
                <a:lnTo>
                  <a:pt x="109102" y="148067"/>
                </a:lnTo>
                <a:lnTo>
                  <a:pt x="116895" y="140274"/>
                </a:lnTo>
                <a:lnTo>
                  <a:pt x="124688" y="140274"/>
                </a:lnTo>
                <a:lnTo>
                  <a:pt x="132481" y="132481"/>
                </a:lnTo>
                <a:lnTo>
                  <a:pt x="140274" y="132481"/>
                </a:lnTo>
                <a:lnTo>
                  <a:pt x="148067" y="132481"/>
                </a:lnTo>
                <a:lnTo>
                  <a:pt x="155860" y="124688"/>
                </a:lnTo>
                <a:lnTo>
                  <a:pt x="163653" y="124688"/>
                </a:lnTo>
                <a:lnTo>
                  <a:pt x="171446" y="124688"/>
                </a:lnTo>
                <a:lnTo>
                  <a:pt x="179239" y="116895"/>
                </a:lnTo>
                <a:lnTo>
                  <a:pt x="187032" y="116895"/>
                </a:lnTo>
                <a:lnTo>
                  <a:pt x="194825" y="116895"/>
                </a:lnTo>
                <a:lnTo>
                  <a:pt x="202618" y="109102"/>
                </a:lnTo>
                <a:lnTo>
                  <a:pt x="210411" y="109102"/>
                </a:lnTo>
                <a:lnTo>
                  <a:pt x="218204" y="109102"/>
                </a:lnTo>
                <a:lnTo>
                  <a:pt x="225997" y="101309"/>
                </a:lnTo>
                <a:lnTo>
                  <a:pt x="233790" y="101309"/>
                </a:lnTo>
                <a:lnTo>
                  <a:pt x="241583" y="101309"/>
                </a:lnTo>
                <a:lnTo>
                  <a:pt x="249376" y="101309"/>
                </a:lnTo>
                <a:lnTo>
                  <a:pt x="257169" y="93516"/>
                </a:lnTo>
                <a:lnTo>
                  <a:pt x="264962" y="93516"/>
                </a:lnTo>
                <a:lnTo>
                  <a:pt x="272755" y="93516"/>
                </a:lnTo>
                <a:lnTo>
                  <a:pt x="280548" y="85723"/>
                </a:lnTo>
                <a:lnTo>
                  <a:pt x="288341" y="85723"/>
                </a:lnTo>
                <a:lnTo>
                  <a:pt x="296134" y="85723"/>
                </a:lnTo>
                <a:lnTo>
                  <a:pt x="303927" y="77930"/>
                </a:lnTo>
                <a:lnTo>
                  <a:pt x="311720" y="77930"/>
                </a:lnTo>
                <a:lnTo>
                  <a:pt x="319513" y="77930"/>
                </a:lnTo>
                <a:lnTo>
                  <a:pt x="327306" y="77930"/>
                </a:lnTo>
                <a:lnTo>
                  <a:pt x="335099" y="70137"/>
                </a:lnTo>
                <a:lnTo>
                  <a:pt x="342892" y="70137"/>
                </a:lnTo>
                <a:lnTo>
                  <a:pt x="350685" y="70137"/>
                </a:lnTo>
                <a:lnTo>
                  <a:pt x="358478" y="70137"/>
                </a:lnTo>
                <a:lnTo>
                  <a:pt x="366271" y="62344"/>
                </a:lnTo>
                <a:lnTo>
                  <a:pt x="374064" y="62344"/>
                </a:lnTo>
                <a:lnTo>
                  <a:pt x="381857" y="62344"/>
                </a:lnTo>
                <a:lnTo>
                  <a:pt x="389650" y="62344"/>
                </a:lnTo>
                <a:lnTo>
                  <a:pt x="397443" y="62344"/>
                </a:lnTo>
                <a:lnTo>
                  <a:pt x="405236" y="54551"/>
                </a:lnTo>
                <a:lnTo>
                  <a:pt x="413029" y="54551"/>
                </a:lnTo>
                <a:lnTo>
                  <a:pt x="420822" y="54551"/>
                </a:lnTo>
                <a:lnTo>
                  <a:pt x="428615" y="54551"/>
                </a:lnTo>
                <a:lnTo>
                  <a:pt x="436400" y="46758"/>
                </a:lnTo>
                <a:lnTo>
                  <a:pt x="475365" y="46758"/>
                </a:lnTo>
                <a:lnTo>
                  <a:pt x="483158" y="38965"/>
                </a:lnTo>
                <a:lnTo>
                  <a:pt x="490951" y="38965"/>
                </a:lnTo>
                <a:lnTo>
                  <a:pt x="498744" y="38965"/>
                </a:lnTo>
                <a:lnTo>
                  <a:pt x="506537" y="38965"/>
                </a:lnTo>
                <a:lnTo>
                  <a:pt x="514330" y="38965"/>
                </a:lnTo>
                <a:lnTo>
                  <a:pt x="522123" y="31172"/>
                </a:lnTo>
                <a:lnTo>
                  <a:pt x="561088" y="31172"/>
                </a:lnTo>
                <a:lnTo>
                  <a:pt x="568881" y="23379"/>
                </a:lnTo>
                <a:lnTo>
                  <a:pt x="607846" y="23379"/>
                </a:lnTo>
                <a:lnTo>
                  <a:pt x="615639" y="15586"/>
                </a:lnTo>
                <a:lnTo>
                  <a:pt x="670190" y="15586"/>
                </a:lnTo>
                <a:lnTo>
                  <a:pt x="677983" y="7793"/>
                </a:lnTo>
                <a:lnTo>
                  <a:pt x="732534" y="7793"/>
                </a:lnTo>
                <a:lnTo>
                  <a:pt x="740327" y="0"/>
                </a:lnTo>
                <a:lnTo>
                  <a:pt x="748120" y="0"/>
                </a:lnTo>
                <a:lnTo>
                  <a:pt x="755913" y="0"/>
                </a:lnTo>
                <a:lnTo>
                  <a:pt x="763706" y="0"/>
                </a:lnTo>
                <a:lnTo>
                  <a:pt x="771499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65669" y="2458142"/>
            <a:ext cx="763905" cy="568960"/>
          </a:xfrm>
          <a:custGeom>
            <a:avLst/>
            <a:gdLst/>
            <a:ahLst/>
            <a:cxnLst/>
            <a:rect l="l" t="t" r="r" b="b"/>
            <a:pathLst>
              <a:path w="763904" h="568960">
                <a:moveTo>
                  <a:pt x="0" y="568889"/>
                </a:moveTo>
                <a:lnTo>
                  <a:pt x="0" y="568889"/>
                </a:lnTo>
                <a:lnTo>
                  <a:pt x="498744" y="568889"/>
                </a:lnTo>
                <a:lnTo>
                  <a:pt x="506537" y="163653"/>
                </a:lnTo>
                <a:lnTo>
                  <a:pt x="506537" y="155860"/>
                </a:lnTo>
                <a:lnTo>
                  <a:pt x="514330" y="148067"/>
                </a:lnTo>
                <a:lnTo>
                  <a:pt x="522123" y="140274"/>
                </a:lnTo>
                <a:lnTo>
                  <a:pt x="529916" y="132481"/>
                </a:lnTo>
                <a:lnTo>
                  <a:pt x="537709" y="132481"/>
                </a:lnTo>
                <a:lnTo>
                  <a:pt x="545502" y="124688"/>
                </a:lnTo>
                <a:lnTo>
                  <a:pt x="553295" y="124688"/>
                </a:lnTo>
                <a:lnTo>
                  <a:pt x="561088" y="116895"/>
                </a:lnTo>
                <a:lnTo>
                  <a:pt x="568881" y="109102"/>
                </a:lnTo>
                <a:lnTo>
                  <a:pt x="576674" y="101309"/>
                </a:lnTo>
                <a:lnTo>
                  <a:pt x="584467" y="101309"/>
                </a:lnTo>
                <a:lnTo>
                  <a:pt x="592252" y="93516"/>
                </a:lnTo>
                <a:lnTo>
                  <a:pt x="600045" y="85723"/>
                </a:lnTo>
                <a:lnTo>
                  <a:pt x="607838" y="85723"/>
                </a:lnTo>
                <a:lnTo>
                  <a:pt x="615631" y="77930"/>
                </a:lnTo>
                <a:lnTo>
                  <a:pt x="623424" y="70137"/>
                </a:lnTo>
                <a:lnTo>
                  <a:pt x="631217" y="70137"/>
                </a:lnTo>
                <a:lnTo>
                  <a:pt x="639010" y="62344"/>
                </a:lnTo>
                <a:lnTo>
                  <a:pt x="646803" y="62344"/>
                </a:lnTo>
                <a:lnTo>
                  <a:pt x="654596" y="54551"/>
                </a:lnTo>
                <a:lnTo>
                  <a:pt x="662389" y="54551"/>
                </a:lnTo>
                <a:lnTo>
                  <a:pt x="670182" y="46758"/>
                </a:lnTo>
                <a:lnTo>
                  <a:pt x="677975" y="38965"/>
                </a:lnTo>
                <a:lnTo>
                  <a:pt x="685768" y="38965"/>
                </a:lnTo>
                <a:lnTo>
                  <a:pt x="693561" y="31172"/>
                </a:lnTo>
                <a:lnTo>
                  <a:pt x="701354" y="31172"/>
                </a:lnTo>
                <a:lnTo>
                  <a:pt x="709147" y="23379"/>
                </a:lnTo>
                <a:lnTo>
                  <a:pt x="716940" y="15586"/>
                </a:lnTo>
                <a:lnTo>
                  <a:pt x="724733" y="15586"/>
                </a:lnTo>
                <a:lnTo>
                  <a:pt x="732526" y="7793"/>
                </a:lnTo>
                <a:lnTo>
                  <a:pt x="740319" y="7793"/>
                </a:lnTo>
                <a:lnTo>
                  <a:pt x="748112" y="0"/>
                </a:lnTo>
                <a:lnTo>
                  <a:pt x="755905" y="0"/>
                </a:lnTo>
                <a:lnTo>
                  <a:pt x="763698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440116" y="3119537"/>
            <a:ext cx="312420" cy="259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750" b="1" spc="0" dirty="0">
                <a:latin typeface="Helvetica"/>
                <a:cs typeface="Helvetica"/>
              </a:rPr>
              <a:t>t</a:t>
            </a:r>
            <a:r>
              <a:rPr sz="750" b="1" spc="-85" dirty="0">
                <a:latin typeface="Helvetica"/>
                <a:cs typeface="Helvetica"/>
              </a:rPr>
              <a:t> </a:t>
            </a:r>
            <a:r>
              <a:rPr sz="750" b="1" spc="0" dirty="0">
                <a:latin typeface="Helvetica"/>
                <a:cs typeface="Helvetica"/>
              </a:rPr>
              <a:t>(sec)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60831" y="2490534"/>
            <a:ext cx="107314" cy="6604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50" b="1" dirty="0">
                <a:latin typeface="Helvetica"/>
                <a:cs typeface="Helvetica"/>
              </a:rPr>
              <a:t>2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692026" y="2394884"/>
            <a:ext cx="134620" cy="44259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50" b="1" dirty="0">
                <a:latin typeface="Helvetica"/>
                <a:cs typeface="Helvetica"/>
              </a:rPr>
              <a:t>2v(t), i</a:t>
            </a:r>
            <a:r>
              <a:rPr sz="750" b="1" spc="40" dirty="0">
                <a:latin typeface="Helvetica"/>
                <a:cs typeface="Helvetica"/>
              </a:rPr>
              <a:t> </a:t>
            </a:r>
            <a:r>
              <a:rPr sz="750" b="1" dirty="0">
                <a:latin typeface="Helvetica"/>
                <a:cs typeface="Helvetica"/>
              </a:rPr>
              <a:t>(t)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567215" y="2169802"/>
            <a:ext cx="537845" cy="335280"/>
          </a:xfrm>
          <a:custGeom>
            <a:avLst/>
            <a:gdLst/>
            <a:ahLst/>
            <a:cxnLst/>
            <a:rect l="l" t="t" r="r" b="b"/>
            <a:pathLst>
              <a:path w="537845" h="335280">
                <a:moveTo>
                  <a:pt x="0" y="335098"/>
                </a:moveTo>
                <a:lnTo>
                  <a:pt x="537715" y="335098"/>
                </a:lnTo>
                <a:lnTo>
                  <a:pt x="537715" y="0"/>
                </a:lnTo>
                <a:lnTo>
                  <a:pt x="0" y="0"/>
                </a:lnTo>
                <a:lnTo>
                  <a:pt x="0" y="3350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67215" y="2169802"/>
            <a:ext cx="537845" cy="335280"/>
          </a:xfrm>
          <a:custGeom>
            <a:avLst/>
            <a:gdLst/>
            <a:ahLst/>
            <a:cxnLst/>
            <a:rect l="l" t="t" r="r" b="b"/>
            <a:pathLst>
              <a:path w="537845" h="335280">
                <a:moveTo>
                  <a:pt x="0" y="335098"/>
                </a:moveTo>
                <a:lnTo>
                  <a:pt x="537715" y="335098"/>
                </a:lnTo>
                <a:lnTo>
                  <a:pt x="537715" y="0"/>
                </a:lnTo>
                <a:lnTo>
                  <a:pt x="0" y="0"/>
                </a:lnTo>
                <a:lnTo>
                  <a:pt x="0" y="335098"/>
                </a:lnTo>
                <a:close/>
              </a:path>
            </a:pathLst>
          </a:custGeom>
          <a:ln w="40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13973" y="2247731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583" y="0"/>
                </a:lnTo>
              </a:path>
            </a:pathLst>
          </a:custGeom>
          <a:ln w="1623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3055847" y="2128807"/>
          <a:ext cx="3086099" cy="980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/>
                <a:gridCol w="514350"/>
                <a:gridCol w="514350"/>
                <a:gridCol w="452119"/>
                <a:gridCol w="62230"/>
                <a:gridCol w="514350"/>
              </a:tblGrid>
              <a:tr h="77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48260">
                        <a:lnSpc>
                          <a:spcPts val="765"/>
                        </a:lnSpc>
                        <a:tabLst>
                          <a:tab pos="320675" algn="l"/>
                        </a:tabLst>
                      </a:pPr>
                      <a:r>
                        <a:rPr sz="750" dirty="0">
                          <a:latin typeface="Helvetica"/>
                          <a:cs typeface="Helvetica"/>
                        </a:rPr>
                        <a:t> 	</a:t>
                      </a:r>
                      <a:r>
                        <a:rPr sz="750" spc="0" dirty="0">
                          <a:latin typeface="Helvetica"/>
                          <a:cs typeface="Helvetica"/>
                        </a:rPr>
                        <a:t>2v(t)</a:t>
                      </a:r>
                      <a:endParaRPr sz="750">
                        <a:latin typeface="Helvetica"/>
                        <a:cs typeface="Helvetica"/>
                      </a:endParaRPr>
                    </a:p>
                    <a:p>
                      <a:pPr marL="48260">
                        <a:lnSpc>
                          <a:spcPts val="735"/>
                        </a:lnSpc>
                        <a:spcBef>
                          <a:spcPts val="20"/>
                        </a:spcBef>
                        <a:tabLst>
                          <a:tab pos="314325" algn="l"/>
                        </a:tabLst>
                      </a:pPr>
                      <a:r>
                        <a:rPr sz="750" u="sng" dirty="0">
                          <a:latin typeface="Helvetica"/>
                          <a:cs typeface="Helvetica"/>
                        </a:rPr>
                        <a:t> 	</a:t>
                      </a:r>
                      <a:r>
                        <a:rPr sz="750" dirty="0">
                          <a:latin typeface="Helvetica"/>
                          <a:cs typeface="Helvetica"/>
                        </a:rPr>
                        <a:t>i</a:t>
                      </a:r>
                      <a:r>
                        <a:rPr sz="750" spc="-50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750" spc="0" dirty="0">
                          <a:latin typeface="Helvetica"/>
                          <a:cs typeface="Helvetica"/>
                        </a:rPr>
                        <a:t>(t)</a:t>
                      </a:r>
                      <a:endParaRPr sz="750">
                        <a:latin typeface="Helvetica"/>
                        <a:cs typeface="Helvetica"/>
                      </a:endParaRPr>
                    </a:p>
                    <a:p>
                      <a:pPr marL="137795" algn="ctr">
                        <a:lnSpc>
                          <a:spcPts val="495"/>
                        </a:lnSpc>
                      </a:pPr>
                      <a:r>
                        <a:rPr sz="550" dirty="0">
                          <a:latin typeface="Helvetica"/>
                          <a:cs typeface="Helvetica"/>
                        </a:rPr>
                        <a:t>2</a:t>
                      </a:r>
                      <a:endParaRPr sz="55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33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9" name="object 99"/>
          <p:cNvSpPr txBox="1"/>
          <p:nvPr/>
        </p:nvSpPr>
        <p:spPr>
          <a:xfrm>
            <a:off x="347294" y="3496377"/>
            <a:ext cx="7054850" cy="1304203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pc="15" dirty="0">
                <a:latin typeface="Arial"/>
                <a:cs typeface="Arial"/>
              </a:rPr>
              <a:t>IC= </a:t>
            </a:r>
            <a:r>
              <a:rPr spc="-105" dirty="0">
                <a:latin typeface="Arial"/>
                <a:cs typeface="Arial"/>
              </a:rPr>
              <a:t>0, </a:t>
            </a:r>
            <a:r>
              <a:rPr i="1" spc="-75" dirty="0">
                <a:latin typeface="Arial"/>
                <a:cs typeface="Arial"/>
              </a:rPr>
              <a:t>B  </a:t>
            </a:r>
            <a:r>
              <a:rPr spc="340" dirty="0">
                <a:latin typeface="Arial"/>
                <a:cs typeface="Arial"/>
              </a:rPr>
              <a:t>= </a:t>
            </a:r>
            <a:r>
              <a:rPr spc="-95" dirty="0">
                <a:latin typeface="Arial"/>
                <a:cs typeface="Arial"/>
              </a:rPr>
              <a:t>1</a:t>
            </a:r>
            <a:r>
              <a:rPr i="1" spc="-95" dirty="0">
                <a:latin typeface="Arial"/>
                <a:cs typeface="Arial"/>
              </a:rPr>
              <a:t>, </a:t>
            </a:r>
            <a:r>
              <a:rPr spc="-105" dirty="0">
                <a:latin typeface="Arial"/>
                <a:cs typeface="Arial"/>
              </a:rPr>
              <a:t>2, </a:t>
            </a:r>
            <a:r>
              <a:rPr spc="-50" dirty="0">
                <a:latin typeface="Arial"/>
                <a:cs typeface="Arial"/>
              </a:rPr>
              <a:t>circuit </a:t>
            </a:r>
            <a:r>
              <a:rPr spc="-150" dirty="0">
                <a:latin typeface="Arial"/>
                <a:cs typeface="Arial"/>
              </a:rPr>
              <a:t>is</a:t>
            </a:r>
            <a:r>
              <a:rPr spc="-204" dirty="0">
                <a:latin typeface="Arial"/>
                <a:cs typeface="Arial"/>
              </a:rPr>
              <a:t> </a:t>
            </a:r>
            <a:r>
              <a:rPr spc="-125" dirty="0">
                <a:latin typeface="Arial"/>
                <a:cs typeface="Arial"/>
              </a:rPr>
              <a:t>linear</a:t>
            </a:r>
            <a:endParaRPr dirty="0">
              <a:latin typeface="Arial"/>
              <a:cs typeface="Arial"/>
            </a:endParaRPr>
          </a:p>
          <a:p>
            <a:pPr marL="1516380">
              <a:lnSpc>
                <a:spcPct val="100000"/>
              </a:lnSpc>
              <a:spcBef>
                <a:spcPts val="1145"/>
              </a:spcBef>
              <a:tabLst>
                <a:tab pos="3524250" algn="l"/>
              </a:tabLst>
            </a:pPr>
            <a:r>
              <a:rPr i="1" spc="-145" dirty="0">
                <a:latin typeface="Arial"/>
                <a:cs typeface="Arial"/>
              </a:rPr>
              <a:t>IC  </a:t>
            </a:r>
            <a:r>
              <a:rPr spc="340" dirty="0">
                <a:latin typeface="Arial"/>
                <a:cs typeface="Arial"/>
              </a:rPr>
              <a:t>= </a:t>
            </a:r>
            <a:r>
              <a:rPr spc="-95" dirty="0">
                <a:latin typeface="Arial"/>
                <a:cs typeface="Arial"/>
              </a:rPr>
              <a:t>0</a:t>
            </a:r>
            <a:r>
              <a:rPr i="1" spc="-95" dirty="0">
                <a:latin typeface="Arial"/>
                <a:cs typeface="Arial"/>
              </a:rPr>
              <a:t>, </a:t>
            </a:r>
            <a:r>
              <a:rPr i="1" spc="-75" dirty="0">
                <a:latin typeface="Arial"/>
                <a:cs typeface="Arial"/>
              </a:rPr>
              <a:t>B </a:t>
            </a:r>
            <a:r>
              <a:rPr spc="340" dirty="0">
                <a:latin typeface="Arial"/>
                <a:cs typeface="Arial"/>
              </a:rPr>
              <a:t>=</a:t>
            </a:r>
            <a:r>
              <a:rPr spc="-250" dirty="0">
                <a:latin typeface="Arial"/>
                <a:cs typeface="Arial"/>
              </a:rPr>
              <a:t> </a:t>
            </a:r>
            <a:r>
              <a:rPr spc="-180" dirty="0">
                <a:latin typeface="Arial"/>
                <a:cs typeface="Arial"/>
              </a:rPr>
              <a:t>1</a:t>
            </a:r>
            <a:r>
              <a:rPr spc="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:	</a:t>
            </a:r>
            <a:r>
              <a:rPr sz="2200" i="1" spc="75" dirty="0">
                <a:latin typeface="Arial"/>
                <a:cs typeface="Arial"/>
              </a:rPr>
              <a:t>i</a:t>
            </a:r>
            <a:r>
              <a:rPr sz="2325" spc="112" baseline="-12544" dirty="0">
                <a:latin typeface="Arial"/>
                <a:cs typeface="Arial"/>
              </a:rPr>
              <a:t>1</a:t>
            </a:r>
            <a:r>
              <a:rPr sz="2200" spc="75" dirty="0">
                <a:latin typeface="Arial"/>
                <a:cs typeface="Arial"/>
              </a:rPr>
              <a:t>(</a:t>
            </a:r>
            <a:r>
              <a:rPr sz="2200" i="1" spc="75" dirty="0">
                <a:latin typeface="Arial"/>
                <a:cs typeface="Arial"/>
              </a:rPr>
              <a:t>t</a:t>
            </a:r>
            <a:r>
              <a:rPr sz="2200" spc="75" dirty="0">
                <a:latin typeface="Arial"/>
                <a:cs typeface="Arial"/>
              </a:rPr>
              <a:t>)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(1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i="1" spc="-35" dirty="0">
                <a:latin typeface="メイリオ"/>
                <a:cs typeface="メイリオ"/>
              </a:rPr>
              <a:t>−</a:t>
            </a:r>
            <a:r>
              <a:rPr sz="2200" i="1" spc="-265" dirty="0">
                <a:latin typeface="メイリオ"/>
                <a:cs typeface="メイリオ"/>
              </a:rPr>
              <a:t> </a:t>
            </a:r>
            <a:r>
              <a:rPr sz="2200" i="1" spc="-20" dirty="0">
                <a:latin typeface="Arial"/>
                <a:cs typeface="Arial"/>
              </a:rPr>
              <a:t>e</a:t>
            </a:r>
            <a:r>
              <a:rPr sz="2325" i="1" spc="-30" baseline="32258" dirty="0">
                <a:latin typeface="メイリオ"/>
                <a:cs typeface="メイリオ"/>
              </a:rPr>
              <a:t>−</a:t>
            </a:r>
            <a:r>
              <a:rPr sz="2325" i="1" spc="-30" baseline="32258" dirty="0">
                <a:latin typeface="Arial"/>
                <a:cs typeface="Arial"/>
              </a:rPr>
              <a:t>t</a:t>
            </a:r>
            <a:r>
              <a:rPr sz="2325" i="1" spc="-412" baseline="32258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)</a:t>
            </a:r>
            <a:r>
              <a:rPr sz="2200" i="1" spc="90" dirty="0">
                <a:latin typeface="Arial"/>
                <a:cs typeface="Arial"/>
              </a:rPr>
              <a:t>u</a:t>
            </a:r>
            <a:r>
              <a:rPr sz="2200" spc="90" dirty="0">
                <a:latin typeface="Arial"/>
                <a:cs typeface="Arial"/>
              </a:rPr>
              <a:t>(</a:t>
            </a:r>
            <a:r>
              <a:rPr sz="2200" i="1" spc="90" dirty="0">
                <a:latin typeface="Arial"/>
                <a:cs typeface="Arial"/>
              </a:rPr>
              <a:t>t</a:t>
            </a:r>
            <a:r>
              <a:rPr sz="2200" spc="90" dirty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516380">
              <a:lnSpc>
                <a:spcPct val="100000"/>
              </a:lnSpc>
              <a:spcBef>
                <a:spcPts val="345"/>
              </a:spcBef>
              <a:tabLst>
                <a:tab pos="3524250" algn="l"/>
              </a:tabLst>
            </a:pPr>
            <a:r>
              <a:rPr i="1" spc="-145" dirty="0">
                <a:latin typeface="Arial"/>
                <a:cs typeface="Arial"/>
              </a:rPr>
              <a:t>IC  </a:t>
            </a:r>
            <a:r>
              <a:rPr spc="340" dirty="0">
                <a:latin typeface="Arial"/>
                <a:cs typeface="Arial"/>
              </a:rPr>
              <a:t>= </a:t>
            </a:r>
            <a:r>
              <a:rPr spc="-95" dirty="0">
                <a:latin typeface="Arial"/>
                <a:cs typeface="Arial"/>
              </a:rPr>
              <a:t>0</a:t>
            </a:r>
            <a:r>
              <a:rPr i="1" spc="-95" dirty="0">
                <a:latin typeface="Arial"/>
                <a:cs typeface="Arial"/>
              </a:rPr>
              <a:t>, </a:t>
            </a:r>
            <a:r>
              <a:rPr i="1" spc="-75" dirty="0">
                <a:latin typeface="Arial"/>
                <a:cs typeface="Arial"/>
              </a:rPr>
              <a:t>B </a:t>
            </a:r>
            <a:r>
              <a:rPr spc="340" dirty="0">
                <a:latin typeface="Arial"/>
                <a:cs typeface="Arial"/>
              </a:rPr>
              <a:t>=</a:t>
            </a:r>
            <a:r>
              <a:rPr spc="-250" dirty="0">
                <a:latin typeface="Arial"/>
                <a:cs typeface="Arial"/>
              </a:rPr>
              <a:t> </a:t>
            </a:r>
            <a:r>
              <a:rPr spc="-180" dirty="0">
                <a:latin typeface="Arial"/>
                <a:cs typeface="Arial"/>
              </a:rPr>
              <a:t>2</a:t>
            </a:r>
            <a:r>
              <a:rPr spc="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:	</a:t>
            </a:r>
            <a:r>
              <a:rPr sz="2200" i="1" spc="75" dirty="0">
                <a:latin typeface="Arial"/>
                <a:cs typeface="Arial"/>
              </a:rPr>
              <a:t>i</a:t>
            </a:r>
            <a:r>
              <a:rPr sz="2325" spc="112" baseline="-12544" dirty="0">
                <a:latin typeface="Arial"/>
                <a:cs typeface="Arial"/>
              </a:rPr>
              <a:t>2</a:t>
            </a:r>
            <a:r>
              <a:rPr sz="2200" spc="75" dirty="0">
                <a:latin typeface="Arial"/>
                <a:cs typeface="Arial"/>
              </a:rPr>
              <a:t>(</a:t>
            </a:r>
            <a:r>
              <a:rPr sz="2200" i="1" spc="75" dirty="0">
                <a:latin typeface="Arial"/>
                <a:cs typeface="Arial"/>
              </a:rPr>
              <a:t>t</a:t>
            </a:r>
            <a:r>
              <a:rPr sz="2200" spc="75" dirty="0">
                <a:latin typeface="Arial"/>
                <a:cs typeface="Arial"/>
              </a:rPr>
              <a:t>)</a:t>
            </a:r>
            <a:r>
              <a:rPr sz="2200" spc="0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2(1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i="1" spc="-35" dirty="0">
                <a:latin typeface="メイリオ"/>
                <a:cs typeface="メイリオ"/>
              </a:rPr>
              <a:t>−</a:t>
            </a:r>
            <a:r>
              <a:rPr sz="2200" i="1" spc="-260" dirty="0">
                <a:latin typeface="メイリオ"/>
                <a:cs typeface="メイリオ"/>
              </a:rPr>
              <a:t> </a:t>
            </a:r>
            <a:r>
              <a:rPr sz="2200" i="1" spc="-20" dirty="0">
                <a:latin typeface="Arial"/>
                <a:cs typeface="Arial"/>
              </a:rPr>
              <a:t>e</a:t>
            </a:r>
            <a:r>
              <a:rPr sz="2325" i="1" spc="-30" baseline="32258" dirty="0">
                <a:latin typeface="メイリオ"/>
                <a:cs typeface="メイリオ"/>
              </a:rPr>
              <a:t>−</a:t>
            </a:r>
            <a:r>
              <a:rPr sz="2325" i="1" spc="-30" baseline="32258" dirty="0">
                <a:latin typeface="Arial"/>
                <a:cs typeface="Arial"/>
              </a:rPr>
              <a:t>t</a:t>
            </a:r>
            <a:r>
              <a:rPr sz="2325" i="1" spc="-412" baseline="32258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)</a:t>
            </a:r>
            <a:r>
              <a:rPr sz="2200" i="1" spc="90" dirty="0">
                <a:latin typeface="Arial"/>
                <a:cs typeface="Arial"/>
              </a:rPr>
              <a:t>u</a:t>
            </a:r>
            <a:r>
              <a:rPr sz="2200" spc="90" dirty="0">
                <a:latin typeface="Arial"/>
                <a:cs typeface="Arial"/>
              </a:rPr>
              <a:t>(</a:t>
            </a:r>
            <a:r>
              <a:rPr sz="2200" i="1" spc="90" dirty="0">
                <a:latin typeface="Arial"/>
                <a:cs typeface="Arial"/>
              </a:rPr>
              <a:t>t</a:t>
            </a:r>
            <a:r>
              <a:rPr sz="2200" spc="90" dirty="0">
                <a:latin typeface="Arial"/>
                <a:cs typeface="Arial"/>
              </a:rPr>
              <a:t>)</a:t>
            </a:r>
            <a:r>
              <a:rPr sz="2200" spc="0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2</a:t>
            </a:r>
            <a:r>
              <a:rPr sz="2200" i="1" spc="30" dirty="0">
                <a:latin typeface="Arial"/>
                <a:cs typeface="Arial"/>
              </a:rPr>
              <a:t>i</a:t>
            </a:r>
            <a:r>
              <a:rPr sz="2325" spc="44" baseline="-12544" dirty="0">
                <a:latin typeface="Arial"/>
                <a:cs typeface="Arial"/>
              </a:rPr>
              <a:t>1</a:t>
            </a:r>
            <a:r>
              <a:rPr sz="2200" spc="30" dirty="0">
                <a:latin typeface="Arial"/>
                <a:cs typeface="Arial"/>
              </a:rPr>
              <a:t>(</a:t>
            </a:r>
            <a:r>
              <a:rPr sz="2200" i="1" spc="30" dirty="0">
                <a:latin typeface="Arial"/>
                <a:cs typeface="Arial"/>
              </a:rPr>
              <a:t>t</a:t>
            </a:r>
            <a:r>
              <a:rPr sz="2200" spc="30" dirty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395679" y="5019424"/>
            <a:ext cx="207010" cy="40139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u="sng" spc="-215" dirty="0">
                <a:latin typeface="Times New Roman"/>
                <a:cs typeface="Times New Roman"/>
              </a:rPr>
              <a:t>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5048" y="5595932"/>
            <a:ext cx="329374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14930" algn="l"/>
              </a:tabLst>
            </a:pPr>
            <a:r>
              <a:rPr sz="1550" i="1" spc="-315" dirty="0" smtClean="0">
                <a:latin typeface="Arial"/>
                <a:cs typeface="Arial"/>
              </a:rPr>
              <a:t> </a:t>
            </a:r>
            <a:endParaRPr sz="1550" dirty="0">
              <a:latin typeface="Arial"/>
              <a:cs typeface="Arial"/>
            </a:endParaRPr>
          </a:p>
        </p:txBody>
      </p:sp>
      <p:pic>
        <p:nvPicPr>
          <p:cNvPr id="20" name="Picture 19" descr="noindent_Time_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241300"/>
            <a:ext cx="8051800" cy="5562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4677" y="31681"/>
            <a:ext cx="264668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Convolution</a:t>
            </a:r>
            <a:r>
              <a:rPr spc="175" dirty="0"/>
              <a:t> </a:t>
            </a:r>
            <a:r>
              <a:rPr spc="-40" dirty="0"/>
              <a:t>integral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006" y="591027"/>
            <a:ext cx="7376159" cy="982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130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pc="-85" dirty="0">
                <a:latin typeface="Lucida Sans"/>
                <a:cs typeface="Lucida Sans"/>
              </a:rPr>
              <a:t>Application </a:t>
            </a:r>
            <a:r>
              <a:rPr spc="-75" dirty="0">
                <a:latin typeface="Lucida Sans"/>
                <a:cs typeface="Lucida Sans"/>
              </a:rPr>
              <a:t>of</a:t>
            </a:r>
            <a:r>
              <a:rPr spc="180" dirty="0">
                <a:latin typeface="Lucida Sans"/>
                <a:cs typeface="Lucida Sans"/>
              </a:rPr>
              <a:t> </a:t>
            </a:r>
            <a:r>
              <a:rPr spc="-75" dirty="0">
                <a:latin typeface="Lucida Sans"/>
                <a:cs typeface="Lucida Sans"/>
              </a:rPr>
              <a:t>LTI</a:t>
            </a:r>
            <a:endParaRPr dirty="0">
              <a:latin typeface="Lucida Sans"/>
              <a:cs typeface="Lucida Sans"/>
            </a:endParaRPr>
          </a:p>
          <a:p>
            <a:pPr marL="200025" marR="5080">
              <a:lnSpc>
                <a:spcPct val="101899"/>
              </a:lnSpc>
            </a:pPr>
            <a:r>
              <a:rPr spc="-5" dirty="0">
                <a:latin typeface="Lucida Sans"/>
                <a:cs typeface="Lucida Sans"/>
              </a:rPr>
              <a:t>If </a:t>
            </a:r>
            <a:r>
              <a:rPr spc="-204" dirty="0">
                <a:latin typeface="Lucida Sans"/>
                <a:cs typeface="Lucida Sans"/>
              </a:rPr>
              <a:t>response </a:t>
            </a:r>
            <a:r>
              <a:rPr spc="-75" dirty="0">
                <a:latin typeface="Lucida Sans"/>
                <a:cs typeface="Lucida Sans"/>
              </a:rPr>
              <a:t>of </a:t>
            </a:r>
            <a:r>
              <a:rPr spc="-220" dirty="0">
                <a:latin typeface="Lucida Sans"/>
                <a:cs typeface="Lucida Sans"/>
              </a:rPr>
              <a:t>a </a:t>
            </a:r>
            <a:r>
              <a:rPr spc="-75" dirty="0">
                <a:latin typeface="Lucida Sans"/>
                <a:cs typeface="Lucida Sans"/>
              </a:rPr>
              <a:t>LTI </a:t>
            </a:r>
            <a:r>
              <a:rPr spc="-180" dirty="0">
                <a:latin typeface="Lucida Sans"/>
                <a:cs typeface="Lucida Sans"/>
              </a:rPr>
              <a:t>system </a:t>
            </a:r>
            <a:r>
              <a:rPr spc="-20" dirty="0">
                <a:latin typeface="Lucida Sans"/>
                <a:cs typeface="Lucida Sans"/>
              </a:rPr>
              <a:t>to </a:t>
            </a:r>
            <a:r>
              <a:rPr sz="2200" i="1" spc="50" dirty="0">
                <a:latin typeface="Arial"/>
                <a:cs typeface="Arial"/>
              </a:rPr>
              <a:t>v</a:t>
            </a:r>
            <a:r>
              <a:rPr sz="2325" spc="75" baseline="-12544" dirty="0">
                <a:latin typeface="Arial"/>
                <a:cs typeface="Arial"/>
              </a:rPr>
              <a:t>1</a:t>
            </a:r>
            <a:r>
              <a:rPr sz="2200" spc="50" dirty="0">
                <a:latin typeface="Arial"/>
                <a:cs typeface="Arial"/>
              </a:rPr>
              <a:t>(</a:t>
            </a:r>
            <a:r>
              <a:rPr sz="2200" i="1" spc="50" dirty="0">
                <a:latin typeface="Arial"/>
                <a:cs typeface="Arial"/>
              </a:rPr>
              <a:t>t</a:t>
            </a:r>
            <a:r>
              <a:rPr sz="2200" spc="50" dirty="0">
                <a:latin typeface="Arial"/>
                <a:cs typeface="Arial"/>
              </a:rPr>
              <a:t>) </a:t>
            </a:r>
            <a:r>
              <a:rPr spc="-150" dirty="0">
                <a:latin typeface="Lucida Sans"/>
                <a:cs typeface="Lucida Sans"/>
              </a:rPr>
              <a:t>is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i="1" spc="75" dirty="0">
                <a:latin typeface="Arial"/>
                <a:cs typeface="Arial"/>
              </a:rPr>
              <a:t>i</a:t>
            </a:r>
            <a:r>
              <a:rPr sz="2325" spc="112" baseline="-12544" dirty="0">
                <a:latin typeface="Arial"/>
                <a:cs typeface="Arial"/>
              </a:rPr>
              <a:t>1</a:t>
            </a:r>
            <a:r>
              <a:rPr sz="2200" spc="75" dirty="0">
                <a:latin typeface="Arial"/>
                <a:cs typeface="Arial"/>
              </a:rPr>
              <a:t>(</a:t>
            </a:r>
            <a:r>
              <a:rPr sz="2200" i="1" spc="75" dirty="0">
                <a:latin typeface="Arial"/>
                <a:cs typeface="Arial"/>
              </a:rPr>
              <a:t>t</a:t>
            </a:r>
            <a:r>
              <a:rPr sz="2200" spc="75" dirty="0">
                <a:latin typeface="Arial"/>
                <a:cs typeface="Arial"/>
              </a:rPr>
              <a:t>) </a:t>
            </a:r>
            <a:r>
              <a:rPr spc="-100" dirty="0">
                <a:latin typeface="Lucida Sans"/>
                <a:cs typeface="Lucida Sans"/>
              </a:rPr>
              <a:t>the </a:t>
            </a:r>
            <a:r>
              <a:rPr spc="-204" dirty="0">
                <a:latin typeface="Lucida Sans"/>
                <a:cs typeface="Lucida Sans"/>
              </a:rPr>
              <a:t>response </a:t>
            </a:r>
            <a:r>
              <a:rPr spc="-20" dirty="0">
                <a:latin typeface="Lucida Sans"/>
                <a:cs typeface="Lucida Sans"/>
              </a:rPr>
              <a:t>to </a:t>
            </a:r>
            <a:r>
              <a:rPr sz="2200" i="1" spc="-140" dirty="0">
                <a:latin typeface="Arial"/>
                <a:cs typeface="Arial"/>
              </a:rPr>
              <a:t>v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  </a:t>
            </a:r>
            <a:r>
              <a:rPr spc="-120" dirty="0">
                <a:latin typeface="Lucida Sans"/>
                <a:cs typeface="Lucida Sans"/>
              </a:rPr>
              <a:t>applying </a:t>
            </a:r>
            <a:r>
              <a:rPr spc="-75" dirty="0">
                <a:latin typeface="Lucida Sans"/>
                <a:cs typeface="Lucida Sans"/>
              </a:rPr>
              <a:t>LTI </a:t>
            </a:r>
            <a:r>
              <a:rPr spc="-150" dirty="0">
                <a:latin typeface="Lucida Sans"/>
                <a:cs typeface="Lucida Sans"/>
              </a:rPr>
              <a:t>is  </a:t>
            </a:r>
            <a:r>
              <a:rPr sz="2200" i="1" spc="0" dirty="0">
                <a:latin typeface="Arial"/>
                <a:cs typeface="Arial"/>
              </a:rPr>
              <a:t>i</a:t>
            </a:r>
            <a:r>
              <a:rPr sz="2200" i="1" spc="-330" dirty="0">
                <a:latin typeface="Arial"/>
                <a:cs typeface="Arial"/>
              </a:rPr>
              <a:t> </a:t>
            </a:r>
            <a:r>
              <a:rPr sz="2200" spc="100" dirty="0">
                <a:latin typeface="Arial"/>
                <a:cs typeface="Arial"/>
              </a:rPr>
              <a:t>(</a:t>
            </a:r>
            <a:r>
              <a:rPr sz="2200" i="1" spc="100" dirty="0">
                <a:latin typeface="Arial"/>
                <a:cs typeface="Arial"/>
              </a:rPr>
              <a:t>t</a:t>
            </a:r>
            <a:r>
              <a:rPr sz="2200" spc="100" dirty="0">
                <a:latin typeface="Arial"/>
                <a:cs typeface="Arial"/>
              </a:rPr>
              <a:t>).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7859" y="1929859"/>
            <a:ext cx="8890" cy="1040130"/>
          </a:xfrm>
          <a:custGeom>
            <a:avLst/>
            <a:gdLst/>
            <a:ahLst/>
            <a:cxnLst/>
            <a:rect l="l" t="t" r="r" b="b"/>
            <a:pathLst>
              <a:path w="8889" h="1040130">
                <a:moveTo>
                  <a:pt x="0" y="1039786"/>
                </a:moveTo>
                <a:lnTo>
                  <a:pt x="8887" y="0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0801" y="1823986"/>
            <a:ext cx="91889" cy="11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8187" y="2830409"/>
            <a:ext cx="2018664" cy="9525"/>
          </a:xfrm>
          <a:custGeom>
            <a:avLst/>
            <a:gdLst/>
            <a:ahLst/>
            <a:cxnLst/>
            <a:rect l="l" t="t" r="r" b="b"/>
            <a:pathLst>
              <a:path w="2018664" h="9525">
                <a:moveTo>
                  <a:pt x="0" y="9388"/>
                </a:moveTo>
                <a:lnTo>
                  <a:pt x="2018635" y="0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6667" y="2784462"/>
            <a:ext cx="116030" cy="91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4453" y="1929859"/>
            <a:ext cx="8890" cy="1040130"/>
          </a:xfrm>
          <a:custGeom>
            <a:avLst/>
            <a:gdLst/>
            <a:ahLst/>
            <a:cxnLst/>
            <a:rect l="l" t="t" r="r" b="b"/>
            <a:pathLst>
              <a:path w="8889" h="1040130">
                <a:moveTo>
                  <a:pt x="0" y="1039786"/>
                </a:moveTo>
                <a:lnTo>
                  <a:pt x="8886" y="0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7396" y="1823986"/>
            <a:ext cx="91889" cy="116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8529" y="3488036"/>
            <a:ext cx="9525" cy="1758950"/>
          </a:xfrm>
          <a:custGeom>
            <a:avLst/>
            <a:gdLst/>
            <a:ahLst/>
            <a:cxnLst/>
            <a:rect l="l" t="t" r="r" b="b"/>
            <a:pathLst>
              <a:path w="9525" h="1758950">
                <a:moveTo>
                  <a:pt x="9306" y="1758940"/>
                </a:moveTo>
                <a:lnTo>
                  <a:pt x="0" y="0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2584" y="3382162"/>
            <a:ext cx="91891" cy="1160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4453" y="3438094"/>
            <a:ext cx="9525" cy="1689100"/>
          </a:xfrm>
          <a:custGeom>
            <a:avLst/>
            <a:gdLst/>
            <a:ahLst/>
            <a:cxnLst/>
            <a:rect l="l" t="t" r="r" b="b"/>
            <a:pathLst>
              <a:path w="9525" h="1689100">
                <a:moveTo>
                  <a:pt x="0" y="1689022"/>
                </a:moveTo>
                <a:lnTo>
                  <a:pt x="9280" y="0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788" y="3332221"/>
            <a:ext cx="91891" cy="116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4699" y="4387983"/>
            <a:ext cx="3097530" cy="10160"/>
          </a:xfrm>
          <a:custGeom>
            <a:avLst/>
            <a:gdLst/>
            <a:ahLst/>
            <a:cxnLst/>
            <a:rect l="l" t="t" r="r" b="b"/>
            <a:pathLst>
              <a:path w="3097529" h="10160">
                <a:moveTo>
                  <a:pt x="0" y="0"/>
                </a:moveTo>
                <a:lnTo>
                  <a:pt x="3097370" y="9589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1971" y="4351627"/>
            <a:ext cx="115975" cy="91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4699" y="2830409"/>
            <a:ext cx="2018664" cy="9525"/>
          </a:xfrm>
          <a:custGeom>
            <a:avLst/>
            <a:gdLst/>
            <a:ahLst/>
            <a:cxnLst/>
            <a:rect l="l" t="t" r="r" b="b"/>
            <a:pathLst>
              <a:path w="2018664" h="9525">
                <a:moveTo>
                  <a:pt x="0" y="9388"/>
                </a:moveTo>
                <a:lnTo>
                  <a:pt x="2018636" y="0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63180" y="2784462"/>
            <a:ext cx="116030" cy="91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8093" y="4378594"/>
            <a:ext cx="2018664" cy="9525"/>
          </a:xfrm>
          <a:custGeom>
            <a:avLst/>
            <a:gdLst/>
            <a:ahLst/>
            <a:cxnLst/>
            <a:rect l="l" t="t" r="r" b="b"/>
            <a:pathLst>
              <a:path w="2018664" h="9525">
                <a:moveTo>
                  <a:pt x="0" y="9388"/>
                </a:moveTo>
                <a:lnTo>
                  <a:pt x="2018635" y="0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6574" y="4332649"/>
            <a:ext cx="116030" cy="91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7847" y="2080687"/>
            <a:ext cx="729615" cy="749300"/>
          </a:xfrm>
          <a:custGeom>
            <a:avLst/>
            <a:gdLst/>
            <a:ahLst/>
            <a:cxnLst/>
            <a:rect l="l" t="t" r="r" b="b"/>
            <a:pathLst>
              <a:path w="729614" h="749300">
                <a:moveTo>
                  <a:pt x="0" y="0"/>
                </a:moveTo>
                <a:lnTo>
                  <a:pt x="729145" y="0"/>
                </a:lnTo>
                <a:lnTo>
                  <a:pt x="729145" y="749122"/>
                </a:lnTo>
                <a:lnTo>
                  <a:pt x="0" y="749122"/>
                </a:lnTo>
                <a:lnTo>
                  <a:pt x="0" y="0"/>
                </a:lnTo>
                <a:close/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4453" y="2450254"/>
            <a:ext cx="1438910" cy="389890"/>
          </a:xfrm>
          <a:custGeom>
            <a:avLst/>
            <a:gdLst/>
            <a:ahLst/>
            <a:cxnLst/>
            <a:rect l="l" t="t" r="r" b="b"/>
            <a:pathLst>
              <a:path w="1438910" h="389889">
                <a:moveTo>
                  <a:pt x="0" y="389543"/>
                </a:moveTo>
                <a:lnTo>
                  <a:pt x="699180" y="0"/>
                </a:lnTo>
                <a:lnTo>
                  <a:pt x="1438314" y="389543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4453" y="3998440"/>
            <a:ext cx="1438910" cy="389890"/>
          </a:xfrm>
          <a:custGeom>
            <a:avLst/>
            <a:gdLst/>
            <a:ahLst/>
            <a:cxnLst/>
            <a:rect l="l" t="t" r="r" b="b"/>
            <a:pathLst>
              <a:path w="1438910" h="389889">
                <a:moveTo>
                  <a:pt x="0" y="389543"/>
                </a:moveTo>
                <a:lnTo>
                  <a:pt x="699180" y="0"/>
                </a:lnTo>
                <a:lnTo>
                  <a:pt x="1438314" y="389543"/>
                </a:lnTo>
              </a:path>
            </a:pathLst>
          </a:custGeom>
          <a:ln w="1997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67847" y="3638861"/>
            <a:ext cx="729615" cy="749300"/>
          </a:xfrm>
          <a:custGeom>
            <a:avLst/>
            <a:gdLst/>
            <a:ahLst/>
            <a:cxnLst/>
            <a:rect l="l" t="t" r="r" b="b"/>
            <a:pathLst>
              <a:path w="729614" h="749300">
                <a:moveTo>
                  <a:pt x="0" y="0"/>
                </a:moveTo>
                <a:lnTo>
                  <a:pt x="729145" y="0"/>
                </a:lnTo>
                <a:lnTo>
                  <a:pt x="729145" y="749122"/>
                </a:lnTo>
                <a:lnTo>
                  <a:pt x="0" y="749122"/>
                </a:lnTo>
                <a:lnTo>
                  <a:pt x="0" y="0"/>
                </a:lnTo>
                <a:close/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6993" y="4377995"/>
            <a:ext cx="729615" cy="749300"/>
          </a:xfrm>
          <a:custGeom>
            <a:avLst/>
            <a:gdLst/>
            <a:ahLst/>
            <a:cxnLst/>
            <a:rect l="l" t="t" r="r" b="b"/>
            <a:pathLst>
              <a:path w="729614" h="749300">
                <a:moveTo>
                  <a:pt x="0" y="0"/>
                </a:moveTo>
                <a:lnTo>
                  <a:pt x="729145" y="0"/>
                </a:lnTo>
                <a:lnTo>
                  <a:pt x="729145" y="749122"/>
                </a:lnTo>
                <a:lnTo>
                  <a:pt x="0" y="749122"/>
                </a:lnTo>
                <a:lnTo>
                  <a:pt x="0" y="0"/>
                </a:lnTo>
                <a:close/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9297" y="4377995"/>
            <a:ext cx="1457960" cy="419734"/>
          </a:xfrm>
          <a:custGeom>
            <a:avLst/>
            <a:gdLst/>
            <a:ahLst/>
            <a:cxnLst/>
            <a:rect l="l" t="t" r="r" b="b"/>
            <a:pathLst>
              <a:path w="1457959" h="419735">
                <a:moveTo>
                  <a:pt x="0" y="12819"/>
                </a:moveTo>
                <a:lnTo>
                  <a:pt x="4324" y="0"/>
                </a:lnTo>
                <a:lnTo>
                  <a:pt x="733470" y="419508"/>
                </a:lnTo>
                <a:lnTo>
                  <a:pt x="1457326" y="17331"/>
                </a:lnTo>
              </a:path>
            </a:pathLst>
          </a:custGeom>
          <a:ln w="1997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45659" y="3998440"/>
            <a:ext cx="718185" cy="390525"/>
          </a:xfrm>
          <a:custGeom>
            <a:avLst/>
            <a:gdLst/>
            <a:ahLst/>
            <a:cxnLst/>
            <a:rect l="l" t="t" r="r" b="b"/>
            <a:pathLst>
              <a:path w="718185" h="390525">
                <a:moveTo>
                  <a:pt x="0" y="390134"/>
                </a:moveTo>
                <a:lnTo>
                  <a:pt x="717974" y="0"/>
                </a:lnTo>
              </a:path>
            </a:pathLst>
          </a:custGeom>
          <a:ln w="1997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3634" y="3998440"/>
            <a:ext cx="739140" cy="799465"/>
          </a:xfrm>
          <a:custGeom>
            <a:avLst/>
            <a:gdLst/>
            <a:ahLst/>
            <a:cxnLst/>
            <a:rect l="l" t="t" r="r" b="b"/>
            <a:pathLst>
              <a:path w="739139" h="799464">
                <a:moveTo>
                  <a:pt x="0" y="0"/>
                </a:moveTo>
                <a:lnTo>
                  <a:pt x="739133" y="799063"/>
                </a:lnTo>
              </a:path>
            </a:pathLst>
          </a:custGeom>
          <a:ln w="1997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2768" y="4395358"/>
            <a:ext cx="734060" cy="402590"/>
          </a:xfrm>
          <a:custGeom>
            <a:avLst/>
            <a:gdLst/>
            <a:ahLst/>
            <a:cxnLst/>
            <a:rect l="l" t="t" r="r" b="b"/>
            <a:pathLst>
              <a:path w="734059" h="402589">
                <a:moveTo>
                  <a:pt x="0" y="402145"/>
                </a:moveTo>
                <a:lnTo>
                  <a:pt x="733906" y="0"/>
                </a:lnTo>
              </a:path>
            </a:pathLst>
          </a:custGeom>
          <a:ln w="1997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70792" y="1683879"/>
            <a:ext cx="3968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60" dirty="0">
                <a:latin typeface="Arial"/>
                <a:cs typeface="Arial"/>
              </a:rPr>
              <a:t>v</a:t>
            </a:r>
            <a:r>
              <a:rPr sz="1425" spc="89" baseline="-11695" dirty="0">
                <a:latin typeface="Arial"/>
                <a:cs typeface="Arial"/>
              </a:rPr>
              <a:t>1</a:t>
            </a:r>
            <a:r>
              <a:rPr sz="1400" spc="60" dirty="0">
                <a:latin typeface="Arial"/>
                <a:cs typeface="Arial"/>
              </a:rPr>
              <a:t>(t)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58697" y="2832533"/>
            <a:ext cx="901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14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50113" y="2842521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10434" y="4990005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81131" y="4370730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5958" y="2842521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5080" y="4370730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97479" y="2842521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10862" y="2842521"/>
            <a:ext cx="382270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1070"/>
              </a:spcBef>
            </a:pPr>
            <a:r>
              <a:rPr sz="1400" spc="20" dirty="0">
                <a:latin typeface="Arial"/>
                <a:cs typeface="Arial"/>
              </a:rPr>
              <a:t>v</a:t>
            </a:r>
            <a:r>
              <a:rPr sz="1400" spc="75" dirty="0">
                <a:latin typeface="Arial"/>
                <a:cs typeface="Arial"/>
              </a:rPr>
              <a:t>(</a:t>
            </a:r>
            <a:r>
              <a:rPr sz="1400" spc="114" dirty="0">
                <a:latin typeface="Arial"/>
                <a:cs typeface="Arial"/>
              </a:rPr>
              <a:t>t</a:t>
            </a:r>
            <a:r>
              <a:rPr sz="1400" spc="7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76684" y="2842521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1166" y="3501749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96777" y="4370730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2099" y="4370730"/>
            <a:ext cx="1028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45899" y="4370730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20265" y="4370730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41178" y="1953563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07936" y="2323130"/>
            <a:ext cx="25400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spc="-7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67203" y="4315988"/>
            <a:ext cx="254000" cy="5651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540"/>
              </a:spcBef>
            </a:pPr>
            <a:r>
              <a:rPr sz="1400" spc="-7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spc="-7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67866" y="3881304"/>
            <a:ext cx="25400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spc="-7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67398" y="1713844"/>
            <a:ext cx="3714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70" dirty="0">
                <a:latin typeface="Arial"/>
                <a:cs typeface="Arial"/>
              </a:rPr>
              <a:t>i</a:t>
            </a:r>
            <a:r>
              <a:rPr sz="1425" spc="112" baseline="-11695" dirty="0">
                <a:latin typeface="Arial"/>
                <a:cs typeface="Arial"/>
              </a:rPr>
              <a:t>1</a:t>
            </a:r>
            <a:r>
              <a:rPr sz="1400" spc="75" dirty="0">
                <a:latin typeface="Arial"/>
                <a:cs typeface="Arial"/>
              </a:rPr>
              <a:t>(</a:t>
            </a:r>
            <a:r>
              <a:rPr sz="1400" spc="114" dirty="0">
                <a:latin typeface="Arial"/>
                <a:cs typeface="Arial"/>
              </a:rPr>
              <a:t>t</a:t>
            </a:r>
            <a:r>
              <a:rPr sz="1400" spc="7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07351" y="3192111"/>
            <a:ext cx="29146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70" dirty="0">
                <a:latin typeface="Arial"/>
                <a:cs typeface="Arial"/>
              </a:rPr>
              <a:t>i</a:t>
            </a:r>
            <a:r>
              <a:rPr sz="1400" spc="75" dirty="0">
                <a:latin typeface="Arial"/>
                <a:cs typeface="Arial"/>
              </a:rPr>
              <a:t>(</a:t>
            </a:r>
            <a:r>
              <a:rPr sz="1400" spc="114" dirty="0">
                <a:latin typeface="Arial"/>
                <a:cs typeface="Arial"/>
              </a:rPr>
              <a:t>t</a:t>
            </a:r>
            <a:r>
              <a:rPr sz="1400" spc="7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48591" y="4360742"/>
            <a:ext cx="901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14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15232" y="2842521"/>
            <a:ext cx="901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14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94202" y="4440649"/>
            <a:ext cx="901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14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74684" y="3878580"/>
            <a:ext cx="198755" cy="197485"/>
          </a:xfrm>
          <a:custGeom>
            <a:avLst/>
            <a:gdLst/>
            <a:ahLst/>
            <a:cxnLst/>
            <a:rect l="l" t="t" r="r" b="b"/>
            <a:pathLst>
              <a:path w="198754" h="197485">
                <a:moveTo>
                  <a:pt x="198235" y="0"/>
                </a:moveTo>
                <a:lnTo>
                  <a:pt x="0" y="197452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06747" y="405055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144"/>
                </a:moveTo>
                <a:lnTo>
                  <a:pt x="93312" y="50953"/>
                </a:lnTo>
                <a:lnTo>
                  <a:pt x="42561" y="0"/>
                </a:lnTo>
                <a:lnTo>
                  <a:pt x="0" y="93144"/>
                </a:lnTo>
                <a:close/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53529" y="4683285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60">
                <a:moveTo>
                  <a:pt x="0" y="264042"/>
                </a:moveTo>
                <a:lnTo>
                  <a:pt x="193945" y="0"/>
                </a:lnTo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18494" y="4606005"/>
            <a:ext cx="86360" cy="99060"/>
          </a:xfrm>
          <a:custGeom>
            <a:avLst/>
            <a:gdLst/>
            <a:ahLst/>
            <a:cxnLst/>
            <a:rect l="l" t="t" r="r" b="b"/>
            <a:pathLst>
              <a:path w="86360" h="99060">
                <a:moveTo>
                  <a:pt x="85744" y="0"/>
                </a:moveTo>
                <a:lnTo>
                  <a:pt x="0" y="55993"/>
                </a:lnTo>
                <a:lnTo>
                  <a:pt x="57961" y="98566"/>
                </a:lnTo>
                <a:lnTo>
                  <a:pt x="85744" y="0"/>
                </a:lnTo>
                <a:close/>
              </a:path>
            </a:pathLst>
          </a:custGeom>
          <a:ln w="19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895958" y="3591643"/>
            <a:ext cx="3714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70" dirty="0">
                <a:latin typeface="Arial"/>
                <a:cs typeface="Arial"/>
              </a:rPr>
              <a:t>i</a:t>
            </a:r>
            <a:r>
              <a:rPr sz="1425" spc="112" baseline="-11695" dirty="0">
                <a:latin typeface="Arial"/>
                <a:cs typeface="Arial"/>
              </a:rPr>
              <a:t>1</a:t>
            </a:r>
            <a:r>
              <a:rPr sz="1400" spc="75" dirty="0">
                <a:latin typeface="Arial"/>
                <a:cs typeface="Arial"/>
              </a:rPr>
              <a:t>(</a:t>
            </a:r>
            <a:r>
              <a:rPr sz="1400" spc="114" dirty="0">
                <a:latin typeface="Arial"/>
                <a:cs typeface="Arial"/>
              </a:rPr>
              <a:t>t</a:t>
            </a:r>
            <a:r>
              <a:rPr sz="1400" spc="7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33842" y="4904480"/>
            <a:ext cx="73088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25" dirty="0">
                <a:latin typeface="Arial Unicode MS"/>
                <a:cs typeface="Arial Unicode MS"/>
              </a:rPr>
              <a:t>−</a:t>
            </a:r>
            <a:r>
              <a:rPr sz="1250" spc="125" dirty="0">
                <a:latin typeface="Arial"/>
                <a:cs typeface="Arial"/>
              </a:rPr>
              <a:t>i</a:t>
            </a:r>
            <a:r>
              <a:rPr sz="1275" spc="187" baseline="-13071" dirty="0">
                <a:latin typeface="Arial"/>
                <a:cs typeface="Arial"/>
              </a:rPr>
              <a:t>1</a:t>
            </a:r>
            <a:r>
              <a:rPr sz="1250" spc="125" dirty="0">
                <a:latin typeface="Arial"/>
                <a:cs typeface="Arial"/>
              </a:rPr>
              <a:t>(t</a:t>
            </a:r>
            <a:r>
              <a:rPr sz="1250" spc="-114" dirty="0">
                <a:latin typeface="Arial"/>
                <a:cs typeface="Arial"/>
              </a:rPr>
              <a:t> </a:t>
            </a:r>
            <a:r>
              <a:rPr sz="1250" spc="240" dirty="0">
                <a:latin typeface="Arial Unicode MS"/>
                <a:cs typeface="Arial Unicode MS"/>
              </a:rPr>
              <a:t>−</a:t>
            </a:r>
            <a:r>
              <a:rPr sz="1250" spc="-120" dirty="0">
                <a:latin typeface="Arial Unicode MS"/>
                <a:cs typeface="Arial Unicode MS"/>
              </a:rPr>
              <a:t> </a:t>
            </a:r>
            <a:r>
              <a:rPr sz="1250" dirty="0">
                <a:latin typeface="Arial"/>
                <a:cs typeface="Arial"/>
              </a:rPr>
              <a:t>1)</a:t>
            </a:r>
            <a:endParaRPr sz="12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4395" y="5711924"/>
            <a:ext cx="793686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-80" dirty="0">
                <a:latin typeface="Arial"/>
                <a:cs typeface="Arial"/>
              </a:rPr>
              <a:t>Application </a:t>
            </a:r>
            <a:r>
              <a:rPr sz="1850" i="1" spc="-70" dirty="0">
                <a:latin typeface="Arial"/>
                <a:cs typeface="Arial"/>
              </a:rPr>
              <a:t>of </a:t>
            </a:r>
            <a:r>
              <a:rPr sz="1850" i="1" spc="-110" dirty="0">
                <a:latin typeface="Arial"/>
                <a:cs typeface="Arial"/>
              </a:rPr>
              <a:t>superposition  </a:t>
            </a:r>
            <a:r>
              <a:rPr sz="1850" i="1" spc="-155" dirty="0">
                <a:latin typeface="Arial"/>
                <a:cs typeface="Arial"/>
              </a:rPr>
              <a:t>and  </a:t>
            </a:r>
            <a:r>
              <a:rPr sz="1850" i="1" spc="-75" dirty="0">
                <a:latin typeface="Arial"/>
                <a:cs typeface="Arial"/>
              </a:rPr>
              <a:t>time </a:t>
            </a:r>
            <a:r>
              <a:rPr sz="1850" i="1" spc="-125" dirty="0">
                <a:latin typeface="Arial"/>
                <a:cs typeface="Arial"/>
              </a:rPr>
              <a:t>invariance  </a:t>
            </a:r>
            <a:r>
              <a:rPr sz="1850" i="1" spc="-20" dirty="0">
                <a:latin typeface="Arial"/>
                <a:cs typeface="Arial"/>
              </a:rPr>
              <a:t>to </a:t>
            </a:r>
            <a:r>
              <a:rPr sz="1850" i="1" spc="-65" dirty="0">
                <a:latin typeface="Arial"/>
                <a:cs typeface="Arial"/>
              </a:rPr>
              <a:t>find </a:t>
            </a:r>
            <a:r>
              <a:rPr sz="1850" i="1" spc="-90" dirty="0">
                <a:latin typeface="Arial"/>
                <a:cs typeface="Arial"/>
              </a:rPr>
              <a:t>the  </a:t>
            </a:r>
            <a:r>
              <a:rPr sz="1850" i="1" spc="-180" dirty="0">
                <a:latin typeface="Arial"/>
                <a:cs typeface="Arial"/>
              </a:rPr>
              <a:t>response  </a:t>
            </a:r>
            <a:r>
              <a:rPr sz="1850" i="1" spc="-70" dirty="0">
                <a:latin typeface="Arial"/>
                <a:cs typeface="Arial"/>
              </a:rPr>
              <a:t>of </a:t>
            </a:r>
            <a:r>
              <a:rPr sz="1850" i="1" spc="-195" dirty="0">
                <a:latin typeface="Arial"/>
                <a:cs typeface="Arial"/>
              </a:rPr>
              <a:t>a  </a:t>
            </a:r>
            <a:r>
              <a:rPr sz="1850" i="1" spc="-70" dirty="0">
                <a:latin typeface="Arial"/>
                <a:cs typeface="Arial"/>
              </a:rPr>
              <a:t>LTI</a:t>
            </a:r>
            <a:r>
              <a:rPr sz="1850" i="1" spc="-55" dirty="0">
                <a:latin typeface="Arial"/>
                <a:cs typeface="Arial"/>
              </a:rPr>
              <a:t> </a:t>
            </a:r>
            <a:r>
              <a:rPr sz="1850" i="1" spc="-155" dirty="0">
                <a:latin typeface="Arial"/>
                <a:cs typeface="Arial"/>
              </a:rPr>
              <a:t>system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006" y="269641"/>
            <a:ext cx="7209155" cy="102146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0025" marR="5080" indent="-187325">
              <a:lnSpc>
                <a:spcPct val="101899"/>
              </a:lnSpc>
              <a:spcBef>
                <a:spcPts val="80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pc="-155" dirty="0">
                <a:solidFill>
                  <a:srgbClr val="FF0000"/>
                </a:solidFill>
                <a:latin typeface="Lucida Sans"/>
                <a:cs typeface="Lucida Sans"/>
              </a:rPr>
              <a:t>Impulse </a:t>
            </a:r>
            <a:r>
              <a:rPr spc="-204" dirty="0">
                <a:solidFill>
                  <a:srgbClr val="FF0000"/>
                </a:solidFill>
                <a:latin typeface="Lucida Sans"/>
                <a:cs typeface="Lucida Sans"/>
              </a:rPr>
              <a:t>response </a:t>
            </a:r>
            <a:r>
              <a:rPr spc="-75" dirty="0">
                <a:latin typeface="Lucida Sans"/>
                <a:cs typeface="Lucida Sans"/>
              </a:rPr>
              <a:t>of LTI </a:t>
            </a:r>
            <a:r>
              <a:rPr spc="-160" dirty="0">
                <a:latin typeface="Lucida Sans"/>
                <a:cs typeface="Lucida Sans"/>
              </a:rPr>
              <a:t>system</a:t>
            </a:r>
            <a:r>
              <a:rPr sz="2200" spc="-160" dirty="0">
                <a:latin typeface="Arial"/>
                <a:cs typeface="Arial"/>
              </a:rPr>
              <a:t>, </a:t>
            </a:r>
            <a:r>
              <a:rPr sz="2200" i="1" spc="60" dirty="0">
                <a:latin typeface="Arial"/>
                <a:cs typeface="Arial"/>
              </a:rPr>
              <a:t>h</a:t>
            </a:r>
            <a:r>
              <a:rPr sz="2200" spc="60" dirty="0">
                <a:latin typeface="Arial"/>
                <a:cs typeface="Arial"/>
              </a:rPr>
              <a:t>(</a:t>
            </a:r>
            <a:r>
              <a:rPr sz="2200" i="1" spc="60" dirty="0">
                <a:latin typeface="Arial"/>
                <a:cs typeface="Arial"/>
              </a:rPr>
              <a:t>t</a:t>
            </a:r>
            <a:r>
              <a:rPr sz="2200" spc="60" dirty="0">
                <a:latin typeface="Arial"/>
                <a:cs typeface="Arial"/>
              </a:rPr>
              <a:t>), </a:t>
            </a:r>
            <a:r>
              <a:rPr spc="-150" dirty="0">
                <a:latin typeface="Lucida Sans"/>
                <a:cs typeface="Lucida Sans"/>
              </a:rPr>
              <a:t>is </a:t>
            </a:r>
            <a:r>
              <a:rPr spc="-55" dirty="0">
                <a:latin typeface="Lucida Sans"/>
                <a:cs typeface="Lucida Sans"/>
              </a:rPr>
              <a:t>output </a:t>
            </a:r>
            <a:r>
              <a:rPr spc="-75" dirty="0">
                <a:latin typeface="Lucida Sans"/>
                <a:cs typeface="Lucida Sans"/>
              </a:rPr>
              <a:t>of </a:t>
            </a:r>
            <a:r>
              <a:rPr spc="-100" dirty="0">
                <a:latin typeface="Lucida Sans"/>
                <a:cs typeface="Lucida Sans"/>
              </a:rPr>
              <a:t>the </a:t>
            </a:r>
            <a:r>
              <a:rPr spc="-180" dirty="0">
                <a:latin typeface="Lucida Sans"/>
                <a:cs typeface="Lucida Sans"/>
              </a:rPr>
              <a:t>system  </a:t>
            </a:r>
            <a:r>
              <a:rPr spc="-150" dirty="0">
                <a:latin typeface="Lucida Sans"/>
                <a:cs typeface="Lucida Sans"/>
              </a:rPr>
              <a:t>corresponding</a:t>
            </a:r>
            <a:r>
              <a:rPr sz="2200" spc="-150" dirty="0">
                <a:latin typeface="Lucida Sans"/>
                <a:cs typeface="Lucida Sans"/>
              </a:rPr>
              <a:t>  </a:t>
            </a:r>
            <a:r>
              <a:rPr spc="-20" dirty="0">
                <a:latin typeface="Lucida Sans"/>
                <a:cs typeface="Lucida Sans"/>
              </a:rPr>
              <a:t>to </a:t>
            </a:r>
            <a:r>
              <a:rPr spc="-185" dirty="0">
                <a:latin typeface="Lucida Sans"/>
                <a:cs typeface="Lucida Sans"/>
              </a:rPr>
              <a:t>an  </a:t>
            </a:r>
            <a:r>
              <a:rPr spc="-150" dirty="0">
                <a:latin typeface="Lucida Sans"/>
                <a:cs typeface="Lucida Sans"/>
              </a:rPr>
              <a:t>impulse  </a:t>
            </a:r>
            <a:r>
              <a:rPr sz="2200" i="1" spc="50" dirty="0">
                <a:latin typeface="Arial"/>
                <a:cs typeface="Arial"/>
              </a:rPr>
              <a:t>δ</a:t>
            </a:r>
            <a:r>
              <a:rPr sz="2200" spc="50" dirty="0">
                <a:latin typeface="Arial"/>
                <a:cs typeface="Arial"/>
              </a:rPr>
              <a:t>(</a:t>
            </a:r>
            <a:r>
              <a:rPr sz="2200" i="1" spc="50" dirty="0">
                <a:latin typeface="Arial"/>
                <a:cs typeface="Arial"/>
              </a:rPr>
              <a:t>t</a:t>
            </a:r>
            <a:r>
              <a:rPr sz="2200" spc="50" dirty="0">
                <a:latin typeface="Arial"/>
                <a:cs typeface="Arial"/>
              </a:rPr>
              <a:t>), </a:t>
            </a:r>
            <a:r>
              <a:rPr spc="-175" dirty="0">
                <a:latin typeface="Lucida Sans"/>
                <a:cs typeface="Lucida Sans"/>
              </a:rPr>
              <a:t>and  </a:t>
            </a:r>
            <a:r>
              <a:rPr spc="-30" dirty="0">
                <a:latin typeface="Lucida Sans"/>
                <a:cs typeface="Lucida Sans"/>
              </a:rPr>
              <a:t>initial </a:t>
            </a:r>
            <a:r>
              <a:rPr spc="-110" dirty="0">
                <a:latin typeface="Lucida Sans"/>
                <a:cs typeface="Lucida Sans"/>
              </a:rPr>
              <a:t>conditions </a:t>
            </a:r>
            <a:r>
              <a:rPr spc="-75" dirty="0">
                <a:latin typeface="Lucida Sans"/>
                <a:cs typeface="Lucida Sans"/>
              </a:rPr>
              <a:t>of</a:t>
            </a:r>
            <a:r>
              <a:rPr spc="-215" dirty="0">
                <a:latin typeface="Lucida Sans"/>
                <a:cs typeface="Lucida Sans"/>
              </a:rPr>
              <a:t> </a:t>
            </a:r>
            <a:r>
              <a:rPr spc="-170" dirty="0">
                <a:latin typeface="Lucida Sans"/>
                <a:cs typeface="Lucida Sans"/>
              </a:rPr>
              <a:t>zero</a:t>
            </a:r>
            <a:endParaRPr dirty="0">
              <a:latin typeface="Lucida Sans"/>
              <a:cs typeface="Lucida Sans"/>
            </a:endParaRPr>
          </a:p>
          <a:p>
            <a:pPr marL="200025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pc="-114" dirty="0">
                <a:solidFill>
                  <a:srgbClr val="FF0000"/>
                </a:solidFill>
                <a:latin typeface="Lucida Sans"/>
                <a:cs typeface="Lucida Sans"/>
              </a:rPr>
              <a:t>Convolution</a:t>
            </a:r>
            <a:r>
              <a:rPr spc="25" dirty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pc="-90" dirty="0">
                <a:solidFill>
                  <a:srgbClr val="FF0000"/>
                </a:solidFill>
                <a:latin typeface="Lucida Sans"/>
                <a:cs typeface="Lucida Sans"/>
              </a:rPr>
              <a:t>integral</a:t>
            </a:r>
            <a:endParaRPr dirty="0">
              <a:latin typeface="Lucida Sans"/>
              <a:cs typeface="Lucida Sans"/>
            </a:endParaRPr>
          </a:p>
        </p:txBody>
      </p:sp>
      <p:pic>
        <p:nvPicPr>
          <p:cNvPr id="32" name="Picture 31" descr="delta(t)_~~&amp;_r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0" y="1536700"/>
            <a:ext cx="6819900" cy="3949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noindent_color_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469900"/>
            <a:ext cx="6477000" cy="5092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0152"/>
            <a:ext cx="7978775" cy="6502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2240"/>
              </a:lnSpc>
              <a:spcBef>
                <a:spcPts val="535"/>
              </a:spcBef>
            </a:pPr>
            <a:r>
              <a:rPr sz="1800" b="0" spc="-155" dirty="0">
                <a:solidFill>
                  <a:srgbClr val="000000"/>
                </a:solidFill>
                <a:latin typeface="Lucida Sans"/>
                <a:cs typeface="Lucida Sans"/>
              </a:rPr>
              <a:t>Impulse </a:t>
            </a:r>
            <a:r>
              <a:rPr sz="1800" b="0" spc="-204" dirty="0">
                <a:solidFill>
                  <a:srgbClr val="000000"/>
                </a:solidFill>
                <a:latin typeface="Lucida Sans"/>
                <a:cs typeface="Lucida Sans"/>
              </a:rPr>
              <a:t>response </a:t>
            </a:r>
            <a:r>
              <a:rPr sz="1800" b="0" i="1" spc="60" dirty="0">
                <a:solidFill>
                  <a:srgbClr val="000000"/>
                </a:solidFill>
                <a:latin typeface="Lucida Sans"/>
                <a:cs typeface="Lucida Sans"/>
              </a:rPr>
              <a:t>h</a:t>
            </a:r>
            <a:r>
              <a:rPr sz="1800" b="0" spc="60" dirty="0">
                <a:solidFill>
                  <a:srgbClr val="000000"/>
                </a:solidFill>
                <a:latin typeface="Lucida Sans"/>
                <a:cs typeface="Lucida Sans"/>
              </a:rPr>
              <a:t>(</a:t>
            </a:r>
            <a:r>
              <a:rPr sz="1800" b="0" i="1" spc="60" dirty="0">
                <a:solidFill>
                  <a:srgbClr val="000000"/>
                </a:solidFill>
                <a:latin typeface="Lucida Sans"/>
                <a:cs typeface="Lucida Sans"/>
              </a:rPr>
              <a:t>t</a:t>
            </a:r>
            <a:r>
              <a:rPr sz="1800" b="0" spc="60" dirty="0">
                <a:solidFill>
                  <a:srgbClr val="000000"/>
                </a:solidFill>
                <a:latin typeface="Lucida Sans"/>
                <a:cs typeface="Lucida Sans"/>
              </a:rPr>
              <a:t>), </a:t>
            </a:r>
            <a:r>
              <a:rPr sz="1800" b="0" spc="-90" dirty="0">
                <a:solidFill>
                  <a:srgbClr val="000000"/>
                </a:solidFill>
                <a:latin typeface="Lucida Sans"/>
                <a:cs typeface="Lucida Sans"/>
              </a:rPr>
              <a:t>unit-step </a:t>
            </a:r>
            <a:r>
              <a:rPr sz="1800" b="0" spc="-204" dirty="0">
                <a:solidFill>
                  <a:srgbClr val="000000"/>
                </a:solidFill>
                <a:latin typeface="Lucida Sans"/>
                <a:cs typeface="Lucida Sans"/>
              </a:rPr>
              <a:t>response </a:t>
            </a:r>
            <a:r>
              <a:rPr sz="1800" b="0" i="1" spc="50" dirty="0">
                <a:solidFill>
                  <a:srgbClr val="000000"/>
                </a:solidFill>
                <a:latin typeface="Lucida Sans"/>
                <a:cs typeface="Lucida Sans"/>
              </a:rPr>
              <a:t>s</a:t>
            </a:r>
            <a:r>
              <a:rPr sz="1800" b="0" spc="50" dirty="0">
                <a:solidFill>
                  <a:srgbClr val="000000"/>
                </a:solidFill>
                <a:latin typeface="Lucida Sans"/>
                <a:cs typeface="Lucida Sans"/>
              </a:rPr>
              <a:t>(</a:t>
            </a:r>
            <a:r>
              <a:rPr sz="1800" b="0" i="1" spc="50" dirty="0">
                <a:solidFill>
                  <a:srgbClr val="000000"/>
                </a:solidFill>
                <a:latin typeface="Lucida Sans"/>
                <a:cs typeface="Lucida Sans"/>
              </a:rPr>
              <a:t>t</a:t>
            </a:r>
            <a:r>
              <a:rPr sz="1800" b="0" spc="50" dirty="0">
                <a:solidFill>
                  <a:srgbClr val="000000"/>
                </a:solidFill>
                <a:latin typeface="Lucida Sans"/>
                <a:cs typeface="Lucida Sans"/>
              </a:rPr>
              <a:t>), </a:t>
            </a:r>
            <a:r>
              <a:rPr sz="1800" b="0" spc="-175" dirty="0">
                <a:solidFill>
                  <a:srgbClr val="000000"/>
                </a:solidFill>
                <a:latin typeface="Lucida Sans"/>
                <a:cs typeface="Lucida Sans"/>
              </a:rPr>
              <a:t>and </a:t>
            </a:r>
            <a:r>
              <a:rPr sz="1800" b="0" spc="-140" dirty="0">
                <a:solidFill>
                  <a:srgbClr val="000000"/>
                </a:solidFill>
                <a:latin typeface="Lucida Sans"/>
                <a:cs typeface="Lucida Sans"/>
              </a:rPr>
              <a:t>ramp </a:t>
            </a:r>
            <a:r>
              <a:rPr sz="1800" b="0" spc="-204" dirty="0">
                <a:solidFill>
                  <a:srgbClr val="000000"/>
                </a:solidFill>
                <a:latin typeface="Lucida Sans"/>
                <a:cs typeface="Lucida Sans"/>
              </a:rPr>
              <a:t>response </a:t>
            </a:r>
            <a:r>
              <a:rPr sz="1800" b="0" i="1" spc="75" dirty="0">
                <a:solidFill>
                  <a:srgbClr val="000000"/>
                </a:solidFill>
                <a:latin typeface="Lucida Sans"/>
                <a:cs typeface="Lucida Sans"/>
              </a:rPr>
              <a:t>ρ</a:t>
            </a:r>
            <a:r>
              <a:rPr sz="1800" b="0" spc="75" dirty="0">
                <a:solidFill>
                  <a:srgbClr val="000000"/>
                </a:solidFill>
                <a:latin typeface="Lucida Sans"/>
                <a:cs typeface="Lucida Sans"/>
              </a:rPr>
              <a:t>(</a:t>
            </a:r>
            <a:r>
              <a:rPr sz="1800" b="0" i="1" spc="75" dirty="0">
                <a:solidFill>
                  <a:srgbClr val="000000"/>
                </a:solidFill>
                <a:latin typeface="Lucida Sans"/>
                <a:cs typeface="Lucida Sans"/>
              </a:rPr>
              <a:t>t</a:t>
            </a:r>
            <a:r>
              <a:rPr sz="1800" b="0" spc="75" dirty="0">
                <a:solidFill>
                  <a:srgbClr val="000000"/>
                </a:solidFill>
                <a:latin typeface="Lucida Sans"/>
                <a:cs typeface="Lucida Sans"/>
              </a:rPr>
              <a:t>)  </a:t>
            </a:r>
            <a:r>
              <a:rPr sz="1800" b="0" spc="-200" dirty="0">
                <a:solidFill>
                  <a:srgbClr val="000000"/>
                </a:solidFill>
                <a:latin typeface="Lucida Sans"/>
                <a:cs typeface="Lucida Sans"/>
              </a:rPr>
              <a:t>are  </a:t>
            </a:r>
            <a:r>
              <a:rPr sz="1800" b="0" spc="-120" dirty="0">
                <a:solidFill>
                  <a:srgbClr val="000000"/>
                </a:solidFill>
                <a:latin typeface="Lucida Sans"/>
                <a:cs typeface="Lucida Sans"/>
              </a:rPr>
              <a:t>related</a:t>
            </a:r>
            <a:r>
              <a:rPr sz="1800" b="0" spc="-110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spc="-175" dirty="0">
                <a:solidFill>
                  <a:srgbClr val="000000"/>
                </a:solidFill>
                <a:latin typeface="Lucida Sans"/>
                <a:cs typeface="Lucida Sans"/>
              </a:rPr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78113"/>
            <a:ext cx="4991100" cy="128419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29235" algn="r">
              <a:lnSpc>
                <a:spcPct val="100000"/>
              </a:lnSpc>
              <a:spcBef>
                <a:spcPts val="110"/>
              </a:spcBef>
            </a:pPr>
            <a:r>
              <a:rPr sz="2775" spc="-719" baseline="-3003" dirty="0" smtClean="0">
                <a:solidFill>
                  <a:srgbClr val="FF0000"/>
                </a:solidFill>
                <a:latin typeface="Arial"/>
                <a:cs typeface="Arial"/>
              </a:rPr>
              <a:t>        </a:t>
            </a:r>
            <a:endParaRPr sz="1850" dirty="0" smtClean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endParaRPr lang="en-US" sz="1950" baseline="27777" dirty="0" smtClean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endParaRPr lang="en-US" sz="1950" baseline="27777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endParaRPr sz="1950" baseline="27777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pc="-110" dirty="0" smtClean="0">
                <a:latin typeface="Lucida Sans"/>
                <a:cs typeface="Lucida Sans"/>
              </a:rPr>
              <a:t>Interconnection  </a:t>
            </a:r>
            <a:r>
              <a:rPr spc="-75" dirty="0">
                <a:latin typeface="Lucida Sans"/>
                <a:cs typeface="Lucida Sans"/>
              </a:rPr>
              <a:t>of</a:t>
            </a:r>
            <a:r>
              <a:rPr spc="-275" dirty="0">
                <a:latin typeface="Lucida Sans"/>
                <a:cs typeface="Lucida Sans"/>
              </a:rPr>
              <a:t> </a:t>
            </a:r>
            <a:r>
              <a:rPr spc="-195" dirty="0">
                <a:latin typeface="Lucida Sans"/>
                <a:cs typeface="Lucida Sans"/>
              </a:rPr>
              <a:t>systems</a:t>
            </a:r>
            <a:endParaRPr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6002" y="2464335"/>
            <a:ext cx="295910" cy="3810"/>
          </a:xfrm>
          <a:custGeom>
            <a:avLst/>
            <a:gdLst/>
            <a:ahLst/>
            <a:cxnLst/>
            <a:rect l="l" t="t" r="r" b="b"/>
            <a:pathLst>
              <a:path w="295910" h="3810">
                <a:moveTo>
                  <a:pt x="0" y="3227"/>
                </a:moveTo>
                <a:lnTo>
                  <a:pt x="295285" y="0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1024" y="2440232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0" y="0"/>
                </a:moveTo>
                <a:lnTo>
                  <a:pt x="526" y="48206"/>
                </a:lnTo>
                <a:lnTo>
                  <a:pt x="64538" y="2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1024" y="2440232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64538" y="23400"/>
                </a:moveTo>
                <a:lnTo>
                  <a:pt x="0" y="0"/>
                </a:lnTo>
                <a:lnTo>
                  <a:pt x="526" y="48206"/>
                </a:lnTo>
                <a:lnTo>
                  <a:pt x="64538" y="23400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9660" y="246086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584" y="0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8244" y="2436762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0" y="0"/>
                </a:moveTo>
                <a:lnTo>
                  <a:pt x="0" y="48208"/>
                </a:lnTo>
                <a:lnTo>
                  <a:pt x="64278" y="24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8244" y="2436762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64278" y="24104"/>
                </a:moveTo>
                <a:lnTo>
                  <a:pt x="0" y="0"/>
                </a:lnTo>
                <a:lnTo>
                  <a:pt x="0" y="48209"/>
                </a:lnTo>
                <a:lnTo>
                  <a:pt x="64278" y="24104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6621" y="2455115"/>
            <a:ext cx="295910" cy="3810"/>
          </a:xfrm>
          <a:custGeom>
            <a:avLst/>
            <a:gdLst/>
            <a:ahLst/>
            <a:cxnLst/>
            <a:rect l="l" t="t" r="r" b="b"/>
            <a:pathLst>
              <a:path w="295910" h="3810">
                <a:moveTo>
                  <a:pt x="0" y="3227"/>
                </a:moveTo>
                <a:lnTo>
                  <a:pt x="295286" y="0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1643" y="2431012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0" y="0"/>
                </a:moveTo>
                <a:lnTo>
                  <a:pt x="526" y="48206"/>
                </a:lnTo>
                <a:lnTo>
                  <a:pt x="64538" y="2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1643" y="2431012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64538" y="23400"/>
                </a:moveTo>
                <a:lnTo>
                  <a:pt x="0" y="0"/>
                </a:lnTo>
                <a:lnTo>
                  <a:pt x="526" y="48205"/>
                </a:lnTo>
                <a:lnTo>
                  <a:pt x="64538" y="23400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3482" y="3119408"/>
            <a:ext cx="502920" cy="346075"/>
          </a:xfrm>
          <a:custGeom>
            <a:avLst/>
            <a:gdLst/>
            <a:ahLst/>
            <a:cxnLst/>
            <a:rect l="l" t="t" r="r" b="b"/>
            <a:pathLst>
              <a:path w="502920" h="346075">
                <a:moveTo>
                  <a:pt x="0" y="345813"/>
                </a:moveTo>
                <a:lnTo>
                  <a:pt x="0" y="332421"/>
                </a:lnTo>
                <a:lnTo>
                  <a:pt x="301306" y="332421"/>
                </a:lnTo>
                <a:lnTo>
                  <a:pt x="308001" y="332421"/>
                </a:lnTo>
                <a:lnTo>
                  <a:pt x="308001" y="11028"/>
                </a:lnTo>
                <a:lnTo>
                  <a:pt x="308001" y="0"/>
                </a:lnTo>
                <a:lnTo>
                  <a:pt x="482764" y="0"/>
                </a:lnTo>
                <a:lnTo>
                  <a:pt x="502851" y="0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56334" y="3095303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0" y="0"/>
                </a:moveTo>
                <a:lnTo>
                  <a:pt x="0" y="48208"/>
                </a:lnTo>
                <a:lnTo>
                  <a:pt x="64278" y="24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6334" y="3095303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64278" y="24104"/>
                </a:moveTo>
                <a:lnTo>
                  <a:pt x="0" y="0"/>
                </a:lnTo>
                <a:lnTo>
                  <a:pt x="0" y="48208"/>
                </a:lnTo>
                <a:lnTo>
                  <a:pt x="64278" y="24104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4788" y="3451830"/>
            <a:ext cx="208279" cy="448945"/>
          </a:xfrm>
          <a:custGeom>
            <a:avLst/>
            <a:gdLst/>
            <a:ahLst/>
            <a:cxnLst/>
            <a:rect l="l" t="t" r="r" b="b"/>
            <a:pathLst>
              <a:path w="208279" h="448945">
                <a:moveTo>
                  <a:pt x="0" y="0"/>
                </a:moveTo>
                <a:lnTo>
                  <a:pt x="0" y="106461"/>
                </a:lnTo>
                <a:lnTo>
                  <a:pt x="0" y="448611"/>
                </a:lnTo>
                <a:lnTo>
                  <a:pt x="208236" y="448611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3024" y="3876336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0" y="0"/>
                </a:moveTo>
                <a:lnTo>
                  <a:pt x="0" y="48208"/>
                </a:lnTo>
                <a:lnTo>
                  <a:pt x="64278" y="24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3024" y="3876337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64278" y="24104"/>
                </a:moveTo>
                <a:lnTo>
                  <a:pt x="0" y="0"/>
                </a:lnTo>
                <a:lnTo>
                  <a:pt x="0" y="48208"/>
                </a:lnTo>
                <a:lnTo>
                  <a:pt x="64278" y="24104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1020" y="3351394"/>
            <a:ext cx="160696" cy="18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4705" y="3103653"/>
            <a:ext cx="305435" cy="161925"/>
          </a:xfrm>
          <a:custGeom>
            <a:avLst/>
            <a:gdLst/>
            <a:ahLst/>
            <a:cxnLst/>
            <a:rect l="l" t="t" r="r" b="b"/>
            <a:pathLst>
              <a:path w="305435" h="161925">
                <a:moveTo>
                  <a:pt x="0" y="3789"/>
                </a:moveTo>
                <a:lnTo>
                  <a:pt x="106461" y="3789"/>
                </a:lnTo>
                <a:lnTo>
                  <a:pt x="301306" y="3789"/>
                </a:lnTo>
                <a:lnTo>
                  <a:pt x="301306" y="0"/>
                </a:lnTo>
                <a:lnTo>
                  <a:pt x="305193" y="0"/>
                </a:lnTo>
                <a:lnTo>
                  <a:pt x="305193" y="141295"/>
                </a:lnTo>
                <a:lnTo>
                  <a:pt x="305193" y="161381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5794" y="3265035"/>
            <a:ext cx="48260" cy="64769"/>
          </a:xfrm>
          <a:custGeom>
            <a:avLst/>
            <a:gdLst/>
            <a:ahLst/>
            <a:cxnLst/>
            <a:rect l="l" t="t" r="r" b="b"/>
            <a:pathLst>
              <a:path w="48260" h="64770">
                <a:moveTo>
                  <a:pt x="48208" y="0"/>
                </a:moveTo>
                <a:lnTo>
                  <a:pt x="0" y="0"/>
                </a:lnTo>
                <a:lnTo>
                  <a:pt x="24104" y="64278"/>
                </a:lnTo>
                <a:lnTo>
                  <a:pt x="48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85794" y="3265035"/>
            <a:ext cx="48260" cy="64769"/>
          </a:xfrm>
          <a:custGeom>
            <a:avLst/>
            <a:gdLst/>
            <a:ahLst/>
            <a:cxnLst/>
            <a:rect l="l" t="t" r="r" b="b"/>
            <a:pathLst>
              <a:path w="48260" h="64770">
                <a:moveTo>
                  <a:pt x="24104" y="64278"/>
                </a:moveTo>
                <a:lnTo>
                  <a:pt x="48208" y="0"/>
                </a:lnTo>
                <a:lnTo>
                  <a:pt x="0" y="0"/>
                </a:lnTo>
                <a:lnTo>
                  <a:pt x="24104" y="64278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04705" y="3625103"/>
            <a:ext cx="328295" cy="269240"/>
          </a:xfrm>
          <a:custGeom>
            <a:avLst/>
            <a:gdLst/>
            <a:ahLst/>
            <a:cxnLst/>
            <a:rect l="l" t="t" r="r" b="b"/>
            <a:pathLst>
              <a:path w="328295" h="269239">
                <a:moveTo>
                  <a:pt x="0" y="264712"/>
                </a:moveTo>
                <a:lnTo>
                  <a:pt x="106461" y="264712"/>
                </a:lnTo>
                <a:lnTo>
                  <a:pt x="328089" y="264712"/>
                </a:lnTo>
                <a:lnTo>
                  <a:pt x="328089" y="268642"/>
                </a:lnTo>
                <a:lnTo>
                  <a:pt x="311133" y="268642"/>
                </a:lnTo>
                <a:lnTo>
                  <a:pt x="311133" y="20087"/>
                </a:lnTo>
                <a:lnTo>
                  <a:pt x="311133" y="0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91734" y="3560824"/>
            <a:ext cx="48260" cy="64769"/>
          </a:xfrm>
          <a:custGeom>
            <a:avLst/>
            <a:gdLst/>
            <a:ahLst/>
            <a:cxnLst/>
            <a:rect l="l" t="t" r="r" b="b"/>
            <a:pathLst>
              <a:path w="48260" h="64770">
                <a:moveTo>
                  <a:pt x="24104" y="0"/>
                </a:moveTo>
                <a:lnTo>
                  <a:pt x="0" y="64278"/>
                </a:lnTo>
                <a:lnTo>
                  <a:pt x="48208" y="64278"/>
                </a:lnTo>
                <a:lnTo>
                  <a:pt x="24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1734" y="3560824"/>
            <a:ext cx="48260" cy="64769"/>
          </a:xfrm>
          <a:custGeom>
            <a:avLst/>
            <a:gdLst/>
            <a:ahLst/>
            <a:cxnLst/>
            <a:rect l="l" t="t" r="r" b="b"/>
            <a:pathLst>
              <a:path w="48260" h="64770">
                <a:moveTo>
                  <a:pt x="24104" y="0"/>
                </a:moveTo>
                <a:lnTo>
                  <a:pt x="0" y="64278"/>
                </a:lnTo>
                <a:lnTo>
                  <a:pt x="48208" y="64278"/>
                </a:lnTo>
                <a:lnTo>
                  <a:pt x="24104" y="0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91717" y="3445134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532" y="0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8249" y="3421029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0" y="0"/>
                </a:moveTo>
                <a:lnTo>
                  <a:pt x="0" y="48208"/>
                </a:lnTo>
                <a:lnTo>
                  <a:pt x="64278" y="24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8249" y="3421029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64278" y="24104"/>
                </a:moveTo>
                <a:lnTo>
                  <a:pt x="0" y="0"/>
                </a:lnTo>
                <a:lnTo>
                  <a:pt x="0" y="48208"/>
                </a:lnTo>
                <a:lnTo>
                  <a:pt x="64278" y="24104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60613" y="4523140"/>
            <a:ext cx="120650" cy="123825"/>
          </a:xfrm>
          <a:custGeom>
            <a:avLst/>
            <a:gdLst/>
            <a:ahLst/>
            <a:cxnLst/>
            <a:rect l="l" t="t" r="r" b="b"/>
            <a:pathLst>
              <a:path w="120650" h="123825">
                <a:moveTo>
                  <a:pt x="102872" y="18042"/>
                </a:moveTo>
                <a:lnTo>
                  <a:pt x="116110" y="38419"/>
                </a:lnTo>
                <a:lnTo>
                  <a:pt x="120522" y="61600"/>
                </a:lnTo>
                <a:lnTo>
                  <a:pt x="116110" y="84780"/>
                </a:lnTo>
                <a:lnTo>
                  <a:pt x="102872" y="105158"/>
                </a:lnTo>
                <a:lnTo>
                  <a:pt x="82937" y="118690"/>
                </a:lnTo>
                <a:lnTo>
                  <a:pt x="60261" y="123200"/>
                </a:lnTo>
                <a:lnTo>
                  <a:pt x="37584" y="118690"/>
                </a:lnTo>
                <a:lnTo>
                  <a:pt x="17650" y="105158"/>
                </a:lnTo>
                <a:lnTo>
                  <a:pt x="4412" y="84780"/>
                </a:lnTo>
                <a:lnTo>
                  <a:pt x="0" y="61600"/>
                </a:lnTo>
                <a:lnTo>
                  <a:pt x="4412" y="38419"/>
                </a:lnTo>
                <a:lnTo>
                  <a:pt x="17650" y="18042"/>
                </a:lnTo>
                <a:lnTo>
                  <a:pt x="37584" y="4510"/>
                </a:lnTo>
                <a:lnTo>
                  <a:pt x="60261" y="0"/>
                </a:lnTo>
                <a:lnTo>
                  <a:pt x="82937" y="4510"/>
                </a:lnTo>
                <a:lnTo>
                  <a:pt x="102872" y="18042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72698" y="4583402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70">
                <a:moveTo>
                  <a:pt x="0" y="0"/>
                </a:moveTo>
                <a:lnTo>
                  <a:pt x="194845" y="749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7451" y="4560047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185" y="0"/>
                </a:moveTo>
                <a:lnTo>
                  <a:pt x="0" y="48208"/>
                </a:lnTo>
                <a:lnTo>
                  <a:pt x="64370" y="24351"/>
                </a:lnTo>
                <a:lnTo>
                  <a:pt x="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67451" y="4560047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64370" y="24351"/>
                </a:moveTo>
                <a:lnTo>
                  <a:pt x="185" y="0"/>
                </a:lnTo>
                <a:lnTo>
                  <a:pt x="0" y="48208"/>
                </a:lnTo>
                <a:lnTo>
                  <a:pt x="64370" y="24351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87831" y="4584741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844" y="0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2676" y="4560636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0" y="0"/>
                </a:moveTo>
                <a:lnTo>
                  <a:pt x="0" y="48209"/>
                </a:lnTo>
                <a:lnTo>
                  <a:pt x="64278" y="24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82676" y="4560636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64278" y="24104"/>
                </a:moveTo>
                <a:lnTo>
                  <a:pt x="0" y="0"/>
                </a:lnTo>
                <a:lnTo>
                  <a:pt x="0" y="48208"/>
                </a:lnTo>
                <a:lnTo>
                  <a:pt x="64278" y="24104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23922" y="4585900"/>
            <a:ext cx="556895" cy="3810"/>
          </a:xfrm>
          <a:custGeom>
            <a:avLst/>
            <a:gdLst/>
            <a:ahLst/>
            <a:cxnLst/>
            <a:rect l="l" t="t" r="r" b="b"/>
            <a:pathLst>
              <a:path w="556895" h="3810">
                <a:moveTo>
                  <a:pt x="0" y="0"/>
                </a:moveTo>
                <a:lnTo>
                  <a:pt x="556414" y="3633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80179" y="4565429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314" y="0"/>
                </a:moveTo>
                <a:lnTo>
                  <a:pt x="0" y="48207"/>
                </a:lnTo>
                <a:lnTo>
                  <a:pt x="64434" y="24523"/>
                </a:lnTo>
                <a:lnTo>
                  <a:pt x="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80179" y="4565430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64434" y="24523"/>
                </a:moveTo>
                <a:lnTo>
                  <a:pt x="314" y="0"/>
                </a:lnTo>
                <a:lnTo>
                  <a:pt x="0" y="48207"/>
                </a:lnTo>
                <a:lnTo>
                  <a:pt x="64434" y="24523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0296" y="4588173"/>
            <a:ext cx="262255" cy="424180"/>
          </a:xfrm>
          <a:custGeom>
            <a:avLst/>
            <a:gdLst/>
            <a:ahLst/>
            <a:cxnLst/>
            <a:rect l="l" t="t" r="r" b="b"/>
            <a:pathLst>
              <a:path w="262254" h="424179">
                <a:moveTo>
                  <a:pt x="261814" y="0"/>
                </a:moveTo>
                <a:lnTo>
                  <a:pt x="261814" y="106461"/>
                </a:lnTo>
                <a:lnTo>
                  <a:pt x="261801" y="423753"/>
                </a:lnTo>
                <a:lnTo>
                  <a:pt x="20087" y="423753"/>
                </a:lnTo>
                <a:lnTo>
                  <a:pt x="0" y="423753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46018" y="4987821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64278" y="0"/>
                </a:moveTo>
                <a:lnTo>
                  <a:pt x="0" y="24104"/>
                </a:lnTo>
                <a:lnTo>
                  <a:pt x="64278" y="48209"/>
                </a:lnTo>
                <a:lnTo>
                  <a:pt x="64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46018" y="4987821"/>
            <a:ext cx="64769" cy="48260"/>
          </a:xfrm>
          <a:custGeom>
            <a:avLst/>
            <a:gdLst/>
            <a:ahLst/>
            <a:cxnLst/>
            <a:rect l="l" t="t" r="r" b="b"/>
            <a:pathLst>
              <a:path w="64770" h="48260">
                <a:moveTo>
                  <a:pt x="0" y="24104"/>
                </a:moveTo>
                <a:lnTo>
                  <a:pt x="64278" y="48208"/>
                </a:lnTo>
                <a:lnTo>
                  <a:pt x="64278" y="0"/>
                </a:lnTo>
                <a:lnTo>
                  <a:pt x="0" y="24104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20874" y="4739411"/>
            <a:ext cx="348615" cy="268605"/>
          </a:xfrm>
          <a:custGeom>
            <a:avLst/>
            <a:gdLst/>
            <a:ahLst/>
            <a:cxnLst/>
            <a:rect l="l" t="t" r="r" b="b"/>
            <a:pathLst>
              <a:path w="348614" h="268604">
                <a:moveTo>
                  <a:pt x="348178" y="267993"/>
                </a:moveTo>
                <a:lnTo>
                  <a:pt x="241716" y="267993"/>
                </a:lnTo>
                <a:lnTo>
                  <a:pt x="0" y="267993"/>
                </a:lnTo>
                <a:lnTo>
                  <a:pt x="0" y="259123"/>
                </a:lnTo>
                <a:lnTo>
                  <a:pt x="0" y="20087"/>
                </a:lnTo>
                <a:lnTo>
                  <a:pt x="0" y="0"/>
                </a:lnTo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96770" y="4675132"/>
            <a:ext cx="48260" cy="64769"/>
          </a:xfrm>
          <a:custGeom>
            <a:avLst/>
            <a:gdLst/>
            <a:ahLst/>
            <a:cxnLst/>
            <a:rect l="l" t="t" r="r" b="b"/>
            <a:pathLst>
              <a:path w="48260" h="64770">
                <a:moveTo>
                  <a:pt x="24104" y="0"/>
                </a:moveTo>
                <a:lnTo>
                  <a:pt x="0" y="64278"/>
                </a:lnTo>
                <a:lnTo>
                  <a:pt x="48208" y="64278"/>
                </a:lnTo>
                <a:lnTo>
                  <a:pt x="24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6770" y="4675133"/>
            <a:ext cx="48260" cy="64769"/>
          </a:xfrm>
          <a:custGeom>
            <a:avLst/>
            <a:gdLst/>
            <a:ahLst/>
            <a:cxnLst/>
            <a:rect l="l" t="t" r="r" b="b"/>
            <a:pathLst>
              <a:path w="48260" h="64770">
                <a:moveTo>
                  <a:pt x="24104" y="0"/>
                </a:moveTo>
                <a:lnTo>
                  <a:pt x="0" y="64278"/>
                </a:lnTo>
                <a:lnTo>
                  <a:pt x="48208" y="64278"/>
                </a:lnTo>
                <a:lnTo>
                  <a:pt x="24104" y="0"/>
                </a:lnTo>
                <a:close/>
              </a:path>
            </a:pathLst>
          </a:custGeom>
          <a:ln w="13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54353" y="2293474"/>
            <a:ext cx="448945" cy="335280"/>
          </a:xfrm>
          <a:prstGeom prst="rect">
            <a:avLst/>
          </a:prstGeom>
          <a:ln w="13391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75" spc="75" baseline="-12820" dirty="0">
                <a:latin typeface="Arial"/>
                <a:cs typeface="Arial"/>
              </a:rPr>
              <a:t>1</a:t>
            </a:r>
            <a:r>
              <a:rPr sz="950" spc="50" dirty="0">
                <a:latin typeface="Arial"/>
                <a:cs typeface="Arial"/>
              </a:rPr>
              <a:t>(</a:t>
            </a:r>
            <a:r>
              <a:rPr sz="950" spc="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1314" y="2293474"/>
            <a:ext cx="448945" cy="335280"/>
          </a:xfrm>
          <a:prstGeom prst="rect">
            <a:avLst/>
          </a:prstGeom>
          <a:ln w="13391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75" spc="75" baseline="-12820" dirty="0">
                <a:latin typeface="Arial"/>
                <a:cs typeface="Arial"/>
              </a:rPr>
              <a:t>2</a:t>
            </a:r>
            <a:r>
              <a:rPr sz="950" spc="50" dirty="0">
                <a:latin typeface="Arial"/>
                <a:cs typeface="Arial"/>
              </a:rPr>
              <a:t>(</a:t>
            </a:r>
            <a:r>
              <a:rPr sz="950" spc="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03607" y="2518767"/>
            <a:ext cx="23114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55" dirty="0">
                <a:latin typeface="Arial"/>
                <a:cs typeface="Arial"/>
              </a:rPr>
              <a:t>x</a:t>
            </a:r>
            <a:r>
              <a:rPr sz="950" spc="45" dirty="0">
                <a:latin typeface="Arial"/>
                <a:cs typeface="Arial"/>
              </a:rPr>
              <a:t>(</a:t>
            </a:r>
            <a:r>
              <a:rPr sz="950" spc="75" dirty="0">
                <a:latin typeface="Arial"/>
                <a:cs typeface="Arial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04748" y="4473910"/>
            <a:ext cx="22542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65" dirty="0">
                <a:latin typeface="Times New Roman"/>
                <a:cs typeface="Times New Roman"/>
              </a:rPr>
              <a:t>y</a:t>
            </a:r>
            <a:r>
              <a:rPr sz="950" spc="45" dirty="0">
                <a:latin typeface="Arial"/>
                <a:cs typeface="Arial"/>
              </a:rPr>
              <a:t>(</a:t>
            </a:r>
            <a:r>
              <a:rPr sz="950" i="1" spc="75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5010" y="3221815"/>
            <a:ext cx="22542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65" dirty="0">
                <a:latin typeface="Times New Roman"/>
                <a:cs typeface="Times New Roman"/>
              </a:rPr>
              <a:t>y</a:t>
            </a:r>
            <a:r>
              <a:rPr sz="950" spc="45" dirty="0">
                <a:latin typeface="Arial"/>
                <a:cs typeface="Arial"/>
              </a:rPr>
              <a:t>(</a:t>
            </a:r>
            <a:r>
              <a:rPr sz="950" i="1" spc="75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65010" y="2217461"/>
            <a:ext cx="22542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65" dirty="0">
                <a:latin typeface="Times New Roman"/>
                <a:cs typeface="Times New Roman"/>
              </a:rPr>
              <a:t>y</a:t>
            </a:r>
            <a:r>
              <a:rPr sz="950" spc="45" dirty="0">
                <a:latin typeface="Arial"/>
                <a:cs typeface="Arial"/>
              </a:rPr>
              <a:t>(</a:t>
            </a:r>
            <a:r>
              <a:rPr sz="950" i="1" spc="75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49399" y="2942957"/>
            <a:ext cx="448945" cy="335280"/>
          </a:xfrm>
          <a:prstGeom prst="rect">
            <a:avLst/>
          </a:prstGeom>
          <a:ln w="13391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605"/>
              </a:spcBef>
            </a:pP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75" spc="75" baseline="-12820" dirty="0">
                <a:latin typeface="Arial"/>
                <a:cs typeface="Arial"/>
              </a:rPr>
              <a:t>1</a:t>
            </a:r>
            <a:r>
              <a:rPr sz="950" spc="50" dirty="0">
                <a:latin typeface="Arial"/>
                <a:cs typeface="Arial"/>
              </a:rPr>
              <a:t>(</a:t>
            </a:r>
            <a:r>
              <a:rPr sz="950" spc="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75746" y="4484305"/>
            <a:ext cx="341630" cy="201295"/>
          </a:xfrm>
          <a:prstGeom prst="rect">
            <a:avLst/>
          </a:prstGeom>
          <a:ln w="13391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5"/>
              </a:spcBef>
            </a:pPr>
            <a:r>
              <a:rPr sz="950" spc="60" dirty="0">
                <a:latin typeface="Times New Roman"/>
                <a:cs typeface="Times New Roman"/>
              </a:rPr>
              <a:t>h</a:t>
            </a:r>
            <a:r>
              <a:rPr sz="975" spc="60" baseline="-12820" dirty="0">
                <a:latin typeface="Arial"/>
                <a:cs typeface="Arial"/>
              </a:rPr>
              <a:t>1</a:t>
            </a:r>
            <a:r>
              <a:rPr sz="950" spc="45" dirty="0">
                <a:latin typeface="Arial"/>
                <a:cs typeface="Arial"/>
              </a:rPr>
              <a:t>(</a:t>
            </a:r>
            <a:r>
              <a:rPr sz="950" spc="75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49399" y="3719657"/>
            <a:ext cx="448945" cy="335280"/>
          </a:xfrm>
          <a:prstGeom prst="rect">
            <a:avLst/>
          </a:prstGeom>
          <a:ln w="13391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10"/>
              </a:spcBef>
            </a:pP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75" spc="75" baseline="-12820" dirty="0">
                <a:latin typeface="Arial"/>
                <a:cs typeface="Arial"/>
              </a:rPr>
              <a:t>2</a:t>
            </a:r>
            <a:r>
              <a:rPr sz="950" spc="50" dirty="0">
                <a:latin typeface="Arial"/>
                <a:cs typeface="Arial"/>
              </a:rPr>
              <a:t>(</a:t>
            </a:r>
            <a:r>
              <a:rPr sz="950" spc="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75746" y="4911491"/>
            <a:ext cx="341630" cy="201295"/>
          </a:xfrm>
          <a:prstGeom prst="rect">
            <a:avLst/>
          </a:prstGeom>
          <a:ln w="13391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"/>
              </a:spcBef>
            </a:pP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75" spc="75" baseline="-12820" dirty="0">
                <a:latin typeface="Arial"/>
                <a:cs typeface="Arial"/>
              </a:rPr>
              <a:t>2</a:t>
            </a:r>
            <a:r>
              <a:rPr sz="950" spc="50" dirty="0">
                <a:latin typeface="Arial"/>
                <a:cs typeface="Arial"/>
              </a:rPr>
              <a:t>(</a:t>
            </a:r>
            <a:r>
              <a:rPr sz="950" spc="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03607" y="3449469"/>
            <a:ext cx="23114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55" dirty="0">
                <a:latin typeface="Arial"/>
                <a:cs typeface="Arial"/>
              </a:rPr>
              <a:t>x</a:t>
            </a:r>
            <a:r>
              <a:rPr sz="950" spc="45" dirty="0">
                <a:latin typeface="Arial"/>
                <a:cs typeface="Arial"/>
              </a:rPr>
              <a:t>(</a:t>
            </a:r>
            <a:r>
              <a:rPr sz="950" spc="75" dirty="0">
                <a:latin typeface="Arial"/>
                <a:cs typeface="Arial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59318" y="3332712"/>
            <a:ext cx="12953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Arial"/>
                <a:cs typeface="Arial"/>
              </a:rPr>
              <a:t>+</a:t>
            </a:r>
            <a:endParaRPr sz="10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03607" y="4326605"/>
            <a:ext cx="306705" cy="42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50" dirty="0">
                <a:latin typeface="Arial"/>
                <a:cs typeface="Arial"/>
              </a:rPr>
              <a:t>x(t)</a:t>
            </a:r>
            <a:endParaRPr sz="950">
              <a:latin typeface="Arial"/>
              <a:cs typeface="Arial"/>
            </a:endParaRPr>
          </a:p>
          <a:p>
            <a:pPr marL="200025">
              <a:lnSpc>
                <a:spcPct val="100000"/>
              </a:lnSpc>
              <a:spcBef>
                <a:spcPts val="860"/>
              </a:spcBef>
            </a:pPr>
            <a:r>
              <a:rPr sz="950" spc="17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46664" y="2391549"/>
            <a:ext cx="17907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45" dirty="0">
                <a:latin typeface="Arial"/>
                <a:cs typeface="Arial"/>
              </a:rPr>
              <a:t>(</a:t>
            </a:r>
            <a:r>
              <a:rPr sz="950" spc="-65" dirty="0">
                <a:latin typeface="Arial"/>
                <a:cs typeface="Arial"/>
              </a:rPr>
              <a:t>a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00230" y="3362424"/>
            <a:ext cx="18542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45" dirty="0">
                <a:latin typeface="Arial"/>
                <a:cs typeface="Arial"/>
              </a:rPr>
              <a:t>(</a:t>
            </a:r>
            <a:r>
              <a:rPr sz="950" spc="-10" dirty="0">
                <a:latin typeface="Arial"/>
                <a:cs typeface="Arial"/>
              </a:rPr>
              <a:t>b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53360" y="4560954"/>
            <a:ext cx="17208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45" dirty="0">
                <a:latin typeface="Arial"/>
                <a:cs typeface="Arial"/>
              </a:rPr>
              <a:t>(</a:t>
            </a:r>
            <a:r>
              <a:rPr sz="950" spc="-5" dirty="0">
                <a:latin typeface="Arial"/>
                <a:cs typeface="Arial"/>
              </a:rPr>
              <a:t>c)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79001" y="4326605"/>
            <a:ext cx="21844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95" dirty="0">
                <a:latin typeface="Arial"/>
                <a:cs typeface="Arial"/>
              </a:rPr>
              <a:t>e</a:t>
            </a:r>
            <a:r>
              <a:rPr sz="950" spc="45" dirty="0">
                <a:latin typeface="Arial"/>
                <a:cs typeface="Arial"/>
              </a:rPr>
              <a:t>(</a:t>
            </a:r>
            <a:r>
              <a:rPr sz="950" spc="75" dirty="0">
                <a:latin typeface="Arial"/>
                <a:cs typeface="Arial"/>
              </a:rPr>
              <a:t>t</a:t>
            </a:r>
            <a:r>
              <a:rPr sz="950" spc="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7294" y="5284648"/>
            <a:ext cx="8115300" cy="673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5"/>
              </a:spcBef>
            </a:pPr>
            <a:r>
              <a:rPr i="1" spc="-85" dirty="0">
                <a:latin typeface="Lucida Sans"/>
                <a:cs typeface="Lucida Sans"/>
              </a:rPr>
              <a:t>Block </a:t>
            </a:r>
            <a:r>
              <a:rPr i="1" spc="-140" dirty="0">
                <a:latin typeface="Lucida Sans"/>
                <a:cs typeface="Lucida Sans"/>
              </a:rPr>
              <a:t>diagrams </a:t>
            </a:r>
            <a:r>
              <a:rPr i="1" spc="-70" dirty="0">
                <a:latin typeface="Lucida Sans"/>
                <a:cs typeface="Lucida Sans"/>
              </a:rPr>
              <a:t>of </a:t>
            </a:r>
            <a:r>
              <a:rPr i="1" spc="-90" dirty="0">
                <a:latin typeface="Lucida Sans"/>
                <a:cs typeface="Lucida Sans"/>
              </a:rPr>
              <a:t>the </a:t>
            </a:r>
            <a:r>
              <a:rPr i="1" spc="-114" dirty="0">
                <a:latin typeface="Lucida Sans"/>
                <a:cs typeface="Lucida Sans"/>
              </a:rPr>
              <a:t>connection </a:t>
            </a:r>
            <a:r>
              <a:rPr i="1" spc="-70" dirty="0">
                <a:latin typeface="Lucida Sans"/>
                <a:cs typeface="Lucida Sans"/>
              </a:rPr>
              <a:t>of </a:t>
            </a:r>
            <a:r>
              <a:rPr i="1" spc="-95" dirty="0">
                <a:latin typeface="Lucida Sans"/>
                <a:cs typeface="Lucida Sans"/>
              </a:rPr>
              <a:t>two </a:t>
            </a:r>
            <a:r>
              <a:rPr i="1" spc="-70" dirty="0">
                <a:latin typeface="Lucida Sans"/>
                <a:cs typeface="Lucida Sans"/>
              </a:rPr>
              <a:t>LTI </a:t>
            </a:r>
            <a:r>
              <a:rPr i="1" spc="-170" dirty="0">
                <a:latin typeface="Lucida Sans"/>
                <a:cs typeface="Lucida Sans"/>
              </a:rPr>
              <a:t>systems </a:t>
            </a:r>
            <a:r>
              <a:rPr i="1" spc="-40" dirty="0">
                <a:latin typeface="Lucida Sans"/>
                <a:cs typeface="Lucida Sans"/>
              </a:rPr>
              <a:t>with </a:t>
            </a:r>
            <a:r>
              <a:rPr i="1" spc="-135" dirty="0">
                <a:latin typeface="Lucida Sans"/>
                <a:cs typeface="Lucida Sans"/>
              </a:rPr>
              <a:t>impulse </a:t>
            </a:r>
            <a:r>
              <a:rPr i="1" spc="-190" dirty="0">
                <a:latin typeface="Lucida Sans"/>
                <a:cs typeface="Lucida Sans"/>
              </a:rPr>
              <a:t>responses </a:t>
            </a:r>
            <a:r>
              <a:rPr i="1" spc="35" dirty="0">
                <a:latin typeface="Lucida Sans"/>
                <a:cs typeface="Lucida Sans"/>
              </a:rPr>
              <a:t>h</a:t>
            </a:r>
            <a:r>
              <a:rPr spc="52" baseline="-12820" dirty="0">
                <a:latin typeface="Lucida Sans"/>
                <a:cs typeface="Lucida Sans"/>
              </a:rPr>
              <a:t>1</a:t>
            </a:r>
            <a:r>
              <a:rPr spc="35" dirty="0">
                <a:latin typeface="Lucida Sans"/>
                <a:cs typeface="Lucida Sans"/>
              </a:rPr>
              <a:t>(</a:t>
            </a:r>
            <a:r>
              <a:rPr i="1" spc="35" dirty="0">
                <a:latin typeface="Lucida Sans"/>
                <a:cs typeface="Lucida Sans"/>
              </a:rPr>
              <a:t>t</a:t>
            </a:r>
            <a:r>
              <a:rPr spc="35" dirty="0">
                <a:latin typeface="Lucida Sans"/>
                <a:cs typeface="Lucida Sans"/>
              </a:rPr>
              <a:t>) </a:t>
            </a:r>
            <a:r>
              <a:rPr i="1" spc="-155" dirty="0">
                <a:latin typeface="Lucida Sans"/>
                <a:cs typeface="Lucida Sans"/>
              </a:rPr>
              <a:t>and  </a:t>
            </a:r>
            <a:r>
              <a:rPr i="1" spc="35" dirty="0">
                <a:latin typeface="Lucida Sans"/>
                <a:cs typeface="Lucida Sans"/>
              </a:rPr>
              <a:t>h</a:t>
            </a:r>
            <a:r>
              <a:rPr spc="52" baseline="-12820" dirty="0">
                <a:latin typeface="Lucida Sans"/>
                <a:cs typeface="Lucida Sans"/>
              </a:rPr>
              <a:t>2</a:t>
            </a:r>
            <a:r>
              <a:rPr spc="35" dirty="0">
                <a:latin typeface="Lucida Sans"/>
                <a:cs typeface="Lucida Sans"/>
              </a:rPr>
              <a:t>(</a:t>
            </a:r>
            <a:r>
              <a:rPr i="1" spc="35" dirty="0">
                <a:latin typeface="Lucida Sans"/>
                <a:cs typeface="Lucida Sans"/>
              </a:rPr>
              <a:t>t</a:t>
            </a:r>
            <a:r>
              <a:rPr spc="35" dirty="0">
                <a:latin typeface="Lucida Sans"/>
                <a:cs typeface="Lucida Sans"/>
              </a:rPr>
              <a:t>) </a:t>
            </a:r>
            <a:r>
              <a:rPr i="1" spc="-65" dirty="0">
                <a:latin typeface="Lucida Sans"/>
                <a:cs typeface="Lucida Sans"/>
              </a:rPr>
              <a:t>in </a:t>
            </a:r>
            <a:r>
              <a:rPr i="1" spc="-25" dirty="0">
                <a:latin typeface="Lucida Sans"/>
                <a:cs typeface="Lucida Sans"/>
              </a:rPr>
              <a:t>(a) </a:t>
            </a:r>
            <a:r>
              <a:rPr i="1" spc="-170" dirty="0">
                <a:latin typeface="Lucida Sans"/>
                <a:cs typeface="Lucida Sans"/>
              </a:rPr>
              <a:t>cascade,  </a:t>
            </a:r>
            <a:r>
              <a:rPr i="1" spc="-5" dirty="0">
                <a:latin typeface="Lucida Sans"/>
                <a:cs typeface="Lucida Sans"/>
              </a:rPr>
              <a:t>(b) </a:t>
            </a:r>
            <a:r>
              <a:rPr i="1" spc="-100" dirty="0">
                <a:latin typeface="Lucida Sans"/>
                <a:cs typeface="Lucida Sans"/>
              </a:rPr>
              <a:t>parallel,  </a:t>
            </a:r>
            <a:r>
              <a:rPr i="1" spc="-155" dirty="0">
                <a:latin typeface="Lucida Sans"/>
                <a:cs typeface="Lucida Sans"/>
              </a:rPr>
              <a:t>and  </a:t>
            </a:r>
            <a:r>
              <a:rPr i="1" spc="-10" dirty="0">
                <a:latin typeface="Lucida Sans"/>
                <a:cs typeface="Lucida Sans"/>
              </a:rPr>
              <a:t>(c) </a:t>
            </a:r>
            <a:r>
              <a:rPr i="1" spc="-125" dirty="0">
                <a:latin typeface="Lucida Sans"/>
                <a:cs typeface="Lucida Sans"/>
              </a:rPr>
              <a:t>negative</a:t>
            </a:r>
            <a:r>
              <a:rPr i="1" spc="10" dirty="0">
                <a:latin typeface="Lucida Sans"/>
                <a:cs typeface="Lucida Sans"/>
              </a:rPr>
              <a:t> </a:t>
            </a:r>
            <a:r>
              <a:rPr i="1" spc="-150" dirty="0">
                <a:latin typeface="Lucida Sans"/>
                <a:cs typeface="Lucida Sans"/>
              </a:rPr>
              <a:t>feedback</a:t>
            </a:r>
            <a:endParaRPr dirty="0">
              <a:latin typeface="Lucida Sans"/>
              <a:cs typeface="Lucida Sans"/>
            </a:endParaRPr>
          </a:p>
        </p:txBody>
      </p:sp>
      <p:pic>
        <p:nvPicPr>
          <p:cNvPr id="63" name="Picture 62" descr="small_color_red_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774700"/>
            <a:ext cx="1981200" cy="914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6639" y="1056304"/>
            <a:ext cx="125857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>
                <a:solidFill>
                  <a:srgbClr val="0000FF"/>
                </a:solidFill>
                <a:latin typeface="Lucida Sans"/>
                <a:cs typeface="Lucida Sans"/>
              </a:rPr>
              <a:t>(commute</a:t>
            </a:r>
            <a:r>
              <a:rPr spc="-9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34661"/>
            <a:ext cx="7059930" cy="44284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pc="-235" dirty="0">
                <a:solidFill>
                  <a:srgbClr val="0000FF"/>
                </a:solidFill>
                <a:latin typeface="Lucida Sans"/>
                <a:cs typeface="Lucida Sans"/>
              </a:rPr>
              <a:t>Cascade</a:t>
            </a:r>
            <a:endParaRPr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200" i="1" spc="-140" dirty="0">
                <a:latin typeface="Arial"/>
                <a:cs typeface="Arial"/>
              </a:rPr>
              <a:t>y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 </a:t>
            </a:r>
            <a:r>
              <a:rPr sz="2200" spc="340" dirty="0">
                <a:latin typeface="Arial"/>
                <a:cs typeface="Arial"/>
              </a:rPr>
              <a:t>= </a:t>
            </a:r>
            <a:r>
              <a:rPr sz="2200" spc="-50" dirty="0">
                <a:latin typeface="Arial"/>
                <a:cs typeface="Arial"/>
              </a:rPr>
              <a:t>[[</a:t>
            </a:r>
            <a:r>
              <a:rPr sz="2200" i="1" spc="-50" dirty="0">
                <a:latin typeface="Arial"/>
                <a:cs typeface="Arial"/>
              </a:rPr>
              <a:t>x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i="1" spc="-70" dirty="0">
                <a:latin typeface="Arial"/>
                <a:cs typeface="Arial"/>
              </a:rPr>
              <a:t>h</a:t>
            </a:r>
            <a:r>
              <a:rPr sz="2325" spc="-104" baseline="-12544" dirty="0">
                <a:latin typeface="Arial"/>
                <a:cs typeface="Arial"/>
              </a:rPr>
              <a:t>1</a:t>
            </a:r>
            <a:r>
              <a:rPr sz="2200" spc="-70" dirty="0">
                <a:latin typeface="Arial"/>
                <a:cs typeface="Arial"/>
              </a:rPr>
              <a:t>]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i="1" spc="35" dirty="0">
                <a:latin typeface="Arial"/>
                <a:cs typeface="Arial"/>
              </a:rPr>
              <a:t>h</a:t>
            </a:r>
            <a:r>
              <a:rPr sz="2325" spc="52" baseline="-12544" dirty="0">
                <a:latin typeface="Arial"/>
                <a:cs typeface="Arial"/>
              </a:rPr>
              <a:t>2</a:t>
            </a:r>
            <a:r>
              <a:rPr sz="2200" spc="35" dirty="0">
                <a:latin typeface="Arial"/>
                <a:cs typeface="Arial"/>
              </a:rPr>
              <a:t>](</a:t>
            </a:r>
            <a:r>
              <a:rPr sz="2200" i="1" spc="35" dirty="0">
                <a:latin typeface="Arial"/>
                <a:cs typeface="Arial"/>
              </a:rPr>
              <a:t>t</a:t>
            </a:r>
            <a:r>
              <a:rPr sz="2200" spc="35" dirty="0">
                <a:latin typeface="Arial"/>
                <a:cs typeface="Arial"/>
              </a:rPr>
              <a:t>) </a:t>
            </a:r>
            <a:r>
              <a:rPr sz="2200" spc="340" dirty="0">
                <a:latin typeface="Arial"/>
                <a:cs typeface="Arial"/>
              </a:rPr>
              <a:t>= </a:t>
            </a:r>
            <a:r>
              <a:rPr sz="2200" spc="-75" dirty="0">
                <a:latin typeface="Arial"/>
                <a:cs typeface="Arial"/>
              </a:rPr>
              <a:t>[</a:t>
            </a:r>
            <a:r>
              <a:rPr sz="2200" i="1" spc="-75" dirty="0">
                <a:latin typeface="Arial"/>
                <a:cs typeface="Arial"/>
              </a:rPr>
              <a:t>x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spc="-85" dirty="0">
                <a:latin typeface="Arial"/>
                <a:cs typeface="Arial"/>
              </a:rPr>
              <a:t>[</a:t>
            </a:r>
            <a:r>
              <a:rPr sz="2200" i="1" spc="-85" dirty="0">
                <a:latin typeface="Arial"/>
                <a:cs typeface="Arial"/>
              </a:rPr>
              <a:t>h</a:t>
            </a:r>
            <a:r>
              <a:rPr sz="2325" spc="-127" baseline="-12544" dirty="0">
                <a:latin typeface="Arial"/>
                <a:cs typeface="Arial"/>
              </a:rPr>
              <a:t>1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i="1" spc="30" dirty="0">
                <a:latin typeface="Arial"/>
                <a:cs typeface="Arial"/>
              </a:rPr>
              <a:t>h</a:t>
            </a:r>
            <a:r>
              <a:rPr sz="2325" spc="44" baseline="-12544" dirty="0">
                <a:latin typeface="Arial"/>
                <a:cs typeface="Arial"/>
              </a:rPr>
              <a:t>2</a:t>
            </a:r>
            <a:r>
              <a:rPr sz="2200" spc="30" dirty="0">
                <a:latin typeface="Arial"/>
                <a:cs typeface="Arial"/>
              </a:rPr>
              <a:t>]](</a:t>
            </a:r>
            <a:r>
              <a:rPr sz="2200" i="1" spc="30" dirty="0">
                <a:latin typeface="Arial"/>
                <a:cs typeface="Arial"/>
              </a:rPr>
              <a:t>t</a:t>
            </a:r>
            <a:r>
              <a:rPr sz="2200" spc="30" dirty="0">
                <a:latin typeface="Arial"/>
                <a:cs typeface="Arial"/>
              </a:rPr>
              <a:t>)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[</a:t>
            </a:r>
            <a:r>
              <a:rPr sz="2200" i="1" spc="-75" dirty="0">
                <a:latin typeface="Arial"/>
                <a:cs typeface="Arial"/>
              </a:rPr>
              <a:t>x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spc="-85" dirty="0">
                <a:latin typeface="Arial"/>
                <a:cs typeface="Arial"/>
              </a:rPr>
              <a:t>[</a:t>
            </a:r>
            <a:r>
              <a:rPr sz="2200" i="1" spc="-85" dirty="0">
                <a:latin typeface="Arial"/>
                <a:cs typeface="Arial"/>
              </a:rPr>
              <a:t>h</a:t>
            </a:r>
            <a:r>
              <a:rPr sz="2325" spc="-127" baseline="-12544" dirty="0">
                <a:latin typeface="Arial"/>
                <a:cs typeface="Arial"/>
              </a:rPr>
              <a:t>2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i="1" spc="25" dirty="0">
                <a:latin typeface="Arial"/>
                <a:cs typeface="Arial"/>
              </a:rPr>
              <a:t>h</a:t>
            </a:r>
            <a:r>
              <a:rPr sz="2325" spc="37" baseline="-12544" dirty="0">
                <a:latin typeface="Arial"/>
                <a:cs typeface="Arial"/>
              </a:rPr>
              <a:t>1</a:t>
            </a:r>
            <a:r>
              <a:rPr sz="2200" spc="25" dirty="0">
                <a:latin typeface="Arial"/>
                <a:cs typeface="Arial"/>
              </a:rPr>
              <a:t>]](</a:t>
            </a:r>
            <a:r>
              <a:rPr sz="2200" i="1" spc="25" dirty="0">
                <a:latin typeface="Arial"/>
                <a:cs typeface="Arial"/>
              </a:rPr>
              <a:t>t</a:t>
            </a:r>
            <a:r>
              <a:rPr sz="2200" spc="25" dirty="0">
                <a:latin typeface="Arial"/>
                <a:cs typeface="Arial"/>
              </a:rPr>
              <a:t>)</a:t>
            </a:r>
            <a:r>
              <a:rPr sz="2200" i="1" spc="25" dirty="0"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pc="-125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endParaRPr dirty="0">
              <a:latin typeface="Arial"/>
              <a:cs typeface="Arial"/>
            </a:endParaRPr>
          </a:p>
          <a:p>
            <a:pPr marL="1166495">
              <a:lnSpc>
                <a:spcPct val="100000"/>
              </a:lnSpc>
              <a:spcBef>
                <a:spcPts val="1145"/>
              </a:spcBef>
            </a:pPr>
            <a:r>
              <a:rPr sz="2200" i="1" spc="-140" dirty="0">
                <a:latin typeface="Arial"/>
                <a:cs typeface="Arial"/>
              </a:rPr>
              <a:t>y</a:t>
            </a:r>
            <a:r>
              <a:rPr sz="2200" i="1" spc="-380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[</a:t>
            </a:r>
            <a:r>
              <a:rPr sz="2200" i="1" spc="-75" dirty="0">
                <a:latin typeface="Arial"/>
                <a:cs typeface="Arial"/>
              </a:rPr>
              <a:t>x</a:t>
            </a:r>
            <a:r>
              <a:rPr sz="2200" i="1" spc="75" dirty="0">
                <a:latin typeface="Arial"/>
                <a:cs typeface="Arial"/>
              </a:rPr>
              <a:t>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i="1" spc="35" dirty="0">
                <a:latin typeface="Arial"/>
                <a:cs typeface="Arial"/>
              </a:rPr>
              <a:t>h</a:t>
            </a:r>
            <a:r>
              <a:rPr sz="2325" spc="52" baseline="-12544" dirty="0">
                <a:latin typeface="Arial"/>
                <a:cs typeface="Arial"/>
              </a:rPr>
              <a:t>1</a:t>
            </a:r>
            <a:r>
              <a:rPr sz="2200" spc="35" dirty="0">
                <a:latin typeface="Arial"/>
                <a:cs typeface="Arial"/>
              </a:rPr>
              <a:t>](</a:t>
            </a:r>
            <a:r>
              <a:rPr sz="2200" i="1" spc="35" dirty="0">
                <a:latin typeface="Arial"/>
                <a:cs typeface="Arial"/>
              </a:rPr>
              <a:t>t</a:t>
            </a:r>
            <a:r>
              <a:rPr sz="2200" spc="35" dirty="0">
                <a:latin typeface="Arial"/>
                <a:cs typeface="Arial"/>
              </a:rPr>
              <a:t>)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+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[</a:t>
            </a:r>
            <a:r>
              <a:rPr sz="2200" i="1" spc="-75" dirty="0">
                <a:latin typeface="Arial"/>
                <a:cs typeface="Arial"/>
              </a:rPr>
              <a:t>x</a:t>
            </a:r>
            <a:r>
              <a:rPr sz="2200" i="1" spc="75" dirty="0">
                <a:latin typeface="Arial"/>
                <a:cs typeface="Arial"/>
              </a:rPr>
              <a:t>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i="1" spc="35" dirty="0">
                <a:latin typeface="Arial"/>
                <a:cs typeface="Arial"/>
              </a:rPr>
              <a:t>h</a:t>
            </a:r>
            <a:r>
              <a:rPr sz="2325" spc="52" baseline="-12544" dirty="0">
                <a:latin typeface="Arial"/>
                <a:cs typeface="Arial"/>
              </a:rPr>
              <a:t>2</a:t>
            </a:r>
            <a:r>
              <a:rPr sz="2200" spc="35" dirty="0">
                <a:latin typeface="Arial"/>
                <a:cs typeface="Arial"/>
              </a:rPr>
              <a:t>](</a:t>
            </a:r>
            <a:r>
              <a:rPr sz="2200" i="1" spc="35" dirty="0">
                <a:latin typeface="Arial"/>
                <a:cs typeface="Arial"/>
              </a:rPr>
              <a:t>t</a:t>
            </a:r>
            <a:r>
              <a:rPr sz="2200" spc="35" dirty="0">
                <a:latin typeface="Arial"/>
                <a:cs typeface="Arial"/>
              </a:rPr>
              <a:t>)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[</a:t>
            </a:r>
            <a:r>
              <a:rPr sz="2200" i="1" spc="-75" dirty="0">
                <a:latin typeface="Arial"/>
                <a:cs typeface="Arial"/>
              </a:rPr>
              <a:t>x</a:t>
            </a:r>
            <a:r>
              <a:rPr sz="2200" i="1" spc="75" dirty="0">
                <a:latin typeface="Arial"/>
                <a:cs typeface="Arial"/>
              </a:rPr>
              <a:t>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spc="-55" dirty="0">
                <a:latin typeface="Arial"/>
                <a:cs typeface="Arial"/>
              </a:rPr>
              <a:t>(</a:t>
            </a:r>
            <a:r>
              <a:rPr sz="2200" i="1" spc="-55" dirty="0">
                <a:latin typeface="Arial"/>
                <a:cs typeface="Arial"/>
              </a:rPr>
              <a:t>h</a:t>
            </a:r>
            <a:r>
              <a:rPr sz="2325" spc="-82" baseline="-12544" dirty="0">
                <a:latin typeface="Arial"/>
                <a:cs typeface="Arial"/>
              </a:rPr>
              <a:t>1</a:t>
            </a:r>
            <a:r>
              <a:rPr sz="2325" spc="165" baseline="-12544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+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i="1" spc="40" dirty="0">
                <a:latin typeface="Arial"/>
                <a:cs typeface="Arial"/>
              </a:rPr>
              <a:t>h</a:t>
            </a:r>
            <a:r>
              <a:rPr sz="2325" spc="60" baseline="-12544" dirty="0">
                <a:latin typeface="Arial"/>
                <a:cs typeface="Arial"/>
              </a:rPr>
              <a:t>2</a:t>
            </a:r>
            <a:r>
              <a:rPr sz="2200" spc="40" dirty="0">
                <a:latin typeface="Arial"/>
                <a:cs typeface="Arial"/>
              </a:rPr>
              <a:t>)](</a:t>
            </a:r>
            <a:r>
              <a:rPr sz="2200" i="1" spc="40" dirty="0">
                <a:latin typeface="Arial"/>
                <a:cs typeface="Arial"/>
              </a:rPr>
              <a:t>t</a:t>
            </a:r>
            <a:r>
              <a:rPr sz="2200" spc="40" dirty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pc="-135" dirty="0">
                <a:solidFill>
                  <a:srgbClr val="0000FF"/>
                </a:solidFill>
                <a:latin typeface="Lucida Sans"/>
                <a:cs typeface="Lucida Sans"/>
              </a:rPr>
              <a:t>Negative</a:t>
            </a:r>
            <a:r>
              <a:rPr spc="25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pc="-170" dirty="0">
                <a:solidFill>
                  <a:srgbClr val="0000FF"/>
                </a:solidFill>
                <a:latin typeface="Lucida Sans"/>
                <a:cs typeface="Lucida Sans"/>
              </a:rPr>
              <a:t>feedback</a:t>
            </a:r>
            <a:endParaRPr dirty="0">
              <a:latin typeface="Lucida Sans"/>
              <a:cs typeface="Lucida Sans"/>
            </a:endParaRPr>
          </a:p>
          <a:p>
            <a:pPr marL="405130">
              <a:lnSpc>
                <a:spcPct val="100000"/>
              </a:lnSpc>
              <a:spcBef>
                <a:spcPts val="1145"/>
              </a:spcBef>
            </a:pPr>
            <a:r>
              <a:rPr sz="2200" i="1" spc="-140" dirty="0">
                <a:latin typeface="Arial"/>
                <a:cs typeface="Arial"/>
              </a:rPr>
              <a:t>y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[</a:t>
            </a:r>
            <a:r>
              <a:rPr sz="2200" i="1" spc="-85" dirty="0">
                <a:latin typeface="Arial"/>
                <a:cs typeface="Arial"/>
              </a:rPr>
              <a:t>h</a:t>
            </a:r>
            <a:r>
              <a:rPr sz="2325" spc="-127" baseline="-12544" dirty="0">
                <a:latin typeface="Arial"/>
                <a:cs typeface="Arial"/>
              </a:rPr>
              <a:t>1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i="1" spc="55" dirty="0">
                <a:latin typeface="Arial"/>
                <a:cs typeface="Arial"/>
              </a:rPr>
              <a:t>e</a:t>
            </a:r>
            <a:r>
              <a:rPr sz="2200" spc="55" dirty="0">
                <a:latin typeface="Arial"/>
                <a:cs typeface="Arial"/>
              </a:rPr>
              <a:t>](</a:t>
            </a:r>
            <a:r>
              <a:rPr sz="2200" i="1" spc="55" dirty="0">
                <a:latin typeface="Arial"/>
                <a:cs typeface="Arial"/>
              </a:rPr>
              <a:t>t</a:t>
            </a:r>
            <a:r>
              <a:rPr sz="2200" spc="55" dirty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405130">
              <a:lnSpc>
                <a:spcPct val="100000"/>
              </a:lnSpc>
              <a:spcBef>
                <a:spcPts val="3335"/>
              </a:spcBef>
              <a:tabLst>
                <a:tab pos="1814195" algn="l"/>
              </a:tabLst>
            </a:pPr>
            <a:r>
              <a:rPr spc="-120" dirty="0">
                <a:latin typeface="Lucida Sans"/>
                <a:cs typeface="Lucida Sans"/>
              </a:rPr>
              <a:t>error</a:t>
            </a:r>
            <a:r>
              <a:rPr spc="85" dirty="0">
                <a:latin typeface="Lucida Sans"/>
                <a:cs typeface="Lucida Sans"/>
              </a:rPr>
              <a:t> </a:t>
            </a:r>
            <a:r>
              <a:rPr spc="-140" dirty="0">
                <a:latin typeface="Lucida Sans"/>
                <a:cs typeface="Lucida Sans"/>
              </a:rPr>
              <a:t>signal</a:t>
            </a:r>
            <a:r>
              <a:rPr sz="2200" spc="-140" dirty="0">
                <a:latin typeface="Arial"/>
                <a:cs typeface="Arial"/>
              </a:rPr>
              <a:t>	</a:t>
            </a:r>
            <a:r>
              <a:rPr sz="2200" i="1" spc="75" dirty="0">
                <a:latin typeface="Arial"/>
                <a:cs typeface="Arial"/>
              </a:rPr>
              <a:t>e</a:t>
            </a:r>
            <a:r>
              <a:rPr sz="2200" spc="75" dirty="0">
                <a:latin typeface="Arial"/>
                <a:cs typeface="Arial"/>
              </a:rPr>
              <a:t>(</a:t>
            </a:r>
            <a:r>
              <a:rPr sz="2200" i="1" spc="75" dirty="0">
                <a:latin typeface="Arial"/>
                <a:cs typeface="Arial"/>
              </a:rPr>
              <a:t>t</a:t>
            </a:r>
            <a:r>
              <a:rPr sz="2200" spc="7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i="1" spc="-140" dirty="0">
                <a:latin typeface="Arial"/>
                <a:cs typeface="Arial"/>
              </a:rPr>
              <a:t>x</a:t>
            </a:r>
            <a:r>
              <a:rPr sz="2200" i="1" spc="-420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i="1" spc="-35" dirty="0">
                <a:latin typeface="メイリオ"/>
                <a:cs typeface="メイリオ"/>
              </a:rPr>
              <a:t>−</a:t>
            </a:r>
            <a:r>
              <a:rPr sz="2200" i="1" spc="-260" dirty="0">
                <a:latin typeface="メイリオ"/>
                <a:cs typeface="メイリオ"/>
              </a:rPr>
              <a:t> </a:t>
            </a:r>
            <a:r>
              <a:rPr sz="2200" spc="-75" dirty="0">
                <a:latin typeface="Arial"/>
                <a:cs typeface="Arial"/>
              </a:rPr>
              <a:t>[</a:t>
            </a:r>
            <a:r>
              <a:rPr sz="2200" i="1" spc="-75" dirty="0">
                <a:latin typeface="Arial"/>
                <a:cs typeface="Arial"/>
              </a:rPr>
              <a:t>y</a:t>
            </a:r>
            <a:r>
              <a:rPr sz="2200" i="1" spc="100" dirty="0">
                <a:latin typeface="Arial"/>
                <a:cs typeface="Arial"/>
              </a:rPr>
              <a:t> </a:t>
            </a:r>
            <a:r>
              <a:rPr sz="2200" i="1" spc="-254" dirty="0">
                <a:latin typeface="メイリオ"/>
                <a:cs typeface="メイリオ"/>
              </a:rPr>
              <a:t>∗</a:t>
            </a:r>
            <a:r>
              <a:rPr sz="2200" i="1" spc="-260" dirty="0">
                <a:latin typeface="メイリオ"/>
                <a:cs typeface="メイリオ"/>
              </a:rPr>
              <a:t> </a:t>
            </a:r>
            <a:r>
              <a:rPr sz="2200" i="1" spc="35" dirty="0">
                <a:latin typeface="Arial"/>
                <a:cs typeface="Arial"/>
              </a:rPr>
              <a:t>h</a:t>
            </a:r>
            <a:r>
              <a:rPr sz="2325" spc="52" baseline="-12544" dirty="0">
                <a:latin typeface="Arial"/>
                <a:cs typeface="Arial"/>
              </a:rPr>
              <a:t>2</a:t>
            </a:r>
            <a:r>
              <a:rPr sz="2200" spc="35" dirty="0">
                <a:latin typeface="Arial"/>
                <a:cs typeface="Arial"/>
              </a:rPr>
              <a:t>](</a:t>
            </a:r>
            <a:r>
              <a:rPr sz="2200" i="1" spc="35" dirty="0">
                <a:latin typeface="Arial"/>
                <a:cs typeface="Arial"/>
              </a:rPr>
              <a:t>t</a:t>
            </a:r>
            <a:r>
              <a:rPr sz="2200" spc="35" dirty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405130">
              <a:lnSpc>
                <a:spcPct val="100000"/>
              </a:lnSpc>
              <a:spcBef>
                <a:spcPts val="3335"/>
              </a:spcBef>
              <a:tabLst>
                <a:tab pos="3773804" algn="l"/>
              </a:tabLst>
            </a:pPr>
            <a:r>
              <a:rPr lang="en-US" spc="-180" dirty="0" smtClean="0">
                <a:latin typeface="Lucida Sans"/>
                <a:cs typeface="Lucida Sans"/>
              </a:rPr>
              <a:t>Cl</a:t>
            </a:r>
            <a:r>
              <a:rPr spc="-180" dirty="0" smtClean="0">
                <a:latin typeface="Lucida Sans"/>
                <a:cs typeface="Lucida Sans"/>
              </a:rPr>
              <a:t>osed  </a:t>
            </a:r>
            <a:r>
              <a:rPr spc="-110" dirty="0">
                <a:latin typeface="Lucida Sans"/>
                <a:cs typeface="Lucida Sans"/>
              </a:rPr>
              <a:t>loop</a:t>
            </a:r>
            <a:r>
              <a:rPr spc="-60" dirty="0">
                <a:latin typeface="Lucida Sans"/>
                <a:cs typeface="Lucida Sans"/>
              </a:rPr>
              <a:t> </a:t>
            </a:r>
            <a:r>
              <a:rPr spc="-150" dirty="0">
                <a:latin typeface="Lucida Sans"/>
                <a:cs typeface="Lucida Sans"/>
              </a:rPr>
              <a:t>impulse</a:t>
            </a:r>
            <a:r>
              <a:rPr spc="90" dirty="0">
                <a:latin typeface="Lucida Sans"/>
                <a:cs typeface="Lucida Sans"/>
              </a:rPr>
              <a:t> </a:t>
            </a:r>
            <a:r>
              <a:rPr spc="-204" dirty="0">
                <a:latin typeface="Lucida Sans"/>
                <a:cs typeface="Lucida Sans"/>
              </a:rPr>
              <a:t>response</a:t>
            </a:r>
            <a:r>
              <a:rPr sz="2200" spc="-204" dirty="0">
                <a:latin typeface="Arial"/>
                <a:cs typeface="Arial"/>
              </a:rPr>
              <a:t>	</a:t>
            </a:r>
            <a:r>
              <a:rPr sz="2200" i="1" spc="85" dirty="0">
                <a:latin typeface="Arial"/>
                <a:cs typeface="Arial"/>
              </a:rPr>
              <a:t>h</a:t>
            </a:r>
            <a:r>
              <a:rPr sz="2200" spc="85" dirty="0">
                <a:latin typeface="Arial"/>
                <a:cs typeface="Arial"/>
              </a:rPr>
              <a:t>(</a:t>
            </a:r>
            <a:r>
              <a:rPr sz="2200" i="1" spc="85" dirty="0">
                <a:latin typeface="Arial"/>
                <a:cs typeface="Arial"/>
              </a:rPr>
              <a:t>t</a:t>
            </a:r>
            <a:r>
              <a:rPr sz="2200" spc="85" dirty="0">
                <a:latin typeface="Arial"/>
                <a:cs typeface="Arial"/>
              </a:rPr>
              <a:t>) </a:t>
            </a:r>
            <a:r>
              <a:rPr sz="2200" spc="340" dirty="0">
                <a:latin typeface="Arial"/>
                <a:cs typeface="Arial"/>
              </a:rPr>
              <a:t>= </a:t>
            </a:r>
            <a:r>
              <a:rPr sz="2200" spc="-85" dirty="0">
                <a:latin typeface="Arial"/>
                <a:cs typeface="Arial"/>
              </a:rPr>
              <a:t>[</a:t>
            </a:r>
            <a:r>
              <a:rPr sz="2200" i="1" spc="-85" dirty="0">
                <a:latin typeface="Arial"/>
                <a:cs typeface="Arial"/>
              </a:rPr>
              <a:t>h</a:t>
            </a:r>
            <a:r>
              <a:rPr sz="2325" spc="-127" baseline="-12544" dirty="0">
                <a:latin typeface="Arial"/>
                <a:cs typeface="Arial"/>
              </a:rPr>
              <a:t>1 </a:t>
            </a:r>
            <a:r>
              <a:rPr sz="2200" i="1" spc="-35" dirty="0">
                <a:latin typeface="メイリオ"/>
                <a:cs typeface="メイリオ"/>
              </a:rPr>
              <a:t>− </a:t>
            </a:r>
            <a:r>
              <a:rPr sz="2200" i="1" spc="-150" dirty="0">
                <a:latin typeface="Arial"/>
                <a:cs typeface="Arial"/>
              </a:rPr>
              <a:t>h </a:t>
            </a:r>
            <a:r>
              <a:rPr sz="2200" i="1" spc="-254" dirty="0">
                <a:latin typeface="メイリオ"/>
                <a:cs typeface="メイリオ"/>
              </a:rPr>
              <a:t>∗ </a:t>
            </a:r>
            <a:r>
              <a:rPr sz="2200" i="1" spc="-125" dirty="0">
                <a:latin typeface="Arial"/>
                <a:cs typeface="Arial"/>
              </a:rPr>
              <a:t>h</a:t>
            </a:r>
            <a:r>
              <a:rPr sz="2325" spc="-187" baseline="-12544" dirty="0">
                <a:latin typeface="Arial"/>
                <a:cs typeface="Arial"/>
              </a:rPr>
              <a:t>1 </a:t>
            </a:r>
            <a:r>
              <a:rPr sz="2200" i="1" spc="-254" dirty="0">
                <a:latin typeface="メイリオ"/>
                <a:cs typeface="メイリオ"/>
              </a:rPr>
              <a:t>∗</a:t>
            </a:r>
            <a:r>
              <a:rPr sz="2200" i="1" spc="-434" dirty="0">
                <a:latin typeface="メイリオ"/>
                <a:cs typeface="メイリオ"/>
              </a:rPr>
              <a:t> </a:t>
            </a:r>
            <a:r>
              <a:rPr sz="2200" i="1" spc="30" dirty="0">
                <a:latin typeface="Arial"/>
                <a:cs typeface="Arial"/>
              </a:rPr>
              <a:t>h</a:t>
            </a:r>
            <a:r>
              <a:rPr sz="2325" spc="44" baseline="-12544" dirty="0">
                <a:latin typeface="Arial"/>
                <a:cs typeface="Arial"/>
              </a:rPr>
              <a:t>2</a:t>
            </a:r>
            <a:r>
              <a:rPr sz="2200" spc="30" dirty="0">
                <a:latin typeface="Arial"/>
                <a:cs typeface="Arial"/>
              </a:rPr>
              <a:t>](</a:t>
            </a:r>
            <a:r>
              <a:rPr sz="2200" i="1" spc="30" dirty="0">
                <a:latin typeface="Arial"/>
                <a:cs typeface="Arial"/>
              </a:rPr>
              <a:t>t</a:t>
            </a:r>
            <a:r>
              <a:rPr sz="2200" spc="30" dirty="0">
                <a:latin typeface="Arial"/>
                <a:cs typeface="Arial"/>
              </a:rPr>
              <a:t>)</a:t>
            </a:r>
            <a:r>
              <a:rPr sz="2200" i="1" spc="30" dirty="0"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5529" y="4497801"/>
            <a:ext cx="1048385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>
                <a:solidFill>
                  <a:srgbClr val="0000FF"/>
                </a:solidFill>
                <a:latin typeface="Lucida Sans"/>
                <a:cs typeface="Lucida Sans"/>
              </a:rPr>
              <a:t>(implicit)</a:t>
            </a:r>
            <a:endParaRPr dirty="0">
              <a:latin typeface="Lucida Sans"/>
              <a:cs typeface="Lucida Sans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" y="0"/>
            <a:ext cx="4417695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0" spc="-155" dirty="0">
                <a:solidFill>
                  <a:srgbClr val="0000FF"/>
                </a:solidFill>
                <a:latin typeface="Lucida Sans"/>
                <a:cs typeface="Lucida Sans"/>
              </a:rPr>
              <a:t>Example:  </a:t>
            </a:r>
            <a:r>
              <a:rPr sz="1800" b="0" spc="-175" dirty="0">
                <a:solidFill>
                  <a:srgbClr val="000000"/>
                </a:solidFill>
                <a:latin typeface="Lucida Sans"/>
                <a:cs typeface="Lucida Sans"/>
              </a:rPr>
              <a:t>cascading  </a:t>
            </a:r>
            <a:r>
              <a:rPr sz="1800" b="0" spc="-75" dirty="0">
                <a:solidFill>
                  <a:srgbClr val="000000"/>
                </a:solidFill>
                <a:latin typeface="Lucida Sans"/>
                <a:cs typeface="Lucida Sans"/>
              </a:rPr>
              <a:t>of </a:t>
            </a:r>
            <a:r>
              <a:rPr sz="1800" b="0" spc="-105" dirty="0">
                <a:solidFill>
                  <a:srgbClr val="000000"/>
                </a:solidFill>
                <a:latin typeface="Lucida Sans"/>
                <a:cs typeface="Lucida Sans"/>
              </a:rPr>
              <a:t>two  </a:t>
            </a:r>
            <a:r>
              <a:rPr sz="1800" b="0" spc="-75" dirty="0">
                <a:solidFill>
                  <a:srgbClr val="000000"/>
                </a:solidFill>
                <a:latin typeface="Lucida Sans"/>
                <a:cs typeface="Lucida Sans"/>
              </a:rPr>
              <a:t>LTI</a:t>
            </a:r>
            <a:r>
              <a:rPr sz="1800" b="0" spc="-229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spc="-195" dirty="0">
                <a:solidFill>
                  <a:srgbClr val="000000"/>
                </a:solidFill>
                <a:latin typeface="Lucida Sans"/>
                <a:cs typeface="Lucida Sans"/>
              </a:rPr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2897324" y="983266"/>
            <a:ext cx="195879" cy="204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2995" y="983266"/>
            <a:ext cx="195878" cy="204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6795" y="1047016"/>
            <a:ext cx="300057" cy="81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3204" y="1085657"/>
            <a:ext cx="1105535" cy="0"/>
          </a:xfrm>
          <a:custGeom>
            <a:avLst/>
            <a:gdLst/>
            <a:ahLst/>
            <a:cxnLst/>
            <a:rect l="l" t="t" r="r" b="b"/>
            <a:pathLst>
              <a:path w="1105535">
                <a:moveTo>
                  <a:pt x="0" y="0"/>
                </a:moveTo>
                <a:lnTo>
                  <a:pt x="1104935" y="0"/>
                </a:lnTo>
              </a:path>
            </a:pathLst>
          </a:custGeom>
          <a:ln w="1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9235" y="1044701"/>
            <a:ext cx="103281" cy="81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8874" y="1085657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623" y="0"/>
                </a:lnTo>
              </a:path>
            </a:pathLst>
          </a:custGeom>
          <a:ln w="1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9594" y="1044701"/>
            <a:ext cx="103281" cy="81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1256" y="1081748"/>
            <a:ext cx="517525" cy="2540"/>
          </a:xfrm>
          <a:custGeom>
            <a:avLst/>
            <a:gdLst/>
            <a:ahLst/>
            <a:cxnLst/>
            <a:rect l="l" t="t" r="r" b="b"/>
            <a:pathLst>
              <a:path w="517525" h="2540">
                <a:moveTo>
                  <a:pt x="0" y="2268"/>
                </a:moveTo>
                <a:lnTo>
                  <a:pt x="517297" y="0"/>
                </a:lnTo>
              </a:path>
            </a:pathLst>
          </a:custGeom>
          <a:ln w="1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9500" y="1040792"/>
            <a:ext cx="103432" cy="81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3959" y="1302905"/>
            <a:ext cx="187325" cy="509905"/>
          </a:xfrm>
          <a:custGeom>
            <a:avLst/>
            <a:gdLst/>
            <a:ahLst/>
            <a:cxnLst/>
            <a:rect l="l" t="t" r="r" b="b"/>
            <a:pathLst>
              <a:path w="187325" h="509905">
                <a:moveTo>
                  <a:pt x="0" y="509879"/>
                </a:moveTo>
                <a:lnTo>
                  <a:pt x="141567" y="509879"/>
                </a:lnTo>
                <a:lnTo>
                  <a:pt x="186975" y="508394"/>
                </a:lnTo>
                <a:lnTo>
                  <a:pt x="186975" y="26710"/>
                </a:lnTo>
                <a:lnTo>
                  <a:pt x="186975" y="0"/>
                </a:lnTo>
              </a:path>
            </a:pathLst>
          </a:custGeom>
          <a:ln w="1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9978" y="1208527"/>
            <a:ext cx="81913" cy="1032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2372" y="1085657"/>
            <a:ext cx="99060" cy="734695"/>
          </a:xfrm>
          <a:custGeom>
            <a:avLst/>
            <a:gdLst/>
            <a:ahLst/>
            <a:cxnLst/>
            <a:rect l="l" t="t" r="r" b="b"/>
            <a:pathLst>
              <a:path w="99060" h="734694">
                <a:moveTo>
                  <a:pt x="8903" y="0"/>
                </a:moveTo>
                <a:lnTo>
                  <a:pt x="8903" y="141567"/>
                </a:lnTo>
                <a:lnTo>
                  <a:pt x="8903" y="734546"/>
                </a:lnTo>
                <a:lnTo>
                  <a:pt x="0" y="734546"/>
                </a:lnTo>
                <a:lnTo>
                  <a:pt x="72119" y="732927"/>
                </a:lnTo>
                <a:lnTo>
                  <a:pt x="98829" y="732927"/>
                </a:lnTo>
              </a:path>
            </a:pathLst>
          </a:custGeom>
          <a:ln w="1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2298" y="1777628"/>
            <a:ext cx="103281" cy="81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4308" y="751773"/>
            <a:ext cx="81913" cy="2110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84961" y="1651035"/>
            <a:ext cx="730250" cy="329565"/>
          </a:xfrm>
          <a:prstGeom prst="rect">
            <a:avLst/>
          </a:prstGeom>
          <a:ln w="17807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325"/>
              </a:spcBef>
            </a:pPr>
            <a:r>
              <a:rPr sz="1250" spc="-20" dirty="0">
                <a:latin typeface="Arial"/>
                <a:cs typeface="Arial"/>
              </a:rPr>
              <a:t>Delay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275" dirty="0">
                <a:latin typeface="Arial"/>
                <a:cs typeface="Arial"/>
              </a:rPr>
              <a:t>∆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2258" y="920941"/>
            <a:ext cx="730250" cy="329565"/>
          </a:xfrm>
          <a:prstGeom prst="rect">
            <a:avLst/>
          </a:prstGeom>
          <a:ln w="17807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325"/>
              </a:spcBef>
            </a:pPr>
            <a:r>
              <a:rPr sz="1250" spc="-25" dirty="0">
                <a:latin typeface="Arial"/>
                <a:cs typeface="Arial"/>
              </a:rPr>
              <a:t>Averager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3145" y="453189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70" dirty="0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89642" y="693365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099" y="0"/>
                </a:lnTo>
              </a:path>
            </a:pathLst>
          </a:custGeom>
          <a:ln w="6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76541" y="670748"/>
            <a:ext cx="1587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275" dirty="0">
                <a:latin typeface="Arial"/>
                <a:cs typeface="Arial"/>
              </a:rPr>
              <a:t>∆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1114" y="793057"/>
            <a:ext cx="179133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54175" algn="l"/>
              </a:tabLst>
            </a:pPr>
            <a:r>
              <a:rPr sz="1250" i="1" spc="85" dirty="0">
                <a:latin typeface="Times New Roman"/>
                <a:cs typeface="Times New Roman"/>
              </a:rPr>
              <a:t>u</a:t>
            </a:r>
            <a:r>
              <a:rPr sz="1250" spc="60" dirty="0">
                <a:latin typeface="Arial"/>
                <a:cs typeface="Arial"/>
              </a:rPr>
              <a:t>(</a:t>
            </a:r>
            <a:r>
              <a:rPr sz="1250" i="1" spc="100" dirty="0">
                <a:latin typeface="Times New Roman"/>
                <a:cs typeface="Times New Roman"/>
              </a:rPr>
              <a:t>t</a:t>
            </a:r>
            <a:r>
              <a:rPr sz="1250" spc="65" dirty="0">
                <a:latin typeface="Arial"/>
                <a:cs typeface="Arial"/>
              </a:rPr>
              <a:t>)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240" dirty="0"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7223" y="793057"/>
            <a:ext cx="2984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80" dirty="0">
                <a:latin typeface="Arial"/>
                <a:cs typeface="Arial"/>
              </a:rPr>
              <a:t>x</a:t>
            </a:r>
            <a:r>
              <a:rPr sz="1250" spc="60" dirty="0">
                <a:latin typeface="Arial"/>
                <a:cs typeface="Arial"/>
              </a:rPr>
              <a:t>(</a:t>
            </a:r>
            <a:r>
              <a:rPr sz="1250" spc="100" dirty="0">
                <a:latin typeface="Arial"/>
                <a:cs typeface="Arial"/>
              </a:rPr>
              <a:t>t</a:t>
            </a:r>
            <a:r>
              <a:rPr sz="1250" spc="6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4043" y="793057"/>
            <a:ext cx="29146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95" dirty="0">
                <a:latin typeface="Times New Roman"/>
                <a:cs typeface="Times New Roman"/>
              </a:rPr>
              <a:t>y</a:t>
            </a:r>
            <a:r>
              <a:rPr sz="1250" spc="60" dirty="0">
                <a:latin typeface="Arial"/>
                <a:cs typeface="Arial"/>
              </a:rPr>
              <a:t>(</a:t>
            </a:r>
            <a:r>
              <a:rPr sz="1250" i="1" spc="100" dirty="0">
                <a:latin typeface="Times New Roman"/>
                <a:cs typeface="Times New Roman"/>
              </a:rPr>
              <a:t>t</a:t>
            </a:r>
            <a:r>
              <a:rPr sz="1250" spc="6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2258575"/>
            <a:ext cx="284289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14" dirty="0">
                <a:latin typeface="Lucida Sans"/>
                <a:cs typeface="Lucida Sans"/>
              </a:rPr>
              <a:t>Equivalent  </a:t>
            </a:r>
            <a:r>
              <a:rPr sz="1600" spc="-105" dirty="0">
                <a:latin typeface="Lucida Sans"/>
                <a:cs typeface="Lucida Sans"/>
              </a:rPr>
              <a:t>block</a:t>
            </a:r>
            <a:r>
              <a:rPr sz="1600" spc="-290" dirty="0">
                <a:latin typeface="Lucida Sans"/>
                <a:cs typeface="Lucida Sans"/>
              </a:rPr>
              <a:t> </a:t>
            </a:r>
            <a:r>
              <a:rPr sz="1600" spc="-135" dirty="0">
                <a:latin typeface="Lucida Sans"/>
                <a:cs typeface="Lucida Sans"/>
              </a:rPr>
              <a:t>diagram</a:t>
            </a:r>
            <a:endParaRPr sz="1600" dirty="0">
              <a:latin typeface="Lucida Sans"/>
              <a:cs typeface="Lucida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03097" y="3337346"/>
            <a:ext cx="427355" cy="6985"/>
          </a:xfrm>
          <a:custGeom>
            <a:avLst/>
            <a:gdLst/>
            <a:ahLst/>
            <a:cxnLst/>
            <a:rect l="l" t="t" r="r" b="b"/>
            <a:pathLst>
              <a:path w="427355" h="6985">
                <a:moveTo>
                  <a:pt x="0" y="6571"/>
                </a:moveTo>
                <a:lnTo>
                  <a:pt x="427133" y="0"/>
                </a:lnTo>
              </a:path>
            </a:pathLst>
          </a:custGeom>
          <a:ln w="16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21579" y="3299638"/>
            <a:ext cx="95542" cy="754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34520" y="3241441"/>
            <a:ext cx="204953" cy="1967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05310" y="3241441"/>
            <a:ext cx="204953" cy="1967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41011" y="333981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753" y="0"/>
                </a:lnTo>
              </a:path>
            </a:pathLst>
          </a:custGeom>
          <a:ln w="16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20566" y="3302107"/>
            <a:ext cx="95098" cy="754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2897" y="2884823"/>
            <a:ext cx="2540" cy="251460"/>
          </a:xfrm>
          <a:custGeom>
            <a:avLst/>
            <a:gdLst/>
            <a:ahLst/>
            <a:cxnLst/>
            <a:rect l="l" t="t" r="r" b="b"/>
            <a:pathLst>
              <a:path w="2539" h="251460">
                <a:moveTo>
                  <a:pt x="0" y="0"/>
                </a:moveTo>
                <a:lnTo>
                  <a:pt x="2260" y="250869"/>
                </a:lnTo>
              </a:path>
            </a:pathLst>
          </a:custGeom>
          <a:ln w="16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97447" y="3127229"/>
            <a:ext cx="75420" cy="95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39473" y="3339818"/>
            <a:ext cx="1460500" cy="0"/>
          </a:xfrm>
          <a:custGeom>
            <a:avLst/>
            <a:gdLst/>
            <a:ahLst/>
            <a:cxnLst/>
            <a:rect l="l" t="t" r="r" b="b"/>
            <a:pathLst>
              <a:path w="1460500">
                <a:moveTo>
                  <a:pt x="0" y="0"/>
                </a:moveTo>
                <a:lnTo>
                  <a:pt x="1460082" y="0"/>
                </a:lnTo>
              </a:path>
            </a:pathLst>
          </a:custGeom>
          <a:ln w="16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91357" y="3302107"/>
            <a:ext cx="95098" cy="754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0259" y="3336206"/>
            <a:ext cx="378460" cy="3175"/>
          </a:xfrm>
          <a:custGeom>
            <a:avLst/>
            <a:gdLst/>
            <a:ahLst/>
            <a:cxnLst/>
            <a:rect l="l" t="t" r="r" b="b"/>
            <a:pathLst>
              <a:path w="378460" h="3175">
                <a:moveTo>
                  <a:pt x="0" y="2841"/>
                </a:moveTo>
                <a:lnTo>
                  <a:pt x="377930" y="0"/>
                </a:lnTo>
              </a:path>
            </a:pathLst>
          </a:custGeom>
          <a:ln w="16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79863" y="3298495"/>
            <a:ext cx="95232" cy="754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8029" y="3339818"/>
            <a:ext cx="140335" cy="455295"/>
          </a:xfrm>
          <a:custGeom>
            <a:avLst/>
            <a:gdLst/>
            <a:ahLst/>
            <a:cxnLst/>
            <a:rect l="l" t="t" r="r" b="b"/>
            <a:pathLst>
              <a:path w="140335" h="455295">
                <a:moveTo>
                  <a:pt x="8198" y="0"/>
                </a:moveTo>
                <a:lnTo>
                  <a:pt x="8198" y="130349"/>
                </a:lnTo>
                <a:lnTo>
                  <a:pt x="8198" y="454994"/>
                </a:lnTo>
                <a:lnTo>
                  <a:pt x="0" y="454994"/>
                </a:lnTo>
                <a:lnTo>
                  <a:pt x="0" y="443282"/>
                </a:lnTo>
                <a:lnTo>
                  <a:pt x="115602" y="443282"/>
                </a:lnTo>
                <a:lnTo>
                  <a:pt x="140196" y="443282"/>
                </a:lnTo>
              </a:path>
            </a:pathLst>
          </a:custGeom>
          <a:ln w="16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60027" y="3745390"/>
            <a:ext cx="95098" cy="754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7204" y="3543917"/>
            <a:ext cx="533400" cy="243204"/>
          </a:xfrm>
          <a:custGeom>
            <a:avLst/>
            <a:gdLst/>
            <a:ahLst/>
            <a:cxnLst/>
            <a:rect l="l" t="t" r="r" b="b"/>
            <a:pathLst>
              <a:path w="533400" h="243204">
                <a:moveTo>
                  <a:pt x="0" y="230420"/>
                </a:moveTo>
                <a:lnTo>
                  <a:pt x="130349" y="230420"/>
                </a:lnTo>
                <a:lnTo>
                  <a:pt x="532879" y="230420"/>
                </a:lnTo>
                <a:lnTo>
                  <a:pt x="532879" y="242698"/>
                </a:lnTo>
                <a:lnTo>
                  <a:pt x="523289" y="242698"/>
                </a:lnTo>
                <a:lnTo>
                  <a:pt x="523289" y="24594"/>
                </a:lnTo>
                <a:lnTo>
                  <a:pt x="523289" y="0"/>
                </a:lnTo>
              </a:path>
            </a:pathLst>
          </a:custGeom>
          <a:ln w="16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72782" y="3457017"/>
            <a:ext cx="75422" cy="950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70494" y="3012009"/>
            <a:ext cx="27051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90" dirty="0">
                <a:latin typeface="Times New Roman"/>
                <a:cs typeface="Times New Roman"/>
              </a:rPr>
              <a:t>y</a:t>
            </a:r>
            <a:r>
              <a:rPr sz="1150" spc="55" dirty="0">
                <a:latin typeface="Arial"/>
                <a:cs typeface="Arial"/>
              </a:rPr>
              <a:t>(</a:t>
            </a:r>
            <a:r>
              <a:rPr sz="1150" i="1" spc="90" dirty="0">
                <a:latin typeface="Times New Roman"/>
                <a:cs typeface="Times New Roman"/>
              </a:rPr>
              <a:t>t</a:t>
            </a:r>
            <a:r>
              <a:rPr sz="1150" spc="60" dirty="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53359" y="3093990"/>
            <a:ext cx="27686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80" dirty="0">
                <a:latin typeface="Times New Roman"/>
                <a:cs typeface="Times New Roman"/>
              </a:rPr>
              <a:t>u</a:t>
            </a:r>
            <a:r>
              <a:rPr sz="1150" spc="55" dirty="0">
                <a:latin typeface="Arial"/>
                <a:cs typeface="Arial"/>
              </a:rPr>
              <a:t>(</a:t>
            </a:r>
            <a:r>
              <a:rPr sz="1150" i="1" spc="90" dirty="0">
                <a:latin typeface="Times New Roman"/>
                <a:cs typeface="Times New Roman"/>
              </a:rPr>
              <a:t>t</a:t>
            </a:r>
            <a:r>
              <a:rPr sz="1150" spc="60" dirty="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35974" y="3097974"/>
            <a:ext cx="697230" cy="483870"/>
          </a:xfrm>
          <a:prstGeom prst="rect">
            <a:avLst/>
          </a:prstGeom>
          <a:ln w="16396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140"/>
              </a:spcBef>
            </a:pPr>
            <a:r>
              <a:rPr sz="1150" spc="-20" dirty="0">
                <a:latin typeface="Arial"/>
                <a:cs typeface="Arial"/>
              </a:rPr>
              <a:t>Averager</a:t>
            </a:r>
            <a:endParaRPr sz="11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82170" y="3524275"/>
            <a:ext cx="697230" cy="483870"/>
          </a:xfrm>
          <a:prstGeom prst="rect">
            <a:avLst/>
          </a:prstGeom>
          <a:ln w="16396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10"/>
              </a:spcBef>
            </a:pPr>
            <a:r>
              <a:rPr sz="1150" spc="-15" dirty="0">
                <a:latin typeface="Arial"/>
                <a:cs typeface="Arial"/>
              </a:rPr>
              <a:t>Delay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254" dirty="0">
                <a:latin typeface="Arial"/>
                <a:cs typeface="Arial"/>
              </a:rPr>
              <a:t>∆</a:t>
            </a:r>
            <a:endParaRPr sz="11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52590" y="2945817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553" y="0"/>
                </a:lnTo>
              </a:path>
            </a:pathLst>
          </a:custGeom>
          <a:ln w="59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39521" y="2699763"/>
            <a:ext cx="147955" cy="42608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95"/>
              </a:spcBef>
            </a:pPr>
            <a:r>
              <a:rPr sz="1150" spc="-6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50" spc="254" dirty="0">
                <a:latin typeface="Arial"/>
                <a:cs typeface="Arial"/>
              </a:rPr>
              <a:t>∆</a:t>
            </a:r>
            <a:endParaRPr sz="11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04464" y="3069396"/>
            <a:ext cx="14033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225" dirty="0">
                <a:latin typeface="Arial"/>
                <a:cs typeface="Arial"/>
              </a:rPr>
              <a:t>+</a:t>
            </a:r>
            <a:endParaRPr sz="1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98872" y="3093990"/>
            <a:ext cx="26162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40" dirty="0">
                <a:latin typeface="Arial"/>
                <a:cs typeface="Arial"/>
              </a:rPr>
              <a:t>s</a:t>
            </a:r>
            <a:r>
              <a:rPr sz="1150" spc="55" dirty="0">
                <a:latin typeface="Arial"/>
                <a:cs typeface="Arial"/>
              </a:rPr>
              <a:t>(</a:t>
            </a:r>
            <a:r>
              <a:rPr sz="1150" spc="90" dirty="0">
                <a:latin typeface="Arial"/>
                <a:cs typeface="Arial"/>
              </a:rPr>
              <a:t>t</a:t>
            </a:r>
            <a:r>
              <a:rPr sz="1150" spc="60" dirty="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23033" y="56533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115" y="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15950" y="4432300"/>
            <a:ext cx="6663055" cy="4870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750"/>
              </a:lnSpc>
              <a:spcBef>
                <a:spcPts val="110"/>
              </a:spcBef>
              <a:tabLst>
                <a:tab pos="967740" algn="l"/>
                <a:tab pos="2792095" algn="l"/>
              </a:tabLst>
            </a:pPr>
            <a:endParaRPr sz="1850" dirty="0">
              <a:latin typeface="Arial"/>
              <a:cs typeface="Arial"/>
            </a:endParaRPr>
          </a:p>
          <a:p>
            <a:pPr marL="727710">
              <a:lnSpc>
                <a:spcPts val="1750"/>
              </a:lnSpc>
            </a:pPr>
            <a:endParaRPr sz="1850" dirty="0">
              <a:latin typeface="Arial"/>
              <a:cs typeface="Arial"/>
            </a:endParaRPr>
          </a:p>
        </p:txBody>
      </p:sp>
      <p:pic>
        <p:nvPicPr>
          <p:cNvPr id="64" name="Picture 63" descr="&amp;&amp;s(t)=_frac_1_T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4508500"/>
            <a:ext cx="6921500" cy="1384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241300"/>
            <a:ext cx="312801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0" spc="-155" dirty="0">
                <a:solidFill>
                  <a:srgbClr val="0000FF"/>
                </a:solidFill>
                <a:latin typeface="Lucida Sans"/>
                <a:cs typeface="Lucida Sans"/>
              </a:rPr>
              <a:t>Example:  </a:t>
            </a:r>
            <a:r>
              <a:rPr sz="1800" b="0" spc="-140" dirty="0">
                <a:solidFill>
                  <a:srgbClr val="000000"/>
                </a:solidFill>
                <a:latin typeface="Arial"/>
                <a:cs typeface="Arial"/>
              </a:rPr>
              <a:t>negative</a:t>
            </a:r>
            <a:r>
              <a:rPr sz="1800" b="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70" dirty="0">
                <a:solidFill>
                  <a:srgbClr val="000000"/>
                </a:solidFill>
                <a:latin typeface="Arial"/>
                <a:cs typeface="Arial"/>
              </a:rPr>
              <a:t>feedback</a:t>
            </a:r>
          </a:p>
        </p:txBody>
      </p:sp>
      <p:sp>
        <p:nvSpPr>
          <p:cNvPr id="3" name="object 3"/>
          <p:cNvSpPr/>
          <p:nvPr/>
        </p:nvSpPr>
        <p:spPr>
          <a:xfrm>
            <a:off x="3070637" y="1181776"/>
            <a:ext cx="333375" cy="381000"/>
          </a:xfrm>
          <a:custGeom>
            <a:avLst/>
            <a:gdLst/>
            <a:ahLst/>
            <a:cxnLst/>
            <a:rect l="l" t="t" r="r" b="b"/>
            <a:pathLst>
              <a:path w="333375" h="381000">
                <a:moveTo>
                  <a:pt x="0" y="0"/>
                </a:moveTo>
                <a:lnTo>
                  <a:pt x="333111" y="190349"/>
                </a:lnTo>
                <a:lnTo>
                  <a:pt x="0" y="380699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9170" y="1172028"/>
            <a:ext cx="401955" cy="3181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10185" algn="l"/>
              </a:tabLst>
            </a:pPr>
            <a:r>
              <a:rPr sz="850" u="heavy" dirty="0">
                <a:latin typeface="Times New Roman"/>
                <a:cs typeface="Times New Roman"/>
              </a:rPr>
              <a:t> 	 </a:t>
            </a:r>
            <a:r>
              <a:rPr sz="850" u="heavy" spc="5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 </a:t>
            </a:r>
            <a:r>
              <a:rPr sz="850" spc="-11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Lucida Grande"/>
                <a:cs typeface="Lucida Grande"/>
              </a:rPr>
              <a:t>-</a:t>
            </a:r>
            <a:endParaRPr sz="850">
              <a:latin typeface="Lucida Grande"/>
              <a:cs typeface="Lucida Grande"/>
            </a:endParaRPr>
          </a:p>
          <a:p>
            <a:pPr marL="210185">
              <a:lnSpc>
                <a:spcPct val="100000"/>
              </a:lnSpc>
              <a:spcBef>
                <a:spcPts val="130"/>
              </a:spcBef>
            </a:pPr>
            <a:r>
              <a:rPr sz="850" u="heavy" dirty="0">
                <a:latin typeface="Times New Roman"/>
                <a:cs typeface="Times New Roman"/>
              </a:rPr>
              <a:t> </a:t>
            </a:r>
            <a:r>
              <a:rPr sz="850" u="heavy" spc="50" dirty="0">
                <a:latin typeface="Times New Roman"/>
                <a:cs typeface="Times New Roman"/>
              </a:rPr>
              <a:t> </a:t>
            </a:r>
            <a:r>
              <a:rPr sz="850" spc="3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Lucida Grande"/>
                <a:cs typeface="Lucida Grande"/>
              </a:rPr>
              <a:t>+</a:t>
            </a:r>
            <a:endParaRPr sz="850">
              <a:latin typeface="Lucida Grande"/>
              <a:cs typeface="Lucida Gran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9299" y="137179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767" y="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3489" y="1898805"/>
            <a:ext cx="183961" cy="18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41658" y="1801415"/>
            <a:ext cx="1117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Lucida Grande"/>
                <a:cs typeface="Lucida Grande"/>
              </a:rPr>
              <a:t>+</a:t>
            </a:r>
            <a:endParaRPr sz="850">
              <a:latin typeface="Lucida Grande"/>
              <a:cs typeface="Lucida Gran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1870" y="1454116"/>
            <a:ext cx="261620" cy="461645"/>
          </a:xfrm>
          <a:custGeom>
            <a:avLst/>
            <a:gdLst/>
            <a:ahLst/>
            <a:cxnLst/>
            <a:rect l="l" t="t" r="r" b="b"/>
            <a:pathLst>
              <a:path w="261619" h="461644">
                <a:moveTo>
                  <a:pt x="0" y="461321"/>
                </a:moveTo>
                <a:lnTo>
                  <a:pt x="0" y="8999"/>
                </a:lnTo>
                <a:lnTo>
                  <a:pt x="26099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0870" y="968117"/>
            <a:ext cx="837565" cy="405130"/>
          </a:xfrm>
          <a:custGeom>
            <a:avLst/>
            <a:gdLst/>
            <a:ahLst/>
            <a:cxnLst/>
            <a:rect l="l" t="t" r="r" b="b"/>
            <a:pathLst>
              <a:path w="837564" h="405130">
                <a:moveTo>
                  <a:pt x="0" y="332999"/>
                </a:moveTo>
                <a:lnTo>
                  <a:pt x="0" y="0"/>
                </a:lnTo>
                <a:lnTo>
                  <a:pt x="836998" y="8999"/>
                </a:lnTo>
                <a:lnTo>
                  <a:pt x="836998" y="387381"/>
                </a:lnTo>
                <a:lnTo>
                  <a:pt x="836998" y="404999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4869" y="1373116"/>
            <a:ext cx="747395" cy="9525"/>
          </a:xfrm>
          <a:custGeom>
            <a:avLst/>
            <a:gdLst/>
            <a:ahLst/>
            <a:cxnLst/>
            <a:rect l="l" t="t" r="r" b="b"/>
            <a:pathLst>
              <a:path w="747395" h="9525">
                <a:moveTo>
                  <a:pt x="0" y="0"/>
                </a:moveTo>
                <a:lnTo>
                  <a:pt x="746998" y="8999"/>
                </a:lnTo>
                <a:lnTo>
                  <a:pt x="719998" y="8999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1870" y="2068437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69999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8037" y="230911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9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8601" y="2346356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78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9165" y="238360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41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90527" y="1864984"/>
            <a:ext cx="46482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85" dirty="0">
                <a:latin typeface="Arial"/>
                <a:cs typeface="Arial"/>
              </a:rPr>
              <a:t>v</a:t>
            </a:r>
            <a:r>
              <a:rPr sz="1275" spc="127" baseline="-13071" dirty="0">
                <a:latin typeface="Arial"/>
                <a:cs typeface="Arial"/>
              </a:rPr>
              <a:t>i</a:t>
            </a:r>
            <a:r>
              <a:rPr sz="1250" spc="85" dirty="0">
                <a:latin typeface="Arial"/>
                <a:cs typeface="Arial"/>
              </a:rPr>
              <a:t>(t)</a:t>
            </a:r>
            <a:r>
              <a:rPr sz="1250" spc="100" dirty="0">
                <a:latin typeface="Arial"/>
                <a:cs typeface="Arial"/>
              </a:rPr>
              <a:t> </a:t>
            </a:r>
            <a:r>
              <a:rPr sz="1275" baseline="-39215" dirty="0">
                <a:latin typeface="Lucida Grande"/>
                <a:cs typeface="Lucida Grande"/>
              </a:rPr>
              <a:t>_</a:t>
            </a:r>
            <a:endParaRPr sz="1275" baseline="-39215">
              <a:latin typeface="Lucida Grande"/>
              <a:cs typeface="Lucida Gran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3015" y="1257659"/>
            <a:ext cx="890269" cy="61976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250" spc="250" dirty="0"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250" spc="55" dirty="0">
                <a:latin typeface="Arial"/>
                <a:cs typeface="Arial"/>
              </a:rPr>
              <a:t>v</a:t>
            </a:r>
            <a:r>
              <a:rPr sz="1275" i="1" spc="82" baseline="-13071" dirty="0">
                <a:latin typeface="Arial"/>
                <a:cs typeface="Arial"/>
              </a:rPr>
              <a:t>o</a:t>
            </a:r>
            <a:r>
              <a:rPr sz="1250" spc="55" dirty="0">
                <a:latin typeface="Arial"/>
                <a:cs typeface="Arial"/>
              </a:rPr>
              <a:t>(t) </a:t>
            </a:r>
            <a:r>
              <a:rPr sz="1250" spc="250" dirty="0">
                <a:latin typeface="Arial"/>
                <a:cs typeface="Arial"/>
              </a:rPr>
              <a:t>=</a:t>
            </a:r>
            <a:r>
              <a:rPr sz="1250" spc="-125" dirty="0">
                <a:latin typeface="Arial"/>
                <a:cs typeface="Arial"/>
              </a:rPr>
              <a:t> </a:t>
            </a:r>
            <a:r>
              <a:rPr sz="1250" spc="85" dirty="0">
                <a:latin typeface="Arial"/>
                <a:cs typeface="Arial"/>
              </a:rPr>
              <a:t>v</a:t>
            </a:r>
            <a:r>
              <a:rPr sz="1275" i="1" spc="127" baseline="-13071" dirty="0">
                <a:latin typeface="Arial"/>
                <a:cs typeface="Arial"/>
              </a:rPr>
              <a:t>i</a:t>
            </a:r>
            <a:r>
              <a:rPr sz="1250" spc="85" dirty="0">
                <a:latin typeface="Arial"/>
                <a:cs typeface="Arial"/>
              </a:rPr>
              <a:t>(t)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32368" y="230911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9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2932" y="2346356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478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3495" y="238360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41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8632" y="1187266"/>
            <a:ext cx="333375" cy="381000"/>
          </a:xfrm>
          <a:custGeom>
            <a:avLst/>
            <a:gdLst/>
            <a:ahLst/>
            <a:cxnLst/>
            <a:rect l="l" t="t" r="r" b="b"/>
            <a:pathLst>
              <a:path w="333375" h="381000">
                <a:moveTo>
                  <a:pt x="0" y="0"/>
                </a:moveTo>
                <a:lnTo>
                  <a:pt x="333111" y="190349"/>
                </a:lnTo>
                <a:lnTo>
                  <a:pt x="0" y="380699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25164" y="1194069"/>
            <a:ext cx="18923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dirty="0">
                <a:latin typeface="Times New Roman"/>
                <a:cs typeface="Times New Roman"/>
              </a:rPr>
              <a:t> </a:t>
            </a:r>
            <a:r>
              <a:rPr sz="850" u="heavy" spc="5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 </a:t>
            </a:r>
            <a:r>
              <a:rPr sz="850" spc="-11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Lucida Grande"/>
                <a:cs typeface="Lucida Grande"/>
              </a:rPr>
              <a:t>-</a:t>
            </a:r>
            <a:endParaRPr sz="850">
              <a:latin typeface="Lucida Grande"/>
              <a:cs typeface="Lucida Gran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5164" y="1340220"/>
            <a:ext cx="20383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dirty="0">
                <a:latin typeface="Times New Roman"/>
                <a:cs typeface="Times New Roman"/>
              </a:rPr>
              <a:t> </a:t>
            </a:r>
            <a:r>
              <a:rPr sz="850" u="heavy" spc="50" dirty="0">
                <a:latin typeface="Times New Roman"/>
                <a:cs typeface="Times New Roman"/>
              </a:rPr>
              <a:t> </a:t>
            </a:r>
            <a:r>
              <a:rPr sz="850" spc="3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Lucida Grande"/>
                <a:cs typeface="Lucida Grande"/>
              </a:rPr>
              <a:t>+</a:t>
            </a:r>
            <a:endParaRPr sz="850">
              <a:latin typeface="Lucida Grande"/>
              <a:cs typeface="Lucida Gran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27293" y="137728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767" y="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2404" y="1551144"/>
            <a:ext cx="183961" cy="18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10570" y="1392033"/>
            <a:ext cx="113664" cy="4083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50" dirty="0">
                <a:latin typeface="Lucida Grande"/>
                <a:cs typeface="Lucida Grande"/>
              </a:rPr>
              <a:t>+</a:t>
            </a:r>
            <a:endParaRPr sz="850">
              <a:latin typeface="Lucida Grande"/>
              <a:cs typeface="Lucida Grande"/>
            </a:endParaRPr>
          </a:p>
          <a:p>
            <a:pPr marL="46355">
              <a:lnSpc>
                <a:spcPct val="100000"/>
              </a:lnSpc>
              <a:spcBef>
                <a:spcPts val="484"/>
              </a:spcBef>
            </a:pPr>
            <a:r>
              <a:rPr sz="850" dirty="0">
                <a:latin typeface="Lucida Grande"/>
                <a:cs typeface="Lucida Grande"/>
              </a:rPr>
              <a:t>_</a:t>
            </a:r>
            <a:endParaRPr sz="850">
              <a:latin typeface="Lucida Grande"/>
              <a:cs typeface="Lucida Gran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99755" y="1241811"/>
            <a:ext cx="319405" cy="127635"/>
          </a:xfrm>
          <a:custGeom>
            <a:avLst/>
            <a:gdLst/>
            <a:ahLst/>
            <a:cxnLst/>
            <a:rect l="l" t="t" r="r" b="b"/>
            <a:pathLst>
              <a:path w="319404" h="127634">
                <a:moveTo>
                  <a:pt x="0" y="63801"/>
                </a:moveTo>
                <a:lnTo>
                  <a:pt x="31895" y="127610"/>
                </a:lnTo>
                <a:lnTo>
                  <a:pt x="63791" y="0"/>
                </a:lnTo>
                <a:lnTo>
                  <a:pt x="95678" y="127610"/>
                </a:lnTo>
                <a:lnTo>
                  <a:pt x="127574" y="0"/>
                </a:lnTo>
                <a:lnTo>
                  <a:pt x="159470" y="127610"/>
                </a:lnTo>
                <a:lnTo>
                  <a:pt x="191366" y="0"/>
                </a:lnTo>
                <a:lnTo>
                  <a:pt x="223253" y="127610"/>
                </a:lnTo>
                <a:lnTo>
                  <a:pt x="255149" y="0"/>
                </a:lnTo>
                <a:lnTo>
                  <a:pt x="287045" y="127610"/>
                </a:lnTo>
                <a:lnTo>
                  <a:pt x="318941" y="63801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8864" y="822101"/>
            <a:ext cx="107999" cy="206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72866" y="1733115"/>
            <a:ext cx="9525" cy="576580"/>
          </a:xfrm>
          <a:custGeom>
            <a:avLst/>
            <a:gdLst/>
            <a:ahLst/>
            <a:cxnLst/>
            <a:rect l="l" t="t" r="r" b="b"/>
            <a:pathLst>
              <a:path w="9525" h="576580">
                <a:moveTo>
                  <a:pt x="0" y="0"/>
                </a:moveTo>
                <a:lnTo>
                  <a:pt x="8999" y="575998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2866" y="1292116"/>
            <a:ext cx="207010" cy="276225"/>
          </a:xfrm>
          <a:custGeom>
            <a:avLst/>
            <a:gdLst/>
            <a:ahLst/>
            <a:cxnLst/>
            <a:rect l="l" t="t" r="r" b="b"/>
            <a:pathLst>
              <a:path w="207010" h="276225">
                <a:moveTo>
                  <a:pt x="0" y="275849"/>
                </a:moveTo>
                <a:lnTo>
                  <a:pt x="0" y="8999"/>
                </a:lnTo>
                <a:lnTo>
                  <a:pt x="206999" y="8999"/>
                </a:lnTo>
                <a:lnTo>
                  <a:pt x="20699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8697" y="1301116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>
                <a:moveTo>
                  <a:pt x="0" y="0"/>
                </a:moveTo>
                <a:lnTo>
                  <a:pt x="29116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20864" y="923117"/>
            <a:ext cx="180340" cy="387350"/>
          </a:xfrm>
          <a:custGeom>
            <a:avLst/>
            <a:gdLst/>
            <a:ahLst/>
            <a:cxnLst/>
            <a:rect l="l" t="t" r="r" b="b"/>
            <a:pathLst>
              <a:path w="180339" h="387350">
                <a:moveTo>
                  <a:pt x="0" y="386999"/>
                </a:moveTo>
                <a:lnTo>
                  <a:pt x="0" y="6300"/>
                </a:lnTo>
                <a:lnTo>
                  <a:pt x="17999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54864" y="923117"/>
            <a:ext cx="639445" cy="459105"/>
          </a:xfrm>
          <a:custGeom>
            <a:avLst/>
            <a:gdLst/>
            <a:ahLst/>
            <a:cxnLst/>
            <a:rect l="l" t="t" r="r" b="b"/>
            <a:pathLst>
              <a:path w="639445" h="459105">
                <a:moveTo>
                  <a:pt x="0" y="0"/>
                </a:moveTo>
                <a:lnTo>
                  <a:pt x="638998" y="8999"/>
                </a:lnTo>
                <a:lnTo>
                  <a:pt x="638998" y="458999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9863" y="137311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4">
                <a:moveTo>
                  <a:pt x="0" y="0"/>
                </a:moveTo>
                <a:lnTo>
                  <a:pt x="845998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87366" y="230911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9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17930" y="2346356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478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48494" y="238360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41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67506" y="627660"/>
            <a:ext cx="508634" cy="5835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90"/>
              </a:spcBef>
            </a:pPr>
            <a:r>
              <a:rPr sz="1250" spc="65" dirty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50" spc="55" dirty="0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64446" y="1302659"/>
            <a:ext cx="359410" cy="5480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50" spc="250" dirty="0"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250" spc="-15" dirty="0">
                <a:latin typeface="Arial"/>
                <a:cs typeface="Arial"/>
              </a:rPr>
              <a:t>v</a:t>
            </a:r>
            <a:r>
              <a:rPr sz="1275" i="1" spc="89" baseline="-13071" dirty="0">
                <a:latin typeface="Arial"/>
                <a:cs typeface="Arial"/>
              </a:rPr>
              <a:t>o</a:t>
            </a:r>
            <a:r>
              <a:rPr sz="1250" spc="70" dirty="0">
                <a:latin typeface="Arial"/>
                <a:cs typeface="Arial"/>
              </a:rPr>
              <a:t>(</a:t>
            </a:r>
            <a:r>
              <a:rPr sz="1250" spc="105" dirty="0">
                <a:latin typeface="Arial"/>
                <a:cs typeface="Arial"/>
              </a:rPr>
              <a:t>t</a:t>
            </a:r>
            <a:r>
              <a:rPr sz="1250" spc="7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58362" y="230911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9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88926" y="2346356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478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19489" y="238360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341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57864" y="1454116"/>
            <a:ext cx="243204" cy="855344"/>
          </a:xfrm>
          <a:custGeom>
            <a:avLst/>
            <a:gdLst/>
            <a:ahLst/>
            <a:cxnLst/>
            <a:rect l="l" t="t" r="r" b="b"/>
            <a:pathLst>
              <a:path w="243204" h="855344">
                <a:moveTo>
                  <a:pt x="8999" y="854998"/>
                </a:moveTo>
                <a:lnTo>
                  <a:pt x="0" y="0"/>
                </a:lnTo>
                <a:lnTo>
                  <a:pt x="24299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67865" y="230911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9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98429" y="2346356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478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28993" y="238360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41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630366" y="2544311"/>
            <a:ext cx="24066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70" dirty="0">
                <a:latin typeface="Arial"/>
                <a:cs typeface="Arial"/>
              </a:rPr>
              <a:t>(</a:t>
            </a:r>
            <a:r>
              <a:rPr sz="1250" spc="0" dirty="0">
                <a:latin typeface="Arial"/>
                <a:cs typeface="Arial"/>
              </a:rPr>
              <a:t>b</a:t>
            </a:r>
            <a:r>
              <a:rPr sz="1250" spc="7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34543" y="3362112"/>
            <a:ext cx="333375" cy="381000"/>
          </a:xfrm>
          <a:custGeom>
            <a:avLst/>
            <a:gdLst/>
            <a:ahLst/>
            <a:cxnLst/>
            <a:rect l="l" t="t" r="r" b="b"/>
            <a:pathLst>
              <a:path w="333375" h="381000">
                <a:moveTo>
                  <a:pt x="0" y="0"/>
                </a:moveTo>
                <a:lnTo>
                  <a:pt x="333111" y="190349"/>
                </a:lnTo>
                <a:lnTo>
                  <a:pt x="0" y="380699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361075" y="3352364"/>
            <a:ext cx="203835" cy="3181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229"/>
              </a:spcBef>
            </a:pPr>
            <a:r>
              <a:rPr sz="850" u="heavy" dirty="0">
                <a:latin typeface="Times New Roman"/>
                <a:cs typeface="Times New Roman"/>
              </a:rPr>
              <a:t> </a:t>
            </a:r>
            <a:r>
              <a:rPr sz="850" u="heavy" spc="5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 </a:t>
            </a:r>
            <a:r>
              <a:rPr sz="850" spc="-11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Lucida Grande"/>
                <a:cs typeface="Lucida Grande"/>
              </a:rPr>
              <a:t>-</a:t>
            </a:r>
            <a:endParaRPr sz="850">
              <a:latin typeface="Lucida Grande"/>
              <a:cs typeface="Lucida Grande"/>
            </a:endParaRPr>
          </a:p>
          <a:p>
            <a:pPr marL="92075" algn="ctr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Lucida Grande"/>
                <a:cs typeface="Lucida Grande"/>
              </a:rPr>
              <a:t>+</a:t>
            </a:r>
            <a:endParaRPr sz="850">
              <a:latin typeface="Lucida Grande"/>
              <a:cs typeface="Lucida Gran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373775" y="363269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767" y="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63204" y="355212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767" y="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990521" y="1495984"/>
            <a:ext cx="34163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15" dirty="0">
                <a:latin typeface="Arial"/>
                <a:cs typeface="Arial"/>
              </a:rPr>
              <a:t>v</a:t>
            </a:r>
            <a:r>
              <a:rPr sz="1275" spc="307" baseline="-13071" dirty="0">
                <a:latin typeface="Arial"/>
                <a:cs typeface="Arial"/>
              </a:rPr>
              <a:t>i</a:t>
            </a:r>
            <a:r>
              <a:rPr sz="1250" spc="70" dirty="0">
                <a:latin typeface="Arial"/>
                <a:cs typeface="Arial"/>
              </a:rPr>
              <a:t>(</a:t>
            </a:r>
            <a:r>
              <a:rPr sz="1250" spc="105" dirty="0">
                <a:latin typeface="Arial"/>
                <a:cs typeface="Arial"/>
              </a:rPr>
              <a:t>t</a:t>
            </a:r>
            <a:r>
              <a:rPr sz="1250" spc="7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75243" y="3038113"/>
            <a:ext cx="319405" cy="127635"/>
          </a:xfrm>
          <a:custGeom>
            <a:avLst/>
            <a:gdLst/>
            <a:ahLst/>
            <a:cxnLst/>
            <a:rect l="l" t="t" r="r" b="b"/>
            <a:pathLst>
              <a:path w="319404" h="127635">
                <a:moveTo>
                  <a:pt x="0" y="63800"/>
                </a:moveTo>
                <a:lnTo>
                  <a:pt x="31895" y="127610"/>
                </a:lnTo>
                <a:lnTo>
                  <a:pt x="63791" y="0"/>
                </a:lnTo>
                <a:lnTo>
                  <a:pt x="95678" y="127610"/>
                </a:lnTo>
                <a:lnTo>
                  <a:pt x="127574" y="0"/>
                </a:lnTo>
                <a:lnTo>
                  <a:pt x="159470" y="127610"/>
                </a:lnTo>
                <a:lnTo>
                  <a:pt x="191366" y="0"/>
                </a:lnTo>
                <a:lnTo>
                  <a:pt x="223253" y="127610"/>
                </a:lnTo>
                <a:lnTo>
                  <a:pt x="255149" y="0"/>
                </a:lnTo>
                <a:lnTo>
                  <a:pt x="287045" y="127610"/>
                </a:lnTo>
                <a:lnTo>
                  <a:pt x="318941" y="6380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05870" y="3443112"/>
            <a:ext cx="319405" cy="127635"/>
          </a:xfrm>
          <a:custGeom>
            <a:avLst/>
            <a:gdLst/>
            <a:ahLst/>
            <a:cxnLst/>
            <a:rect l="l" t="t" r="r" b="b"/>
            <a:pathLst>
              <a:path w="319405" h="127635">
                <a:moveTo>
                  <a:pt x="0" y="63800"/>
                </a:moveTo>
                <a:lnTo>
                  <a:pt x="31895" y="127610"/>
                </a:lnTo>
                <a:lnTo>
                  <a:pt x="63791" y="0"/>
                </a:lnTo>
                <a:lnTo>
                  <a:pt x="95678" y="127610"/>
                </a:lnTo>
                <a:lnTo>
                  <a:pt x="127574" y="0"/>
                </a:lnTo>
                <a:lnTo>
                  <a:pt x="159470" y="127610"/>
                </a:lnTo>
                <a:lnTo>
                  <a:pt x="191366" y="0"/>
                </a:lnTo>
                <a:lnTo>
                  <a:pt x="223253" y="127610"/>
                </a:lnTo>
                <a:lnTo>
                  <a:pt x="255149" y="0"/>
                </a:lnTo>
                <a:lnTo>
                  <a:pt x="287045" y="127610"/>
                </a:lnTo>
                <a:lnTo>
                  <a:pt x="318941" y="6380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86870" y="3748400"/>
            <a:ext cx="319405" cy="127635"/>
          </a:xfrm>
          <a:custGeom>
            <a:avLst/>
            <a:gdLst/>
            <a:ahLst/>
            <a:cxnLst/>
            <a:rect l="l" t="t" r="r" b="b"/>
            <a:pathLst>
              <a:path w="319405" h="127635">
                <a:moveTo>
                  <a:pt x="0" y="63800"/>
                </a:moveTo>
                <a:lnTo>
                  <a:pt x="31895" y="127610"/>
                </a:lnTo>
                <a:lnTo>
                  <a:pt x="63791" y="0"/>
                </a:lnTo>
                <a:lnTo>
                  <a:pt x="95678" y="127610"/>
                </a:lnTo>
                <a:lnTo>
                  <a:pt x="127574" y="0"/>
                </a:lnTo>
                <a:lnTo>
                  <a:pt x="159470" y="127610"/>
                </a:lnTo>
                <a:lnTo>
                  <a:pt x="191366" y="0"/>
                </a:lnTo>
                <a:lnTo>
                  <a:pt x="223253" y="127610"/>
                </a:lnTo>
                <a:lnTo>
                  <a:pt x="255149" y="0"/>
                </a:lnTo>
                <a:lnTo>
                  <a:pt x="287045" y="127610"/>
                </a:lnTo>
                <a:lnTo>
                  <a:pt x="318941" y="6380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71869" y="3623111"/>
            <a:ext cx="243204" cy="855344"/>
          </a:xfrm>
          <a:custGeom>
            <a:avLst/>
            <a:gdLst/>
            <a:ahLst/>
            <a:cxnLst/>
            <a:rect l="l" t="t" r="r" b="b"/>
            <a:pathLst>
              <a:path w="243204" h="855345">
                <a:moveTo>
                  <a:pt x="8999" y="854998"/>
                </a:moveTo>
                <a:lnTo>
                  <a:pt x="0" y="0"/>
                </a:lnTo>
                <a:lnTo>
                  <a:pt x="24299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1193" y="447811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9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21757" y="4515352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78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52321" y="455260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41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89871" y="3929111"/>
            <a:ext cx="9525" cy="576580"/>
          </a:xfrm>
          <a:custGeom>
            <a:avLst/>
            <a:gdLst/>
            <a:ahLst/>
            <a:cxnLst/>
            <a:rect l="l" t="t" r="r" b="b"/>
            <a:pathLst>
              <a:path w="9525" h="576579">
                <a:moveTo>
                  <a:pt x="0" y="0"/>
                </a:moveTo>
                <a:lnTo>
                  <a:pt x="8999" y="575998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99079" y="3774590"/>
            <a:ext cx="183961" cy="183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117245" y="3615478"/>
            <a:ext cx="113664" cy="4083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50" dirty="0">
                <a:latin typeface="Lucida Grande"/>
                <a:cs typeface="Lucida Grande"/>
              </a:rPr>
              <a:t>+</a:t>
            </a:r>
            <a:endParaRPr sz="850">
              <a:latin typeface="Lucida Grande"/>
              <a:cs typeface="Lucida Grande"/>
            </a:endParaRPr>
          </a:p>
          <a:p>
            <a:pPr marL="46355">
              <a:lnSpc>
                <a:spcPct val="100000"/>
              </a:lnSpc>
              <a:spcBef>
                <a:spcPts val="484"/>
              </a:spcBef>
            </a:pPr>
            <a:r>
              <a:rPr sz="850" dirty="0">
                <a:latin typeface="Lucida Grande"/>
                <a:cs typeface="Lucida Grande"/>
              </a:rPr>
              <a:t>_</a:t>
            </a:r>
            <a:endParaRPr sz="850">
              <a:latin typeface="Lucida Grande"/>
              <a:cs typeface="Lucida Grande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98871" y="3489723"/>
            <a:ext cx="207010" cy="295910"/>
          </a:xfrm>
          <a:custGeom>
            <a:avLst/>
            <a:gdLst/>
            <a:ahLst/>
            <a:cxnLst/>
            <a:rect l="l" t="t" r="r" b="b"/>
            <a:pathLst>
              <a:path w="207010" h="295910">
                <a:moveTo>
                  <a:pt x="0" y="295388"/>
                </a:moveTo>
                <a:lnTo>
                  <a:pt x="0" y="8999"/>
                </a:lnTo>
                <a:lnTo>
                  <a:pt x="206999" y="8999"/>
                </a:lnTo>
                <a:lnTo>
                  <a:pt x="20699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91193" y="3105612"/>
            <a:ext cx="180340" cy="396240"/>
          </a:xfrm>
          <a:custGeom>
            <a:avLst/>
            <a:gdLst/>
            <a:ahLst/>
            <a:cxnLst/>
            <a:rect l="l" t="t" r="r" b="b"/>
            <a:pathLst>
              <a:path w="180339" h="396239">
                <a:moveTo>
                  <a:pt x="0" y="395999"/>
                </a:moveTo>
                <a:lnTo>
                  <a:pt x="0" y="0"/>
                </a:lnTo>
                <a:lnTo>
                  <a:pt x="179999" y="8999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24812" y="3506112"/>
            <a:ext cx="590550" cy="9525"/>
          </a:xfrm>
          <a:custGeom>
            <a:avLst/>
            <a:gdLst/>
            <a:ahLst/>
            <a:cxnLst/>
            <a:rect l="l" t="t" r="r" b="b"/>
            <a:pathLst>
              <a:path w="590550" h="9525">
                <a:moveTo>
                  <a:pt x="0" y="0"/>
                </a:moveTo>
                <a:lnTo>
                  <a:pt x="590056" y="8999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94184" y="3105612"/>
            <a:ext cx="666750" cy="442595"/>
          </a:xfrm>
          <a:custGeom>
            <a:avLst/>
            <a:gdLst/>
            <a:ahLst/>
            <a:cxnLst/>
            <a:rect l="l" t="t" r="r" b="b"/>
            <a:pathLst>
              <a:path w="666750" h="442595">
                <a:moveTo>
                  <a:pt x="0" y="8999"/>
                </a:moveTo>
                <a:lnTo>
                  <a:pt x="662182" y="0"/>
                </a:lnTo>
                <a:lnTo>
                  <a:pt x="666682" y="442349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74868" y="354796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4">
                <a:moveTo>
                  <a:pt x="0" y="0"/>
                </a:moveTo>
                <a:lnTo>
                  <a:pt x="845998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284617" y="3583980"/>
            <a:ext cx="15113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250" dirty="0"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80451" y="4006979"/>
            <a:ext cx="35941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5" dirty="0">
                <a:latin typeface="Arial"/>
                <a:cs typeface="Arial"/>
              </a:rPr>
              <a:t>v</a:t>
            </a:r>
            <a:r>
              <a:rPr sz="1275" i="1" spc="82" baseline="-13071" dirty="0">
                <a:latin typeface="Arial"/>
                <a:cs typeface="Arial"/>
              </a:rPr>
              <a:t>o</a:t>
            </a:r>
            <a:r>
              <a:rPr sz="1250" spc="55" dirty="0">
                <a:latin typeface="Arial"/>
                <a:cs typeface="Arial"/>
              </a:rPr>
              <a:t>(t)</a:t>
            </a:r>
            <a:endParaRPr sz="12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274367" y="449611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9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04931" y="4533351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478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35495" y="457060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41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05812" y="3519612"/>
            <a:ext cx="189865" cy="288290"/>
          </a:xfrm>
          <a:custGeom>
            <a:avLst/>
            <a:gdLst/>
            <a:ahLst/>
            <a:cxnLst/>
            <a:rect l="l" t="t" r="r" b="b"/>
            <a:pathLst>
              <a:path w="189864" h="288289">
                <a:moveTo>
                  <a:pt x="0" y="283499"/>
                </a:moveTo>
                <a:lnTo>
                  <a:pt x="189431" y="287999"/>
                </a:lnTo>
                <a:lnTo>
                  <a:pt x="185381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96870" y="3830111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8999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06078" y="4053140"/>
            <a:ext cx="183961" cy="183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324245" y="3894028"/>
            <a:ext cx="113664" cy="4083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50" dirty="0">
                <a:latin typeface="Lucida Grande"/>
                <a:cs typeface="Lucida Grande"/>
              </a:rPr>
              <a:t>+</a:t>
            </a:r>
            <a:endParaRPr sz="850">
              <a:latin typeface="Lucida Grande"/>
              <a:cs typeface="Lucida Grande"/>
            </a:endParaRPr>
          </a:p>
          <a:p>
            <a:pPr marL="46355">
              <a:lnSpc>
                <a:spcPct val="100000"/>
              </a:lnSpc>
              <a:spcBef>
                <a:spcPts val="484"/>
              </a:spcBef>
            </a:pPr>
            <a:r>
              <a:rPr sz="850" dirty="0">
                <a:latin typeface="Lucida Grande"/>
                <a:cs typeface="Lucida Grande"/>
              </a:rPr>
              <a:t>_</a:t>
            </a:r>
            <a:endParaRPr sz="850">
              <a:latin typeface="Lucida Grande"/>
              <a:cs typeface="Lucida Grande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505870" y="4240852"/>
            <a:ext cx="9525" cy="264795"/>
          </a:xfrm>
          <a:custGeom>
            <a:avLst/>
            <a:gdLst/>
            <a:ahLst/>
            <a:cxnLst/>
            <a:rect l="l" t="t" r="r" b="b"/>
            <a:pathLst>
              <a:path w="9525" h="264795">
                <a:moveTo>
                  <a:pt x="0" y="0"/>
                </a:moveTo>
                <a:lnTo>
                  <a:pt x="8999" y="264257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05870" y="3839111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5999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51871" y="447811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9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82434" y="4515352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78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12998" y="455260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41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04371" y="447811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9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34935" y="4515352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78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65499" y="455260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41" y="0"/>
                </a:lnTo>
              </a:path>
            </a:pathLst>
          </a:custGeom>
          <a:ln w="8999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362371" y="2476986"/>
            <a:ext cx="276860" cy="5480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0"/>
              </a:spcBef>
            </a:pPr>
            <a:r>
              <a:rPr sz="1250" spc="70" dirty="0">
                <a:latin typeface="Arial"/>
                <a:cs typeface="Arial"/>
              </a:rPr>
              <a:t>(</a:t>
            </a:r>
            <a:r>
              <a:rPr sz="1250" spc="-65" dirty="0">
                <a:latin typeface="Arial"/>
                <a:cs typeface="Arial"/>
              </a:rPr>
              <a:t>a</a:t>
            </a:r>
            <a:r>
              <a:rPr sz="1250" spc="7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50" spc="55" dirty="0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27373" y="3183310"/>
            <a:ext cx="74358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20"/>
              </a:spcBef>
            </a:pPr>
            <a:r>
              <a:rPr sz="1250" spc="40" dirty="0">
                <a:latin typeface="Arial"/>
                <a:cs typeface="Arial"/>
              </a:rPr>
              <a:t>R</a:t>
            </a:r>
            <a:r>
              <a:rPr sz="1275" spc="60" baseline="-13071" dirty="0">
                <a:latin typeface="Arial"/>
                <a:cs typeface="Arial"/>
              </a:rPr>
              <a:t>1</a:t>
            </a:r>
            <a:endParaRPr sz="1275" baseline="-1307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3560" algn="l"/>
              </a:tabLst>
            </a:pPr>
            <a:r>
              <a:rPr sz="1250" spc="-15" dirty="0">
                <a:latin typeface="Arial"/>
                <a:cs typeface="Arial"/>
              </a:rPr>
              <a:t>v</a:t>
            </a:r>
            <a:r>
              <a:rPr sz="1275" spc="97" baseline="-13071" dirty="0">
                <a:latin typeface="Arial"/>
                <a:cs typeface="Arial"/>
              </a:rPr>
              <a:t>1</a:t>
            </a:r>
            <a:r>
              <a:rPr sz="1250" spc="70" dirty="0">
                <a:latin typeface="Arial"/>
                <a:cs typeface="Arial"/>
              </a:rPr>
              <a:t>(</a:t>
            </a:r>
            <a:r>
              <a:rPr sz="1250" spc="105" dirty="0">
                <a:latin typeface="Arial"/>
                <a:cs typeface="Arial"/>
              </a:rPr>
              <a:t>t</a:t>
            </a:r>
            <a:r>
              <a:rPr sz="1250" spc="75" dirty="0">
                <a:latin typeface="Arial"/>
                <a:cs typeface="Arial"/>
              </a:rPr>
              <a:t>)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875" spc="82" baseline="2222" dirty="0">
                <a:latin typeface="Arial"/>
                <a:cs typeface="Arial"/>
              </a:rPr>
              <a:t>R</a:t>
            </a:r>
            <a:r>
              <a:rPr sz="1275" spc="37" baseline="-6535" dirty="0">
                <a:latin typeface="Arial"/>
                <a:cs typeface="Arial"/>
              </a:rPr>
              <a:t>2</a:t>
            </a:r>
            <a:endParaRPr sz="1275" baseline="-6535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597372" y="4002308"/>
            <a:ext cx="36004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5" dirty="0">
                <a:latin typeface="Arial"/>
                <a:cs typeface="Arial"/>
              </a:rPr>
              <a:t>v</a:t>
            </a:r>
            <a:r>
              <a:rPr sz="1275" spc="82" baseline="-13071" dirty="0">
                <a:latin typeface="Arial"/>
                <a:cs typeface="Arial"/>
              </a:rPr>
              <a:t>2</a:t>
            </a:r>
            <a:r>
              <a:rPr sz="1250" spc="55" dirty="0">
                <a:latin typeface="Arial"/>
                <a:cs typeface="Arial"/>
              </a:rPr>
              <a:t>(t)</a:t>
            </a:r>
            <a:endParaRPr sz="12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7294" y="5127587"/>
            <a:ext cx="8307705" cy="673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5"/>
              </a:spcBef>
            </a:pPr>
            <a:r>
              <a:rPr i="1" spc="-100" dirty="0">
                <a:latin typeface="Lucida Sans"/>
                <a:cs typeface="Lucida Sans"/>
              </a:rPr>
              <a:t>Operational </a:t>
            </a:r>
            <a:r>
              <a:rPr i="1" spc="-85" dirty="0">
                <a:latin typeface="Lucida Sans"/>
                <a:cs typeface="Lucida Sans"/>
              </a:rPr>
              <a:t>amplifier </a:t>
            </a:r>
            <a:r>
              <a:rPr i="1" spc="-70" dirty="0">
                <a:latin typeface="Lucida Sans"/>
                <a:cs typeface="Lucida Sans"/>
              </a:rPr>
              <a:t>circuits: </a:t>
            </a:r>
            <a:r>
              <a:rPr i="1" spc="-25" dirty="0">
                <a:latin typeface="Lucida Sans"/>
                <a:cs typeface="Lucida Sans"/>
              </a:rPr>
              <a:t>(a) </a:t>
            </a:r>
            <a:r>
              <a:rPr i="1" spc="-110" dirty="0">
                <a:latin typeface="Lucida Sans"/>
                <a:cs typeface="Lucida Sans"/>
              </a:rPr>
              <a:t>voltage </a:t>
            </a:r>
            <a:r>
              <a:rPr i="1" spc="-95" dirty="0">
                <a:latin typeface="Lucida Sans"/>
                <a:cs typeface="Lucida Sans"/>
              </a:rPr>
              <a:t>follower, </a:t>
            </a:r>
            <a:r>
              <a:rPr i="1" spc="-5" dirty="0">
                <a:latin typeface="Lucida Sans"/>
                <a:cs typeface="Lucida Sans"/>
              </a:rPr>
              <a:t>(b) </a:t>
            </a:r>
            <a:r>
              <a:rPr i="1" spc="-80" dirty="0">
                <a:latin typeface="Lucida Sans"/>
                <a:cs typeface="Lucida Sans"/>
              </a:rPr>
              <a:t>inverting </a:t>
            </a:r>
            <a:r>
              <a:rPr i="1" spc="-75" dirty="0">
                <a:latin typeface="Lucida Sans"/>
                <a:cs typeface="Lucida Sans"/>
              </a:rPr>
              <a:t>integrator, </a:t>
            </a:r>
            <a:r>
              <a:rPr i="1" spc="-155" dirty="0">
                <a:latin typeface="Lucida Sans"/>
                <a:cs typeface="Lucida Sans"/>
              </a:rPr>
              <a:t>and </a:t>
            </a:r>
            <a:r>
              <a:rPr i="1" spc="-10" dirty="0">
                <a:latin typeface="Lucida Sans"/>
                <a:cs typeface="Lucida Sans"/>
              </a:rPr>
              <a:t>(c) </a:t>
            </a:r>
            <a:r>
              <a:rPr i="1" spc="-150" dirty="0">
                <a:latin typeface="Lucida Sans"/>
                <a:cs typeface="Lucida Sans"/>
              </a:rPr>
              <a:t>adder  </a:t>
            </a:r>
            <a:r>
              <a:rPr i="1" spc="-40" dirty="0">
                <a:latin typeface="Lucida Sans"/>
                <a:cs typeface="Lucida Sans"/>
              </a:rPr>
              <a:t>with</a:t>
            </a:r>
            <a:r>
              <a:rPr i="1" spc="-20" dirty="0">
                <a:latin typeface="Lucida Sans"/>
                <a:cs typeface="Lucida Sans"/>
              </a:rPr>
              <a:t> </a:t>
            </a:r>
            <a:r>
              <a:rPr i="1" spc="-120" dirty="0">
                <a:latin typeface="Lucida Sans"/>
                <a:cs typeface="Lucida Sans"/>
              </a:rPr>
              <a:t>inversion</a:t>
            </a:r>
            <a:endParaRPr dirty="0">
              <a:latin typeface="Lucida Sans"/>
              <a:cs typeface="Lucida Sans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5574" y="31681"/>
            <a:ext cx="3624579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System  </a:t>
            </a:r>
            <a:r>
              <a:rPr spc="-45" dirty="0"/>
              <a:t>definition </a:t>
            </a:r>
            <a:r>
              <a:rPr spc="-80" dirty="0"/>
              <a:t>and</a:t>
            </a:r>
            <a:r>
              <a:rPr spc="150" dirty="0"/>
              <a:t> </a:t>
            </a:r>
            <a:r>
              <a:rPr spc="-85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2760416" y="4699432"/>
            <a:ext cx="690880" cy="3175"/>
          </a:xfrm>
          <a:custGeom>
            <a:avLst/>
            <a:gdLst/>
            <a:ahLst/>
            <a:cxnLst/>
            <a:rect l="l" t="t" r="r" b="b"/>
            <a:pathLst>
              <a:path w="690879" h="3175">
                <a:moveTo>
                  <a:pt x="0" y="2585"/>
                </a:moveTo>
                <a:lnTo>
                  <a:pt x="690252" y="0"/>
                </a:lnTo>
              </a:path>
            </a:pathLst>
          </a:custGeom>
          <a:ln w="22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9403" y="4648302"/>
            <a:ext cx="129084" cy="102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4527" y="4698860"/>
            <a:ext cx="713105" cy="3175"/>
          </a:xfrm>
          <a:custGeom>
            <a:avLst/>
            <a:gdLst/>
            <a:ahLst/>
            <a:cxnLst/>
            <a:rect l="l" t="t" r="r" b="b"/>
            <a:pathLst>
              <a:path w="713104" h="3175">
                <a:moveTo>
                  <a:pt x="0" y="0"/>
                </a:moveTo>
                <a:lnTo>
                  <a:pt x="712483" y="2628"/>
                </a:lnTo>
              </a:path>
            </a:pathLst>
          </a:custGeom>
          <a:ln w="22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5748" y="4650359"/>
            <a:ext cx="129082" cy="102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05168" y="4290756"/>
            <a:ext cx="1278255" cy="811530"/>
          </a:xfrm>
          <a:prstGeom prst="rect">
            <a:avLst/>
          </a:prstGeom>
          <a:ln w="22230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R="77470" algn="ctr">
              <a:lnSpc>
                <a:spcPct val="100000"/>
              </a:lnSpc>
              <a:spcBef>
                <a:spcPts val="1140"/>
              </a:spcBef>
            </a:pPr>
            <a:r>
              <a:rPr sz="3100" i="1" spc="365" dirty="0">
                <a:latin typeface="Times New Roman"/>
                <a:cs typeface="Times New Roman"/>
              </a:rPr>
              <a:t>S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4213" y="4350796"/>
            <a:ext cx="36639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10" dirty="0">
                <a:latin typeface="Arial"/>
                <a:cs typeface="Arial"/>
              </a:rPr>
              <a:t>x</a:t>
            </a:r>
            <a:r>
              <a:rPr sz="1550" spc="80" dirty="0">
                <a:latin typeface="Arial"/>
                <a:cs typeface="Arial"/>
              </a:rPr>
              <a:t>(</a:t>
            </a:r>
            <a:r>
              <a:rPr sz="1550" spc="130" dirty="0">
                <a:latin typeface="Arial"/>
                <a:cs typeface="Arial"/>
              </a:rPr>
              <a:t>t</a:t>
            </a:r>
            <a:r>
              <a:rPr sz="1550" spc="85" dirty="0">
                <a:latin typeface="Arial"/>
                <a:cs typeface="Arial"/>
              </a:rPr>
              <a:t>)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1744" y="4295220"/>
            <a:ext cx="120777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i="1" spc="105" dirty="0">
                <a:latin typeface="Times New Roman"/>
                <a:cs typeface="Times New Roman"/>
              </a:rPr>
              <a:t>y</a:t>
            </a:r>
            <a:r>
              <a:rPr sz="1550" spc="105" dirty="0">
                <a:latin typeface="Arial"/>
                <a:cs typeface="Arial"/>
              </a:rPr>
              <a:t>(</a:t>
            </a:r>
            <a:r>
              <a:rPr sz="1550" i="1" spc="105" dirty="0">
                <a:latin typeface="Times New Roman"/>
                <a:cs typeface="Times New Roman"/>
              </a:rPr>
              <a:t>t</a:t>
            </a:r>
            <a:r>
              <a:rPr sz="1550" spc="105" dirty="0">
                <a:latin typeface="Arial"/>
                <a:cs typeface="Arial"/>
              </a:rPr>
              <a:t>) </a:t>
            </a:r>
            <a:r>
              <a:rPr sz="1550" spc="310" dirty="0">
                <a:latin typeface="Arial"/>
                <a:cs typeface="Arial"/>
              </a:rPr>
              <a:t>=</a:t>
            </a:r>
            <a:r>
              <a:rPr sz="1550" spc="-165" dirty="0">
                <a:latin typeface="Arial"/>
                <a:cs typeface="Arial"/>
              </a:rPr>
              <a:t> </a:t>
            </a:r>
            <a:r>
              <a:rPr sz="1550" i="1" spc="105" dirty="0">
                <a:latin typeface="Times New Roman"/>
                <a:cs typeface="Times New Roman"/>
              </a:rPr>
              <a:t>S</a:t>
            </a:r>
            <a:r>
              <a:rPr sz="1550" spc="105" dirty="0">
                <a:latin typeface="Arial"/>
                <a:cs typeface="Arial"/>
              </a:rPr>
              <a:t>[</a:t>
            </a:r>
            <a:r>
              <a:rPr sz="1550" i="1" spc="105" dirty="0">
                <a:latin typeface="Times New Roman"/>
                <a:cs typeface="Times New Roman"/>
              </a:rPr>
              <a:t>x</a:t>
            </a:r>
            <a:r>
              <a:rPr sz="1550" spc="105" dirty="0">
                <a:latin typeface="Arial"/>
                <a:cs typeface="Arial"/>
              </a:rPr>
              <a:t>(</a:t>
            </a:r>
            <a:r>
              <a:rPr sz="1550" i="1" spc="105" dirty="0">
                <a:latin typeface="Times New Roman"/>
                <a:cs typeface="Times New Roman"/>
              </a:rPr>
              <a:t>t</a:t>
            </a:r>
            <a:r>
              <a:rPr sz="1550" spc="105" dirty="0">
                <a:latin typeface="Arial"/>
                <a:cs typeface="Arial"/>
              </a:rPr>
              <a:t>)]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006" y="680054"/>
            <a:ext cx="7933690" cy="30491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0025" marR="5080" indent="-187325" algn="just">
              <a:lnSpc>
                <a:spcPct val="101899"/>
              </a:lnSpc>
              <a:spcBef>
                <a:spcPts val="80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dirty="0">
                <a:solidFill>
                  <a:srgbClr val="0000FF"/>
                </a:solidFill>
                <a:latin typeface="Lucida Sans"/>
                <a:cs typeface="Lucida Sans"/>
              </a:rPr>
              <a:t>System:</a:t>
            </a:r>
            <a:r>
              <a:rPr sz="22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10" dirty="0">
                <a:latin typeface="Lucida Sans"/>
                <a:cs typeface="Lucida Sans"/>
              </a:rPr>
              <a:t>mathematical </a:t>
            </a:r>
            <a:r>
              <a:rPr spc="-95" dirty="0">
                <a:latin typeface="Lucida Sans"/>
                <a:cs typeface="Lucida Sans"/>
              </a:rPr>
              <a:t>transformation </a:t>
            </a:r>
            <a:r>
              <a:rPr spc="-75" dirty="0">
                <a:latin typeface="Lucida Sans"/>
                <a:cs typeface="Lucida Sans"/>
              </a:rPr>
              <a:t>of </a:t>
            </a:r>
            <a:r>
              <a:rPr spc="-60" dirty="0">
                <a:latin typeface="Lucida Sans"/>
                <a:cs typeface="Lucida Sans"/>
              </a:rPr>
              <a:t>input </a:t>
            </a:r>
            <a:r>
              <a:rPr spc="-140" dirty="0">
                <a:latin typeface="Lucida Sans"/>
                <a:cs typeface="Lucida Sans"/>
              </a:rPr>
              <a:t>signal </a:t>
            </a:r>
            <a:r>
              <a:rPr spc="-60" dirty="0">
                <a:latin typeface="Lucida Sans"/>
                <a:cs typeface="Lucida Sans"/>
              </a:rPr>
              <a:t>(or </a:t>
            </a:r>
            <a:r>
              <a:rPr spc="-135" dirty="0">
                <a:latin typeface="Lucida Sans"/>
                <a:cs typeface="Lucida Sans"/>
              </a:rPr>
              <a:t>signals) </a:t>
            </a:r>
            <a:r>
              <a:rPr spc="-45" dirty="0">
                <a:latin typeface="Lucida Sans"/>
                <a:cs typeface="Lucida Sans"/>
              </a:rPr>
              <a:t>into  </a:t>
            </a:r>
            <a:r>
              <a:rPr spc="-55" dirty="0">
                <a:latin typeface="Lucida Sans"/>
                <a:cs typeface="Lucida Sans"/>
              </a:rPr>
              <a:t>output </a:t>
            </a:r>
            <a:r>
              <a:rPr spc="-140" dirty="0">
                <a:latin typeface="Lucida Sans"/>
                <a:cs typeface="Lucida Sans"/>
              </a:rPr>
              <a:t>signal </a:t>
            </a:r>
            <a:r>
              <a:rPr spc="-60" dirty="0">
                <a:latin typeface="Lucida Sans"/>
                <a:cs typeface="Lucida Sans"/>
              </a:rPr>
              <a:t>(or </a:t>
            </a:r>
            <a:r>
              <a:rPr spc="-135" dirty="0">
                <a:latin typeface="Lucida Sans"/>
                <a:cs typeface="Lucida Sans"/>
              </a:rPr>
              <a:t>signals) </a:t>
            </a:r>
            <a:r>
              <a:rPr spc="-105" dirty="0">
                <a:latin typeface="Lucida Sans"/>
                <a:cs typeface="Lucida Sans"/>
              </a:rPr>
              <a:t>resulting </a:t>
            </a:r>
            <a:r>
              <a:rPr spc="-85" dirty="0">
                <a:latin typeface="Lucida Sans"/>
                <a:cs typeface="Lucida Sans"/>
              </a:rPr>
              <a:t>from </a:t>
            </a:r>
            <a:r>
              <a:rPr spc="-145" dirty="0">
                <a:latin typeface="Lucida Sans"/>
                <a:cs typeface="Lucida Sans"/>
              </a:rPr>
              <a:t>idealized </a:t>
            </a:r>
            <a:r>
              <a:rPr spc="-150" dirty="0">
                <a:latin typeface="Lucida Sans"/>
                <a:cs typeface="Lucida Sans"/>
              </a:rPr>
              <a:t>model </a:t>
            </a:r>
            <a:r>
              <a:rPr spc="-75" dirty="0">
                <a:latin typeface="Lucida Sans"/>
                <a:cs typeface="Lucida Sans"/>
              </a:rPr>
              <a:t>of </a:t>
            </a:r>
            <a:r>
              <a:rPr spc="-220" dirty="0">
                <a:latin typeface="Lucida Sans"/>
                <a:cs typeface="Lucida Sans"/>
              </a:rPr>
              <a:t>a </a:t>
            </a:r>
            <a:r>
              <a:rPr spc="-140" dirty="0">
                <a:latin typeface="Lucida Sans"/>
                <a:cs typeface="Lucida Sans"/>
              </a:rPr>
              <a:t>physical  </a:t>
            </a:r>
            <a:r>
              <a:rPr spc="-175" dirty="0">
                <a:latin typeface="Lucida Sans"/>
                <a:cs typeface="Lucida Sans"/>
              </a:rPr>
              <a:t>device  </a:t>
            </a:r>
            <a:r>
              <a:rPr spc="-130" dirty="0">
                <a:latin typeface="Lucida Sans"/>
                <a:cs typeface="Lucida Sans"/>
              </a:rPr>
              <a:t>or </a:t>
            </a:r>
            <a:r>
              <a:rPr spc="-204" dirty="0">
                <a:latin typeface="Lucida Sans"/>
                <a:cs typeface="Lucida Sans"/>
              </a:rPr>
              <a:t>process  </a:t>
            </a:r>
            <a:r>
              <a:rPr spc="-75" dirty="0">
                <a:latin typeface="Lucida Sans"/>
                <a:cs typeface="Lucida Sans"/>
              </a:rPr>
              <a:t>of</a:t>
            </a:r>
            <a:r>
              <a:rPr spc="-25" dirty="0">
                <a:latin typeface="Lucida Sans"/>
                <a:cs typeface="Lucida Sans"/>
              </a:rPr>
              <a:t> </a:t>
            </a:r>
            <a:r>
              <a:rPr spc="-95" dirty="0">
                <a:latin typeface="Lucida Sans"/>
                <a:cs typeface="Lucida Sans"/>
              </a:rPr>
              <a:t>interest</a:t>
            </a:r>
            <a:endParaRPr dirty="0">
              <a:latin typeface="Lucida Sans"/>
              <a:cs typeface="Lucida Sans"/>
            </a:endParaRPr>
          </a:p>
          <a:p>
            <a:pPr marL="200025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i="1" spc="-160" dirty="0">
                <a:solidFill>
                  <a:srgbClr val="0000FF"/>
                </a:solidFill>
                <a:latin typeface="Lucida Sans"/>
                <a:cs typeface="Lucida Sans"/>
              </a:rPr>
              <a:t>Types:</a:t>
            </a:r>
            <a:endParaRPr dirty="0">
              <a:latin typeface="Lucida Sans"/>
              <a:cs typeface="Lucida Sans"/>
            </a:endParaRPr>
          </a:p>
          <a:p>
            <a:pPr marL="476884" lvl="1" indent="-167640">
              <a:lnSpc>
                <a:spcPct val="100000"/>
              </a:lnSpc>
              <a:spcBef>
                <a:spcPts val="245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477520" algn="l"/>
              </a:tabLst>
            </a:pPr>
            <a:r>
              <a:rPr spc="-70" dirty="0">
                <a:latin typeface="Lucida Sans"/>
                <a:cs typeface="Lucida Sans"/>
              </a:rPr>
              <a:t>Static </a:t>
            </a:r>
            <a:r>
              <a:rPr spc="-130" dirty="0">
                <a:latin typeface="Lucida Sans"/>
                <a:cs typeface="Lucida Sans"/>
              </a:rPr>
              <a:t>or  </a:t>
            </a:r>
            <a:r>
              <a:rPr spc="-145" dirty="0">
                <a:latin typeface="Lucida Sans"/>
                <a:cs typeface="Lucida Sans"/>
              </a:rPr>
              <a:t>dynamic</a:t>
            </a:r>
            <a:r>
              <a:rPr spc="-35" dirty="0">
                <a:latin typeface="Lucida Sans"/>
                <a:cs typeface="Lucida Sans"/>
              </a:rPr>
              <a:t> </a:t>
            </a:r>
            <a:r>
              <a:rPr spc="-180" dirty="0">
                <a:latin typeface="Lucida Sans"/>
                <a:cs typeface="Lucida Sans"/>
              </a:rPr>
              <a:t>system</a:t>
            </a:r>
            <a:endParaRPr dirty="0">
              <a:latin typeface="Lucida Sans"/>
              <a:cs typeface="Lucida Sans"/>
            </a:endParaRPr>
          </a:p>
          <a:p>
            <a:pPr marL="476884" lvl="1" indent="-167640">
              <a:lnSpc>
                <a:spcPct val="100000"/>
              </a:lnSpc>
              <a:spcBef>
                <a:spcPts val="50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477520" algn="l"/>
              </a:tabLst>
            </a:pPr>
            <a:r>
              <a:rPr spc="-140" dirty="0">
                <a:latin typeface="Lucida Sans"/>
                <a:cs typeface="Lucida Sans"/>
              </a:rPr>
              <a:t>Lumped-  </a:t>
            </a:r>
            <a:r>
              <a:rPr spc="-130" dirty="0">
                <a:latin typeface="Lucida Sans"/>
                <a:cs typeface="Lucida Sans"/>
              </a:rPr>
              <a:t>or  </a:t>
            </a:r>
            <a:r>
              <a:rPr spc="-110" dirty="0">
                <a:latin typeface="Lucida Sans"/>
                <a:cs typeface="Lucida Sans"/>
              </a:rPr>
              <a:t>distributed-parameter</a:t>
            </a:r>
            <a:r>
              <a:rPr spc="-400" dirty="0">
                <a:latin typeface="Lucida Sans"/>
                <a:cs typeface="Lucida Sans"/>
              </a:rPr>
              <a:t> </a:t>
            </a:r>
            <a:r>
              <a:rPr spc="-180" dirty="0">
                <a:latin typeface="Lucida Sans"/>
                <a:cs typeface="Lucida Sans"/>
              </a:rPr>
              <a:t>system</a:t>
            </a:r>
            <a:endParaRPr dirty="0">
              <a:latin typeface="Lucida Sans"/>
              <a:cs typeface="Lucida Sans"/>
            </a:endParaRPr>
          </a:p>
          <a:p>
            <a:pPr marL="476884" lvl="1" indent="-167640">
              <a:lnSpc>
                <a:spcPct val="100000"/>
              </a:lnSpc>
              <a:spcBef>
                <a:spcPts val="50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477520" algn="l"/>
              </a:tabLst>
            </a:pPr>
            <a:r>
              <a:rPr spc="-204" dirty="0">
                <a:latin typeface="Lucida Sans"/>
                <a:cs typeface="Lucida Sans"/>
              </a:rPr>
              <a:t>Passive  </a:t>
            </a:r>
            <a:r>
              <a:rPr spc="-130" dirty="0">
                <a:latin typeface="Lucida Sans"/>
                <a:cs typeface="Lucida Sans"/>
              </a:rPr>
              <a:t>or  </a:t>
            </a:r>
            <a:r>
              <a:rPr spc="-114" dirty="0">
                <a:latin typeface="Lucida Sans"/>
                <a:cs typeface="Lucida Sans"/>
              </a:rPr>
              <a:t>active</a:t>
            </a:r>
            <a:r>
              <a:rPr spc="-340" dirty="0">
                <a:latin typeface="Lucida Sans"/>
                <a:cs typeface="Lucida Sans"/>
              </a:rPr>
              <a:t> </a:t>
            </a:r>
            <a:r>
              <a:rPr spc="-180" dirty="0">
                <a:latin typeface="Lucida Sans"/>
                <a:cs typeface="Lucida Sans"/>
              </a:rPr>
              <a:t>system</a:t>
            </a:r>
            <a:endParaRPr dirty="0">
              <a:latin typeface="Lucida Sans"/>
              <a:cs typeface="Lucida Sans"/>
            </a:endParaRPr>
          </a:p>
          <a:p>
            <a:pPr marL="476884" lvl="1" indent="-167640">
              <a:lnSpc>
                <a:spcPct val="100000"/>
              </a:lnSpc>
              <a:spcBef>
                <a:spcPts val="50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477520" algn="l"/>
              </a:tabLst>
            </a:pPr>
            <a:r>
              <a:rPr spc="-125" dirty="0">
                <a:latin typeface="Lucida Sans"/>
                <a:cs typeface="Lucida Sans"/>
              </a:rPr>
              <a:t>Continuous–time, </a:t>
            </a:r>
            <a:r>
              <a:rPr spc="-120" dirty="0">
                <a:latin typeface="Lucida Sans"/>
                <a:cs typeface="Lucida Sans"/>
              </a:rPr>
              <a:t>discrete–time </a:t>
            </a:r>
            <a:r>
              <a:rPr spc="-130" dirty="0">
                <a:latin typeface="Lucida Sans"/>
                <a:cs typeface="Lucida Sans"/>
              </a:rPr>
              <a:t>or </a:t>
            </a:r>
            <a:r>
              <a:rPr spc="-110" dirty="0">
                <a:latin typeface="Lucida Sans"/>
                <a:cs typeface="Lucida Sans"/>
              </a:rPr>
              <a:t>hybrid </a:t>
            </a:r>
            <a:r>
              <a:rPr spc="240" dirty="0">
                <a:latin typeface="Lucida Sans"/>
                <a:cs typeface="Lucida Sans"/>
              </a:rPr>
              <a:t> </a:t>
            </a:r>
            <a:r>
              <a:rPr spc="-180" dirty="0">
                <a:latin typeface="Lucida Sans"/>
                <a:cs typeface="Lucida Sans"/>
              </a:rPr>
              <a:t>system</a:t>
            </a:r>
            <a:endParaRPr dirty="0">
              <a:latin typeface="Lucida Sans"/>
              <a:cs typeface="Lucida Sans"/>
            </a:endParaRPr>
          </a:p>
          <a:p>
            <a:pPr marL="2129155">
              <a:lnSpc>
                <a:spcPct val="100000"/>
              </a:lnSpc>
              <a:spcBef>
                <a:spcPts val="2725"/>
              </a:spcBef>
              <a:tabLst>
                <a:tab pos="4941570" algn="l"/>
              </a:tabLst>
            </a:pPr>
            <a:r>
              <a:rPr sz="1550" i="1" spc="215" dirty="0">
                <a:latin typeface="Times New Roman"/>
                <a:cs typeface="Times New Roman"/>
              </a:rPr>
              <a:t>INPUT	</a:t>
            </a:r>
            <a:r>
              <a:rPr sz="1550" i="1" spc="150" dirty="0">
                <a:latin typeface="Times New Roman"/>
                <a:cs typeface="Times New Roman"/>
              </a:rPr>
              <a:t>OUTPUT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4" y="5572135"/>
            <a:ext cx="738295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Lucida Sans"/>
                <a:cs typeface="Lucida Sans"/>
              </a:rPr>
              <a:t>Continuous-time system </a:t>
            </a:r>
            <a:r>
              <a:rPr dirty="0" smtClean="0">
                <a:latin typeface="Lucida Sans"/>
                <a:cs typeface="Lucida Sans"/>
              </a:rPr>
              <a:t>S with </a:t>
            </a:r>
            <a:r>
              <a:rPr dirty="0">
                <a:latin typeface="Lucida Sans"/>
                <a:cs typeface="Lucida Sans"/>
              </a:rPr>
              <a:t>input x (t) and </a:t>
            </a:r>
            <a:r>
              <a:rPr dirty="0" smtClean="0">
                <a:latin typeface="Lucida Sans"/>
                <a:cs typeface="Lucida Sans"/>
              </a:rPr>
              <a:t>output </a:t>
            </a:r>
            <a:r>
              <a:rPr dirty="0">
                <a:latin typeface="Lucida Sans"/>
                <a:cs typeface="Lucida Sans"/>
              </a:rPr>
              <a:t>y (t)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9745" y="31681"/>
            <a:ext cx="119189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Causality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006" y="754586"/>
            <a:ext cx="7513320" cy="361637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440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pc="-245" dirty="0">
                <a:latin typeface="Lucida Sans"/>
                <a:cs typeface="Lucida Sans"/>
              </a:rPr>
              <a:t>Cause  </a:t>
            </a:r>
            <a:r>
              <a:rPr spc="-175" dirty="0">
                <a:latin typeface="Lucida Sans"/>
                <a:cs typeface="Lucida Sans"/>
              </a:rPr>
              <a:t>and  </a:t>
            </a:r>
            <a:r>
              <a:rPr spc="-105" dirty="0">
                <a:latin typeface="Lucida Sans"/>
                <a:cs typeface="Lucida Sans"/>
              </a:rPr>
              <a:t>effect  </a:t>
            </a:r>
            <a:r>
              <a:rPr spc="-90" dirty="0">
                <a:latin typeface="Lucida Sans"/>
                <a:cs typeface="Lucida Sans"/>
              </a:rPr>
              <a:t>relation </a:t>
            </a:r>
            <a:r>
              <a:rPr spc="-180" dirty="0">
                <a:latin typeface="Lucida Sans"/>
                <a:cs typeface="Lucida Sans"/>
              </a:rPr>
              <a:t>between  </a:t>
            </a:r>
            <a:r>
              <a:rPr spc="-60" dirty="0">
                <a:latin typeface="Lucida Sans"/>
                <a:cs typeface="Lucida Sans"/>
              </a:rPr>
              <a:t>input </a:t>
            </a:r>
            <a:r>
              <a:rPr spc="-175" dirty="0">
                <a:latin typeface="Lucida Sans"/>
                <a:cs typeface="Lucida Sans"/>
              </a:rPr>
              <a:t>and</a:t>
            </a:r>
            <a:r>
              <a:rPr spc="-280" dirty="0">
                <a:latin typeface="Lucida Sans"/>
                <a:cs typeface="Lucida Sans"/>
              </a:rPr>
              <a:t> </a:t>
            </a:r>
            <a:r>
              <a:rPr spc="-55" dirty="0">
                <a:latin typeface="Lucida Sans"/>
                <a:cs typeface="Lucida Sans"/>
              </a:rPr>
              <a:t>output</a:t>
            </a:r>
            <a:endParaRPr dirty="0">
              <a:latin typeface="Lucida Sans"/>
              <a:cs typeface="Lucida Sans"/>
            </a:endParaRPr>
          </a:p>
          <a:p>
            <a:pPr marL="200025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pc="-160" dirty="0">
                <a:latin typeface="Lucida Sans"/>
                <a:cs typeface="Lucida Sans"/>
              </a:rPr>
              <a:t>For 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i="1" spc="125" dirty="0">
                <a:latin typeface="Lucida Sans"/>
                <a:cs typeface="Lucida Sans"/>
              </a:rPr>
              <a:t>τ </a:t>
            </a:r>
            <a:r>
              <a:rPr i="1" spc="405" dirty="0">
                <a:latin typeface="Lucida Sans"/>
                <a:cs typeface="Lucida Sans"/>
              </a:rPr>
              <a:t>&gt; </a:t>
            </a:r>
            <a:r>
              <a:rPr spc="-105" dirty="0">
                <a:latin typeface="Lucida Sans"/>
                <a:cs typeface="Lucida Sans"/>
              </a:rPr>
              <a:t>0</a:t>
            </a:r>
            <a:r>
              <a:rPr sz="2200" spc="-105" dirty="0">
                <a:latin typeface="Arial"/>
                <a:cs typeface="Arial"/>
              </a:rPr>
              <a:t>, </a:t>
            </a:r>
            <a:r>
              <a:rPr spc="-190" dirty="0">
                <a:latin typeface="Lucida Sans"/>
                <a:cs typeface="Lucida Sans"/>
              </a:rPr>
              <a:t>when  </a:t>
            </a:r>
            <a:r>
              <a:rPr spc="-145" dirty="0">
                <a:latin typeface="Lucida Sans"/>
                <a:cs typeface="Lucida Sans"/>
              </a:rPr>
              <a:t>considering </a:t>
            </a:r>
            <a:r>
              <a:rPr spc="-125" dirty="0">
                <a:latin typeface="Lucida Sans"/>
                <a:cs typeface="Lucida Sans"/>
              </a:rPr>
              <a:t>causality</a:t>
            </a:r>
            <a:r>
              <a:rPr spc="-95" dirty="0">
                <a:latin typeface="Lucida Sans"/>
                <a:cs typeface="Lucida Sans"/>
              </a:rPr>
              <a:t> </a:t>
            </a:r>
            <a:r>
              <a:rPr spc="-50" dirty="0">
                <a:latin typeface="Lucida Sans"/>
                <a:cs typeface="Lucida Sans"/>
              </a:rPr>
              <a:t>let</a:t>
            </a:r>
            <a:endParaRPr dirty="0">
              <a:latin typeface="Lucida Sans"/>
              <a:cs typeface="Lucida Sans"/>
            </a:endParaRPr>
          </a:p>
          <a:p>
            <a:pPr marL="476884" lvl="1" indent="-167640">
              <a:lnSpc>
                <a:spcPct val="100000"/>
              </a:lnSpc>
              <a:spcBef>
                <a:spcPts val="245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477520" algn="l"/>
              </a:tabLst>
            </a:pPr>
            <a:r>
              <a:rPr spc="-80" dirty="0">
                <a:latin typeface="Lucida Sans"/>
                <a:cs typeface="Lucida Sans"/>
              </a:rPr>
              <a:t>time </a:t>
            </a:r>
            <a:r>
              <a:rPr i="1" spc="135" dirty="0">
                <a:latin typeface="Lucida Sans"/>
                <a:cs typeface="Lucida Sans"/>
              </a:rPr>
              <a:t>t </a:t>
            </a:r>
            <a:r>
              <a:rPr spc="-195" dirty="0">
                <a:latin typeface="Lucida Sans"/>
                <a:cs typeface="Lucida Sans"/>
              </a:rPr>
              <a:t>be  </a:t>
            </a:r>
            <a:r>
              <a:rPr spc="-100" dirty="0">
                <a:latin typeface="Lucida Sans"/>
                <a:cs typeface="Lucida Sans"/>
              </a:rPr>
              <a:t>the</a:t>
            </a:r>
            <a:r>
              <a:rPr spc="155" dirty="0">
                <a:latin typeface="Lucida Sans"/>
                <a:cs typeface="Lucida Sans"/>
              </a:rPr>
              <a:t> </a:t>
            </a:r>
            <a:r>
              <a:rPr i="1" spc="-160" dirty="0">
                <a:solidFill>
                  <a:srgbClr val="0000FF"/>
                </a:solidFill>
                <a:latin typeface="Lucida Sans"/>
                <a:cs typeface="Lucida Sans"/>
              </a:rPr>
              <a:t>present</a:t>
            </a:r>
            <a:endParaRPr dirty="0">
              <a:latin typeface="Lucida Sans"/>
              <a:cs typeface="Lucida Sans"/>
            </a:endParaRPr>
          </a:p>
          <a:p>
            <a:pPr marL="476884" lvl="1" indent="-167640">
              <a:lnSpc>
                <a:spcPct val="100000"/>
              </a:lnSpc>
              <a:spcBef>
                <a:spcPts val="45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477520" algn="l"/>
              </a:tabLst>
            </a:pPr>
            <a:r>
              <a:rPr spc="-125" dirty="0" smtClean="0">
                <a:latin typeface="Lucida Sans"/>
                <a:cs typeface="Lucida Sans"/>
              </a:rPr>
              <a:t>time  </a:t>
            </a:r>
            <a:r>
              <a:rPr i="1" spc="135" dirty="0">
                <a:latin typeface="Lucida Sans"/>
                <a:cs typeface="Lucida Sans"/>
              </a:rPr>
              <a:t>t </a:t>
            </a:r>
            <a:r>
              <a:rPr i="1" spc="-35" dirty="0">
                <a:latin typeface="Lucida Sans"/>
                <a:cs typeface="Lucida Sans"/>
              </a:rPr>
              <a:t>− </a:t>
            </a:r>
            <a:r>
              <a:rPr i="1" spc="125" dirty="0">
                <a:latin typeface="Lucida Sans"/>
                <a:cs typeface="Lucida Sans"/>
              </a:rPr>
              <a:t>τ </a:t>
            </a:r>
            <a:r>
              <a:rPr spc="-195" dirty="0">
                <a:latin typeface="Lucida Sans"/>
                <a:cs typeface="Lucida Sans"/>
              </a:rPr>
              <a:t>be  </a:t>
            </a:r>
            <a:r>
              <a:rPr spc="-100" dirty="0">
                <a:latin typeface="Lucida Sans"/>
                <a:cs typeface="Lucida Sans"/>
              </a:rPr>
              <a:t>the </a:t>
            </a:r>
            <a:r>
              <a:rPr i="1" spc="-110" dirty="0">
                <a:solidFill>
                  <a:srgbClr val="0000FF"/>
                </a:solidFill>
                <a:latin typeface="Lucida Sans"/>
                <a:cs typeface="Lucida Sans"/>
              </a:rPr>
              <a:t>past</a:t>
            </a:r>
            <a:r>
              <a:rPr sz="2200" spc="-110" dirty="0">
                <a:latin typeface="Arial"/>
                <a:cs typeface="Arial"/>
              </a:rPr>
              <a:t>,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pc="-175" dirty="0">
                <a:latin typeface="Lucida Sans"/>
                <a:cs typeface="Lucida Sans"/>
              </a:rPr>
              <a:t>and</a:t>
            </a:r>
            <a:endParaRPr dirty="0">
              <a:latin typeface="Lucida Sans"/>
              <a:cs typeface="Lucida Sans"/>
            </a:endParaRPr>
          </a:p>
          <a:p>
            <a:pPr marL="476884" lvl="1" indent="-167640">
              <a:lnSpc>
                <a:spcPct val="100000"/>
              </a:lnSpc>
              <a:spcBef>
                <a:spcPts val="45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477520" algn="l"/>
              </a:tabLst>
            </a:pPr>
            <a:r>
              <a:rPr spc="-125" dirty="0" smtClean="0">
                <a:latin typeface="Lucida Sans"/>
                <a:cs typeface="Lucida Sans"/>
              </a:rPr>
              <a:t>time </a:t>
            </a:r>
            <a:r>
              <a:rPr i="1" spc="135" dirty="0">
                <a:latin typeface="Lucida Sans"/>
                <a:cs typeface="Lucida Sans"/>
              </a:rPr>
              <a:t>t </a:t>
            </a:r>
            <a:r>
              <a:rPr spc="340" dirty="0">
                <a:latin typeface="Lucida Sans"/>
                <a:cs typeface="Lucida Sans"/>
              </a:rPr>
              <a:t>+ </a:t>
            </a:r>
            <a:r>
              <a:rPr i="1" spc="125" dirty="0">
                <a:latin typeface="Lucida Sans"/>
                <a:cs typeface="Lucida Sans"/>
              </a:rPr>
              <a:t>τ </a:t>
            </a:r>
            <a:r>
              <a:rPr spc="-195" dirty="0">
                <a:latin typeface="Lucida Sans"/>
                <a:cs typeface="Lucida Sans"/>
              </a:rPr>
              <a:t>be  </a:t>
            </a:r>
            <a:r>
              <a:rPr spc="-100" dirty="0">
                <a:latin typeface="Lucida Sans"/>
                <a:cs typeface="Lucida Sans"/>
              </a:rPr>
              <a:t>the</a:t>
            </a:r>
            <a:r>
              <a:rPr spc="-229" dirty="0">
                <a:latin typeface="Lucida Sans"/>
                <a:cs typeface="Lucida Sans"/>
              </a:rPr>
              <a:t> </a:t>
            </a:r>
            <a:r>
              <a:rPr i="1" spc="-75" dirty="0">
                <a:solidFill>
                  <a:srgbClr val="0000FF"/>
                </a:solidFill>
                <a:latin typeface="Lucida Sans"/>
                <a:cs typeface="Lucida Sans"/>
              </a:rPr>
              <a:t>future</a:t>
            </a:r>
            <a:endParaRPr dirty="0">
              <a:latin typeface="Lucida Sans"/>
              <a:cs typeface="Lucida Sans"/>
            </a:endParaRPr>
          </a:p>
          <a:p>
            <a:pPr marL="200025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pc="-180" dirty="0">
                <a:latin typeface="Lucida Sans"/>
                <a:cs typeface="Lucida Sans"/>
              </a:rPr>
              <a:t>System  </a:t>
            </a:r>
            <a:r>
              <a:rPr i="1" spc="-50" dirty="0">
                <a:latin typeface="Lucida Sans"/>
                <a:cs typeface="Lucida Sans"/>
              </a:rPr>
              <a:t>S </a:t>
            </a:r>
            <a:r>
              <a:rPr spc="-150" dirty="0">
                <a:latin typeface="Lucida Sans"/>
                <a:cs typeface="Lucida Sans"/>
              </a:rPr>
              <a:t>is  </a:t>
            </a:r>
            <a:r>
              <a:rPr spc="-180" dirty="0">
                <a:solidFill>
                  <a:srgbClr val="FF0000"/>
                </a:solidFill>
                <a:latin typeface="Lucida Sans"/>
                <a:cs typeface="Lucida Sans"/>
              </a:rPr>
              <a:t>causal</a:t>
            </a:r>
            <a:r>
              <a:rPr sz="22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if</a:t>
            </a:r>
            <a:endParaRPr dirty="0">
              <a:latin typeface="Arial"/>
              <a:cs typeface="Arial"/>
            </a:endParaRPr>
          </a:p>
          <a:p>
            <a:pPr marL="476884" lvl="1" indent="-167640">
              <a:lnSpc>
                <a:spcPct val="100000"/>
              </a:lnSpc>
              <a:spcBef>
                <a:spcPts val="245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477520" algn="l"/>
              </a:tabLst>
            </a:pPr>
            <a:r>
              <a:rPr sz="2200" i="1" spc="-140" dirty="0">
                <a:latin typeface="Arial"/>
                <a:cs typeface="Arial"/>
              </a:rPr>
              <a:t>x</a:t>
            </a:r>
            <a:r>
              <a:rPr sz="2200" i="1" spc="-420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</a:t>
            </a:r>
            <a:r>
              <a:rPr sz="2200" spc="0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0,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IC=</a:t>
            </a:r>
            <a:r>
              <a:rPr sz="2200" spc="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0,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output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i="1" spc="-140" dirty="0">
                <a:latin typeface="Arial"/>
                <a:cs typeface="Arial"/>
              </a:rPr>
              <a:t>y</a:t>
            </a:r>
            <a:r>
              <a:rPr sz="2200" i="1" spc="-385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</a:t>
            </a:r>
            <a:r>
              <a:rPr sz="2200" spc="0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0,</a:t>
            </a:r>
            <a:endParaRPr sz="2200" dirty="0">
              <a:latin typeface="Arial"/>
              <a:cs typeface="Arial"/>
            </a:endParaRPr>
          </a:p>
          <a:p>
            <a:pPr marL="476884" lvl="1" indent="-167640">
              <a:lnSpc>
                <a:spcPct val="100000"/>
              </a:lnSpc>
              <a:spcBef>
                <a:spcPts val="45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477520" algn="l"/>
              </a:tabLst>
            </a:pPr>
            <a:r>
              <a:rPr spc="-55" dirty="0">
                <a:latin typeface="Arial"/>
                <a:cs typeface="Arial"/>
              </a:rPr>
              <a:t>output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i="1" spc="-140" dirty="0">
                <a:latin typeface="Arial"/>
                <a:cs typeface="Arial"/>
              </a:rPr>
              <a:t>y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 </a:t>
            </a:r>
            <a:r>
              <a:rPr spc="-215" dirty="0">
                <a:latin typeface="Arial"/>
                <a:cs typeface="Arial"/>
              </a:rPr>
              <a:t>does  </a:t>
            </a:r>
            <a:r>
              <a:rPr spc="-60" dirty="0">
                <a:latin typeface="Arial"/>
                <a:cs typeface="Arial"/>
              </a:rPr>
              <a:t>not </a:t>
            </a:r>
            <a:r>
              <a:rPr spc="-190" dirty="0">
                <a:latin typeface="Arial"/>
                <a:cs typeface="Arial"/>
              </a:rPr>
              <a:t>depend  </a:t>
            </a:r>
            <a:r>
              <a:rPr spc="-165" dirty="0">
                <a:latin typeface="Arial"/>
                <a:cs typeface="Arial"/>
              </a:rPr>
              <a:t>on  </a:t>
            </a:r>
            <a:r>
              <a:rPr spc="-75" dirty="0">
                <a:latin typeface="Arial"/>
                <a:cs typeface="Arial"/>
              </a:rPr>
              <a:t>future</a:t>
            </a:r>
            <a:r>
              <a:rPr spc="-365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inputs</a:t>
            </a:r>
            <a:endParaRPr dirty="0">
              <a:latin typeface="Arial"/>
              <a:cs typeface="Arial"/>
            </a:endParaRPr>
          </a:p>
          <a:p>
            <a:pPr marL="200025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pc="-75" dirty="0">
                <a:solidFill>
                  <a:srgbClr val="FF0000"/>
                </a:solidFill>
                <a:latin typeface="Lucida Sans"/>
                <a:cs typeface="Lucida Sans"/>
              </a:rPr>
              <a:t>LTI </a:t>
            </a:r>
            <a:r>
              <a:rPr spc="-180" dirty="0">
                <a:solidFill>
                  <a:srgbClr val="FF0000"/>
                </a:solidFill>
                <a:latin typeface="Lucida Sans"/>
                <a:cs typeface="Lucida Sans"/>
              </a:rPr>
              <a:t>system</a:t>
            </a:r>
            <a:r>
              <a:rPr sz="2200" spc="-18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200" i="1" spc="-50" dirty="0">
                <a:solidFill>
                  <a:srgbClr val="FF0000"/>
                </a:solidFill>
                <a:latin typeface="メイリオ"/>
                <a:cs typeface="メイリオ"/>
              </a:rPr>
              <a:t>S </a:t>
            </a:r>
            <a:r>
              <a:rPr spc="-170" dirty="0">
                <a:latin typeface="Lucida Sans"/>
                <a:cs typeface="Lucida Sans"/>
              </a:rPr>
              <a:t>represented  </a:t>
            </a:r>
            <a:r>
              <a:rPr spc="-175" dirty="0">
                <a:latin typeface="Lucida Sans"/>
                <a:cs typeface="Lucida Sans"/>
              </a:rPr>
              <a:t>by  </a:t>
            </a:r>
            <a:r>
              <a:rPr spc="-50" dirty="0">
                <a:latin typeface="Lucida Sans"/>
                <a:cs typeface="Lucida Sans"/>
              </a:rPr>
              <a:t>its </a:t>
            </a:r>
            <a:r>
              <a:rPr spc="-150" dirty="0">
                <a:latin typeface="Lucida Sans"/>
                <a:cs typeface="Lucida Sans"/>
              </a:rPr>
              <a:t>impulse </a:t>
            </a:r>
            <a:r>
              <a:rPr spc="-204" dirty="0">
                <a:latin typeface="Lucida Sans"/>
                <a:cs typeface="Lucida Sans"/>
              </a:rPr>
              <a:t>response  </a:t>
            </a:r>
            <a:r>
              <a:rPr sz="2200" i="1" spc="85" dirty="0">
                <a:latin typeface="Arial"/>
                <a:cs typeface="Arial"/>
              </a:rPr>
              <a:t>h</a:t>
            </a:r>
            <a:r>
              <a:rPr sz="2200" spc="85" dirty="0">
                <a:latin typeface="Arial"/>
                <a:cs typeface="Arial"/>
              </a:rPr>
              <a:t>(</a:t>
            </a:r>
            <a:r>
              <a:rPr sz="2200" i="1" spc="85" dirty="0">
                <a:latin typeface="Arial"/>
                <a:cs typeface="Arial"/>
              </a:rPr>
              <a:t>t</a:t>
            </a:r>
            <a:r>
              <a:rPr sz="2200" spc="85" dirty="0">
                <a:latin typeface="Arial"/>
                <a:cs typeface="Arial"/>
              </a:rPr>
              <a:t>) </a:t>
            </a:r>
            <a:r>
              <a:rPr spc="-150" dirty="0">
                <a:latin typeface="Arial"/>
                <a:cs typeface="Arial"/>
              </a:rPr>
              <a:t>is </a:t>
            </a:r>
            <a:r>
              <a:rPr spc="-175" dirty="0">
                <a:solidFill>
                  <a:srgbClr val="FF0000"/>
                </a:solidFill>
                <a:latin typeface="Arial"/>
                <a:cs typeface="Arial"/>
              </a:rPr>
              <a:t>causal 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if</a:t>
            </a:r>
            <a:endParaRPr dirty="0">
              <a:latin typeface="Arial"/>
              <a:cs typeface="Arial"/>
            </a:endParaRPr>
          </a:p>
          <a:p>
            <a:pPr marL="920115">
              <a:lnSpc>
                <a:spcPct val="100000"/>
              </a:lnSpc>
              <a:spcBef>
                <a:spcPts val="1140"/>
              </a:spcBef>
              <a:tabLst>
                <a:tab pos="2505710" algn="l"/>
              </a:tabLst>
            </a:pPr>
            <a:endParaRPr sz="2200" dirty="0">
              <a:latin typeface="Arial"/>
              <a:cs typeface="Arial"/>
            </a:endParaRPr>
          </a:p>
        </p:txBody>
      </p:sp>
      <p:pic>
        <p:nvPicPr>
          <p:cNvPr id="9" name="Picture 8" descr="&amp;&amp;_h(t)=0_qquad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4051300"/>
            <a:ext cx="6007100" cy="1231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4859" y="31681"/>
            <a:ext cx="491045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Graphical  </a:t>
            </a:r>
            <a:r>
              <a:rPr spc="-40" dirty="0"/>
              <a:t>computation </a:t>
            </a:r>
            <a:r>
              <a:rPr spc="-55" dirty="0"/>
              <a:t>of</a:t>
            </a:r>
            <a:r>
              <a:rPr spc="155" dirty="0"/>
              <a:t> </a:t>
            </a:r>
            <a:r>
              <a:rPr spc="-75" dirty="0"/>
              <a:t>convolution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166680"/>
            <a:ext cx="794956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20440" algn="l"/>
                <a:tab pos="7239634" algn="l"/>
              </a:tabLst>
            </a:pPr>
            <a:r>
              <a:rPr i="1" spc="-50" dirty="0">
                <a:latin typeface="メイリオ"/>
                <a:cs typeface="メイリオ"/>
              </a:rPr>
              <a:t>S </a:t>
            </a:r>
            <a:r>
              <a:rPr spc="-150" dirty="0">
                <a:latin typeface="Arial"/>
                <a:cs typeface="Arial"/>
              </a:rPr>
              <a:t>is  </a:t>
            </a:r>
            <a:r>
              <a:rPr spc="-75" dirty="0">
                <a:latin typeface="Arial"/>
                <a:cs typeface="Arial"/>
              </a:rPr>
              <a:t>LTI </a:t>
            </a:r>
            <a:r>
              <a:rPr spc="-175" dirty="0">
                <a:latin typeface="Arial"/>
                <a:cs typeface="Arial"/>
              </a:rPr>
              <a:t>and  </a:t>
            </a:r>
            <a:r>
              <a:rPr spc="-155" dirty="0">
                <a:latin typeface="Arial"/>
                <a:cs typeface="Arial"/>
              </a:rPr>
              <a:t>causal,  </a:t>
            </a:r>
            <a:r>
              <a:rPr sz="2200" i="1" spc="85" dirty="0">
                <a:latin typeface="Arial"/>
                <a:cs typeface="Arial"/>
              </a:rPr>
              <a:t>h</a:t>
            </a:r>
            <a:r>
              <a:rPr sz="2200" spc="85" dirty="0">
                <a:latin typeface="Arial"/>
                <a:cs typeface="Arial"/>
              </a:rPr>
              <a:t>(</a:t>
            </a:r>
            <a:r>
              <a:rPr sz="2200" i="1" spc="85" dirty="0">
                <a:latin typeface="Arial"/>
                <a:cs typeface="Arial"/>
              </a:rPr>
              <a:t>t</a:t>
            </a:r>
            <a:r>
              <a:rPr sz="2200" spc="85" dirty="0">
                <a:latin typeface="Arial"/>
                <a:cs typeface="Arial"/>
              </a:rPr>
              <a:t>)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0</a:t>
            </a:r>
            <a:r>
              <a:rPr sz="2200" i="1" spc="-95" dirty="0" smtClean="0">
                <a:latin typeface="Arial"/>
                <a:cs typeface="Arial"/>
              </a:rPr>
              <a:t>,</a:t>
            </a:r>
            <a:r>
              <a:rPr lang="en-US" sz="2200" i="1" spc="-95" dirty="0" smtClean="0">
                <a:latin typeface="Arial"/>
                <a:cs typeface="Arial"/>
              </a:rPr>
              <a:t> </a:t>
            </a:r>
            <a:r>
              <a:rPr sz="2200" i="1" spc="135" dirty="0" smtClean="0">
                <a:latin typeface="Arial"/>
                <a:cs typeface="Arial"/>
              </a:rPr>
              <a:t>t </a:t>
            </a:r>
            <a:r>
              <a:rPr sz="2200" i="1" spc="405" dirty="0">
                <a:latin typeface="Arial"/>
                <a:cs typeface="Arial"/>
              </a:rPr>
              <a:t>&lt; </a:t>
            </a:r>
            <a:r>
              <a:rPr sz="2200" spc="-105" dirty="0">
                <a:latin typeface="Arial"/>
                <a:cs typeface="Arial"/>
              </a:rPr>
              <a:t>0</a:t>
            </a:r>
            <a:r>
              <a:rPr spc="-105" dirty="0">
                <a:latin typeface="Arial"/>
                <a:cs typeface="Arial"/>
              </a:rPr>
              <a:t>, </a:t>
            </a:r>
            <a:r>
              <a:rPr spc="-60" dirty="0">
                <a:latin typeface="Arial"/>
                <a:cs typeface="Arial"/>
              </a:rPr>
              <a:t>input </a:t>
            </a:r>
            <a:r>
              <a:rPr spc="-150" dirty="0">
                <a:latin typeface="Arial"/>
                <a:cs typeface="Arial"/>
              </a:rPr>
              <a:t>is </a:t>
            </a:r>
            <a:r>
              <a:rPr spc="-155" dirty="0">
                <a:latin typeface="Arial"/>
                <a:cs typeface="Arial"/>
              </a:rPr>
              <a:t>causal</a:t>
            </a:r>
            <a:r>
              <a:rPr sz="2200" spc="-155" dirty="0">
                <a:latin typeface="Arial"/>
                <a:cs typeface="Arial"/>
              </a:rPr>
              <a:t>, </a:t>
            </a:r>
            <a:r>
              <a:rPr sz="2200" i="1" spc="-140" dirty="0">
                <a:latin typeface="Arial"/>
                <a:cs typeface="Arial"/>
              </a:rPr>
              <a:t>x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0</a:t>
            </a:r>
            <a:r>
              <a:rPr sz="2200" i="1" spc="-95" dirty="0">
                <a:latin typeface="Arial"/>
                <a:cs typeface="Arial"/>
              </a:rPr>
              <a:t>,	</a:t>
            </a:r>
            <a:r>
              <a:rPr sz="2200" i="1" spc="135" dirty="0">
                <a:latin typeface="Arial"/>
                <a:cs typeface="Arial"/>
              </a:rPr>
              <a:t>t </a:t>
            </a:r>
            <a:r>
              <a:rPr sz="2200" i="1" spc="405" dirty="0">
                <a:latin typeface="Arial"/>
                <a:cs typeface="Arial"/>
              </a:rPr>
              <a:t>&lt;</a:t>
            </a:r>
            <a:r>
              <a:rPr sz="2200" i="1" spc="-6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0,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508310"/>
            <a:ext cx="76200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>
                <a:latin typeface="Arial"/>
                <a:cs typeface="Arial"/>
              </a:rPr>
              <a:t>outpu</a:t>
            </a:r>
            <a:r>
              <a:rPr sz="2200" spc="-55" dirty="0">
                <a:latin typeface="Arial"/>
                <a:cs typeface="Arial"/>
              </a:rPr>
              <a:t>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387350" y="2755900"/>
            <a:ext cx="8305800" cy="244361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spc="-145" dirty="0" smtClean="0">
                <a:solidFill>
                  <a:srgbClr val="FF0000"/>
                </a:solidFill>
              </a:rPr>
              <a:t>Graphical</a:t>
            </a:r>
            <a:r>
              <a:rPr sz="1800" spc="50" dirty="0" smtClean="0">
                <a:solidFill>
                  <a:srgbClr val="FF0000"/>
                </a:solidFill>
              </a:rPr>
              <a:t> </a:t>
            </a:r>
            <a:r>
              <a:rPr sz="1800" spc="-160" dirty="0">
                <a:solidFill>
                  <a:srgbClr val="FF0000"/>
                </a:solidFill>
              </a:rPr>
              <a:t>procedure</a:t>
            </a:r>
            <a:endParaRPr sz="1800" dirty="0"/>
          </a:p>
          <a:p>
            <a:pPr marL="289560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90195" algn="l"/>
              </a:tabLst>
            </a:pPr>
            <a:r>
              <a:rPr sz="1800" spc="-220" dirty="0"/>
              <a:t>Choose  </a:t>
            </a:r>
            <a:r>
              <a:rPr sz="1800" spc="-80" dirty="0"/>
              <a:t>time </a:t>
            </a:r>
            <a:r>
              <a:rPr sz="1800" i="1" spc="15" dirty="0"/>
              <a:t>t</a:t>
            </a:r>
            <a:r>
              <a:rPr sz="1800" spc="22" baseline="-12544" dirty="0"/>
              <a:t>0  </a:t>
            </a:r>
            <a:r>
              <a:rPr sz="1800" spc="-20" dirty="0"/>
              <a:t>to </a:t>
            </a:r>
            <a:r>
              <a:rPr sz="1800" spc="-140" dirty="0"/>
              <a:t>compute</a:t>
            </a:r>
            <a:r>
              <a:rPr sz="2200" spc="-140" dirty="0"/>
              <a:t> </a:t>
            </a:r>
            <a:r>
              <a:rPr sz="2200" i="1" spc="-140" dirty="0">
                <a:latin typeface="Arial"/>
                <a:cs typeface="Arial"/>
              </a:rPr>
              <a:t>y </a:t>
            </a:r>
            <a:r>
              <a:rPr sz="2200" spc="40" dirty="0"/>
              <a:t>(</a:t>
            </a:r>
            <a:r>
              <a:rPr sz="2200" i="1" spc="40" dirty="0">
                <a:latin typeface="Arial"/>
                <a:cs typeface="Arial"/>
              </a:rPr>
              <a:t>t</a:t>
            </a:r>
            <a:r>
              <a:rPr sz="2325" spc="60" baseline="-12544" dirty="0"/>
              <a:t>0</a:t>
            </a:r>
            <a:r>
              <a:rPr sz="2200" spc="40" dirty="0"/>
              <a:t>),</a:t>
            </a:r>
            <a:endParaRPr sz="2200" dirty="0">
              <a:latin typeface="Arial"/>
              <a:cs typeface="Arial"/>
            </a:endParaRPr>
          </a:p>
          <a:p>
            <a:pPr marL="289560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90195" algn="l"/>
              </a:tabLst>
            </a:pPr>
            <a:r>
              <a:rPr sz="1800" spc="-40" dirty="0">
                <a:latin typeface="Lucida Sans"/>
                <a:cs typeface="Lucida Sans"/>
              </a:rPr>
              <a:t>Plot </a:t>
            </a:r>
            <a:r>
              <a:rPr sz="1800" spc="-260" dirty="0">
                <a:latin typeface="Lucida Sans"/>
                <a:cs typeface="Lucida Sans"/>
              </a:rPr>
              <a:t>as  </a:t>
            </a:r>
            <a:r>
              <a:rPr sz="1800" spc="-100" dirty="0">
                <a:latin typeface="Lucida Sans"/>
                <a:cs typeface="Lucida Sans"/>
              </a:rPr>
              <a:t>functions </a:t>
            </a:r>
            <a:r>
              <a:rPr sz="1800" spc="-75" dirty="0">
                <a:latin typeface="Lucida Sans"/>
                <a:cs typeface="Lucida Sans"/>
              </a:rPr>
              <a:t>of </a:t>
            </a:r>
            <a:r>
              <a:rPr sz="1800" i="1" spc="125" dirty="0">
                <a:latin typeface="Lucida Sans"/>
                <a:cs typeface="Lucida Sans"/>
              </a:rPr>
              <a:t>τ </a:t>
            </a:r>
            <a:r>
              <a:rPr sz="2200" spc="-30" dirty="0"/>
              <a:t>, </a:t>
            </a:r>
            <a:r>
              <a:rPr sz="2200" i="1" spc="-140" dirty="0">
                <a:latin typeface="Arial"/>
                <a:cs typeface="Arial"/>
              </a:rPr>
              <a:t>x </a:t>
            </a:r>
            <a:r>
              <a:rPr sz="2200" spc="100" dirty="0"/>
              <a:t>(</a:t>
            </a:r>
            <a:r>
              <a:rPr sz="2200" i="1" spc="100" dirty="0">
                <a:latin typeface="Lucida Sans"/>
                <a:cs typeface="Lucida Sans"/>
              </a:rPr>
              <a:t>τ</a:t>
            </a:r>
            <a:r>
              <a:rPr sz="2200" i="1" spc="100" dirty="0">
                <a:latin typeface="Arial"/>
                <a:cs typeface="Arial"/>
              </a:rPr>
              <a:t> </a:t>
            </a:r>
            <a:r>
              <a:rPr sz="1800" spc="75" dirty="0">
                <a:latin typeface="Lucida Sans"/>
                <a:cs typeface="Lucida Sans"/>
              </a:rPr>
              <a:t>) </a:t>
            </a:r>
            <a:r>
              <a:rPr sz="1800" spc="-175" dirty="0">
                <a:latin typeface="Lucida Sans"/>
                <a:cs typeface="Lucida Sans"/>
              </a:rPr>
              <a:t>and </a:t>
            </a:r>
            <a:r>
              <a:rPr sz="1800" spc="-100" dirty="0">
                <a:latin typeface="Lucida Sans"/>
                <a:cs typeface="Lucida Sans"/>
              </a:rPr>
              <a:t>the </a:t>
            </a:r>
            <a:r>
              <a:rPr sz="1800" spc="-120" dirty="0">
                <a:latin typeface="Lucida Sans"/>
                <a:cs typeface="Lucida Sans"/>
              </a:rPr>
              <a:t>reflected </a:t>
            </a:r>
            <a:r>
              <a:rPr sz="1800" spc="-175" dirty="0">
                <a:latin typeface="Lucida Sans"/>
                <a:cs typeface="Lucida Sans"/>
              </a:rPr>
              <a:t>and </a:t>
            </a:r>
            <a:r>
              <a:rPr sz="1800" spc="-195" dirty="0" smtClean="0">
                <a:latin typeface="Lucida Sans"/>
                <a:cs typeface="Lucida Sans"/>
              </a:rPr>
              <a:t>delayed</a:t>
            </a:r>
            <a:r>
              <a:rPr sz="2200" spc="15" dirty="0" smtClean="0"/>
              <a:t> </a:t>
            </a:r>
            <a:r>
              <a:rPr sz="2200" i="1" spc="0" dirty="0">
                <a:latin typeface="Arial"/>
                <a:cs typeface="Arial"/>
              </a:rPr>
              <a:t>h</a:t>
            </a:r>
            <a:r>
              <a:rPr sz="2200" spc="0" dirty="0"/>
              <a:t>(</a:t>
            </a:r>
            <a:r>
              <a:rPr sz="2200" i="1" spc="0" dirty="0">
                <a:latin typeface="Arial"/>
                <a:cs typeface="Arial"/>
              </a:rPr>
              <a:t>t</a:t>
            </a:r>
            <a:r>
              <a:rPr sz="2325" spc="0" baseline="-12544" dirty="0"/>
              <a:t>0 </a:t>
            </a:r>
            <a:r>
              <a:rPr sz="2200" i="1" spc="-35" dirty="0">
                <a:latin typeface="メイリオ"/>
                <a:cs typeface="メイリオ"/>
              </a:rPr>
              <a:t>− </a:t>
            </a:r>
            <a:r>
              <a:rPr sz="2200" i="1" spc="125" dirty="0">
                <a:latin typeface="Arial"/>
                <a:cs typeface="Arial"/>
              </a:rPr>
              <a:t>τ</a:t>
            </a:r>
            <a:r>
              <a:rPr sz="2200" i="1" spc="-310" dirty="0">
                <a:latin typeface="Arial"/>
                <a:cs typeface="Arial"/>
              </a:rPr>
              <a:t> </a:t>
            </a:r>
            <a:r>
              <a:rPr sz="2200" spc="25" dirty="0"/>
              <a:t>),</a:t>
            </a:r>
            <a:endParaRPr sz="2200" dirty="0">
              <a:latin typeface="Arial"/>
              <a:cs typeface="Arial"/>
            </a:endParaRPr>
          </a:p>
          <a:p>
            <a:pPr marL="289560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90195" algn="l"/>
              </a:tabLst>
            </a:pPr>
            <a:r>
              <a:rPr sz="1800" spc="-90" dirty="0">
                <a:latin typeface="Lucida Sans"/>
                <a:cs typeface="Lucida Sans"/>
              </a:rPr>
              <a:t>Obtain</a:t>
            </a:r>
            <a:r>
              <a:rPr sz="2200" spc="-90" dirty="0"/>
              <a:t> </a:t>
            </a:r>
            <a:r>
              <a:rPr sz="2200" i="1" spc="-140" dirty="0">
                <a:latin typeface="Arial"/>
                <a:cs typeface="Arial"/>
              </a:rPr>
              <a:t>x </a:t>
            </a:r>
            <a:r>
              <a:rPr sz="2200" spc="100" dirty="0"/>
              <a:t>(</a:t>
            </a:r>
            <a:r>
              <a:rPr sz="2200" i="1" spc="100" dirty="0">
                <a:latin typeface="Arial"/>
                <a:cs typeface="Arial"/>
              </a:rPr>
              <a:t>τ </a:t>
            </a:r>
            <a:r>
              <a:rPr sz="2200" spc="15" dirty="0"/>
              <a:t>)</a:t>
            </a:r>
            <a:r>
              <a:rPr sz="2200" i="1" spc="15" dirty="0">
                <a:latin typeface="Arial"/>
                <a:cs typeface="Arial"/>
              </a:rPr>
              <a:t>h</a:t>
            </a:r>
            <a:r>
              <a:rPr sz="2200" spc="15" dirty="0"/>
              <a:t>(</a:t>
            </a:r>
            <a:r>
              <a:rPr sz="2200" i="1" spc="15" dirty="0">
                <a:latin typeface="Arial"/>
                <a:cs typeface="Arial"/>
              </a:rPr>
              <a:t>t</a:t>
            </a:r>
            <a:r>
              <a:rPr sz="2325" spc="22" baseline="-12544" dirty="0"/>
              <a:t>0 </a:t>
            </a:r>
            <a:r>
              <a:rPr sz="2200" i="1" spc="-35" dirty="0">
                <a:latin typeface="メイリオ"/>
                <a:cs typeface="メイリオ"/>
              </a:rPr>
              <a:t>− </a:t>
            </a:r>
            <a:r>
              <a:rPr sz="2200" i="1" spc="125" dirty="0">
                <a:latin typeface="Arial"/>
                <a:cs typeface="Arial"/>
              </a:rPr>
              <a:t>τ </a:t>
            </a:r>
            <a:r>
              <a:rPr sz="2200" spc="75" dirty="0"/>
              <a:t>) </a:t>
            </a:r>
            <a:r>
              <a:rPr sz="1800" spc="-175" dirty="0">
                <a:latin typeface="Lucida Sans"/>
                <a:cs typeface="Lucida Sans"/>
              </a:rPr>
              <a:t>and </a:t>
            </a:r>
            <a:r>
              <a:rPr sz="1800" spc="-95" dirty="0">
                <a:latin typeface="Lucida Sans"/>
                <a:cs typeface="Lucida Sans"/>
              </a:rPr>
              <a:t>integrate </a:t>
            </a:r>
            <a:r>
              <a:rPr sz="1800" spc="75" dirty="0">
                <a:latin typeface="Lucida Sans"/>
                <a:cs typeface="Lucida Sans"/>
              </a:rPr>
              <a:t>it </a:t>
            </a:r>
            <a:r>
              <a:rPr sz="1800" spc="-85" dirty="0">
                <a:latin typeface="Lucida Sans"/>
                <a:cs typeface="Lucida Sans"/>
              </a:rPr>
              <a:t>from </a:t>
            </a:r>
            <a:r>
              <a:rPr sz="2200" spc="-180" dirty="0"/>
              <a:t>0 </a:t>
            </a:r>
            <a:r>
              <a:rPr sz="1800" spc="-20" dirty="0"/>
              <a:t>to</a:t>
            </a:r>
            <a:r>
              <a:rPr sz="2200" spc="-20" dirty="0"/>
              <a:t> </a:t>
            </a:r>
            <a:r>
              <a:rPr sz="2200" i="1" spc="15" dirty="0">
                <a:latin typeface="Arial"/>
                <a:cs typeface="Arial"/>
              </a:rPr>
              <a:t>t</a:t>
            </a:r>
            <a:r>
              <a:rPr sz="2325" spc="22" baseline="-12544" dirty="0"/>
              <a:t>0  </a:t>
            </a:r>
            <a:r>
              <a:rPr sz="1800" spc="-20" dirty="0"/>
              <a:t>to </a:t>
            </a:r>
            <a:r>
              <a:rPr sz="1800" spc="-90" dirty="0"/>
              <a:t>obtain</a:t>
            </a:r>
            <a:r>
              <a:rPr sz="2200" spc="-90" dirty="0"/>
              <a:t> </a:t>
            </a:r>
            <a:r>
              <a:rPr sz="2200" i="1" spc="-140" dirty="0">
                <a:latin typeface="Arial"/>
                <a:cs typeface="Arial"/>
              </a:rPr>
              <a:t>y</a:t>
            </a:r>
            <a:r>
              <a:rPr sz="2200" i="1" spc="-425" dirty="0">
                <a:latin typeface="Arial"/>
                <a:cs typeface="Arial"/>
              </a:rPr>
              <a:t> </a:t>
            </a:r>
            <a:r>
              <a:rPr sz="2200" spc="40" dirty="0"/>
              <a:t>(</a:t>
            </a:r>
            <a:r>
              <a:rPr sz="2200" i="1" spc="40" dirty="0">
                <a:latin typeface="Arial"/>
                <a:cs typeface="Arial"/>
              </a:rPr>
              <a:t>t</a:t>
            </a:r>
            <a:r>
              <a:rPr sz="2325" spc="60" baseline="-12544" dirty="0"/>
              <a:t>0</a:t>
            </a:r>
            <a:r>
              <a:rPr sz="2200" spc="40" dirty="0"/>
              <a:t>).</a:t>
            </a:r>
            <a:endParaRPr sz="2200" dirty="0">
              <a:latin typeface="Arial"/>
              <a:cs typeface="Arial"/>
            </a:endParaRPr>
          </a:p>
          <a:p>
            <a:pPr marL="289560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90195" algn="l"/>
              </a:tabLst>
            </a:pPr>
            <a:r>
              <a:rPr sz="1800" spc="-185" dirty="0"/>
              <a:t>Increase </a:t>
            </a:r>
            <a:r>
              <a:rPr sz="2200" spc="-185" dirty="0"/>
              <a:t> </a:t>
            </a:r>
            <a:r>
              <a:rPr sz="2200" i="1" spc="15" dirty="0">
                <a:latin typeface="Arial"/>
                <a:cs typeface="Arial"/>
              </a:rPr>
              <a:t>t</a:t>
            </a:r>
            <a:r>
              <a:rPr sz="2325" spc="22" baseline="-12544" dirty="0"/>
              <a:t>0</a:t>
            </a:r>
            <a:r>
              <a:rPr sz="2200" spc="15" dirty="0"/>
              <a:t>, </a:t>
            </a:r>
            <a:r>
              <a:rPr sz="1800" spc="-195" dirty="0"/>
              <a:t>move  </a:t>
            </a:r>
            <a:r>
              <a:rPr sz="1800" spc="-85" dirty="0"/>
              <a:t>from </a:t>
            </a:r>
            <a:r>
              <a:rPr sz="2200" i="1" spc="-5" dirty="0">
                <a:latin typeface="メイリオ"/>
                <a:cs typeface="メイリオ"/>
              </a:rPr>
              <a:t>−∞ </a:t>
            </a:r>
            <a:r>
              <a:rPr sz="1800" spc="-20" dirty="0"/>
              <a:t>to</a:t>
            </a:r>
            <a:r>
              <a:rPr sz="2200" spc="-80" dirty="0"/>
              <a:t> </a:t>
            </a:r>
            <a:r>
              <a:rPr sz="2200" i="1" spc="25" dirty="0">
                <a:latin typeface="メイリオ"/>
                <a:cs typeface="メイリオ"/>
              </a:rPr>
              <a:t>∞</a:t>
            </a:r>
            <a:endParaRPr sz="2200" dirty="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spc="-145" dirty="0">
                <a:solidFill>
                  <a:srgbClr val="FF0000"/>
                </a:solidFill>
              </a:rPr>
              <a:t>Equal </a:t>
            </a:r>
            <a:r>
              <a:rPr sz="1800" spc="-130" dirty="0">
                <a:solidFill>
                  <a:srgbClr val="FF0000"/>
                </a:solidFill>
              </a:rPr>
              <a:t>results </a:t>
            </a:r>
            <a:r>
              <a:rPr sz="1800" spc="-125" dirty="0">
                <a:solidFill>
                  <a:srgbClr val="FF0000"/>
                </a:solidFill>
              </a:rPr>
              <a:t>obtained </a:t>
            </a:r>
            <a:r>
              <a:rPr sz="1800" spc="10" dirty="0">
                <a:solidFill>
                  <a:srgbClr val="FF0000"/>
                </a:solidFill>
              </a:rPr>
              <a:t>if </a:t>
            </a:r>
            <a:r>
              <a:rPr sz="2200" i="1" spc="-14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200" spc="105" dirty="0">
                <a:solidFill>
                  <a:srgbClr val="FF0000"/>
                </a:solidFill>
              </a:rPr>
              <a:t>(</a:t>
            </a:r>
            <a:r>
              <a:rPr sz="2200" i="1" spc="105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200" i="1" spc="-35" dirty="0">
                <a:solidFill>
                  <a:srgbClr val="FF0000"/>
                </a:solidFill>
                <a:latin typeface="メイリオ"/>
                <a:cs typeface="メイリオ"/>
              </a:rPr>
              <a:t>−</a:t>
            </a:r>
            <a:r>
              <a:rPr sz="1800" i="1" spc="-35" dirty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z="1800" i="1" spc="125" dirty="0">
                <a:solidFill>
                  <a:srgbClr val="FF0000"/>
                </a:solidFill>
                <a:latin typeface="Lucida Sans"/>
                <a:cs typeface="Lucida Sans"/>
              </a:rPr>
              <a:t>τ </a:t>
            </a:r>
            <a:r>
              <a:rPr sz="2200" spc="75" dirty="0">
                <a:solidFill>
                  <a:srgbClr val="FF0000"/>
                </a:solidFill>
              </a:rPr>
              <a:t>) </a:t>
            </a:r>
            <a:r>
              <a:rPr sz="1800" spc="-175" dirty="0">
                <a:solidFill>
                  <a:srgbClr val="FF0000"/>
                </a:solidFill>
              </a:rPr>
              <a:t>and</a:t>
            </a:r>
            <a:r>
              <a:rPr sz="2200" spc="-175" dirty="0">
                <a:solidFill>
                  <a:srgbClr val="FF0000"/>
                </a:solidFill>
              </a:rPr>
              <a:t> </a:t>
            </a:r>
            <a:r>
              <a:rPr sz="2200" i="1" spc="3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00" spc="30" dirty="0">
                <a:solidFill>
                  <a:srgbClr val="FF0000"/>
                </a:solidFill>
              </a:rPr>
              <a:t>(</a:t>
            </a:r>
            <a:r>
              <a:rPr sz="2200" i="1" spc="30" dirty="0">
                <a:solidFill>
                  <a:srgbClr val="FF0000"/>
                </a:solidFill>
                <a:latin typeface="Lucida Sans"/>
                <a:cs typeface="Lucida Sans"/>
              </a:rPr>
              <a:t>τ</a:t>
            </a:r>
            <a:r>
              <a:rPr sz="2200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FF0000"/>
                </a:solidFill>
              </a:rPr>
              <a:t>)</a:t>
            </a:r>
            <a:r>
              <a:rPr sz="2200" spc="-365" dirty="0">
                <a:solidFill>
                  <a:srgbClr val="FF0000"/>
                </a:solidFill>
              </a:rPr>
              <a:t> </a:t>
            </a:r>
            <a:r>
              <a:rPr sz="1800" spc="-225" dirty="0">
                <a:solidFill>
                  <a:srgbClr val="FF0000"/>
                </a:solidFill>
              </a:rPr>
              <a:t>used</a:t>
            </a:r>
            <a:endParaRPr sz="1800" dirty="0"/>
          </a:p>
        </p:txBody>
      </p:sp>
      <p:pic>
        <p:nvPicPr>
          <p:cNvPr id="12" name="Picture 11" descr="$$y(t)=_int_0^t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1917700"/>
            <a:ext cx="4622800" cy="571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778035"/>
            <a:ext cx="762127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0" dirty="0">
                <a:solidFill>
                  <a:srgbClr val="0000FF"/>
                </a:solidFill>
                <a:latin typeface="Lucida Sans"/>
                <a:cs typeface="Lucida Sans"/>
              </a:rPr>
              <a:t>Example:</a:t>
            </a:r>
            <a:r>
              <a:rPr sz="1800" b="0" dirty="0">
                <a:latin typeface="Lucida Sans"/>
                <a:cs typeface="Lucida Sans"/>
              </a:rPr>
              <a:t>  Unit-step response  y (t) of averager  with impulse </a:t>
            </a:r>
            <a:r>
              <a:rPr sz="1800" b="0" dirty="0" smtClean="0">
                <a:latin typeface="Lucida Sans"/>
                <a:cs typeface="Lucida Sans"/>
              </a:rPr>
              <a:t>response</a:t>
            </a:r>
            <a:r>
              <a:rPr lang="en-US" sz="1800" b="0" dirty="0" smtClean="0">
                <a:latin typeface="Lucida Sans"/>
                <a:cs typeface="Lucida Sans"/>
              </a:rPr>
              <a:t> </a:t>
            </a:r>
            <a:r>
              <a:rPr sz="1800" b="0" dirty="0" smtClean="0">
                <a:latin typeface="Lucida Sans"/>
                <a:cs typeface="Lucida Sans"/>
              </a:rPr>
              <a:t>h</a:t>
            </a:r>
            <a:r>
              <a:rPr sz="1800" b="0" dirty="0">
                <a:latin typeface="Lucida Sans"/>
                <a:cs typeface="Lucida Sans"/>
              </a:rPr>
              <a:t>(t) = u(t) − u(t − 1)</a:t>
            </a:r>
          </a:p>
        </p:txBody>
      </p:sp>
      <p:sp>
        <p:nvSpPr>
          <p:cNvPr id="3" name="object 3"/>
          <p:cNvSpPr/>
          <p:nvPr/>
        </p:nvSpPr>
        <p:spPr>
          <a:xfrm>
            <a:off x="1232382" y="1650700"/>
            <a:ext cx="6624955" cy="3512820"/>
          </a:xfrm>
          <a:custGeom>
            <a:avLst/>
            <a:gdLst/>
            <a:ahLst/>
            <a:cxnLst/>
            <a:rect l="l" t="t" r="r" b="b"/>
            <a:pathLst>
              <a:path w="6624955" h="3512820">
                <a:moveTo>
                  <a:pt x="0" y="0"/>
                </a:moveTo>
                <a:lnTo>
                  <a:pt x="6624553" y="0"/>
                </a:lnTo>
                <a:lnTo>
                  <a:pt x="6624553" y="3512434"/>
                </a:lnTo>
                <a:lnTo>
                  <a:pt x="0" y="35124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7579" y="2962348"/>
            <a:ext cx="2119630" cy="12065"/>
          </a:xfrm>
          <a:custGeom>
            <a:avLst/>
            <a:gdLst/>
            <a:ahLst/>
            <a:cxnLst/>
            <a:rect l="l" t="t" r="r" b="b"/>
            <a:pathLst>
              <a:path w="2119629" h="12064">
                <a:moveTo>
                  <a:pt x="0" y="11971"/>
                </a:moveTo>
                <a:lnTo>
                  <a:pt x="2119085" y="0"/>
                </a:lnTo>
              </a:path>
            </a:pathLst>
          </a:custGeom>
          <a:ln w="2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488" y="2902946"/>
            <a:ext cx="150055" cy="118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7579" y="4820930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082" y="0"/>
                </a:lnTo>
              </a:path>
            </a:pathLst>
          </a:custGeom>
          <a:ln w="2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3748" y="4761529"/>
            <a:ext cx="149794" cy="11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7765" y="1991606"/>
            <a:ext cx="12065" cy="1318895"/>
          </a:xfrm>
          <a:custGeom>
            <a:avLst/>
            <a:gdLst/>
            <a:ahLst/>
            <a:cxnLst/>
            <a:rect l="l" t="t" r="r" b="b"/>
            <a:pathLst>
              <a:path w="12064" h="1318895">
                <a:moveTo>
                  <a:pt x="11464" y="1318460"/>
                </a:moveTo>
                <a:lnTo>
                  <a:pt x="0" y="0"/>
                </a:lnTo>
              </a:path>
            </a:pathLst>
          </a:custGeom>
          <a:ln w="2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8364" y="1854729"/>
            <a:ext cx="118799" cy="150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2255" y="3812390"/>
            <a:ext cx="12065" cy="1318895"/>
          </a:xfrm>
          <a:custGeom>
            <a:avLst/>
            <a:gdLst/>
            <a:ahLst/>
            <a:cxnLst/>
            <a:rect l="l" t="t" r="r" b="b"/>
            <a:pathLst>
              <a:path w="12064" h="1318895">
                <a:moveTo>
                  <a:pt x="11464" y="1318460"/>
                </a:moveTo>
                <a:lnTo>
                  <a:pt x="0" y="0"/>
                </a:lnTo>
              </a:path>
            </a:pathLst>
          </a:custGeom>
          <a:ln w="2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2855" y="3675514"/>
            <a:ext cx="118799" cy="1501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5972" y="4226916"/>
            <a:ext cx="1867535" cy="13335"/>
          </a:xfrm>
          <a:custGeom>
            <a:avLst/>
            <a:gdLst/>
            <a:ahLst/>
            <a:cxnLst/>
            <a:rect l="l" t="t" r="r" b="b"/>
            <a:pathLst>
              <a:path w="1867535" h="13335">
                <a:moveTo>
                  <a:pt x="0" y="12980"/>
                </a:moveTo>
                <a:lnTo>
                  <a:pt x="1867271" y="0"/>
                </a:lnTo>
              </a:path>
            </a:pathLst>
          </a:custGeom>
          <a:ln w="2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0806" y="2341565"/>
            <a:ext cx="607060" cy="633095"/>
          </a:xfrm>
          <a:custGeom>
            <a:avLst/>
            <a:gdLst/>
            <a:ahLst/>
            <a:cxnLst/>
            <a:rect l="l" t="t" r="r" b="b"/>
            <a:pathLst>
              <a:path w="607060" h="633094">
                <a:moveTo>
                  <a:pt x="0" y="632754"/>
                </a:moveTo>
                <a:lnTo>
                  <a:pt x="606927" y="632754"/>
                </a:lnTo>
                <a:lnTo>
                  <a:pt x="606927" y="0"/>
                </a:lnTo>
                <a:lnTo>
                  <a:pt x="0" y="0"/>
                </a:lnTo>
                <a:lnTo>
                  <a:pt x="0" y="632754"/>
                </a:lnTo>
                <a:close/>
              </a:path>
            </a:pathLst>
          </a:custGeom>
          <a:ln w="2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89699" y="3800774"/>
            <a:ext cx="3088005" cy="0"/>
          </a:xfrm>
          <a:custGeom>
            <a:avLst/>
            <a:gdLst/>
            <a:ahLst/>
            <a:cxnLst/>
            <a:rect l="l" t="t" r="r" b="b"/>
            <a:pathLst>
              <a:path w="3088004">
                <a:moveTo>
                  <a:pt x="0" y="0"/>
                </a:moveTo>
                <a:lnTo>
                  <a:pt x="3087584" y="0"/>
                </a:lnTo>
              </a:path>
            </a:pathLst>
          </a:custGeom>
          <a:ln w="2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4370" y="3741373"/>
            <a:ext cx="149794" cy="118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0202" y="2714755"/>
            <a:ext cx="12065" cy="1318895"/>
          </a:xfrm>
          <a:custGeom>
            <a:avLst/>
            <a:gdLst/>
            <a:ahLst/>
            <a:cxnLst/>
            <a:rect l="l" t="t" r="r" b="b"/>
            <a:pathLst>
              <a:path w="12064" h="1318895">
                <a:moveTo>
                  <a:pt x="11464" y="1318460"/>
                </a:moveTo>
                <a:lnTo>
                  <a:pt x="0" y="0"/>
                </a:lnTo>
              </a:path>
            </a:pathLst>
          </a:custGeom>
          <a:ln w="2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70802" y="2577878"/>
            <a:ext cx="118799" cy="150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644" y="3193847"/>
            <a:ext cx="2791460" cy="607060"/>
          </a:xfrm>
          <a:custGeom>
            <a:avLst/>
            <a:gdLst/>
            <a:ahLst/>
            <a:cxnLst/>
            <a:rect l="l" t="t" r="r" b="b"/>
            <a:pathLst>
              <a:path w="2791459" h="607060">
                <a:moveTo>
                  <a:pt x="0" y="606833"/>
                </a:moveTo>
                <a:lnTo>
                  <a:pt x="608950" y="12913"/>
                </a:lnTo>
                <a:lnTo>
                  <a:pt x="2791308" y="0"/>
                </a:lnTo>
              </a:path>
            </a:pathLst>
          </a:custGeom>
          <a:ln w="2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24221" y="2134928"/>
            <a:ext cx="12890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2564" y="3025949"/>
            <a:ext cx="12890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4618" y="4084845"/>
            <a:ext cx="12890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00279" y="3787838"/>
            <a:ext cx="12890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27617" y="3498094"/>
            <a:ext cx="46545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30" dirty="0">
                <a:latin typeface="Arial"/>
                <a:cs typeface="Arial"/>
              </a:rPr>
              <a:t>x</a:t>
            </a:r>
            <a:r>
              <a:rPr sz="1800" spc="100" dirty="0">
                <a:latin typeface="Arial"/>
                <a:cs typeface="Arial"/>
              </a:rPr>
              <a:t>(</a:t>
            </a:r>
            <a:r>
              <a:rPr sz="1800" spc="285" dirty="0">
                <a:latin typeface="Arial"/>
                <a:cs typeface="Arial"/>
              </a:rPr>
              <a:t>τ</a:t>
            </a:r>
            <a:r>
              <a:rPr sz="1800" spc="1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44780" y="1599830"/>
            <a:ext cx="833119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30" dirty="0">
                <a:latin typeface="Times New Roman"/>
                <a:cs typeface="Times New Roman"/>
              </a:rPr>
              <a:t>h</a:t>
            </a:r>
            <a:r>
              <a:rPr sz="1800" spc="130" dirty="0">
                <a:latin typeface="Arial"/>
                <a:cs typeface="Arial"/>
              </a:rPr>
              <a:t>(</a:t>
            </a:r>
            <a:r>
              <a:rPr sz="1800" spc="130" dirty="0">
                <a:latin typeface="Times New Roman"/>
                <a:cs typeface="Times New Roman"/>
              </a:rPr>
              <a:t>t </a:t>
            </a:r>
            <a:r>
              <a:rPr sz="1800" spc="360" dirty="0">
                <a:latin typeface="Arial Unicode MS"/>
                <a:cs typeface="Arial Unicode MS"/>
              </a:rPr>
              <a:t>−</a:t>
            </a:r>
            <a:r>
              <a:rPr sz="1800" spc="-360" dirty="0">
                <a:latin typeface="Arial Unicode MS"/>
                <a:cs typeface="Arial Unicode MS"/>
              </a:rPr>
              <a:t> </a:t>
            </a:r>
            <a:r>
              <a:rPr sz="1800" spc="190" dirty="0">
                <a:latin typeface="Arial"/>
                <a:cs typeface="Arial"/>
              </a:rPr>
              <a:t>τ)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74228" y="2762033"/>
            <a:ext cx="1270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80" dirty="0">
                <a:latin typeface="Arial"/>
                <a:cs typeface="Arial"/>
              </a:rPr>
              <a:t>τ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4228" y="4621557"/>
            <a:ext cx="1270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80" dirty="0">
                <a:latin typeface="Arial"/>
                <a:cs typeface="Arial"/>
              </a:rPr>
              <a:t>τ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66671" y="2942820"/>
            <a:ext cx="10922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5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66043" y="2981560"/>
            <a:ext cx="5080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8460" algn="l"/>
              </a:tabLst>
            </a:pPr>
            <a:r>
              <a:rPr sz="1800" spc="150" dirty="0">
                <a:latin typeface="Arial"/>
                <a:cs typeface="Arial"/>
              </a:rPr>
              <a:t>t	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90283" y="3782188"/>
            <a:ext cx="10922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5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29816" y="2142191"/>
            <a:ext cx="41084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45" dirty="0">
                <a:latin typeface="Times New Roman"/>
                <a:cs typeface="Times New Roman"/>
              </a:rPr>
              <a:t>y</a:t>
            </a:r>
            <a:r>
              <a:rPr sz="1800" spc="100" dirty="0">
                <a:latin typeface="Arial"/>
                <a:cs typeface="Arial"/>
              </a:rPr>
              <a:t>(</a:t>
            </a:r>
            <a:r>
              <a:rPr sz="1800" i="1" spc="150" dirty="0">
                <a:latin typeface="Times New Roman"/>
                <a:cs typeface="Times New Roman"/>
              </a:rPr>
              <a:t>t</a:t>
            </a:r>
            <a:r>
              <a:rPr sz="1800" spc="1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75964" y="4815257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9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5646" y="2942820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9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13910" y="3782188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9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652838"/>
            <a:ext cx="7363459" cy="5770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0" spc="-155" dirty="0">
                <a:solidFill>
                  <a:srgbClr val="0000FF"/>
                </a:solidFill>
                <a:latin typeface="Lucida Sans"/>
                <a:cs typeface="Lucida Sans"/>
              </a:rPr>
              <a:t>Example:  </a:t>
            </a:r>
            <a:r>
              <a:rPr sz="1800" b="0" spc="-145" dirty="0">
                <a:solidFill>
                  <a:srgbClr val="000000"/>
                </a:solidFill>
                <a:latin typeface="Lucida Sans"/>
                <a:cs typeface="Lucida Sans"/>
              </a:rPr>
              <a:t>Graphical  </a:t>
            </a:r>
            <a:r>
              <a:rPr sz="1800" b="0" spc="-100" dirty="0">
                <a:solidFill>
                  <a:srgbClr val="000000"/>
                </a:solidFill>
                <a:latin typeface="Lucida Sans"/>
                <a:cs typeface="Lucida Sans"/>
              </a:rPr>
              <a:t>computation </a:t>
            </a:r>
            <a:r>
              <a:rPr sz="1800" b="0" spc="-75" dirty="0">
                <a:solidFill>
                  <a:srgbClr val="000000"/>
                </a:solidFill>
                <a:latin typeface="Lucida Sans"/>
                <a:cs typeface="Lucida Sans"/>
              </a:rPr>
              <a:t>of </a:t>
            </a:r>
            <a:r>
              <a:rPr sz="1800" b="0" spc="-100" dirty="0">
                <a:solidFill>
                  <a:srgbClr val="000000"/>
                </a:solidFill>
                <a:latin typeface="Lucida Sans"/>
                <a:cs typeface="Lucida Sans"/>
              </a:rPr>
              <a:t>the </a:t>
            </a:r>
            <a:r>
              <a:rPr sz="1800" b="0" spc="-105" dirty="0">
                <a:solidFill>
                  <a:srgbClr val="000000"/>
                </a:solidFill>
                <a:latin typeface="Lucida Sans"/>
                <a:cs typeface="Lucida Sans"/>
              </a:rPr>
              <a:t>convolution </a:t>
            </a:r>
            <a:r>
              <a:rPr sz="1800" b="0" spc="-90" dirty="0">
                <a:solidFill>
                  <a:srgbClr val="000000"/>
                </a:solidFill>
                <a:latin typeface="Lucida Sans"/>
                <a:cs typeface="Lucida Sans"/>
              </a:rPr>
              <a:t>integral </a:t>
            </a:r>
            <a:r>
              <a:rPr sz="1800" b="0" spc="180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spc="-190" dirty="0">
                <a:solidFill>
                  <a:srgbClr val="000000"/>
                </a:solidFill>
                <a:latin typeface="Lucida Sans"/>
                <a:cs typeface="Lucida Sans"/>
              </a:rPr>
              <a:t>when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0" i="1" spc="-140" dirty="0">
                <a:solidFill>
                  <a:srgbClr val="000000"/>
                </a:solidFill>
                <a:latin typeface="Lucida Sans"/>
                <a:cs typeface="Lucida Sans"/>
              </a:rPr>
              <a:t>x</a:t>
            </a:r>
            <a:r>
              <a:rPr sz="1800" b="0" i="1" spc="-420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spc="150" dirty="0">
                <a:solidFill>
                  <a:srgbClr val="000000"/>
                </a:solidFill>
                <a:latin typeface="Lucida Sans"/>
                <a:cs typeface="Lucida Sans"/>
              </a:rPr>
              <a:t>(</a:t>
            </a:r>
            <a:r>
              <a:rPr sz="1800" b="0" i="1" spc="150" dirty="0">
                <a:solidFill>
                  <a:srgbClr val="000000"/>
                </a:solidFill>
                <a:latin typeface="Lucida Sans"/>
                <a:cs typeface="Lucida Sans"/>
              </a:rPr>
              <a:t>t</a:t>
            </a:r>
            <a:r>
              <a:rPr sz="1800" b="0" spc="150" dirty="0">
                <a:solidFill>
                  <a:srgbClr val="000000"/>
                </a:solidFill>
                <a:latin typeface="Lucida Sans"/>
                <a:cs typeface="Lucida Sans"/>
              </a:rPr>
              <a:t>)</a:t>
            </a:r>
            <a:r>
              <a:rPr sz="1800" b="0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spc="340" dirty="0">
                <a:solidFill>
                  <a:srgbClr val="000000"/>
                </a:solidFill>
                <a:latin typeface="Lucida Sans"/>
                <a:cs typeface="Lucida Sans"/>
              </a:rPr>
              <a:t>=</a:t>
            </a:r>
            <a:r>
              <a:rPr sz="1800" b="0" spc="-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i="1" spc="85" dirty="0">
                <a:solidFill>
                  <a:srgbClr val="000000"/>
                </a:solidFill>
                <a:latin typeface="Lucida Sans"/>
                <a:cs typeface="Lucida Sans"/>
              </a:rPr>
              <a:t>h</a:t>
            </a:r>
            <a:r>
              <a:rPr sz="1800" b="0" spc="85" dirty="0">
                <a:solidFill>
                  <a:srgbClr val="000000"/>
                </a:solidFill>
                <a:latin typeface="Lucida Sans"/>
                <a:cs typeface="Lucida Sans"/>
              </a:rPr>
              <a:t>(</a:t>
            </a:r>
            <a:r>
              <a:rPr sz="1800" b="0" i="1" spc="85" dirty="0">
                <a:solidFill>
                  <a:srgbClr val="000000"/>
                </a:solidFill>
                <a:latin typeface="Lucida Sans"/>
                <a:cs typeface="Lucida Sans"/>
              </a:rPr>
              <a:t>t</a:t>
            </a:r>
            <a:r>
              <a:rPr sz="1800" b="0" spc="85" dirty="0">
                <a:solidFill>
                  <a:srgbClr val="000000"/>
                </a:solidFill>
                <a:latin typeface="Lucida Sans"/>
                <a:cs typeface="Lucida Sans"/>
              </a:rPr>
              <a:t>)</a:t>
            </a:r>
            <a:r>
              <a:rPr sz="1800" b="0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spc="340" dirty="0">
                <a:solidFill>
                  <a:srgbClr val="000000"/>
                </a:solidFill>
                <a:latin typeface="Lucida Sans"/>
                <a:cs typeface="Lucida Sans"/>
              </a:rPr>
              <a:t>=</a:t>
            </a:r>
            <a:r>
              <a:rPr sz="1800" b="0" spc="-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i="1" spc="100" dirty="0">
                <a:solidFill>
                  <a:srgbClr val="000000"/>
                </a:solidFill>
                <a:latin typeface="Lucida Sans"/>
                <a:cs typeface="Lucida Sans"/>
              </a:rPr>
              <a:t>u</a:t>
            </a:r>
            <a:r>
              <a:rPr sz="1800" b="0" spc="100" dirty="0">
                <a:solidFill>
                  <a:srgbClr val="000000"/>
                </a:solidFill>
                <a:latin typeface="Lucida Sans"/>
                <a:cs typeface="Lucida Sans"/>
              </a:rPr>
              <a:t>(</a:t>
            </a:r>
            <a:r>
              <a:rPr sz="1800" b="0" i="1" spc="100" dirty="0">
                <a:solidFill>
                  <a:srgbClr val="000000"/>
                </a:solidFill>
                <a:latin typeface="Lucida Sans"/>
                <a:cs typeface="Lucida Sans"/>
              </a:rPr>
              <a:t>t</a:t>
            </a:r>
            <a:r>
              <a:rPr sz="1800" b="0" spc="100" dirty="0">
                <a:solidFill>
                  <a:srgbClr val="000000"/>
                </a:solidFill>
                <a:latin typeface="Lucida Sans"/>
                <a:cs typeface="Lucida Sans"/>
              </a:rPr>
              <a:t>)</a:t>
            </a:r>
            <a:r>
              <a:rPr sz="1800" b="0" spc="-12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i="1" spc="-35" dirty="0">
                <a:solidFill>
                  <a:srgbClr val="000000"/>
                </a:solidFill>
                <a:latin typeface="Lucida Sans"/>
                <a:cs typeface="Lucida Sans"/>
              </a:rPr>
              <a:t>−</a:t>
            </a:r>
            <a:r>
              <a:rPr sz="1800" b="0" i="1" spc="-26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i="1" spc="55" dirty="0">
                <a:solidFill>
                  <a:srgbClr val="000000"/>
                </a:solidFill>
                <a:latin typeface="Lucida Sans"/>
                <a:cs typeface="Lucida Sans"/>
              </a:rPr>
              <a:t>u</a:t>
            </a:r>
            <a:r>
              <a:rPr sz="1800" b="0" spc="55" dirty="0">
                <a:solidFill>
                  <a:srgbClr val="000000"/>
                </a:solidFill>
                <a:latin typeface="Lucida Sans"/>
                <a:cs typeface="Lucida Sans"/>
              </a:rPr>
              <a:t>(</a:t>
            </a:r>
            <a:r>
              <a:rPr sz="1800" b="0" i="1" spc="55" dirty="0">
                <a:solidFill>
                  <a:srgbClr val="000000"/>
                </a:solidFill>
                <a:latin typeface="Lucida Sans"/>
                <a:cs typeface="Lucida Sans"/>
              </a:rPr>
              <a:t>t</a:t>
            </a:r>
            <a:r>
              <a:rPr sz="1800" b="0" i="1" spc="2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i="1" spc="-35" dirty="0">
                <a:solidFill>
                  <a:srgbClr val="000000"/>
                </a:solidFill>
                <a:latin typeface="Lucida Sans"/>
                <a:cs typeface="Lucida Sans"/>
              </a:rPr>
              <a:t>−</a:t>
            </a:r>
            <a:r>
              <a:rPr sz="1800" b="0" i="1" spc="-26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spc="-50" dirty="0">
                <a:solidFill>
                  <a:srgbClr val="000000"/>
                </a:solidFill>
                <a:latin typeface="Lucida Sans"/>
                <a:cs typeface="Lucida Sans"/>
              </a:rPr>
              <a:t>1)</a:t>
            </a:r>
          </a:p>
        </p:txBody>
      </p:sp>
      <p:sp>
        <p:nvSpPr>
          <p:cNvPr id="3" name="object 3"/>
          <p:cNvSpPr/>
          <p:nvPr/>
        </p:nvSpPr>
        <p:spPr>
          <a:xfrm>
            <a:off x="1232382" y="1525526"/>
            <a:ext cx="6624320" cy="3825875"/>
          </a:xfrm>
          <a:custGeom>
            <a:avLst/>
            <a:gdLst/>
            <a:ahLst/>
            <a:cxnLst/>
            <a:rect l="l" t="t" r="r" b="b"/>
            <a:pathLst>
              <a:path w="6624320" h="3825875">
                <a:moveTo>
                  <a:pt x="0" y="0"/>
                </a:moveTo>
                <a:lnTo>
                  <a:pt x="6624134" y="0"/>
                </a:lnTo>
                <a:lnTo>
                  <a:pt x="6624134" y="3825402"/>
                </a:lnTo>
                <a:lnTo>
                  <a:pt x="0" y="38254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1606" y="2954045"/>
            <a:ext cx="2308225" cy="13335"/>
          </a:xfrm>
          <a:custGeom>
            <a:avLst/>
            <a:gdLst/>
            <a:ahLst/>
            <a:cxnLst/>
            <a:rect l="l" t="t" r="r" b="b"/>
            <a:pathLst>
              <a:path w="2308225" h="13335">
                <a:moveTo>
                  <a:pt x="0" y="13038"/>
                </a:moveTo>
                <a:lnTo>
                  <a:pt x="2307901" y="0"/>
                </a:lnTo>
              </a:path>
            </a:pathLst>
          </a:custGeom>
          <a:ln w="2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5158" y="2889351"/>
            <a:ext cx="163426" cy="129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1606" y="4978233"/>
            <a:ext cx="2308225" cy="0"/>
          </a:xfrm>
          <a:custGeom>
            <a:avLst/>
            <a:gdLst/>
            <a:ahLst/>
            <a:cxnLst/>
            <a:rect l="l" t="t" r="r" b="b"/>
            <a:pathLst>
              <a:path w="2308225">
                <a:moveTo>
                  <a:pt x="0" y="0"/>
                </a:moveTo>
                <a:lnTo>
                  <a:pt x="2307898" y="0"/>
                </a:lnTo>
              </a:path>
            </a:pathLst>
          </a:custGeom>
          <a:ln w="2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441" y="4913539"/>
            <a:ext cx="163142" cy="129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501" y="1896808"/>
            <a:ext cx="12700" cy="1436370"/>
          </a:xfrm>
          <a:custGeom>
            <a:avLst/>
            <a:gdLst/>
            <a:ahLst/>
            <a:cxnLst/>
            <a:rect l="l" t="t" r="r" b="b"/>
            <a:pathLst>
              <a:path w="12700" h="1436370">
                <a:moveTo>
                  <a:pt x="12486" y="1435939"/>
                </a:moveTo>
                <a:lnTo>
                  <a:pt x="0" y="0"/>
                </a:lnTo>
              </a:path>
            </a:pathLst>
          </a:custGeom>
          <a:ln w="2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6808" y="1747735"/>
            <a:ext cx="129384" cy="1635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3231" y="3879829"/>
            <a:ext cx="12700" cy="1436370"/>
          </a:xfrm>
          <a:custGeom>
            <a:avLst/>
            <a:gdLst/>
            <a:ahLst/>
            <a:cxnLst/>
            <a:rect l="l" t="t" r="r" b="b"/>
            <a:pathLst>
              <a:path w="12700" h="1436370">
                <a:moveTo>
                  <a:pt x="12486" y="1435939"/>
                </a:moveTo>
                <a:lnTo>
                  <a:pt x="0" y="0"/>
                </a:lnTo>
              </a:path>
            </a:pathLst>
          </a:custGeom>
          <a:ln w="2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8539" y="3730757"/>
            <a:ext cx="129384" cy="163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5397" y="2263885"/>
            <a:ext cx="661035" cy="689610"/>
          </a:xfrm>
          <a:custGeom>
            <a:avLst/>
            <a:gdLst/>
            <a:ahLst/>
            <a:cxnLst/>
            <a:rect l="l" t="t" r="r" b="b"/>
            <a:pathLst>
              <a:path w="661035" h="689610">
                <a:moveTo>
                  <a:pt x="0" y="689134"/>
                </a:moveTo>
                <a:lnTo>
                  <a:pt x="661007" y="689134"/>
                </a:lnTo>
                <a:lnTo>
                  <a:pt x="661007" y="0"/>
                </a:lnTo>
                <a:lnTo>
                  <a:pt x="0" y="0"/>
                </a:lnTo>
                <a:lnTo>
                  <a:pt x="0" y="689134"/>
                </a:lnTo>
                <a:close/>
              </a:path>
            </a:pathLst>
          </a:custGeom>
          <a:ln w="2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1025" y="3867179"/>
            <a:ext cx="2617470" cy="13335"/>
          </a:xfrm>
          <a:custGeom>
            <a:avLst/>
            <a:gdLst/>
            <a:ahLst/>
            <a:cxnLst/>
            <a:rect l="l" t="t" r="r" b="b"/>
            <a:pathLst>
              <a:path w="2617470" h="13335">
                <a:moveTo>
                  <a:pt x="0" y="0"/>
                </a:moveTo>
                <a:lnTo>
                  <a:pt x="2617309" y="13152"/>
                </a:lnTo>
              </a:path>
            </a:pathLst>
          </a:custGeom>
          <a:ln w="2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4016" y="3815637"/>
            <a:ext cx="163393" cy="129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0778" y="2684391"/>
            <a:ext cx="12700" cy="1436370"/>
          </a:xfrm>
          <a:custGeom>
            <a:avLst/>
            <a:gdLst/>
            <a:ahLst/>
            <a:cxnLst/>
            <a:rect l="l" t="t" r="r" b="b"/>
            <a:pathLst>
              <a:path w="12700" h="1436370">
                <a:moveTo>
                  <a:pt x="12486" y="1435939"/>
                </a:moveTo>
                <a:lnTo>
                  <a:pt x="0" y="0"/>
                </a:lnTo>
              </a:path>
            </a:pathLst>
          </a:custGeom>
          <a:ln w="2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6086" y="2535319"/>
            <a:ext cx="129384" cy="163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1062" y="3220236"/>
            <a:ext cx="1409065" cy="656590"/>
          </a:xfrm>
          <a:custGeom>
            <a:avLst/>
            <a:gdLst/>
            <a:ahLst/>
            <a:cxnLst/>
            <a:rect l="l" t="t" r="r" b="b"/>
            <a:pathLst>
              <a:path w="1409065" h="656589">
                <a:moveTo>
                  <a:pt x="0" y="646840"/>
                </a:moveTo>
                <a:lnTo>
                  <a:pt x="635081" y="0"/>
                </a:lnTo>
                <a:lnTo>
                  <a:pt x="1408552" y="656484"/>
                </a:lnTo>
              </a:path>
            </a:pathLst>
          </a:custGeom>
          <a:ln w="2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85011" y="2054032"/>
            <a:ext cx="137795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95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14880" y="3024446"/>
            <a:ext cx="137795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95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7333" y="4051117"/>
            <a:ext cx="137795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95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72783" y="3854221"/>
            <a:ext cx="137795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95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1786" y="3538661"/>
            <a:ext cx="5048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0" dirty="0">
                <a:latin typeface="Arial"/>
                <a:cs typeface="Arial"/>
              </a:rPr>
              <a:t>x</a:t>
            </a:r>
            <a:r>
              <a:rPr sz="1950" spc="110" dirty="0">
                <a:latin typeface="Arial"/>
                <a:cs typeface="Arial"/>
              </a:rPr>
              <a:t>(</a:t>
            </a:r>
            <a:r>
              <a:rPr sz="1950" spc="315" dirty="0">
                <a:latin typeface="Arial"/>
                <a:cs typeface="Arial"/>
              </a:rPr>
              <a:t>τ</a:t>
            </a:r>
            <a:r>
              <a:rPr sz="1950" spc="114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6312" y="1471256"/>
            <a:ext cx="9048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0" dirty="0">
                <a:latin typeface="Times New Roman"/>
                <a:cs typeface="Times New Roman"/>
              </a:rPr>
              <a:t>h</a:t>
            </a:r>
            <a:r>
              <a:rPr sz="1950" spc="150" dirty="0">
                <a:latin typeface="Arial"/>
                <a:cs typeface="Arial"/>
              </a:rPr>
              <a:t>(</a:t>
            </a:r>
            <a:r>
              <a:rPr sz="1950" spc="150" dirty="0">
                <a:latin typeface="Times New Roman"/>
                <a:cs typeface="Times New Roman"/>
              </a:rPr>
              <a:t>t </a:t>
            </a:r>
            <a:r>
              <a:rPr sz="1950" spc="400" dirty="0">
                <a:latin typeface="Arial Unicode MS"/>
                <a:cs typeface="Arial Unicode MS"/>
              </a:rPr>
              <a:t>−</a:t>
            </a:r>
            <a:r>
              <a:rPr sz="1950" spc="-390" dirty="0">
                <a:latin typeface="Arial Unicode MS"/>
                <a:cs typeface="Arial Unicode MS"/>
              </a:rPr>
              <a:t> </a:t>
            </a:r>
            <a:r>
              <a:rPr sz="1950" spc="215" dirty="0">
                <a:latin typeface="Arial"/>
                <a:cs typeface="Arial"/>
              </a:rPr>
              <a:t>τ)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92935" y="2737014"/>
            <a:ext cx="13589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90" dirty="0">
                <a:latin typeface="Arial"/>
                <a:cs typeface="Arial"/>
              </a:rPr>
              <a:t>τ</a:t>
            </a:r>
            <a:endParaRPr sz="1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92935" y="4762227"/>
            <a:ext cx="13589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90" dirty="0">
                <a:latin typeface="Arial"/>
                <a:cs typeface="Arial"/>
              </a:rPr>
              <a:t>τ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59961" y="2933910"/>
            <a:ext cx="116839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75" dirty="0">
                <a:latin typeface="Arial"/>
                <a:cs typeface="Arial"/>
              </a:rPr>
              <a:t>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7994" y="2976102"/>
            <a:ext cx="55054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1480" algn="l"/>
              </a:tabLst>
            </a:pPr>
            <a:r>
              <a:rPr sz="1950" spc="175" dirty="0">
                <a:latin typeface="Arial"/>
                <a:cs typeface="Arial"/>
              </a:rPr>
              <a:t>t	</a:t>
            </a:r>
            <a:r>
              <a:rPr sz="1950" spc="-9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90210" y="3679301"/>
            <a:ext cx="116839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75" dirty="0">
                <a:latin typeface="Arial"/>
                <a:cs typeface="Arial"/>
              </a:rPr>
              <a:t>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33670" y="2061943"/>
            <a:ext cx="445134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170" dirty="0">
                <a:latin typeface="Times New Roman"/>
                <a:cs typeface="Times New Roman"/>
              </a:rPr>
              <a:t>y</a:t>
            </a:r>
            <a:r>
              <a:rPr sz="1950" spc="110" dirty="0">
                <a:latin typeface="Arial"/>
                <a:cs typeface="Arial"/>
              </a:rPr>
              <a:t>(</a:t>
            </a:r>
            <a:r>
              <a:rPr sz="1950" i="1" spc="175" dirty="0">
                <a:latin typeface="Times New Roman"/>
                <a:cs typeface="Times New Roman"/>
              </a:rPr>
              <a:t>t</a:t>
            </a:r>
            <a:r>
              <a:rPr sz="1950" spc="114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75672" y="2933910"/>
            <a:ext cx="15176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-9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43077" y="3848068"/>
            <a:ext cx="15176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-9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45717" y="4289098"/>
            <a:ext cx="661035" cy="689610"/>
          </a:xfrm>
          <a:custGeom>
            <a:avLst/>
            <a:gdLst/>
            <a:ahLst/>
            <a:cxnLst/>
            <a:rect l="l" t="t" r="r" b="b"/>
            <a:pathLst>
              <a:path w="661035" h="689610">
                <a:moveTo>
                  <a:pt x="0" y="689134"/>
                </a:moveTo>
                <a:lnTo>
                  <a:pt x="661007" y="689134"/>
                </a:lnTo>
                <a:lnTo>
                  <a:pt x="661007" y="0"/>
                </a:lnTo>
                <a:lnTo>
                  <a:pt x="0" y="0"/>
                </a:lnTo>
                <a:lnTo>
                  <a:pt x="0" y="689134"/>
                </a:lnTo>
                <a:close/>
              </a:path>
            </a:pathLst>
          </a:custGeom>
          <a:ln w="2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36963" y="3862132"/>
            <a:ext cx="15176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-9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25530" y="4951317"/>
            <a:ext cx="66738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42290" algn="l"/>
              </a:tabLst>
            </a:pPr>
            <a:r>
              <a:rPr sz="2925" spc="-142" baseline="1424" dirty="0">
                <a:latin typeface="Arial"/>
                <a:cs typeface="Arial"/>
              </a:rPr>
              <a:t>0	</a:t>
            </a:r>
            <a:r>
              <a:rPr sz="1750" spc="-95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30"/>
              </a:spcBef>
            </a:pPr>
            <a:r>
              <a:rPr spc="60" dirty="0"/>
              <a:t>BIBO</a:t>
            </a:r>
            <a:r>
              <a:rPr spc="125" dirty="0"/>
              <a:t> </a:t>
            </a:r>
            <a:r>
              <a:rPr spc="-45" dirty="0"/>
              <a:t>stability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006" y="672256"/>
            <a:ext cx="7880350" cy="7073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0025" marR="5080" indent="-187325">
              <a:lnSpc>
                <a:spcPct val="101899"/>
              </a:lnSpc>
              <a:spcBef>
                <a:spcPts val="80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pc="-110" dirty="0">
                <a:latin typeface="Lucida Sans"/>
                <a:cs typeface="Lucida Sans"/>
              </a:rPr>
              <a:t>Bounded-input-bounded-output </a:t>
            </a:r>
            <a:r>
              <a:rPr spc="-35" dirty="0">
                <a:latin typeface="Lucida Sans"/>
                <a:cs typeface="Lucida Sans"/>
              </a:rPr>
              <a:t>(BIBO) </a:t>
            </a:r>
            <a:r>
              <a:rPr spc="-60" dirty="0">
                <a:latin typeface="Lucida Sans"/>
                <a:cs typeface="Lucida Sans"/>
              </a:rPr>
              <a:t>stability: </a:t>
            </a:r>
            <a:r>
              <a:rPr spc="-75" dirty="0">
                <a:latin typeface="Lucida Sans"/>
                <a:cs typeface="Lucida Sans"/>
              </a:rPr>
              <a:t>for </a:t>
            </a:r>
            <a:r>
              <a:rPr spc="-220" dirty="0">
                <a:latin typeface="Lucida Sans"/>
                <a:cs typeface="Lucida Sans"/>
              </a:rPr>
              <a:t>a </a:t>
            </a:r>
            <a:r>
              <a:rPr spc="-165" dirty="0">
                <a:latin typeface="Lucida Sans"/>
                <a:cs typeface="Lucida Sans"/>
              </a:rPr>
              <a:t>bounded </a:t>
            </a:r>
            <a:r>
              <a:rPr sz="2200" i="1" spc="-140" dirty="0">
                <a:latin typeface="Arial"/>
                <a:cs typeface="Arial"/>
              </a:rPr>
              <a:t>x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  </a:t>
            </a:r>
            <a:r>
              <a:rPr sz="2200" spc="-100" dirty="0">
                <a:latin typeface="Arial"/>
                <a:cs typeface="Arial"/>
              </a:rPr>
              <a:t>the </a:t>
            </a:r>
            <a:r>
              <a:rPr spc="-55" dirty="0">
                <a:latin typeface="Lucida Sans"/>
                <a:cs typeface="Lucida Sans"/>
              </a:rPr>
              <a:t>output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i="1" spc="-140" dirty="0">
                <a:latin typeface="Arial"/>
                <a:cs typeface="Arial"/>
              </a:rPr>
              <a:t>y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 </a:t>
            </a:r>
            <a:r>
              <a:rPr sz="2200" i="1" spc="-150" dirty="0">
                <a:latin typeface="Arial"/>
                <a:cs typeface="Arial"/>
              </a:rPr>
              <a:t>is  </a:t>
            </a:r>
            <a:r>
              <a:rPr sz="2200" i="1" spc="-175" dirty="0">
                <a:latin typeface="Arial"/>
                <a:cs typeface="Arial"/>
              </a:rPr>
              <a:t>also</a:t>
            </a:r>
            <a:r>
              <a:rPr sz="2200" i="1" spc="-155" dirty="0">
                <a:latin typeface="Arial"/>
                <a:cs typeface="Arial"/>
              </a:rPr>
              <a:t> </a:t>
            </a:r>
            <a:r>
              <a:rPr sz="2200" i="1" spc="-165" dirty="0">
                <a:latin typeface="Arial"/>
                <a:cs typeface="Arial"/>
              </a:rPr>
              <a:t>bounded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006" y="1393451"/>
            <a:ext cx="280479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130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z="2200" spc="-75" dirty="0">
                <a:latin typeface="Arial"/>
                <a:cs typeface="Arial"/>
              </a:rPr>
              <a:t>LTI </a:t>
            </a:r>
            <a:r>
              <a:rPr sz="2200" i="1" spc="-50" dirty="0">
                <a:latin typeface="メイリオ"/>
                <a:cs typeface="メイリオ"/>
              </a:rPr>
              <a:t>S </a:t>
            </a:r>
            <a:r>
              <a:rPr sz="2200" spc="-150" dirty="0">
                <a:latin typeface="Arial"/>
                <a:cs typeface="Arial"/>
              </a:rPr>
              <a:t>is  </a:t>
            </a:r>
            <a:r>
              <a:rPr sz="2200" spc="-90" dirty="0">
                <a:latin typeface="Arial"/>
                <a:cs typeface="Arial"/>
              </a:rPr>
              <a:t>BIBO  </a:t>
            </a:r>
            <a:r>
              <a:rPr sz="2200" spc="-135" dirty="0">
                <a:latin typeface="Arial"/>
                <a:cs typeface="Arial"/>
              </a:rPr>
              <a:t>stable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if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8433" y="3041012"/>
            <a:ext cx="914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515" dirty="0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8433" y="3182744"/>
            <a:ext cx="914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515" dirty="0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44" name="Picture 43" descr="color_red_int_-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1841500"/>
            <a:ext cx="4686300" cy="596900"/>
          </a:xfrm>
          <a:prstGeom prst="rect">
            <a:avLst/>
          </a:prstGeom>
        </p:spPr>
      </p:pic>
      <p:pic>
        <p:nvPicPr>
          <p:cNvPr id="45" name="Picture 44" descr="Indeed_small_|y(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2451100"/>
            <a:ext cx="6870700" cy="977900"/>
          </a:xfrm>
          <a:prstGeom prst="rect">
            <a:avLst/>
          </a:prstGeom>
        </p:spPr>
      </p:pic>
      <p:pic>
        <p:nvPicPr>
          <p:cNvPr id="46" name="Picture 45" descr="noindent_color_b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3594100"/>
            <a:ext cx="6997700" cy="2146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16072"/>
            <a:ext cx="6021705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0" spc="-155" dirty="0">
                <a:solidFill>
                  <a:srgbClr val="0000FF"/>
                </a:solidFill>
                <a:latin typeface="Lucida Sans"/>
                <a:cs typeface="Lucida Sans"/>
              </a:rPr>
              <a:t>Example:</a:t>
            </a:r>
            <a:r>
              <a:rPr sz="1800" b="0" spc="-155" dirty="0">
                <a:solidFill>
                  <a:srgbClr val="000000"/>
                </a:solidFill>
                <a:latin typeface="Lucida Sans"/>
                <a:cs typeface="Lucida Sans"/>
              </a:rPr>
              <a:t>  </a:t>
            </a:r>
            <a:r>
              <a:rPr sz="1800" b="0" spc="-120" dirty="0">
                <a:solidFill>
                  <a:srgbClr val="000000"/>
                </a:solidFill>
                <a:latin typeface="Lucida Sans"/>
                <a:cs typeface="Lucida Sans"/>
              </a:rPr>
              <a:t>Positive  </a:t>
            </a:r>
            <a:r>
              <a:rPr sz="1800" b="0" spc="-170" dirty="0">
                <a:solidFill>
                  <a:srgbClr val="000000"/>
                </a:solidFill>
                <a:latin typeface="Lucida Sans"/>
                <a:cs typeface="Lucida Sans"/>
              </a:rPr>
              <a:t>feedback  </a:t>
            </a:r>
            <a:r>
              <a:rPr sz="1800" b="0" spc="-180" dirty="0">
                <a:solidFill>
                  <a:srgbClr val="000000"/>
                </a:solidFill>
                <a:latin typeface="Lucida Sans"/>
                <a:cs typeface="Lucida Sans"/>
              </a:rPr>
              <a:t>system  </a:t>
            </a:r>
            <a:r>
              <a:rPr sz="1800" b="0" spc="-25" dirty="0">
                <a:solidFill>
                  <a:srgbClr val="000000"/>
                </a:solidFill>
                <a:latin typeface="Lucida Sans"/>
                <a:cs typeface="Lucida Sans"/>
              </a:rPr>
              <a:t>(not </a:t>
            </a:r>
            <a:r>
              <a:rPr sz="1800" b="0" spc="-90" dirty="0">
                <a:solidFill>
                  <a:srgbClr val="000000"/>
                </a:solidFill>
                <a:latin typeface="Lucida Sans"/>
                <a:cs typeface="Lucida Sans"/>
              </a:rPr>
              <a:t>BIBO</a:t>
            </a:r>
            <a:r>
              <a:rPr sz="1800" b="0" spc="-37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spc="-105" dirty="0">
                <a:solidFill>
                  <a:srgbClr val="000000"/>
                </a:solidFill>
                <a:latin typeface="Lucida Sans"/>
                <a:cs typeface="Lucida Sans"/>
              </a:rPr>
              <a:t>stable)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0757" y="906045"/>
            <a:ext cx="246379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125" dirty="0">
                <a:latin typeface="Arial"/>
                <a:cs typeface="Arial"/>
              </a:rPr>
              <a:t>+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2160" y="1059867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5">
                <a:moveTo>
                  <a:pt x="215951" y="37051"/>
                </a:moveTo>
                <a:lnTo>
                  <a:pt x="243740" y="78898"/>
                </a:lnTo>
                <a:lnTo>
                  <a:pt x="253003" y="126501"/>
                </a:lnTo>
                <a:lnTo>
                  <a:pt x="243740" y="174103"/>
                </a:lnTo>
                <a:lnTo>
                  <a:pt x="215951" y="215950"/>
                </a:lnTo>
                <a:lnTo>
                  <a:pt x="174104" y="243739"/>
                </a:lnTo>
                <a:lnTo>
                  <a:pt x="126501" y="253002"/>
                </a:lnTo>
                <a:lnTo>
                  <a:pt x="78899" y="243739"/>
                </a:lnTo>
                <a:lnTo>
                  <a:pt x="37051" y="215950"/>
                </a:lnTo>
                <a:lnTo>
                  <a:pt x="9262" y="174103"/>
                </a:lnTo>
                <a:lnTo>
                  <a:pt x="0" y="126501"/>
                </a:lnTo>
                <a:lnTo>
                  <a:pt x="9262" y="78898"/>
                </a:lnTo>
                <a:lnTo>
                  <a:pt x="37051" y="37051"/>
                </a:lnTo>
                <a:lnTo>
                  <a:pt x="78899" y="9262"/>
                </a:lnTo>
                <a:lnTo>
                  <a:pt x="126501" y="0"/>
                </a:lnTo>
                <a:lnTo>
                  <a:pt x="174104" y="9262"/>
                </a:lnTo>
                <a:lnTo>
                  <a:pt x="215951" y="37051"/>
                </a:lnTo>
              </a:path>
            </a:pathLst>
          </a:custGeom>
          <a:ln w="23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654" y="1180618"/>
            <a:ext cx="599440" cy="9525"/>
          </a:xfrm>
          <a:custGeom>
            <a:avLst/>
            <a:gdLst/>
            <a:ahLst/>
            <a:cxnLst/>
            <a:rect l="l" t="t" r="r" b="b"/>
            <a:pathLst>
              <a:path w="599439" h="9525">
                <a:moveTo>
                  <a:pt x="0" y="0"/>
                </a:moveTo>
                <a:lnTo>
                  <a:pt x="599172" y="9218"/>
                </a:lnTo>
              </a:path>
            </a:pathLst>
          </a:custGeom>
          <a:ln w="23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1691" y="1136940"/>
            <a:ext cx="134024" cy="10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5164" y="1197868"/>
            <a:ext cx="2922270" cy="11430"/>
          </a:xfrm>
          <a:custGeom>
            <a:avLst/>
            <a:gdLst/>
            <a:ahLst/>
            <a:cxnLst/>
            <a:rect l="l" t="t" r="r" b="b"/>
            <a:pathLst>
              <a:path w="2922270" h="11430">
                <a:moveTo>
                  <a:pt x="0" y="0"/>
                </a:moveTo>
                <a:lnTo>
                  <a:pt x="2922177" y="10944"/>
                </a:lnTo>
              </a:path>
            </a:pathLst>
          </a:custGeom>
          <a:ln w="23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25686" y="1155913"/>
            <a:ext cx="133555" cy="10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1533" y="1209368"/>
            <a:ext cx="450215" cy="736600"/>
          </a:xfrm>
          <a:custGeom>
            <a:avLst/>
            <a:gdLst/>
            <a:ahLst/>
            <a:cxnLst/>
            <a:rect l="l" t="t" r="r" b="b"/>
            <a:pathLst>
              <a:path w="450214" h="736600">
                <a:moveTo>
                  <a:pt x="449654" y="0"/>
                </a:moveTo>
                <a:lnTo>
                  <a:pt x="449654" y="736006"/>
                </a:lnTo>
                <a:lnTo>
                  <a:pt x="0" y="736006"/>
                </a:lnTo>
              </a:path>
            </a:pathLst>
          </a:custGeom>
          <a:ln w="23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9632" y="1892474"/>
            <a:ext cx="133401" cy="10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0179" y="1807373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215950" y="37051"/>
                </a:moveTo>
                <a:lnTo>
                  <a:pt x="243739" y="78899"/>
                </a:lnTo>
                <a:lnTo>
                  <a:pt x="253001" y="126501"/>
                </a:lnTo>
                <a:lnTo>
                  <a:pt x="243739" y="174104"/>
                </a:lnTo>
                <a:lnTo>
                  <a:pt x="215950" y="215951"/>
                </a:lnTo>
                <a:lnTo>
                  <a:pt x="174103" y="243740"/>
                </a:lnTo>
                <a:lnTo>
                  <a:pt x="126500" y="253003"/>
                </a:lnTo>
                <a:lnTo>
                  <a:pt x="78898" y="243740"/>
                </a:lnTo>
                <a:lnTo>
                  <a:pt x="37050" y="215951"/>
                </a:lnTo>
                <a:lnTo>
                  <a:pt x="9262" y="174104"/>
                </a:lnTo>
                <a:lnTo>
                  <a:pt x="0" y="126501"/>
                </a:lnTo>
                <a:lnTo>
                  <a:pt x="9262" y="78899"/>
                </a:lnTo>
                <a:lnTo>
                  <a:pt x="37050" y="37051"/>
                </a:lnTo>
                <a:lnTo>
                  <a:pt x="78898" y="9262"/>
                </a:lnTo>
                <a:lnTo>
                  <a:pt x="126500" y="0"/>
                </a:lnTo>
                <a:lnTo>
                  <a:pt x="174103" y="9262"/>
                </a:lnTo>
                <a:lnTo>
                  <a:pt x="215950" y="37051"/>
                </a:lnTo>
              </a:path>
            </a:pathLst>
          </a:custGeom>
          <a:ln w="23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1606" y="1887555"/>
            <a:ext cx="330073" cy="1057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0163" y="1460774"/>
            <a:ext cx="471805" cy="496570"/>
          </a:xfrm>
          <a:custGeom>
            <a:avLst/>
            <a:gdLst/>
            <a:ahLst/>
            <a:cxnLst/>
            <a:rect l="l" t="t" r="r" b="b"/>
            <a:pathLst>
              <a:path w="471804" h="496569">
                <a:moveTo>
                  <a:pt x="471504" y="496100"/>
                </a:moveTo>
                <a:lnTo>
                  <a:pt x="471504" y="473100"/>
                </a:lnTo>
                <a:lnTo>
                  <a:pt x="0" y="473100"/>
                </a:lnTo>
                <a:lnTo>
                  <a:pt x="0" y="0"/>
                </a:lnTo>
              </a:path>
            </a:pathLst>
          </a:custGeom>
          <a:ln w="23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7386" y="1339205"/>
            <a:ext cx="105552" cy="136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60930" y="220872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0653"/>
                </a:moveTo>
                <a:lnTo>
                  <a:pt x="0" y="0"/>
                </a:lnTo>
              </a:path>
            </a:pathLst>
          </a:custGeom>
          <a:ln w="23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08030" y="2086826"/>
            <a:ext cx="105800" cy="1334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08601" y="811923"/>
            <a:ext cx="397954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23310" algn="l"/>
              </a:tabLst>
            </a:pPr>
            <a:r>
              <a:rPr sz="2400" spc="179" baseline="3472" dirty="0">
                <a:latin typeface="Arial"/>
                <a:cs typeface="Arial"/>
              </a:rPr>
              <a:t>x</a:t>
            </a:r>
            <a:r>
              <a:rPr sz="2400" spc="127" baseline="3472" dirty="0">
                <a:latin typeface="Arial"/>
                <a:cs typeface="Arial"/>
              </a:rPr>
              <a:t>(</a:t>
            </a:r>
            <a:r>
              <a:rPr sz="2400" spc="202" baseline="3472" dirty="0">
                <a:latin typeface="Arial"/>
                <a:cs typeface="Arial"/>
              </a:rPr>
              <a:t>t</a:t>
            </a:r>
            <a:r>
              <a:rPr sz="2400" spc="135" baseline="3472" dirty="0">
                <a:latin typeface="Arial"/>
                <a:cs typeface="Arial"/>
              </a:rPr>
              <a:t>)</a:t>
            </a:r>
            <a:r>
              <a:rPr sz="2400" baseline="3472" dirty="0">
                <a:latin typeface="Arial"/>
                <a:cs typeface="Arial"/>
              </a:rPr>
              <a:t>	</a:t>
            </a:r>
            <a:r>
              <a:rPr sz="1600" i="1" spc="135" dirty="0">
                <a:latin typeface="Times New Roman"/>
                <a:cs typeface="Times New Roman"/>
              </a:rPr>
              <a:t>y</a:t>
            </a:r>
            <a:r>
              <a:rPr sz="1600" spc="85" dirty="0">
                <a:latin typeface="Arial"/>
                <a:cs typeface="Arial"/>
              </a:rPr>
              <a:t>(</a:t>
            </a:r>
            <a:r>
              <a:rPr sz="1600" i="1" spc="135" dirty="0">
                <a:latin typeface="Times New Roman"/>
                <a:cs typeface="Times New Roman"/>
              </a:rPr>
              <a:t>t</a:t>
            </a:r>
            <a:r>
              <a:rPr sz="1600" spc="9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5626" y="2582939"/>
            <a:ext cx="14224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5" dirty="0">
                <a:latin typeface="Arial"/>
                <a:cs typeface="Arial"/>
              </a:rPr>
              <a:t>β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1667" y="1634872"/>
            <a:ext cx="1023619" cy="598170"/>
          </a:xfrm>
          <a:prstGeom prst="rect">
            <a:avLst/>
          </a:prstGeom>
          <a:ln w="23000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160"/>
              </a:spcBef>
            </a:pPr>
            <a:r>
              <a:rPr sz="1600" spc="-15" dirty="0">
                <a:latin typeface="Arial"/>
                <a:cs typeface="Arial"/>
              </a:rPr>
              <a:t>Delay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τ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3604" y="1996434"/>
            <a:ext cx="861694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05" dirty="0">
                <a:latin typeface="Arial"/>
                <a:cs typeface="Arial"/>
              </a:rPr>
              <a:t>β</a:t>
            </a:r>
            <a:r>
              <a:rPr sz="1600" i="1" spc="105" dirty="0">
                <a:latin typeface="Times New Roman"/>
                <a:cs typeface="Times New Roman"/>
              </a:rPr>
              <a:t>y</a:t>
            </a:r>
            <a:r>
              <a:rPr sz="1600" spc="105" dirty="0">
                <a:latin typeface="Arial"/>
                <a:cs typeface="Arial"/>
              </a:rPr>
              <a:t>(</a:t>
            </a:r>
            <a:r>
              <a:rPr sz="1600" i="1" spc="105" dirty="0">
                <a:latin typeface="Times New Roman"/>
                <a:cs typeface="Times New Roman"/>
              </a:rPr>
              <a:t>t </a:t>
            </a:r>
            <a:r>
              <a:rPr sz="1600" spc="325" dirty="0">
                <a:latin typeface="Arial Unicode MS"/>
                <a:cs typeface="Arial Unicode MS"/>
              </a:rPr>
              <a:t>−</a:t>
            </a:r>
            <a:r>
              <a:rPr sz="1600" spc="-315" dirty="0">
                <a:latin typeface="Arial Unicode MS"/>
                <a:cs typeface="Arial Unicode MS"/>
              </a:rPr>
              <a:t> </a:t>
            </a:r>
            <a:r>
              <a:rPr sz="1600" spc="175" dirty="0">
                <a:latin typeface="Arial"/>
                <a:cs typeface="Arial"/>
              </a:rPr>
              <a:t>τ)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6" name="Picture 25" descr="y(t)&amp;=&amp;x(t)+_bet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2832100"/>
            <a:ext cx="7734300" cy="2844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5607" y="786041"/>
            <a:ext cx="3235960" cy="0"/>
          </a:xfrm>
          <a:custGeom>
            <a:avLst/>
            <a:gdLst/>
            <a:ahLst/>
            <a:cxnLst/>
            <a:rect l="l" t="t" r="r" b="b"/>
            <a:pathLst>
              <a:path w="3235960">
                <a:moveTo>
                  <a:pt x="0" y="0"/>
                </a:moveTo>
                <a:lnTo>
                  <a:pt x="3235731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8135" y="786041"/>
            <a:ext cx="0" cy="802640"/>
          </a:xfrm>
          <a:custGeom>
            <a:avLst/>
            <a:gdLst/>
            <a:ahLst/>
            <a:cxnLst/>
            <a:rect l="l" t="t" r="r" b="b"/>
            <a:pathLst>
              <a:path h="802640">
                <a:moveTo>
                  <a:pt x="0" y="80217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8811" y="786041"/>
            <a:ext cx="0" cy="802640"/>
          </a:xfrm>
          <a:custGeom>
            <a:avLst/>
            <a:gdLst/>
            <a:ahLst/>
            <a:cxnLst/>
            <a:rect l="l" t="t" r="r" b="b"/>
            <a:pathLst>
              <a:path h="802640">
                <a:moveTo>
                  <a:pt x="0" y="80217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5607" y="1588211"/>
            <a:ext cx="3235960" cy="0"/>
          </a:xfrm>
          <a:custGeom>
            <a:avLst/>
            <a:gdLst/>
            <a:ahLst/>
            <a:cxnLst/>
            <a:rect l="l" t="t" r="r" b="b"/>
            <a:pathLst>
              <a:path w="3235960">
                <a:moveTo>
                  <a:pt x="0" y="0"/>
                </a:moveTo>
                <a:lnTo>
                  <a:pt x="3235731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2592" y="743026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1773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5120" y="743026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212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1826" y="743026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212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2592" y="1631238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1773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31681"/>
            <a:ext cx="5859780" cy="35787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72715">
              <a:lnSpc>
                <a:spcPct val="100000"/>
              </a:lnSpc>
              <a:spcBef>
                <a:spcPts val="130"/>
              </a:spcBef>
            </a:pPr>
            <a:r>
              <a:rPr sz="2200" b="1" spc="-60" dirty="0">
                <a:solidFill>
                  <a:srgbClr val="04064C"/>
                </a:solidFill>
                <a:latin typeface="Arial"/>
                <a:cs typeface="Arial"/>
              </a:rPr>
              <a:t>Continuous–time</a:t>
            </a:r>
            <a:r>
              <a:rPr sz="2200" b="1" spc="17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04064C"/>
                </a:solidFill>
                <a:latin typeface="Arial"/>
                <a:cs typeface="Arial"/>
              </a:rPr>
              <a:t>system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2498090" marR="250825">
              <a:lnSpc>
                <a:spcPct val="113199"/>
              </a:lnSpc>
              <a:spcBef>
                <a:spcPts val="5"/>
              </a:spcBef>
              <a:tabLst>
                <a:tab pos="3314065" algn="l"/>
                <a:tab pos="3700145" algn="l"/>
                <a:tab pos="3942715" algn="l"/>
              </a:tabLst>
            </a:pPr>
            <a:r>
              <a:rPr sz="2200" i="1" spc="-14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200" i="1" spc="-4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i="1" spc="1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150" dirty="0">
                <a:solidFill>
                  <a:srgbClr val="FF0000"/>
                </a:solidFill>
                <a:latin typeface="Arial"/>
                <a:cs typeface="Arial"/>
              </a:rPr>
              <a:t>)	</a:t>
            </a:r>
            <a:r>
              <a:rPr sz="2200" i="1" spc="25" dirty="0">
                <a:solidFill>
                  <a:srgbClr val="FF0000"/>
                </a:solidFill>
                <a:latin typeface="メイリオ"/>
                <a:cs typeface="メイリオ"/>
              </a:rPr>
              <a:t>⇒		</a:t>
            </a:r>
            <a:r>
              <a:rPr sz="2200" i="1" spc="-140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200" spc="15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i="1" spc="1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15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200" spc="34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メイリオ"/>
                <a:cs typeface="メイリオ"/>
              </a:rPr>
              <a:t>S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200" i="1" spc="-1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200" i="1" spc="-4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i="1" spc="10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105" dirty="0">
                <a:solidFill>
                  <a:srgbClr val="FF0000"/>
                </a:solidFill>
                <a:latin typeface="Arial"/>
                <a:cs typeface="Arial"/>
              </a:rPr>
              <a:t>)] </a:t>
            </a:r>
            <a:r>
              <a:rPr sz="22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FF0000"/>
                </a:solidFill>
                <a:latin typeface="Lucida Sans"/>
                <a:cs typeface="Lucida Sans"/>
              </a:rPr>
              <a:t>Input</a:t>
            </a:r>
            <a:r>
              <a:rPr sz="2200" spc="-70" dirty="0">
                <a:solidFill>
                  <a:srgbClr val="FF0000"/>
                </a:solidFill>
                <a:latin typeface="Arial"/>
                <a:cs typeface="Arial"/>
              </a:rPr>
              <a:t>		</a:t>
            </a:r>
            <a:r>
              <a:rPr lang="en-US" sz="2200" spc="-70" dirty="0" smtClean="0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spc="-55" dirty="0" smtClean="0">
                <a:solidFill>
                  <a:srgbClr val="FF0000"/>
                </a:solidFill>
                <a:latin typeface="Lucida Sans"/>
                <a:cs typeface="Lucida Sans"/>
              </a:rPr>
              <a:t>Output</a:t>
            </a:r>
            <a:endParaRPr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pc="-120" dirty="0">
                <a:latin typeface="Lucida Sans"/>
                <a:cs typeface="Lucida Sans"/>
              </a:rPr>
              <a:t>Properties</a:t>
            </a:r>
            <a:endParaRPr dirty="0">
              <a:latin typeface="Lucida Sans"/>
              <a:cs typeface="Lucida Sans"/>
            </a:endParaRPr>
          </a:p>
          <a:p>
            <a:pPr marL="289560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90195" algn="l"/>
              </a:tabLst>
            </a:pPr>
            <a:r>
              <a:rPr spc="-100" dirty="0">
                <a:latin typeface="Lucida Sans"/>
                <a:cs typeface="Lucida Sans"/>
              </a:rPr>
              <a:t>Linearity</a:t>
            </a:r>
            <a:endParaRPr dirty="0">
              <a:latin typeface="Lucida Sans"/>
              <a:cs typeface="Lucida Sans"/>
            </a:endParaRPr>
          </a:p>
          <a:p>
            <a:pPr marL="289560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90195" algn="l"/>
              </a:tabLst>
            </a:pPr>
            <a:r>
              <a:rPr spc="-125" dirty="0">
                <a:latin typeface="Lucida Sans"/>
                <a:cs typeface="Lucida Sans"/>
              </a:rPr>
              <a:t>Time-invariance</a:t>
            </a:r>
            <a:endParaRPr dirty="0">
              <a:latin typeface="Lucida Sans"/>
              <a:cs typeface="Lucida Sans"/>
            </a:endParaRPr>
          </a:p>
          <a:p>
            <a:pPr marL="289560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90195" algn="l"/>
              </a:tabLst>
            </a:pPr>
            <a:r>
              <a:rPr spc="-135" dirty="0">
                <a:latin typeface="Lucida Sans"/>
                <a:cs typeface="Lucida Sans"/>
              </a:rPr>
              <a:t>Causality</a:t>
            </a:r>
            <a:endParaRPr dirty="0">
              <a:latin typeface="Lucida Sans"/>
              <a:cs typeface="Lucida Sans"/>
            </a:endParaRPr>
          </a:p>
          <a:p>
            <a:pPr marL="289560" indent="-187325">
              <a:lnSpc>
                <a:spcPct val="100000"/>
              </a:lnSpc>
              <a:spcBef>
                <a:spcPts val="34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90195" algn="l"/>
              </a:tabLst>
            </a:pPr>
            <a:r>
              <a:rPr spc="-65" dirty="0">
                <a:latin typeface="Lucida Sans"/>
                <a:cs typeface="Lucida Sans"/>
              </a:rPr>
              <a:t>Stability</a:t>
            </a:r>
            <a:endParaRPr dirty="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4032765"/>
            <a:ext cx="8053070" cy="355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>
                <a:latin typeface="Lucida Sans"/>
                <a:cs typeface="Lucida Sans"/>
              </a:rPr>
              <a:t>A </a:t>
            </a:r>
            <a:r>
              <a:rPr spc="-180" dirty="0">
                <a:latin typeface="Lucida Sans"/>
                <a:cs typeface="Lucida Sans"/>
              </a:rPr>
              <a:t>system  </a:t>
            </a:r>
            <a:r>
              <a:rPr i="1" spc="-50" dirty="0">
                <a:latin typeface="Lucida Sans"/>
                <a:cs typeface="Lucida Sans"/>
              </a:rPr>
              <a:t>S </a:t>
            </a:r>
            <a:r>
              <a:rPr spc="-150" dirty="0">
                <a:latin typeface="Lucida Sans"/>
                <a:cs typeface="Lucida Sans"/>
              </a:rPr>
              <a:t>is</a:t>
            </a:r>
            <a:r>
              <a:rPr sz="2200" spc="-150" dirty="0">
                <a:latin typeface="Arial"/>
                <a:cs typeface="Arial"/>
              </a:rPr>
              <a:t>  </a:t>
            </a:r>
            <a:r>
              <a:rPr sz="2200" spc="-125" dirty="0">
                <a:solidFill>
                  <a:srgbClr val="FF0000"/>
                </a:solidFill>
                <a:latin typeface="Arial"/>
                <a:cs typeface="Arial"/>
              </a:rPr>
              <a:t>linear </a:t>
            </a:r>
            <a:r>
              <a:rPr spc="10" dirty="0">
                <a:latin typeface="Lucida Sans"/>
                <a:cs typeface="Lucida Sans"/>
              </a:rPr>
              <a:t>if </a:t>
            </a:r>
            <a:r>
              <a:rPr spc="-75" dirty="0">
                <a:latin typeface="Lucida Sans"/>
                <a:cs typeface="Lucida Sans"/>
              </a:rPr>
              <a:t>for </a:t>
            </a:r>
            <a:r>
              <a:rPr spc="-100" dirty="0">
                <a:latin typeface="Lucida Sans"/>
                <a:cs typeface="Lucida Sans"/>
              </a:rPr>
              <a:t>inputs </a:t>
            </a:r>
            <a:r>
              <a:rPr i="1" spc="-140" dirty="0">
                <a:latin typeface="Lucida Sans"/>
                <a:cs typeface="Lucida Sans"/>
              </a:rPr>
              <a:t>x </a:t>
            </a:r>
            <a:r>
              <a:rPr spc="150" dirty="0">
                <a:latin typeface="Lucida Sans"/>
                <a:cs typeface="Lucida Sans"/>
              </a:rPr>
              <a:t>(</a:t>
            </a:r>
            <a:r>
              <a:rPr i="1" spc="150" dirty="0">
                <a:latin typeface="Lucida Sans"/>
                <a:cs typeface="Lucida Sans"/>
              </a:rPr>
              <a:t>t</a:t>
            </a:r>
            <a:r>
              <a:rPr spc="150" dirty="0">
                <a:latin typeface="Lucida Sans"/>
                <a:cs typeface="Lucida Sans"/>
              </a:rPr>
              <a:t>) </a:t>
            </a:r>
            <a:r>
              <a:rPr spc="-175" dirty="0">
                <a:latin typeface="Lucida Sans"/>
                <a:cs typeface="Lucida Sans"/>
              </a:rPr>
              <a:t>and  </a:t>
            </a:r>
            <a:r>
              <a:rPr i="1" spc="-140" dirty="0">
                <a:latin typeface="Lucida Sans"/>
                <a:cs typeface="Lucida Sans"/>
              </a:rPr>
              <a:t>v </a:t>
            </a:r>
            <a:r>
              <a:rPr spc="100" dirty="0">
                <a:latin typeface="Lucida Sans"/>
                <a:cs typeface="Lucida Sans"/>
              </a:rPr>
              <a:t>(</a:t>
            </a:r>
            <a:r>
              <a:rPr i="1" spc="100" dirty="0">
                <a:latin typeface="Lucida Sans"/>
                <a:cs typeface="Lucida Sans"/>
              </a:rPr>
              <a:t>t</a:t>
            </a:r>
            <a:r>
              <a:rPr spc="100" dirty="0">
                <a:latin typeface="Lucida Sans"/>
                <a:cs typeface="Lucida Sans"/>
              </a:rPr>
              <a:t>), </a:t>
            </a:r>
            <a:r>
              <a:rPr spc="-175" dirty="0">
                <a:latin typeface="Lucida Sans"/>
                <a:cs typeface="Lucida Sans"/>
              </a:rPr>
              <a:t>and  </a:t>
            </a:r>
            <a:r>
              <a:rPr spc="-130" dirty="0">
                <a:latin typeface="Lucida Sans"/>
                <a:cs typeface="Lucida Sans"/>
              </a:rPr>
              <a:t>constants </a:t>
            </a:r>
            <a:r>
              <a:rPr i="1" spc="125" dirty="0">
                <a:latin typeface="Lucida Sans"/>
                <a:cs typeface="Lucida Sans"/>
              </a:rPr>
              <a:t>α </a:t>
            </a:r>
            <a:r>
              <a:rPr spc="-175" dirty="0">
                <a:latin typeface="Lucida Sans"/>
                <a:cs typeface="Lucida Sans"/>
              </a:rPr>
              <a:t>and</a:t>
            </a:r>
            <a:r>
              <a:rPr spc="-20" dirty="0">
                <a:latin typeface="Lucida Sans"/>
                <a:cs typeface="Lucida Sans"/>
              </a:rPr>
              <a:t> </a:t>
            </a:r>
            <a:r>
              <a:rPr i="1" spc="25" dirty="0">
                <a:latin typeface="Lucida Sans"/>
                <a:cs typeface="Lucida Sans"/>
              </a:rPr>
              <a:t>β</a:t>
            </a:r>
            <a:r>
              <a:rPr spc="25" dirty="0">
                <a:latin typeface="Lucida Sans"/>
                <a:cs typeface="Lucida Sans"/>
              </a:rPr>
              <a:t>,</a:t>
            </a:r>
            <a:endParaRPr dirty="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4233536"/>
            <a:ext cx="6546850" cy="13671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200" spc="-125" dirty="0">
                <a:solidFill>
                  <a:srgbClr val="FF0000"/>
                </a:solidFill>
                <a:latin typeface="Arial"/>
                <a:cs typeface="Arial"/>
              </a:rPr>
              <a:t>superposition  </a:t>
            </a:r>
            <a:r>
              <a:rPr spc="-135" dirty="0">
                <a:latin typeface="Lucida Sans"/>
                <a:cs typeface="Lucida Sans"/>
              </a:rPr>
              <a:t>holds,</a:t>
            </a:r>
            <a:r>
              <a:rPr spc="-215" dirty="0">
                <a:latin typeface="Lucida Sans"/>
                <a:cs typeface="Lucida Sans"/>
              </a:rPr>
              <a:t> </a:t>
            </a:r>
            <a:r>
              <a:rPr spc="-75" dirty="0">
                <a:latin typeface="Lucida Sans"/>
                <a:cs typeface="Lucida Sans"/>
              </a:rPr>
              <a:t>i.e.,</a:t>
            </a:r>
            <a:endParaRPr dirty="0">
              <a:latin typeface="Lucida Sans"/>
              <a:cs typeface="Lucida Sans"/>
            </a:endParaRPr>
          </a:p>
          <a:p>
            <a:pPr marL="1771650">
              <a:lnSpc>
                <a:spcPct val="100000"/>
              </a:lnSpc>
              <a:spcBef>
                <a:spcPts val="1145"/>
              </a:spcBef>
            </a:pPr>
            <a:r>
              <a:rPr sz="2200" i="1" spc="25" dirty="0">
                <a:latin typeface="メイリオ"/>
                <a:cs typeface="メイリオ"/>
              </a:rPr>
              <a:t>S</a:t>
            </a:r>
            <a:r>
              <a:rPr sz="2200" spc="25" dirty="0">
                <a:latin typeface="Arial"/>
                <a:cs typeface="Arial"/>
              </a:rPr>
              <a:t>[</a:t>
            </a:r>
            <a:r>
              <a:rPr sz="2200" i="1" spc="25" dirty="0">
                <a:latin typeface="Arial"/>
                <a:cs typeface="Arial"/>
              </a:rPr>
              <a:t>αx</a:t>
            </a:r>
            <a:r>
              <a:rPr sz="2200" i="1" spc="-415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+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i="1" spc="-25" dirty="0">
                <a:latin typeface="Arial"/>
                <a:cs typeface="Arial"/>
              </a:rPr>
              <a:t>βv</a:t>
            </a:r>
            <a:r>
              <a:rPr sz="2200" i="1" spc="-380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(</a:t>
            </a:r>
            <a:r>
              <a:rPr sz="2200" i="1" spc="105" dirty="0">
                <a:latin typeface="Arial"/>
                <a:cs typeface="Arial"/>
              </a:rPr>
              <a:t>t</a:t>
            </a:r>
            <a:r>
              <a:rPr sz="2200" spc="105" dirty="0">
                <a:latin typeface="Arial"/>
                <a:cs typeface="Arial"/>
              </a:rPr>
              <a:t>)]</a:t>
            </a:r>
            <a:r>
              <a:rPr sz="2200" spc="385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380" dirty="0">
                <a:latin typeface="Arial"/>
                <a:cs typeface="Arial"/>
              </a:rPr>
              <a:t> </a:t>
            </a:r>
            <a:r>
              <a:rPr sz="2200" i="1" spc="25" dirty="0">
                <a:latin typeface="メイリオ"/>
                <a:cs typeface="メイリオ"/>
              </a:rPr>
              <a:t>S</a:t>
            </a:r>
            <a:r>
              <a:rPr sz="2200" spc="25" dirty="0">
                <a:latin typeface="Arial"/>
                <a:cs typeface="Arial"/>
              </a:rPr>
              <a:t>[</a:t>
            </a:r>
            <a:r>
              <a:rPr sz="2200" i="1" spc="25" dirty="0">
                <a:latin typeface="Arial"/>
                <a:cs typeface="Arial"/>
              </a:rPr>
              <a:t>αx</a:t>
            </a:r>
            <a:r>
              <a:rPr sz="2200" i="1" spc="-41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(</a:t>
            </a:r>
            <a:r>
              <a:rPr sz="2200" i="1" spc="105" dirty="0">
                <a:latin typeface="Arial"/>
                <a:cs typeface="Arial"/>
              </a:rPr>
              <a:t>t</a:t>
            </a:r>
            <a:r>
              <a:rPr sz="2200" spc="105" dirty="0">
                <a:latin typeface="Arial"/>
                <a:cs typeface="Arial"/>
              </a:rPr>
              <a:t>)]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+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i="1" spc="10" dirty="0">
                <a:latin typeface="メイリオ"/>
                <a:cs typeface="メイリオ"/>
              </a:rPr>
              <a:t>S</a:t>
            </a:r>
            <a:r>
              <a:rPr sz="2200" spc="10" dirty="0">
                <a:latin typeface="Arial"/>
                <a:cs typeface="Arial"/>
              </a:rPr>
              <a:t>[</a:t>
            </a:r>
            <a:r>
              <a:rPr sz="2200" i="1" spc="10" dirty="0">
                <a:latin typeface="Arial"/>
                <a:cs typeface="Arial"/>
              </a:rPr>
              <a:t>βv</a:t>
            </a:r>
            <a:r>
              <a:rPr sz="2200" i="1" spc="-380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(</a:t>
            </a:r>
            <a:r>
              <a:rPr sz="2200" i="1" spc="105" dirty="0">
                <a:latin typeface="Arial"/>
                <a:cs typeface="Arial"/>
              </a:rPr>
              <a:t>t</a:t>
            </a:r>
            <a:r>
              <a:rPr sz="2200" spc="105" dirty="0">
                <a:latin typeface="Arial"/>
                <a:cs typeface="Arial"/>
              </a:rPr>
              <a:t>)]</a:t>
            </a:r>
            <a:endParaRPr sz="2200" dirty="0">
              <a:latin typeface="Arial"/>
              <a:cs typeface="Arial"/>
            </a:endParaRPr>
          </a:p>
          <a:p>
            <a:pPr marL="3875404">
              <a:lnSpc>
                <a:spcPct val="100000"/>
              </a:lnSpc>
              <a:spcBef>
                <a:spcPts val="345"/>
              </a:spcBef>
            </a:pP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365" dirty="0">
                <a:latin typeface="Arial"/>
                <a:cs typeface="Arial"/>
              </a:rPr>
              <a:t> </a:t>
            </a:r>
            <a:r>
              <a:rPr sz="2200" i="1" spc="25" dirty="0">
                <a:latin typeface="Arial"/>
                <a:cs typeface="Arial"/>
              </a:rPr>
              <a:t>α</a:t>
            </a:r>
            <a:r>
              <a:rPr sz="2200" i="1" spc="25" dirty="0">
                <a:latin typeface="メイリオ"/>
                <a:cs typeface="メイリオ"/>
              </a:rPr>
              <a:t>S</a:t>
            </a:r>
            <a:r>
              <a:rPr sz="2200" spc="25" dirty="0">
                <a:latin typeface="Arial"/>
                <a:cs typeface="Arial"/>
              </a:rPr>
              <a:t>[</a:t>
            </a:r>
            <a:r>
              <a:rPr sz="2200" i="1" spc="25" dirty="0">
                <a:latin typeface="Arial"/>
                <a:cs typeface="Arial"/>
              </a:rPr>
              <a:t>x</a:t>
            </a:r>
            <a:r>
              <a:rPr sz="2200" i="1" spc="-420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(</a:t>
            </a:r>
            <a:r>
              <a:rPr sz="2200" i="1" spc="105" dirty="0">
                <a:latin typeface="Arial"/>
                <a:cs typeface="Arial"/>
              </a:rPr>
              <a:t>t</a:t>
            </a:r>
            <a:r>
              <a:rPr sz="2200" spc="105" dirty="0">
                <a:latin typeface="Arial"/>
                <a:cs typeface="Arial"/>
              </a:rPr>
              <a:t>)]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+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i="1" spc="10" dirty="0">
                <a:latin typeface="Arial"/>
                <a:cs typeface="Arial"/>
              </a:rPr>
              <a:t>β</a:t>
            </a:r>
            <a:r>
              <a:rPr sz="2200" i="1" spc="10" dirty="0">
                <a:latin typeface="メイリオ"/>
                <a:cs typeface="メイリオ"/>
              </a:rPr>
              <a:t>S</a:t>
            </a:r>
            <a:r>
              <a:rPr sz="2200" spc="10" dirty="0">
                <a:latin typeface="Arial"/>
                <a:cs typeface="Arial"/>
              </a:rPr>
              <a:t>[</a:t>
            </a:r>
            <a:r>
              <a:rPr sz="2200" i="1" spc="10" dirty="0">
                <a:latin typeface="Arial"/>
                <a:cs typeface="Arial"/>
              </a:rPr>
              <a:t>v</a:t>
            </a:r>
            <a:r>
              <a:rPr sz="2200" i="1" spc="-38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(</a:t>
            </a:r>
            <a:r>
              <a:rPr sz="2200" i="1" spc="105" dirty="0">
                <a:latin typeface="Arial"/>
                <a:cs typeface="Arial"/>
              </a:rPr>
              <a:t>t</a:t>
            </a:r>
            <a:r>
              <a:rPr sz="2200" spc="105" dirty="0">
                <a:latin typeface="Arial"/>
                <a:cs typeface="Arial"/>
              </a:rPr>
              <a:t>)]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color_blue_Exa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241300"/>
            <a:ext cx="6286500" cy="4914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55290"/>
            <a:ext cx="2367915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0" spc="-110" dirty="0">
                <a:solidFill>
                  <a:srgbClr val="000000"/>
                </a:solidFill>
                <a:latin typeface="Lucida Sans"/>
                <a:cs typeface="Lucida Sans"/>
              </a:rPr>
              <a:t>Operational</a:t>
            </a:r>
            <a:r>
              <a:rPr sz="1800" b="0" spc="60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800" b="0" spc="-95" dirty="0">
                <a:solidFill>
                  <a:srgbClr val="000000"/>
                </a:solidFill>
                <a:latin typeface="Lucida Sans"/>
                <a:cs typeface="Lucida Sans"/>
              </a:rPr>
              <a:t>amplifier</a:t>
            </a:r>
          </a:p>
        </p:txBody>
      </p:sp>
      <p:sp>
        <p:nvSpPr>
          <p:cNvPr id="3" name="object 3"/>
          <p:cNvSpPr/>
          <p:nvPr/>
        </p:nvSpPr>
        <p:spPr>
          <a:xfrm>
            <a:off x="2223994" y="1675174"/>
            <a:ext cx="500380" cy="572135"/>
          </a:xfrm>
          <a:custGeom>
            <a:avLst/>
            <a:gdLst/>
            <a:ahLst/>
            <a:cxnLst/>
            <a:rect l="l" t="t" r="r" b="b"/>
            <a:pathLst>
              <a:path w="500380" h="572135">
                <a:moveTo>
                  <a:pt x="0" y="0"/>
                </a:moveTo>
                <a:lnTo>
                  <a:pt x="500363" y="285921"/>
                </a:lnTo>
                <a:lnTo>
                  <a:pt x="0" y="571843"/>
                </a:lnTo>
                <a:lnTo>
                  <a:pt x="0" y="0"/>
                </a:lnTo>
                <a:close/>
              </a:path>
            </a:pathLst>
          </a:custGeom>
          <a:ln w="2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8609" y="1666908"/>
            <a:ext cx="154940" cy="4648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20"/>
              </a:spcBef>
            </a:pPr>
            <a:r>
              <a:rPr sz="1250" spc="10" dirty="0">
                <a:latin typeface="Lucida Grande"/>
                <a:cs typeface="Lucida Grande"/>
              </a:rPr>
              <a:t>-</a:t>
            </a:r>
            <a:endParaRPr sz="1250">
              <a:latin typeface="Lucida Grande"/>
              <a:cs typeface="Lucida Grande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50" spc="15" dirty="0">
                <a:latin typeface="Lucida Grande"/>
                <a:cs typeface="Lucida Grande"/>
              </a:rPr>
              <a:t>+</a:t>
            </a:r>
            <a:endParaRPr sz="1250">
              <a:latin typeface="Lucida Grande"/>
              <a:cs typeface="Lucida Gran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2715" y="208161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278" y="0"/>
                </a:moveTo>
                <a:lnTo>
                  <a:pt x="0" y="0"/>
                </a:lnTo>
              </a:path>
            </a:pathLst>
          </a:custGeom>
          <a:ln w="27037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7672" y="196059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278" y="0"/>
                </a:moveTo>
                <a:lnTo>
                  <a:pt x="0" y="0"/>
                </a:lnTo>
              </a:path>
            </a:pathLst>
          </a:custGeom>
          <a:ln w="27037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2715" y="183739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278" y="0"/>
                </a:moveTo>
                <a:lnTo>
                  <a:pt x="0" y="0"/>
                </a:lnTo>
              </a:path>
            </a:pathLst>
          </a:custGeom>
          <a:ln w="27037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5192" y="1954336"/>
            <a:ext cx="1108710" cy="13970"/>
          </a:xfrm>
          <a:custGeom>
            <a:avLst/>
            <a:gdLst/>
            <a:ahLst/>
            <a:cxnLst/>
            <a:rect l="l" t="t" r="r" b="b"/>
            <a:pathLst>
              <a:path w="1108710" h="13969">
                <a:moveTo>
                  <a:pt x="0" y="13518"/>
                </a:moveTo>
                <a:lnTo>
                  <a:pt x="1108539" y="0"/>
                </a:lnTo>
              </a:path>
            </a:pathLst>
          </a:custGeom>
          <a:ln w="2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5722" y="3265657"/>
            <a:ext cx="2528570" cy="13970"/>
          </a:xfrm>
          <a:custGeom>
            <a:avLst/>
            <a:gdLst/>
            <a:ahLst/>
            <a:cxnLst/>
            <a:rect l="l" t="t" r="r" b="b"/>
            <a:pathLst>
              <a:path w="2528570" h="13970">
                <a:moveTo>
                  <a:pt x="0" y="0"/>
                </a:moveTo>
                <a:lnTo>
                  <a:pt x="2528009" y="13518"/>
                </a:lnTo>
              </a:path>
            </a:pathLst>
          </a:custGeom>
          <a:ln w="2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4858" y="1839427"/>
            <a:ext cx="848360" cy="6985"/>
          </a:xfrm>
          <a:custGeom>
            <a:avLst/>
            <a:gdLst/>
            <a:ahLst/>
            <a:cxnLst/>
            <a:rect l="l" t="t" r="r" b="b"/>
            <a:pathLst>
              <a:path w="848360" h="6985">
                <a:moveTo>
                  <a:pt x="0" y="6759"/>
                </a:moveTo>
                <a:lnTo>
                  <a:pt x="847856" y="0"/>
                </a:lnTo>
              </a:path>
            </a:pathLst>
          </a:custGeom>
          <a:ln w="2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1007" y="2082765"/>
            <a:ext cx="431800" cy="6985"/>
          </a:xfrm>
          <a:custGeom>
            <a:avLst/>
            <a:gdLst/>
            <a:ahLst/>
            <a:cxnLst/>
            <a:rect l="l" t="t" r="r" b="b"/>
            <a:pathLst>
              <a:path w="431800" h="6985">
                <a:moveTo>
                  <a:pt x="431708" y="0"/>
                </a:moveTo>
                <a:lnTo>
                  <a:pt x="0" y="6759"/>
                </a:lnTo>
              </a:path>
            </a:pathLst>
          </a:custGeom>
          <a:ln w="2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00098" y="2557337"/>
            <a:ext cx="580390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155" dirty="0">
                <a:latin typeface="Arial"/>
                <a:cs typeface="Arial"/>
              </a:rPr>
              <a:t>v</a:t>
            </a:r>
            <a:r>
              <a:rPr sz="1950" spc="232" baseline="-12820" dirty="0">
                <a:latin typeface="Arial"/>
                <a:cs typeface="Arial"/>
              </a:rPr>
              <a:t>+</a:t>
            </a:r>
            <a:r>
              <a:rPr sz="1900" spc="155" dirty="0">
                <a:latin typeface="Arial"/>
                <a:cs typeface="Arial"/>
              </a:rPr>
              <a:t>(t)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0460" y="1719174"/>
            <a:ext cx="214629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375" dirty="0">
                <a:latin typeface="Arial"/>
                <a:cs typeface="Arial"/>
              </a:rPr>
              <a:t>+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1210" y="2057143"/>
            <a:ext cx="214629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375" dirty="0">
                <a:latin typeface="Arial"/>
                <a:cs typeface="Arial"/>
              </a:rPr>
              <a:t>+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5507" y="1780270"/>
            <a:ext cx="527050" cy="89090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25"/>
              </a:spcBef>
            </a:pPr>
            <a:r>
              <a:rPr sz="1900" spc="375" dirty="0">
                <a:latin typeface="Arial"/>
                <a:cs typeface="Arial"/>
              </a:rPr>
              <a:t>+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900" spc="80" dirty="0">
                <a:latin typeface="Arial"/>
                <a:cs typeface="Arial"/>
              </a:rPr>
              <a:t>v</a:t>
            </a:r>
            <a:r>
              <a:rPr sz="1950" i="1" spc="120" baseline="-12820" dirty="0">
                <a:latin typeface="Arial"/>
                <a:cs typeface="Arial"/>
              </a:rPr>
              <a:t>o</a:t>
            </a:r>
            <a:r>
              <a:rPr sz="1900" spc="80" dirty="0">
                <a:latin typeface="Arial"/>
                <a:cs typeface="Arial"/>
              </a:rPr>
              <a:t>(t)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0487" y="1475836"/>
            <a:ext cx="207645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155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44150" y="1780602"/>
            <a:ext cx="333921" cy="12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7708" y="2023940"/>
            <a:ext cx="333921" cy="12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81210" y="1381205"/>
            <a:ext cx="260985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225" dirty="0">
                <a:latin typeface="Arial"/>
                <a:cs typeface="Arial"/>
              </a:rPr>
              <a:t>i</a:t>
            </a:r>
            <a:r>
              <a:rPr sz="1950" spc="637" baseline="-12820" dirty="0">
                <a:latin typeface="Arial"/>
                <a:cs typeface="Arial"/>
              </a:rPr>
              <a:t>−</a:t>
            </a:r>
            <a:endParaRPr sz="1950" baseline="-1282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678" y="2097699"/>
            <a:ext cx="1285240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9494" algn="l"/>
              </a:tabLst>
            </a:pPr>
            <a:r>
              <a:rPr sz="1900" spc="-30" dirty="0">
                <a:latin typeface="Arial"/>
                <a:cs typeface="Arial"/>
              </a:rPr>
              <a:t>v</a:t>
            </a:r>
            <a:r>
              <a:rPr sz="1950" spc="735" baseline="-12820" dirty="0">
                <a:latin typeface="Arial"/>
                <a:cs typeface="Arial"/>
              </a:rPr>
              <a:t>−</a:t>
            </a:r>
            <a:r>
              <a:rPr sz="1900" spc="100" dirty="0">
                <a:latin typeface="Arial"/>
                <a:cs typeface="Arial"/>
              </a:rPr>
              <a:t>(</a:t>
            </a:r>
            <a:r>
              <a:rPr sz="1900" spc="155" dirty="0">
                <a:latin typeface="Arial"/>
                <a:cs typeface="Arial"/>
              </a:rPr>
              <a:t>t</a:t>
            </a:r>
            <a:r>
              <a:rPr sz="1900" spc="100" dirty="0">
                <a:latin typeface="Arial"/>
                <a:cs typeface="Arial"/>
              </a:rPr>
              <a:t>)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225" dirty="0">
                <a:latin typeface="Arial"/>
                <a:cs typeface="Arial"/>
              </a:rPr>
              <a:t>i</a:t>
            </a:r>
            <a:r>
              <a:rPr sz="1950" spc="607" baseline="-12820" dirty="0">
                <a:latin typeface="Arial"/>
                <a:cs typeface="Arial"/>
              </a:rPr>
              <a:t>+</a:t>
            </a:r>
            <a:endParaRPr sz="1950" baseline="-1282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42309" y="1196994"/>
            <a:ext cx="10160" cy="2058035"/>
          </a:xfrm>
          <a:custGeom>
            <a:avLst/>
            <a:gdLst/>
            <a:ahLst/>
            <a:cxnLst/>
            <a:rect l="l" t="t" r="r" b="b"/>
            <a:pathLst>
              <a:path w="10160" h="2058035">
                <a:moveTo>
                  <a:pt x="9894" y="2057963"/>
                </a:moveTo>
                <a:lnTo>
                  <a:pt x="0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93788" y="1085184"/>
            <a:ext cx="97042" cy="122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1480" y="2147392"/>
            <a:ext cx="2617470" cy="10160"/>
          </a:xfrm>
          <a:custGeom>
            <a:avLst/>
            <a:gdLst/>
            <a:ahLst/>
            <a:cxnLst/>
            <a:rect l="l" t="t" r="r" b="b"/>
            <a:pathLst>
              <a:path w="2617470" h="10160">
                <a:moveTo>
                  <a:pt x="0" y="0"/>
                </a:moveTo>
                <a:lnTo>
                  <a:pt x="2617019" y="10027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97806" y="2108897"/>
            <a:ext cx="122504" cy="97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04320" y="1409015"/>
            <a:ext cx="485775" cy="1529715"/>
          </a:xfrm>
          <a:custGeom>
            <a:avLst/>
            <a:gdLst/>
            <a:ahLst/>
            <a:cxnLst/>
            <a:rect l="l" t="t" r="r" b="b"/>
            <a:pathLst>
              <a:path w="485775" h="1529714">
                <a:moveTo>
                  <a:pt x="0" y="1529494"/>
                </a:moveTo>
                <a:lnTo>
                  <a:pt x="485218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89538" y="1409015"/>
            <a:ext cx="1134110" cy="0"/>
          </a:xfrm>
          <a:custGeom>
            <a:avLst/>
            <a:gdLst/>
            <a:ahLst/>
            <a:cxnLst/>
            <a:rect l="l" t="t" r="r" b="b"/>
            <a:pathLst>
              <a:path w="1134109">
                <a:moveTo>
                  <a:pt x="0" y="0"/>
                </a:moveTo>
                <a:lnTo>
                  <a:pt x="1133935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81141" y="2938510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>
                <a:moveTo>
                  <a:pt x="0" y="0"/>
                </a:moveTo>
                <a:lnTo>
                  <a:pt x="1023179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61631" y="2235366"/>
            <a:ext cx="29337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350" dirty="0">
                <a:latin typeface="Arial"/>
                <a:cs typeface="Arial"/>
              </a:rPr>
              <a:t>∆</a:t>
            </a:r>
            <a:r>
              <a:rPr sz="1450" spc="-100" dirty="0">
                <a:latin typeface="Arial"/>
                <a:cs typeface="Arial"/>
              </a:rPr>
              <a:t>V</a:t>
            </a:r>
            <a:endParaRPr sz="1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17489" y="1771244"/>
            <a:ext cx="29337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350" dirty="0">
                <a:latin typeface="Arial"/>
                <a:cs typeface="Arial"/>
              </a:rPr>
              <a:t>∆</a:t>
            </a:r>
            <a:r>
              <a:rPr sz="1450" spc="-100" dirty="0">
                <a:latin typeface="Arial"/>
                <a:cs typeface="Arial"/>
              </a:rPr>
              <a:t>V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32902" y="2013853"/>
            <a:ext cx="42100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10" dirty="0">
                <a:latin typeface="Arial"/>
                <a:cs typeface="Arial"/>
              </a:rPr>
              <a:t>v</a:t>
            </a:r>
            <a:r>
              <a:rPr sz="1575" i="1" spc="120" baseline="-10582" dirty="0">
                <a:latin typeface="Arial"/>
                <a:cs typeface="Arial"/>
              </a:rPr>
              <a:t>d</a:t>
            </a:r>
            <a:r>
              <a:rPr sz="1450" spc="85" dirty="0">
                <a:latin typeface="Arial"/>
                <a:cs typeface="Arial"/>
              </a:rPr>
              <a:t>(</a:t>
            </a:r>
            <a:r>
              <a:rPr sz="1450" spc="125" dirty="0">
                <a:latin typeface="Arial"/>
                <a:cs typeface="Arial"/>
              </a:rPr>
              <a:t>t</a:t>
            </a:r>
            <a:r>
              <a:rPr sz="1450" spc="9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52620" y="2084103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5">
                <a:moveTo>
                  <a:pt x="0" y="147675"/>
                </a:moveTo>
                <a:lnTo>
                  <a:pt x="0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7401" y="2084103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5">
                <a:moveTo>
                  <a:pt x="0" y="147675"/>
                </a:moveTo>
                <a:lnTo>
                  <a:pt x="0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55732" y="726968"/>
            <a:ext cx="1074420" cy="6711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65" dirty="0">
                <a:latin typeface="Arial"/>
                <a:cs typeface="Arial"/>
              </a:rPr>
              <a:t>v</a:t>
            </a:r>
            <a:r>
              <a:rPr sz="1575" i="1" spc="97" baseline="-10582" dirty="0">
                <a:latin typeface="Arial"/>
                <a:cs typeface="Arial"/>
              </a:rPr>
              <a:t>o</a:t>
            </a:r>
            <a:r>
              <a:rPr sz="1450" spc="65" dirty="0">
                <a:latin typeface="Arial"/>
                <a:cs typeface="Arial"/>
              </a:rPr>
              <a:t>(t)</a:t>
            </a:r>
            <a:endParaRPr sz="1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55"/>
              </a:spcBef>
            </a:pPr>
            <a:r>
              <a:rPr sz="2175" spc="-150" baseline="7662" dirty="0">
                <a:latin typeface="Arial"/>
                <a:cs typeface="Arial"/>
              </a:rPr>
              <a:t>V</a:t>
            </a:r>
            <a:r>
              <a:rPr sz="1050" spc="40" dirty="0">
                <a:latin typeface="Arial"/>
                <a:cs typeface="Arial"/>
              </a:rPr>
              <a:t>s</a:t>
            </a:r>
            <a:r>
              <a:rPr sz="1050" spc="45" dirty="0">
                <a:latin typeface="Arial"/>
                <a:cs typeface="Arial"/>
              </a:rPr>
              <a:t>a</a:t>
            </a:r>
            <a:r>
              <a:rPr sz="1050" spc="15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38035" y="3086514"/>
            <a:ext cx="49339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75" spc="450" baseline="7662" dirty="0">
                <a:latin typeface="Arial Unicode MS"/>
                <a:cs typeface="Arial Unicode MS"/>
              </a:rPr>
              <a:t>−</a:t>
            </a:r>
            <a:r>
              <a:rPr sz="2175" spc="-150" baseline="7662" dirty="0">
                <a:latin typeface="Arial"/>
                <a:cs typeface="Arial"/>
              </a:rPr>
              <a:t>V</a:t>
            </a:r>
            <a:r>
              <a:rPr sz="1050" spc="40" dirty="0">
                <a:latin typeface="Arial"/>
                <a:cs typeface="Arial"/>
              </a:rPr>
              <a:t>s</a:t>
            </a:r>
            <a:r>
              <a:rPr sz="1050" spc="45" dirty="0">
                <a:latin typeface="Arial"/>
                <a:cs typeface="Arial"/>
              </a:rPr>
              <a:t>a</a:t>
            </a:r>
            <a:r>
              <a:rPr sz="1050" spc="15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3689134"/>
            <a:ext cx="5535930" cy="89852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50" i="1" spc="-145" dirty="0">
                <a:latin typeface="Arial"/>
                <a:cs typeface="Arial"/>
              </a:rPr>
              <a:t>Op  </a:t>
            </a:r>
            <a:r>
              <a:rPr sz="1850" i="1" spc="-130" dirty="0">
                <a:latin typeface="Arial"/>
                <a:cs typeface="Arial"/>
              </a:rPr>
              <a:t>amp:  </a:t>
            </a:r>
            <a:r>
              <a:rPr sz="1850" i="1" spc="-50" dirty="0">
                <a:latin typeface="Arial"/>
                <a:cs typeface="Arial"/>
              </a:rPr>
              <a:t>circuit </a:t>
            </a:r>
            <a:r>
              <a:rPr sz="1850" i="1" spc="-110" dirty="0">
                <a:latin typeface="Arial"/>
                <a:cs typeface="Arial"/>
              </a:rPr>
              <a:t>diagram,  </a:t>
            </a:r>
            <a:r>
              <a:rPr sz="1850" i="1" spc="-155" dirty="0">
                <a:latin typeface="Arial"/>
                <a:cs typeface="Arial"/>
              </a:rPr>
              <a:t>and  </a:t>
            </a:r>
            <a:r>
              <a:rPr sz="1850" i="1" spc="-55" dirty="0">
                <a:latin typeface="Arial"/>
                <a:cs typeface="Arial"/>
              </a:rPr>
              <a:t>input-output </a:t>
            </a:r>
            <a:r>
              <a:rPr sz="1850" i="1" spc="-110" dirty="0">
                <a:latin typeface="Arial"/>
                <a:cs typeface="Arial"/>
              </a:rPr>
              <a:t>voltage</a:t>
            </a:r>
            <a:r>
              <a:rPr sz="1850" i="1" spc="-190" dirty="0">
                <a:latin typeface="Arial"/>
                <a:cs typeface="Arial"/>
              </a:rPr>
              <a:t> </a:t>
            </a:r>
            <a:r>
              <a:rPr sz="1850" i="1" spc="-80" dirty="0">
                <a:latin typeface="Arial"/>
                <a:cs typeface="Arial"/>
              </a:rPr>
              <a:t>relation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50" spc="-125" dirty="0">
                <a:solidFill>
                  <a:srgbClr val="0000FF"/>
                </a:solidFill>
                <a:latin typeface="Arial"/>
                <a:cs typeface="Arial"/>
              </a:rPr>
              <a:t>Linear</a:t>
            </a: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spc="-135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endParaRPr sz="1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0880" y="4663376"/>
            <a:ext cx="3048635" cy="67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95"/>
              </a:spcBef>
              <a:tabLst>
                <a:tab pos="1015365" algn="l"/>
                <a:tab pos="1340485" algn="l"/>
                <a:tab pos="2041525" algn="l"/>
              </a:tabLst>
            </a:pPr>
            <a:r>
              <a:rPr sz="1850" i="1" spc="-75" dirty="0">
                <a:latin typeface="Arial"/>
                <a:cs typeface="Arial"/>
              </a:rPr>
              <a:t>A</a:t>
            </a:r>
            <a:r>
              <a:rPr sz="1850" i="1" dirty="0">
                <a:latin typeface="Arial"/>
                <a:cs typeface="Arial"/>
              </a:rPr>
              <a:t> </a:t>
            </a:r>
            <a:r>
              <a:rPr sz="1850" i="1" spc="5" dirty="0">
                <a:latin typeface="メイリオ"/>
                <a:cs typeface="メイリオ"/>
              </a:rPr>
              <a:t>→</a:t>
            </a:r>
            <a:r>
              <a:rPr sz="1850" i="1" spc="-114" dirty="0">
                <a:latin typeface="メイリオ"/>
                <a:cs typeface="メイリオ"/>
              </a:rPr>
              <a:t> </a:t>
            </a:r>
            <a:r>
              <a:rPr sz="1850" i="1" spc="-5" dirty="0">
                <a:latin typeface="メイリオ"/>
                <a:cs typeface="メイリオ"/>
              </a:rPr>
              <a:t>∞</a:t>
            </a:r>
            <a:r>
              <a:rPr sz="1850" i="1" spc="-5" dirty="0">
                <a:latin typeface="Arial"/>
                <a:cs typeface="Arial"/>
              </a:rPr>
              <a:t>,	</a:t>
            </a:r>
            <a:r>
              <a:rPr sz="1850" i="1" spc="-90" dirty="0">
                <a:latin typeface="Arial"/>
                <a:cs typeface="Arial"/>
              </a:rPr>
              <a:t>R</a:t>
            </a:r>
            <a:r>
              <a:rPr sz="1950" i="1" spc="-135" baseline="-12820" dirty="0">
                <a:latin typeface="Arial"/>
                <a:cs typeface="Arial"/>
              </a:rPr>
              <a:t>in </a:t>
            </a:r>
            <a:r>
              <a:rPr sz="1950" i="1" spc="-37" baseline="-12820" dirty="0">
                <a:latin typeface="Arial"/>
                <a:cs typeface="Arial"/>
              </a:rPr>
              <a:t> </a:t>
            </a:r>
            <a:r>
              <a:rPr sz="1850" i="1" spc="5" dirty="0">
                <a:latin typeface="メイリオ"/>
                <a:cs typeface="メイリオ"/>
              </a:rPr>
              <a:t>→</a:t>
            </a:r>
            <a:r>
              <a:rPr sz="1850" i="1" spc="-100" dirty="0">
                <a:latin typeface="メイリオ"/>
                <a:cs typeface="メイリオ"/>
              </a:rPr>
              <a:t> </a:t>
            </a:r>
            <a:r>
              <a:rPr sz="1850" i="1" spc="5" dirty="0">
                <a:latin typeface="メイリオ"/>
                <a:cs typeface="メイリオ"/>
              </a:rPr>
              <a:t>∞	</a:t>
            </a:r>
            <a:r>
              <a:rPr sz="1850" spc="-135" dirty="0">
                <a:latin typeface="Arial"/>
                <a:cs typeface="Arial"/>
              </a:rPr>
              <a:t>give  </a:t>
            </a:r>
            <a:r>
              <a:rPr sz="1850" spc="-50" dirty="0">
                <a:latin typeface="Arial"/>
                <a:cs typeface="Arial"/>
              </a:rPr>
              <a:t>virtual</a:t>
            </a:r>
            <a:r>
              <a:rPr sz="1850" spc="175" dirty="0">
                <a:latin typeface="Arial"/>
                <a:cs typeface="Arial"/>
              </a:rPr>
              <a:t> </a:t>
            </a:r>
            <a:r>
              <a:rPr sz="1850" spc="-90" dirty="0">
                <a:latin typeface="Arial"/>
                <a:cs typeface="Arial"/>
              </a:rPr>
              <a:t>short:	</a:t>
            </a:r>
            <a:r>
              <a:rPr sz="1850" i="1" spc="75" dirty="0">
                <a:latin typeface="Arial"/>
                <a:cs typeface="Arial"/>
              </a:rPr>
              <a:t>i</a:t>
            </a:r>
            <a:r>
              <a:rPr sz="1950" i="1" spc="112" baseline="-12820" dirty="0">
                <a:latin typeface="メイリオ"/>
                <a:cs typeface="メイリオ"/>
              </a:rPr>
              <a:t>−</a:t>
            </a:r>
            <a:r>
              <a:rPr sz="1850" spc="75" dirty="0">
                <a:latin typeface="Arial"/>
                <a:cs typeface="Arial"/>
              </a:rPr>
              <a:t>(</a:t>
            </a:r>
            <a:r>
              <a:rPr sz="1850" i="1" spc="75" dirty="0">
                <a:latin typeface="Arial"/>
                <a:cs typeface="Arial"/>
              </a:rPr>
              <a:t>t</a:t>
            </a:r>
            <a:r>
              <a:rPr sz="1850" spc="75" dirty="0">
                <a:latin typeface="Arial"/>
                <a:cs typeface="Arial"/>
              </a:rPr>
              <a:t>)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spc="275" dirty="0">
                <a:latin typeface="Arial"/>
                <a:cs typeface="Arial"/>
              </a:rPr>
              <a:t>=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i="1" spc="125" dirty="0">
                <a:latin typeface="Arial"/>
                <a:cs typeface="Arial"/>
              </a:rPr>
              <a:t>i</a:t>
            </a:r>
            <a:r>
              <a:rPr sz="1950" spc="187" baseline="-12820" dirty="0">
                <a:latin typeface="Arial"/>
                <a:cs typeface="Arial"/>
              </a:rPr>
              <a:t>+</a:t>
            </a:r>
            <a:r>
              <a:rPr sz="1850" spc="125" dirty="0">
                <a:latin typeface="Arial"/>
                <a:cs typeface="Arial"/>
              </a:rPr>
              <a:t>(</a:t>
            </a:r>
            <a:r>
              <a:rPr sz="1850" i="1" spc="125" dirty="0">
                <a:latin typeface="Arial"/>
                <a:cs typeface="Arial"/>
              </a:rPr>
              <a:t>t</a:t>
            </a:r>
            <a:r>
              <a:rPr sz="1850" spc="125" dirty="0">
                <a:latin typeface="Arial"/>
                <a:cs typeface="Arial"/>
              </a:rPr>
              <a:t>)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spc="275" dirty="0">
                <a:latin typeface="Arial"/>
                <a:cs typeface="Arial"/>
              </a:rPr>
              <a:t>=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spc="-85" dirty="0">
                <a:latin typeface="Arial"/>
                <a:cs typeface="Arial"/>
              </a:rPr>
              <a:t>0</a:t>
            </a:r>
            <a:r>
              <a:rPr sz="1850" i="1" spc="-85" dirty="0">
                <a:latin typeface="Arial"/>
                <a:cs typeface="Arial"/>
              </a:rPr>
              <a:t>,</a:t>
            </a:r>
            <a:endParaRPr sz="1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71313" y="5025197"/>
            <a:ext cx="252095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-100" dirty="0">
                <a:latin typeface="Arial"/>
                <a:cs typeface="Arial"/>
              </a:rPr>
              <a:t>v</a:t>
            </a:r>
            <a:r>
              <a:rPr sz="1950" i="1" spc="-150" baseline="-12820" dirty="0">
                <a:latin typeface="Arial"/>
                <a:cs typeface="Arial"/>
              </a:rPr>
              <a:t>d</a:t>
            </a:r>
            <a:r>
              <a:rPr sz="1950" i="1" spc="-284" baseline="-12820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(</a:t>
            </a:r>
            <a:r>
              <a:rPr sz="1850" i="1" spc="114" dirty="0">
                <a:latin typeface="Arial"/>
                <a:cs typeface="Arial"/>
              </a:rPr>
              <a:t>t</a:t>
            </a:r>
            <a:r>
              <a:rPr sz="1850" spc="114" dirty="0">
                <a:latin typeface="Arial"/>
                <a:cs typeface="Arial"/>
              </a:rPr>
              <a:t>)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spc="275" dirty="0">
                <a:latin typeface="Arial"/>
                <a:cs typeface="Arial"/>
              </a:rPr>
              <a:t>=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i="1" spc="100" dirty="0">
                <a:latin typeface="Arial"/>
                <a:cs typeface="Arial"/>
              </a:rPr>
              <a:t>v</a:t>
            </a:r>
            <a:r>
              <a:rPr sz="1950" spc="150" baseline="-12820" dirty="0">
                <a:latin typeface="Arial"/>
                <a:cs typeface="Arial"/>
              </a:rPr>
              <a:t>+</a:t>
            </a:r>
            <a:r>
              <a:rPr sz="1850" spc="100" dirty="0">
                <a:latin typeface="Arial"/>
                <a:cs typeface="Arial"/>
              </a:rPr>
              <a:t>(</a:t>
            </a:r>
            <a:r>
              <a:rPr sz="1850" i="1" spc="100" dirty="0">
                <a:latin typeface="Arial"/>
                <a:cs typeface="Arial"/>
              </a:rPr>
              <a:t>t</a:t>
            </a:r>
            <a:r>
              <a:rPr sz="1850" spc="100" dirty="0">
                <a:latin typeface="Arial"/>
                <a:cs typeface="Arial"/>
              </a:rPr>
              <a:t>)</a:t>
            </a:r>
            <a:r>
              <a:rPr sz="1850" spc="-110" dirty="0">
                <a:latin typeface="Arial"/>
                <a:cs typeface="Arial"/>
              </a:rPr>
              <a:t> </a:t>
            </a:r>
            <a:r>
              <a:rPr sz="1850" i="1" spc="-45" dirty="0">
                <a:latin typeface="メイリオ"/>
                <a:cs typeface="メイリオ"/>
              </a:rPr>
              <a:t>−</a:t>
            </a:r>
            <a:r>
              <a:rPr sz="1850" i="1" spc="-225" dirty="0">
                <a:latin typeface="メイリオ"/>
                <a:cs typeface="メイリオ"/>
              </a:rPr>
              <a:t> </a:t>
            </a:r>
            <a:r>
              <a:rPr sz="1850" i="1" spc="50" dirty="0">
                <a:latin typeface="Arial"/>
                <a:cs typeface="Arial"/>
              </a:rPr>
              <a:t>v</a:t>
            </a:r>
            <a:r>
              <a:rPr sz="1950" i="1" spc="75" baseline="-12820" dirty="0">
                <a:latin typeface="メイリオ"/>
                <a:cs typeface="メイリオ"/>
              </a:rPr>
              <a:t>−</a:t>
            </a:r>
            <a:r>
              <a:rPr sz="1850" spc="50" dirty="0">
                <a:latin typeface="Arial"/>
                <a:cs typeface="Arial"/>
              </a:rPr>
              <a:t>(</a:t>
            </a:r>
            <a:r>
              <a:rPr sz="1850" i="1" spc="50" dirty="0">
                <a:latin typeface="Arial"/>
                <a:cs typeface="Arial"/>
              </a:rPr>
              <a:t>t</a:t>
            </a:r>
            <a:r>
              <a:rPr sz="1850" spc="50" dirty="0">
                <a:latin typeface="Arial"/>
                <a:cs typeface="Arial"/>
              </a:rPr>
              <a:t>)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spc="275" dirty="0">
                <a:latin typeface="Arial"/>
                <a:cs typeface="Arial"/>
              </a:rPr>
              <a:t>=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spc="-155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7188" y="31681"/>
            <a:ext cx="2082164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Time</a:t>
            </a:r>
            <a:r>
              <a:rPr spc="100" dirty="0"/>
              <a:t> </a:t>
            </a:r>
            <a:r>
              <a:rPr spc="-80" dirty="0"/>
              <a:t>invariance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469900"/>
            <a:ext cx="1487856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80" dirty="0" smtClean="0">
                <a:latin typeface="Lucida Sans"/>
                <a:cs typeface="Lucida Sans"/>
              </a:rPr>
              <a:t>      </a:t>
            </a:r>
            <a:r>
              <a:rPr spc="-180" dirty="0" smtClean="0">
                <a:latin typeface="Lucida Sans"/>
                <a:cs typeface="Lucida Sans"/>
              </a:rPr>
              <a:t>System  </a:t>
            </a:r>
            <a:r>
              <a:rPr i="1" spc="-50" dirty="0">
                <a:latin typeface="Lucida Sans"/>
                <a:cs typeface="Lucida Sans"/>
              </a:rPr>
              <a:t>S</a:t>
            </a:r>
            <a:r>
              <a:rPr i="1" spc="-110" dirty="0">
                <a:latin typeface="Lucida Sans"/>
                <a:cs typeface="Lucida Sans"/>
              </a:rPr>
              <a:t> </a:t>
            </a:r>
            <a:r>
              <a:rPr spc="-150" dirty="0" smtClean="0">
                <a:latin typeface="Lucida Sans"/>
                <a:cs typeface="Lucida Sans"/>
              </a:rPr>
              <a:t>is</a:t>
            </a:r>
            <a:r>
              <a:rPr lang="en-US" spc="-150" dirty="0" smtClean="0">
                <a:latin typeface="Lucida Sans"/>
                <a:cs typeface="Lucida Sans"/>
              </a:rPr>
              <a:t> </a:t>
            </a:r>
            <a:endParaRPr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8609" y="463490"/>
            <a:ext cx="1953260" cy="11503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724660" algn="l"/>
              </a:tabLst>
            </a:pPr>
            <a:r>
              <a:rPr spc="-85" dirty="0">
                <a:solidFill>
                  <a:srgbClr val="FF0000"/>
                </a:solidFill>
                <a:latin typeface="Lucida Sans"/>
                <a:cs typeface="Lucida Sans"/>
              </a:rPr>
              <a:t>time-</a:t>
            </a:r>
            <a:r>
              <a:rPr spc="-85" dirty="0" smtClean="0">
                <a:solidFill>
                  <a:srgbClr val="FF0000"/>
                </a:solidFill>
                <a:latin typeface="Lucida Sans"/>
                <a:cs typeface="Lucida Sans"/>
              </a:rPr>
              <a:t>invariant</a:t>
            </a:r>
            <a:r>
              <a:rPr lang="en-US" spc="-85" dirty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lang="en-US" spc="-85" dirty="0" smtClean="0">
                <a:latin typeface="Lucida Sans"/>
                <a:cs typeface="Lucida Sans"/>
              </a:rPr>
              <a:t>if</a:t>
            </a:r>
            <a:endParaRPr dirty="0">
              <a:latin typeface="Lucida Sans"/>
              <a:cs typeface="Lucida Sans"/>
            </a:endParaRPr>
          </a:p>
          <a:p>
            <a:pPr marL="526415">
              <a:lnSpc>
                <a:spcPct val="100000"/>
              </a:lnSpc>
              <a:spcBef>
                <a:spcPts val="545"/>
              </a:spcBef>
              <a:tabLst>
                <a:tab pos="1656714" algn="l"/>
              </a:tabLst>
            </a:pPr>
            <a:r>
              <a:rPr sz="2200" i="1" spc="-140" dirty="0">
                <a:latin typeface="Arial"/>
                <a:cs typeface="Arial"/>
              </a:rPr>
              <a:t>x</a:t>
            </a:r>
            <a:r>
              <a:rPr sz="2200" i="1" spc="-41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(</a:t>
            </a:r>
            <a:r>
              <a:rPr sz="2200" i="1" spc="290" dirty="0">
                <a:latin typeface="Arial"/>
                <a:cs typeface="Arial"/>
              </a:rPr>
              <a:t>t</a:t>
            </a:r>
            <a:r>
              <a:rPr sz="2200" spc="7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i="1" spc="25" dirty="0">
                <a:latin typeface="メイリオ"/>
                <a:cs typeface="メイリオ"/>
              </a:rPr>
              <a:t>⇒</a:t>
            </a:r>
            <a:endParaRPr sz="2200" dirty="0">
              <a:latin typeface="メイリオ"/>
              <a:cs typeface="メイリオ"/>
            </a:endParaRPr>
          </a:p>
          <a:p>
            <a:pPr marL="294640">
              <a:lnSpc>
                <a:spcPct val="100000"/>
              </a:lnSpc>
              <a:spcBef>
                <a:spcPts val="345"/>
              </a:spcBef>
              <a:tabLst>
                <a:tab pos="1656714" algn="l"/>
              </a:tabLst>
            </a:pPr>
            <a:r>
              <a:rPr sz="2200" i="1" spc="-140" dirty="0">
                <a:latin typeface="Arial"/>
                <a:cs typeface="Arial"/>
              </a:rPr>
              <a:t>x</a:t>
            </a:r>
            <a:r>
              <a:rPr sz="2200" i="1" spc="-41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(</a:t>
            </a:r>
            <a:r>
              <a:rPr sz="2200" i="1" spc="135" dirty="0">
                <a:latin typeface="Arial"/>
                <a:cs typeface="Arial"/>
              </a:rPr>
              <a:t>t</a:t>
            </a:r>
            <a:r>
              <a:rPr sz="2200" i="1" spc="35" dirty="0">
                <a:latin typeface="Arial"/>
                <a:cs typeface="Arial"/>
              </a:rPr>
              <a:t> </a:t>
            </a:r>
            <a:r>
              <a:rPr sz="2200" i="1" spc="-35" dirty="0">
                <a:latin typeface="メイリオ"/>
                <a:cs typeface="メイリオ"/>
              </a:rPr>
              <a:t>∓</a:t>
            </a:r>
            <a:r>
              <a:rPr sz="2200" i="1" spc="-254" dirty="0">
                <a:latin typeface="メイリオ"/>
                <a:cs typeface="メイリオ"/>
              </a:rPr>
              <a:t> </a:t>
            </a:r>
            <a:r>
              <a:rPr sz="2200" i="1" spc="125" dirty="0">
                <a:latin typeface="Arial"/>
                <a:cs typeface="Arial"/>
              </a:rPr>
              <a:t>τ</a:t>
            </a:r>
            <a:r>
              <a:rPr sz="2200" i="1" spc="-36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i="1" spc="25" dirty="0">
                <a:latin typeface="メイリオ"/>
                <a:cs typeface="メイリオ"/>
              </a:rPr>
              <a:t>⇒</a:t>
            </a:r>
            <a:endParaRPr sz="2200" dirty="0">
              <a:latin typeface="メイリオ"/>
              <a:cs typeface="メイリオ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9061" y="893702"/>
            <a:ext cx="2680335" cy="7848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200" i="1" spc="-140" dirty="0">
                <a:latin typeface="Arial"/>
                <a:cs typeface="Arial"/>
              </a:rPr>
              <a:t>y</a:t>
            </a:r>
            <a:r>
              <a:rPr sz="2200" i="1" spc="-390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i="1" spc="-10" dirty="0">
                <a:latin typeface="メイリオ"/>
                <a:cs typeface="メイリオ"/>
              </a:rPr>
              <a:t>S</a:t>
            </a:r>
            <a:r>
              <a:rPr sz="2200" spc="-10" dirty="0">
                <a:latin typeface="Arial"/>
                <a:cs typeface="Arial"/>
              </a:rPr>
              <a:t>[</a:t>
            </a:r>
            <a:r>
              <a:rPr sz="2200" i="1" spc="-10" dirty="0">
                <a:latin typeface="Arial"/>
                <a:cs typeface="Arial"/>
              </a:rPr>
              <a:t>x</a:t>
            </a:r>
            <a:r>
              <a:rPr sz="2200" i="1" spc="-42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(</a:t>
            </a:r>
            <a:r>
              <a:rPr sz="2200" i="1" spc="105" dirty="0">
                <a:latin typeface="Arial"/>
                <a:cs typeface="Arial"/>
              </a:rPr>
              <a:t>t</a:t>
            </a:r>
            <a:r>
              <a:rPr sz="2200" spc="105" dirty="0">
                <a:latin typeface="Arial"/>
                <a:cs typeface="Arial"/>
              </a:rPr>
              <a:t>)]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200" i="1" spc="-140" dirty="0">
                <a:latin typeface="Arial"/>
                <a:cs typeface="Arial"/>
              </a:rPr>
              <a:t>y</a:t>
            </a:r>
            <a:r>
              <a:rPr sz="2200" i="1" spc="-38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(</a:t>
            </a:r>
            <a:r>
              <a:rPr sz="2200" i="1" spc="105" dirty="0">
                <a:latin typeface="Arial"/>
                <a:cs typeface="Arial"/>
              </a:rPr>
              <a:t>t</a:t>
            </a:r>
            <a:r>
              <a:rPr sz="2200" i="1" spc="25" dirty="0">
                <a:latin typeface="Arial"/>
                <a:cs typeface="Arial"/>
              </a:rPr>
              <a:t> </a:t>
            </a:r>
            <a:r>
              <a:rPr sz="2200" i="1" spc="-35" dirty="0">
                <a:latin typeface="メイリオ"/>
                <a:cs typeface="メイリオ"/>
              </a:rPr>
              <a:t>∓</a:t>
            </a:r>
            <a:r>
              <a:rPr sz="2200" i="1" spc="-265" dirty="0">
                <a:latin typeface="メイリオ"/>
                <a:cs typeface="メイリオ"/>
              </a:rPr>
              <a:t> </a:t>
            </a:r>
            <a:r>
              <a:rPr sz="2200" i="1" spc="125" dirty="0">
                <a:latin typeface="Arial"/>
                <a:cs typeface="Arial"/>
              </a:rPr>
              <a:t>τ</a:t>
            </a:r>
            <a:r>
              <a:rPr sz="2200" i="1" spc="-370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i="1" spc="-10" dirty="0">
                <a:latin typeface="メイリオ"/>
                <a:cs typeface="メイリオ"/>
              </a:rPr>
              <a:t>S</a:t>
            </a:r>
            <a:r>
              <a:rPr sz="2200" spc="-10" dirty="0">
                <a:latin typeface="Arial"/>
                <a:cs typeface="Arial"/>
              </a:rPr>
              <a:t>[</a:t>
            </a:r>
            <a:r>
              <a:rPr sz="2200" i="1" spc="-10" dirty="0">
                <a:latin typeface="Arial"/>
                <a:cs typeface="Arial"/>
              </a:rPr>
              <a:t>x</a:t>
            </a:r>
            <a:r>
              <a:rPr sz="2200" i="1" spc="-420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(</a:t>
            </a:r>
            <a:r>
              <a:rPr sz="2200" i="1" spc="105" dirty="0">
                <a:latin typeface="Arial"/>
                <a:cs typeface="Arial"/>
              </a:rPr>
              <a:t>t</a:t>
            </a:r>
            <a:r>
              <a:rPr sz="2200" i="1" spc="25" dirty="0">
                <a:latin typeface="Arial"/>
                <a:cs typeface="Arial"/>
              </a:rPr>
              <a:t> </a:t>
            </a:r>
            <a:r>
              <a:rPr sz="2200" i="1" spc="-35" dirty="0">
                <a:latin typeface="メイリオ"/>
                <a:cs typeface="メイリオ"/>
              </a:rPr>
              <a:t>±</a:t>
            </a:r>
            <a:r>
              <a:rPr sz="2200" i="1" spc="-265" dirty="0">
                <a:latin typeface="メイリオ"/>
                <a:cs typeface="メイリオ"/>
              </a:rPr>
              <a:t> </a:t>
            </a:r>
            <a:r>
              <a:rPr sz="2200" i="1" spc="125" dirty="0">
                <a:latin typeface="Arial"/>
                <a:cs typeface="Arial"/>
              </a:rPr>
              <a:t>τ</a:t>
            </a:r>
            <a:r>
              <a:rPr sz="2200" i="1" spc="-37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)]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55" y="1717771"/>
            <a:ext cx="1763395" cy="5834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85" dirty="0">
                <a:latin typeface="Lucida Sans"/>
                <a:cs typeface="Lucida Sans"/>
              </a:rPr>
              <a:t>Examples</a:t>
            </a:r>
            <a:endParaRPr dirty="0">
              <a:latin typeface="Lucida Sans"/>
              <a:cs typeface="Lucida Sans"/>
            </a:endParaRPr>
          </a:p>
          <a:p>
            <a:pPr marL="289560" indent="-187325">
              <a:lnSpc>
                <a:spcPct val="100000"/>
              </a:lnSpc>
              <a:spcBef>
                <a:spcPts val="100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90195" algn="l"/>
              </a:tabLst>
            </a:pPr>
            <a:r>
              <a:rPr spc="-130" dirty="0">
                <a:solidFill>
                  <a:srgbClr val="0000FF"/>
                </a:solidFill>
                <a:latin typeface="Lucida Sans"/>
                <a:cs typeface="Lucida Sans"/>
              </a:rPr>
              <a:t>Vocal</a:t>
            </a:r>
            <a:r>
              <a:rPr spc="15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pc="-180" dirty="0">
                <a:solidFill>
                  <a:srgbClr val="0000FF"/>
                </a:solidFill>
                <a:latin typeface="Lucida Sans"/>
                <a:cs typeface="Lucida Sans"/>
              </a:rPr>
              <a:t>system</a:t>
            </a:r>
            <a:endParaRPr dirty="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1061" y="2491017"/>
            <a:ext cx="299720" cy="882015"/>
          </a:xfrm>
          <a:custGeom>
            <a:avLst/>
            <a:gdLst/>
            <a:ahLst/>
            <a:cxnLst/>
            <a:rect l="l" t="t" r="r" b="b"/>
            <a:pathLst>
              <a:path w="299720" h="882014">
                <a:moveTo>
                  <a:pt x="299579" y="0"/>
                </a:moveTo>
                <a:lnTo>
                  <a:pt x="281837" y="44696"/>
                </a:lnTo>
                <a:lnTo>
                  <a:pt x="262490" y="90822"/>
                </a:lnTo>
                <a:lnTo>
                  <a:pt x="243141" y="136950"/>
                </a:lnTo>
                <a:lnTo>
                  <a:pt x="225398" y="181651"/>
                </a:lnTo>
                <a:lnTo>
                  <a:pt x="210864" y="223497"/>
                </a:lnTo>
                <a:lnTo>
                  <a:pt x="201146" y="261062"/>
                </a:lnTo>
                <a:lnTo>
                  <a:pt x="202818" y="303155"/>
                </a:lnTo>
                <a:lnTo>
                  <a:pt x="217194" y="334085"/>
                </a:lnTo>
                <a:lnTo>
                  <a:pt x="227826" y="368091"/>
                </a:lnTo>
                <a:lnTo>
                  <a:pt x="218265" y="419411"/>
                </a:lnTo>
                <a:lnTo>
                  <a:pt x="200169" y="456476"/>
                </a:lnTo>
                <a:lnTo>
                  <a:pt x="173128" y="501158"/>
                </a:lnTo>
                <a:lnTo>
                  <a:pt x="140303" y="550772"/>
                </a:lnTo>
                <a:lnTo>
                  <a:pt x="104853" y="602636"/>
                </a:lnTo>
                <a:lnTo>
                  <a:pt x="69938" y="654065"/>
                </a:lnTo>
                <a:lnTo>
                  <a:pt x="38717" y="702375"/>
                </a:lnTo>
                <a:lnTo>
                  <a:pt x="14351" y="744884"/>
                </a:lnTo>
                <a:lnTo>
                  <a:pt x="0" y="778907"/>
                </a:lnTo>
                <a:lnTo>
                  <a:pt x="34" y="822637"/>
                </a:lnTo>
                <a:lnTo>
                  <a:pt x="23807" y="846310"/>
                </a:lnTo>
                <a:lnTo>
                  <a:pt x="57075" y="861960"/>
                </a:lnTo>
                <a:lnTo>
                  <a:pt x="85594" y="88162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2250" y="3406875"/>
            <a:ext cx="188307" cy="223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6403" y="3779210"/>
            <a:ext cx="757555" cy="882015"/>
          </a:xfrm>
          <a:custGeom>
            <a:avLst/>
            <a:gdLst/>
            <a:ahLst/>
            <a:cxnLst/>
            <a:rect l="l" t="t" r="r" b="b"/>
            <a:pathLst>
              <a:path w="757554" h="882014">
                <a:moveTo>
                  <a:pt x="119831" y="0"/>
                </a:moveTo>
                <a:lnTo>
                  <a:pt x="85060" y="4914"/>
                </a:lnTo>
                <a:lnTo>
                  <a:pt x="47078" y="8827"/>
                </a:lnTo>
                <a:lnTo>
                  <a:pt x="15514" y="14745"/>
                </a:lnTo>
                <a:lnTo>
                  <a:pt x="0" y="25678"/>
                </a:lnTo>
                <a:lnTo>
                  <a:pt x="10164" y="42529"/>
                </a:lnTo>
                <a:lnTo>
                  <a:pt x="38517" y="63661"/>
                </a:lnTo>
                <a:lnTo>
                  <a:pt x="69010" y="88270"/>
                </a:lnTo>
                <a:lnTo>
                  <a:pt x="85594" y="115552"/>
                </a:lnTo>
                <a:lnTo>
                  <a:pt x="79976" y="146879"/>
                </a:lnTo>
                <a:lnTo>
                  <a:pt x="62055" y="182155"/>
                </a:lnTo>
                <a:lnTo>
                  <a:pt x="43064" y="218366"/>
                </a:lnTo>
                <a:lnTo>
                  <a:pt x="34237" y="252502"/>
                </a:lnTo>
                <a:lnTo>
                  <a:pt x="29123" y="285468"/>
                </a:lnTo>
                <a:lnTo>
                  <a:pt x="24879" y="318302"/>
                </a:lnTo>
                <a:lnTo>
                  <a:pt x="38153" y="348194"/>
                </a:lnTo>
                <a:lnTo>
                  <a:pt x="85594" y="372334"/>
                </a:lnTo>
                <a:lnTo>
                  <a:pt x="115990" y="377527"/>
                </a:lnTo>
                <a:lnTo>
                  <a:pt x="155009" y="379074"/>
                </a:lnTo>
                <a:lnTo>
                  <a:pt x="200835" y="378103"/>
                </a:lnTo>
                <a:lnTo>
                  <a:pt x="251656" y="375744"/>
                </a:lnTo>
                <a:lnTo>
                  <a:pt x="305656" y="373124"/>
                </a:lnTo>
                <a:lnTo>
                  <a:pt x="361024" y="371372"/>
                </a:lnTo>
                <a:lnTo>
                  <a:pt x="415944" y="371617"/>
                </a:lnTo>
                <a:lnTo>
                  <a:pt x="468604" y="374987"/>
                </a:lnTo>
                <a:lnTo>
                  <a:pt x="517189" y="382610"/>
                </a:lnTo>
                <a:lnTo>
                  <a:pt x="559885" y="395616"/>
                </a:lnTo>
                <a:lnTo>
                  <a:pt x="594879" y="415131"/>
                </a:lnTo>
                <a:lnTo>
                  <a:pt x="625179" y="444619"/>
                </a:lnTo>
                <a:lnTo>
                  <a:pt x="649587" y="481311"/>
                </a:lnTo>
                <a:lnTo>
                  <a:pt x="669143" y="523936"/>
                </a:lnTo>
                <a:lnTo>
                  <a:pt x="684887" y="571222"/>
                </a:lnTo>
                <a:lnTo>
                  <a:pt x="697857" y="621897"/>
                </a:lnTo>
                <a:lnTo>
                  <a:pt x="709095" y="674691"/>
                </a:lnTo>
                <a:lnTo>
                  <a:pt x="719639" y="728332"/>
                </a:lnTo>
                <a:lnTo>
                  <a:pt x="730530" y="781548"/>
                </a:lnTo>
                <a:lnTo>
                  <a:pt x="742806" y="833068"/>
                </a:lnTo>
                <a:lnTo>
                  <a:pt x="757508" y="88162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7355" y="3001471"/>
            <a:ext cx="1211580" cy="1591310"/>
          </a:xfrm>
          <a:custGeom>
            <a:avLst/>
            <a:gdLst/>
            <a:ahLst/>
            <a:cxnLst/>
            <a:rect l="l" t="t" r="r" b="b"/>
            <a:pathLst>
              <a:path w="1211579" h="1591310">
                <a:moveTo>
                  <a:pt x="0" y="366886"/>
                </a:moveTo>
                <a:lnTo>
                  <a:pt x="24924" y="324807"/>
                </a:lnTo>
                <a:lnTo>
                  <a:pt x="48011" y="279925"/>
                </a:lnTo>
                <a:lnTo>
                  <a:pt x="70363" y="233922"/>
                </a:lnTo>
                <a:lnTo>
                  <a:pt x="93084" y="188478"/>
                </a:lnTo>
                <a:lnTo>
                  <a:pt x="117276" y="145274"/>
                </a:lnTo>
                <a:lnTo>
                  <a:pt x="144042" y="105990"/>
                </a:lnTo>
                <a:lnTo>
                  <a:pt x="174484" y="72308"/>
                </a:lnTo>
                <a:lnTo>
                  <a:pt x="209705" y="45908"/>
                </a:lnTo>
                <a:lnTo>
                  <a:pt x="251409" y="26797"/>
                </a:lnTo>
                <a:lnTo>
                  <a:pt x="299276" y="13378"/>
                </a:lnTo>
                <a:lnTo>
                  <a:pt x="351373" y="4923"/>
                </a:lnTo>
                <a:lnTo>
                  <a:pt x="405770" y="706"/>
                </a:lnTo>
                <a:lnTo>
                  <a:pt x="460535" y="0"/>
                </a:lnTo>
                <a:lnTo>
                  <a:pt x="513735" y="2076"/>
                </a:lnTo>
                <a:lnTo>
                  <a:pt x="563440" y="6209"/>
                </a:lnTo>
                <a:lnTo>
                  <a:pt x="607718" y="11670"/>
                </a:lnTo>
                <a:lnTo>
                  <a:pt x="662053" y="24301"/>
                </a:lnTo>
                <a:lnTo>
                  <a:pt x="714548" y="44481"/>
                </a:lnTo>
                <a:lnTo>
                  <a:pt x="763122" y="69179"/>
                </a:lnTo>
                <a:lnTo>
                  <a:pt x="805694" y="95363"/>
                </a:lnTo>
                <a:lnTo>
                  <a:pt x="840180" y="120001"/>
                </a:lnTo>
                <a:lnTo>
                  <a:pt x="871895" y="152832"/>
                </a:lnTo>
                <a:lnTo>
                  <a:pt x="858611" y="157147"/>
                </a:lnTo>
                <a:lnTo>
                  <a:pt x="838207" y="162353"/>
                </a:lnTo>
                <a:lnTo>
                  <a:pt x="824238" y="177794"/>
                </a:lnTo>
                <a:lnTo>
                  <a:pt x="844147" y="239529"/>
                </a:lnTo>
                <a:lnTo>
                  <a:pt x="889107" y="307286"/>
                </a:lnTo>
                <a:lnTo>
                  <a:pt x="917192" y="346892"/>
                </a:lnTo>
                <a:lnTo>
                  <a:pt x="947019" y="389357"/>
                </a:lnTo>
                <a:lnTo>
                  <a:pt x="977092" y="433962"/>
                </a:lnTo>
                <a:lnTo>
                  <a:pt x="1005916" y="479987"/>
                </a:lnTo>
                <a:lnTo>
                  <a:pt x="1031993" y="526713"/>
                </a:lnTo>
                <a:lnTo>
                  <a:pt x="1053829" y="573420"/>
                </a:lnTo>
                <a:lnTo>
                  <a:pt x="1069927" y="619389"/>
                </a:lnTo>
                <a:lnTo>
                  <a:pt x="1080023" y="665780"/>
                </a:lnTo>
                <a:lnTo>
                  <a:pt x="1085521" y="713983"/>
                </a:lnTo>
                <a:lnTo>
                  <a:pt x="1087428" y="763626"/>
                </a:lnTo>
                <a:lnTo>
                  <a:pt x="1086753" y="814336"/>
                </a:lnTo>
                <a:lnTo>
                  <a:pt x="1084504" y="865740"/>
                </a:lnTo>
                <a:lnTo>
                  <a:pt x="1081687" y="917465"/>
                </a:lnTo>
                <a:lnTo>
                  <a:pt x="1079311" y="969137"/>
                </a:lnTo>
                <a:lnTo>
                  <a:pt x="1078384" y="1020385"/>
                </a:lnTo>
                <a:lnTo>
                  <a:pt x="1079913" y="1070835"/>
                </a:lnTo>
                <a:lnTo>
                  <a:pt x="1084906" y="1120115"/>
                </a:lnTo>
                <a:lnTo>
                  <a:pt x="1093024" y="1168402"/>
                </a:lnTo>
                <a:lnTo>
                  <a:pt x="1103034" y="1216181"/>
                </a:lnTo>
                <a:lnTo>
                  <a:pt x="1114602" y="1263543"/>
                </a:lnTo>
                <a:lnTo>
                  <a:pt x="1127395" y="1310577"/>
                </a:lnTo>
                <a:lnTo>
                  <a:pt x="1141078" y="1357371"/>
                </a:lnTo>
                <a:lnTo>
                  <a:pt x="1155317" y="1404016"/>
                </a:lnTo>
                <a:lnTo>
                  <a:pt x="1169778" y="1450600"/>
                </a:lnTo>
                <a:lnTo>
                  <a:pt x="1184128" y="1497213"/>
                </a:lnTo>
                <a:lnTo>
                  <a:pt x="1198032" y="1543944"/>
                </a:lnTo>
                <a:lnTo>
                  <a:pt x="1211157" y="1590883"/>
                </a:lnTo>
              </a:path>
            </a:pathLst>
          </a:custGeom>
          <a:ln w="1711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5089" y="3342003"/>
            <a:ext cx="840740" cy="280670"/>
          </a:xfrm>
          <a:custGeom>
            <a:avLst/>
            <a:gdLst/>
            <a:ahLst/>
            <a:cxnLst/>
            <a:rect l="l" t="t" r="r" b="b"/>
            <a:pathLst>
              <a:path w="840739" h="280670">
                <a:moveTo>
                  <a:pt x="0" y="81990"/>
                </a:moveTo>
                <a:lnTo>
                  <a:pt x="48231" y="81330"/>
                </a:lnTo>
                <a:lnTo>
                  <a:pt x="96590" y="81255"/>
                </a:lnTo>
                <a:lnTo>
                  <a:pt x="145002" y="81413"/>
                </a:lnTo>
                <a:lnTo>
                  <a:pt x="193389" y="81455"/>
                </a:lnTo>
                <a:lnTo>
                  <a:pt x="241676" y="81028"/>
                </a:lnTo>
                <a:lnTo>
                  <a:pt x="289786" y="79783"/>
                </a:lnTo>
                <a:lnTo>
                  <a:pt x="337644" y="77367"/>
                </a:lnTo>
                <a:lnTo>
                  <a:pt x="385173" y="73431"/>
                </a:lnTo>
                <a:lnTo>
                  <a:pt x="434316" y="65750"/>
                </a:lnTo>
                <a:lnTo>
                  <a:pt x="485976" y="53705"/>
                </a:lnTo>
                <a:lnTo>
                  <a:pt x="538524" y="39353"/>
                </a:lnTo>
                <a:lnTo>
                  <a:pt x="590330" y="24751"/>
                </a:lnTo>
                <a:lnTo>
                  <a:pt x="639761" y="11953"/>
                </a:lnTo>
                <a:lnTo>
                  <a:pt x="685189" y="3018"/>
                </a:lnTo>
                <a:lnTo>
                  <a:pt x="724981" y="0"/>
                </a:lnTo>
                <a:lnTo>
                  <a:pt x="757508" y="4955"/>
                </a:lnTo>
                <a:lnTo>
                  <a:pt x="795749" y="34879"/>
                </a:lnTo>
                <a:lnTo>
                  <a:pt x="821050" y="85140"/>
                </a:lnTo>
                <a:lnTo>
                  <a:pt x="835362" y="142694"/>
                </a:lnTo>
                <a:lnTo>
                  <a:pt x="840636" y="194496"/>
                </a:lnTo>
                <a:lnTo>
                  <a:pt x="838823" y="227500"/>
                </a:lnTo>
                <a:lnTo>
                  <a:pt x="823375" y="238265"/>
                </a:lnTo>
                <a:lnTo>
                  <a:pt x="792814" y="229638"/>
                </a:lnTo>
                <a:lnTo>
                  <a:pt x="753159" y="212454"/>
                </a:lnTo>
                <a:lnTo>
                  <a:pt x="710431" y="197542"/>
                </a:lnTo>
                <a:lnTo>
                  <a:pt x="674723" y="185697"/>
                </a:lnTo>
                <a:lnTo>
                  <a:pt x="635485" y="169708"/>
                </a:lnTo>
                <a:lnTo>
                  <a:pt x="593131" y="154506"/>
                </a:lnTo>
                <a:lnTo>
                  <a:pt x="548074" y="145022"/>
                </a:lnTo>
                <a:lnTo>
                  <a:pt x="500725" y="146186"/>
                </a:lnTo>
                <a:lnTo>
                  <a:pt x="456316" y="159579"/>
                </a:lnTo>
                <a:lnTo>
                  <a:pt x="406257" y="182959"/>
                </a:lnTo>
                <a:lnTo>
                  <a:pt x="354414" y="211452"/>
                </a:lnTo>
                <a:lnTo>
                  <a:pt x="304651" y="240181"/>
                </a:lnTo>
                <a:lnTo>
                  <a:pt x="260833" y="264275"/>
                </a:lnTo>
                <a:lnTo>
                  <a:pt x="226824" y="278857"/>
                </a:lnTo>
                <a:lnTo>
                  <a:pt x="194595" y="280428"/>
                </a:lnTo>
                <a:lnTo>
                  <a:pt x="177609" y="267890"/>
                </a:lnTo>
                <a:lnTo>
                  <a:pt x="170252" y="252276"/>
                </a:lnTo>
                <a:lnTo>
                  <a:pt x="166908" y="244619"/>
                </a:lnTo>
                <a:lnTo>
                  <a:pt x="168848" y="248364"/>
                </a:lnTo>
                <a:lnTo>
                  <a:pt x="178143" y="257459"/>
                </a:lnTo>
                <a:lnTo>
                  <a:pt x="190380" y="268693"/>
                </a:lnTo>
                <a:lnTo>
                  <a:pt x="201146" y="278857"/>
                </a:lnTo>
              </a:path>
            </a:pathLst>
          </a:custGeom>
          <a:ln w="1711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1955" y="3581441"/>
            <a:ext cx="641985" cy="526415"/>
          </a:xfrm>
          <a:custGeom>
            <a:avLst/>
            <a:gdLst/>
            <a:ahLst/>
            <a:cxnLst/>
            <a:rect l="l" t="t" r="r" b="b"/>
            <a:pathLst>
              <a:path w="641985" h="526414">
                <a:moveTo>
                  <a:pt x="0" y="206328"/>
                </a:moveTo>
                <a:lnTo>
                  <a:pt x="13641" y="226856"/>
                </a:lnTo>
                <a:lnTo>
                  <a:pt x="27817" y="249659"/>
                </a:lnTo>
                <a:lnTo>
                  <a:pt x="40924" y="267915"/>
                </a:lnTo>
                <a:lnTo>
                  <a:pt x="51356" y="274803"/>
                </a:lnTo>
                <a:lnTo>
                  <a:pt x="56037" y="262666"/>
                </a:lnTo>
                <a:lnTo>
                  <a:pt x="56706" y="237088"/>
                </a:lnTo>
                <a:lnTo>
                  <a:pt x="58980" y="211109"/>
                </a:lnTo>
                <a:lnTo>
                  <a:pt x="68475" y="197768"/>
                </a:lnTo>
                <a:lnTo>
                  <a:pt x="90341" y="204957"/>
                </a:lnTo>
                <a:lnTo>
                  <a:pt x="120366" y="224249"/>
                </a:lnTo>
                <a:lnTo>
                  <a:pt x="150124" y="244210"/>
                </a:lnTo>
                <a:lnTo>
                  <a:pt x="171188" y="253405"/>
                </a:lnTo>
                <a:lnTo>
                  <a:pt x="181652" y="247420"/>
                </a:lnTo>
                <a:lnTo>
                  <a:pt x="185898" y="232808"/>
                </a:lnTo>
                <a:lnTo>
                  <a:pt x="184929" y="214586"/>
                </a:lnTo>
                <a:lnTo>
                  <a:pt x="155138" y="163531"/>
                </a:lnTo>
                <a:lnTo>
                  <a:pt x="115552" y="137853"/>
                </a:lnTo>
                <a:lnTo>
                  <a:pt x="82921" y="139758"/>
                </a:lnTo>
                <a:lnTo>
                  <a:pt x="41194" y="149889"/>
                </a:lnTo>
                <a:lnTo>
                  <a:pt x="8828" y="157211"/>
                </a:lnTo>
                <a:lnTo>
                  <a:pt x="52308" y="103299"/>
                </a:lnTo>
                <a:lnTo>
                  <a:pt x="92284" y="69913"/>
                </a:lnTo>
                <a:lnTo>
                  <a:pt x="138856" y="37834"/>
                </a:lnTo>
                <a:lnTo>
                  <a:pt x="188994" y="12889"/>
                </a:lnTo>
                <a:lnTo>
                  <a:pt x="239663" y="902"/>
                </a:lnTo>
                <a:lnTo>
                  <a:pt x="281622" y="0"/>
                </a:lnTo>
                <a:lnTo>
                  <a:pt x="330604" y="2776"/>
                </a:lnTo>
                <a:lnTo>
                  <a:pt x="383599" y="9430"/>
                </a:lnTo>
                <a:lnTo>
                  <a:pt x="437598" y="20164"/>
                </a:lnTo>
                <a:lnTo>
                  <a:pt x="489591" y="35177"/>
                </a:lnTo>
                <a:lnTo>
                  <a:pt x="536569" y="54669"/>
                </a:lnTo>
                <a:lnTo>
                  <a:pt x="575521" y="78842"/>
                </a:lnTo>
                <a:lnTo>
                  <a:pt x="603439" y="107895"/>
                </a:lnTo>
                <a:lnTo>
                  <a:pt x="618637" y="146731"/>
                </a:lnTo>
                <a:lnTo>
                  <a:pt x="623263" y="197264"/>
                </a:lnTo>
                <a:lnTo>
                  <a:pt x="620049" y="255204"/>
                </a:lnTo>
                <a:lnTo>
                  <a:pt x="611729" y="316262"/>
                </a:lnTo>
                <a:lnTo>
                  <a:pt x="601034" y="376150"/>
                </a:lnTo>
                <a:lnTo>
                  <a:pt x="590699" y="430579"/>
                </a:lnTo>
                <a:lnTo>
                  <a:pt x="583457" y="475261"/>
                </a:lnTo>
                <a:lnTo>
                  <a:pt x="582040" y="505908"/>
                </a:lnTo>
                <a:lnTo>
                  <a:pt x="591301" y="526200"/>
                </a:lnTo>
                <a:lnTo>
                  <a:pt x="606916" y="512057"/>
                </a:lnTo>
                <a:lnTo>
                  <a:pt x="625072" y="484140"/>
                </a:lnTo>
                <a:lnTo>
                  <a:pt x="641956" y="463110"/>
                </a:lnTo>
              </a:path>
            </a:pathLst>
          </a:custGeom>
          <a:ln w="1711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2471" y="4048832"/>
            <a:ext cx="68580" cy="543560"/>
          </a:xfrm>
          <a:custGeom>
            <a:avLst/>
            <a:gdLst/>
            <a:ahLst/>
            <a:cxnLst/>
            <a:rect l="l" t="t" r="r" b="b"/>
            <a:pathLst>
              <a:path w="68579" h="543560">
                <a:moveTo>
                  <a:pt x="0" y="0"/>
                </a:moveTo>
                <a:lnTo>
                  <a:pt x="68475" y="543523"/>
                </a:lnTo>
              </a:path>
            </a:pathLst>
          </a:custGeom>
          <a:ln w="1711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8290" y="4152158"/>
            <a:ext cx="195559" cy="167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3606" y="2572332"/>
            <a:ext cx="141605" cy="107314"/>
          </a:xfrm>
          <a:custGeom>
            <a:avLst/>
            <a:gdLst/>
            <a:ahLst/>
            <a:cxnLst/>
            <a:rect l="l" t="t" r="r" b="b"/>
            <a:pathLst>
              <a:path w="141604" h="107314">
                <a:moveTo>
                  <a:pt x="0" y="106992"/>
                </a:moveTo>
                <a:lnTo>
                  <a:pt x="141230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3606" y="2679325"/>
            <a:ext cx="171450" cy="132715"/>
          </a:xfrm>
          <a:custGeom>
            <a:avLst/>
            <a:gdLst/>
            <a:ahLst/>
            <a:cxnLst/>
            <a:rect l="l" t="t" r="r" b="b"/>
            <a:pathLst>
              <a:path w="171450" h="132714">
                <a:moveTo>
                  <a:pt x="0" y="132670"/>
                </a:moveTo>
                <a:lnTo>
                  <a:pt x="171188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5089" y="2773478"/>
            <a:ext cx="265430" cy="205740"/>
          </a:xfrm>
          <a:custGeom>
            <a:avLst/>
            <a:gdLst/>
            <a:ahLst/>
            <a:cxnLst/>
            <a:rect l="l" t="t" r="r" b="b"/>
            <a:pathLst>
              <a:path w="265429" h="205739">
                <a:moveTo>
                  <a:pt x="0" y="205426"/>
                </a:moveTo>
                <a:lnTo>
                  <a:pt x="265341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1061" y="2884751"/>
            <a:ext cx="513715" cy="381000"/>
          </a:xfrm>
          <a:custGeom>
            <a:avLst/>
            <a:gdLst/>
            <a:ahLst/>
            <a:cxnLst/>
            <a:rect l="l" t="t" r="r" b="b"/>
            <a:pathLst>
              <a:path w="513714" h="381000">
                <a:moveTo>
                  <a:pt x="0" y="380894"/>
                </a:moveTo>
                <a:lnTo>
                  <a:pt x="51356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4626" y="2927548"/>
            <a:ext cx="141605" cy="85725"/>
          </a:xfrm>
          <a:custGeom>
            <a:avLst/>
            <a:gdLst/>
            <a:ahLst/>
            <a:cxnLst/>
            <a:rect l="l" t="t" r="r" b="b"/>
            <a:pathLst>
              <a:path w="141604" h="85725">
                <a:moveTo>
                  <a:pt x="0" y="85594"/>
                </a:moveTo>
                <a:lnTo>
                  <a:pt x="141230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87255" y="2931828"/>
            <a:ext cx="124460" cy="81915"/>
          </a:xfrm>
          <a:custGeom>
            <a:avLst/>
            <a:gdLst/>
            <a:ahLst/>
            <a:cxnLst/>
            <a:rect l="l" t="t" r="r" b="b"/>
            <a:pathLst>
              <a:path w="124460" h="81914">
                <a:moveTo>
                  <a:pt x="0" y="81314"/>
                </a:moveTo>
                <a:lnTo>
                  <a:pt x="124111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1367" y="2957506"/>
            <a:ext cx="99060" cy="81915"/>
          </a:xfrm>
          <a:custGeom>
            <a:avLst/>
            <a:gdLst/>
            <a:ahLst/>
            <a:cxnLst/>
            <a:rect l="l" t="t" r="r" b="b"/>
            <a:pathLst>
              <a:path w="99060" h="81914">
                <a:moveTo>
                  <a:pt x="0" y="81314"/>
                </a:moveTo>
                <a:lnTo>
                  <a:pt x="98433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9579" y="3248526"/>
            <a:ext cx="141605" cy="99060"/>
          </a:xfrm>
          <a:custGeom>
            <a:avLst/>
            <a:gdLst/>
            <a:ahLst/>
            <a:cxnLst/>
            <a:rect l="l" t="t" r="r" b="b"/>
            <a:pathLst>
              <a:path w="141604" h="99060">
                <a:moveTo>
                  <a:pt x="0" y="98433"/>
                </a:moveTo>
                <a:lnTo>
                  <a:pt x="141230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9800" y="3051659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69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9284" y="3436833"/>
            <a:ext cx="146050" cy="107314"/>
          </a:xfrm>
          <a:custGeom>
            <a:avLst/>
            <a:gdLst/>
            <a:ahLst/>
            <a:cxnLst/>
            <a:rect l="l" t="t" r="r" b="b"/>
            <a:pathLst>
              <a:path w="146050" h="107314">
                <a:moveTo>
                  <a:pt x="0" y="106992"/>
                </a:moveTo>
                <a:lnTo>
                  <a:pt x="145510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4836" y="3419714"/>
            <a:ext cx="208915" cy="169545"/>
          </a:xfrm>
          <a:custGeom>
            <a:avLst/>
            <a:gdLst/>
            <a:ahLst/>
            <a:cxnLst/>
            <a:rect l="l" t="t" r="r" b="b"/>
            <a:pathLst>
              <a:path w="208914" h="169545">
                <a:moveTo>
                  <a:pt x="0" y="169048"/>
                </a:moveTo>
                <a:lnTo>
                  <a:pt x="208849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83686" y="3372637"/>
            <a:ext cx="208915" cy="171450"/>
          </a:xfrm>
          <a:custGeom>
            <a:avLst/>
            <a:gdLst/>
            <a:ahLst/>
            <a:cxnLst/>
            <a:rect l="l" t="t" r="r" b="b"/>
            <a:pathLst>
              <a:path w="208914" h="171450">
                <a:moveTo>
                  <a:pt x="0" y="171188"/>
                </a:moveTo>
                <a:lnTo>
                  <a:pt x="208849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92536" y="3355866"/>
            <a:ext cx="168910" cy="149860"/>
          </a:xfrm>
          <a:custGeom>
            <a:avLst/>
            <a:gdLst/>
            <a:ahLst/>
            <a:cxnLst/>
            <a:rect l="l" t="t" r="r" b="b"/>
            <a:pathLst>
              <a:path w="168910" h="149860">
                <a:moveTo>
                  <a:pt x="0" y="149442"/>
                </a:moveTo>
                <a:lnTo>
                  <a:pt x="168620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5521" y="3453952"/>
            <a:ext cx="102870" cy="85725"/>
          </a:xfrm>
          <a:custGeom>
            <a:avLst/>
            <a:gdLst/>
            <a:ahLst/>
            <a:cxnLst/>
            <a:rect l="l" t="t" r="r" b="b"/>
            <a:pathLst>
              <a:path w="102870" h="85725">
                <a:moveTo>
                  <a:pt x="0" y="85594"/>
                </a:moveTo>
                <a:lnTo>
                  <a:pt x="102713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53438" y="3817727"/>
            <a:ext cx="68580" cy="51435"/>
          </a:xfrm>
          <a:custGeom>
            <a:avLst/>
            <a:gdLst/>
            <a:ahLst/>
            <a:cxnLst/>
            <a:rect l="l" t="t" r="r" b="b"/>
            <a:pathLst>
              <a:path w="68579" h="51435">
                <a:moveTo>
                  <a:pt x="0" y="51356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7760" y="3834846"/>
            <a:ext cx="208915" cy="167005"/>
          </a:xfrm>
          <a:custGeom>
            <a:avLst/>
            <a:gdLst/>
            <a:ahLst/>
            <a:cxnLst/>
            <a:rect l="l" t="t" r="r" b="b"/>
            <a:pathLst>
              <a:path w="208914" h="167004">
                <a:moveTo>
                  <a:pt x="0" y="166908"/>
                </a:moveTo>
                <a:lnTo>
                  <a:pt x="208849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27760" y="3650819"/>
            <a:ext cx="582295" cy="477520"/>
          </a:xfrm>
          <a:custGeom>
            <a:avLst/>
            <a:gdLst/>
            <a:ahLst/>
            <a:cxnLst/>
            <a:rect l="l" t="t" r="r" b="b"/>
            <a:pathLst>
              <a:path w="582295" h="477520">
                <a:moveTo>
                  <a:pt x="0" y="477187"/>
                </a:moveTo>
                <a:lnTo>
                  <a:pt x="582040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4626" y="3736413"/>
            <a:ext cx="473075" cy="419734"/>
          </a:xfrm>
          <a:custGeom>
            <a:avLst/>
            <a:gdLst/>
            <a:ahLst/>
            <a:cxnLst/>
            <a:rect l="l" t="t" r="r" b="b"/>
            <a:pathLst>
              <a:path w="473075" h="419735">
                <a:moveTo>
                  <a:pt x="0" y="419411"/>
                </a:moveTo>
                <a:lnTo>
                  <a:pt x="472907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27912" y="3929000"/>
            <a:ext cx="265430" cy="213995"/>
          </a:xfrm>
          <a:custGeom>
            <a:avLst/>
            <a:gdLst/>
            <a:ahLst/>
            <a:cxnLst/>
            <a:rect l="l" t="t" r="r" b="b"/>
            <a:pathLst>
              <a:path w="265429" h="213995">
                <a:moveTo>
                  <a:pt x="0" y="213985"/>
                </a:moveTo>
                <a:lnTo>
                  <a:pt x="265341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58444" y="4095908"/>
            <a:ext cx="111760" cy="85725"/>
          </a:xfrm>
          <a:custGeom>
            <a:avLst/>
            <a:gdLst/>
            <a:ahLst/>
            <a:cxnLst/>
            <a:rect l="l" t="t" r="r" b="b"/>
            <a:pathLst>
              <a:path w="111760" h="85725">
                <a:moveTo>
                  <a:pt x="0" y="85594"/>
                </a:moveTo>
                <a:lnTo>
                  <a:pt x="111272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1199" y="4179363"/>
            <a:ext cx="111760" cy="81915"/>
          </a:xfrm>
          <a:custGeom>
            <a:avLst/>
            <a:gdLst/>
            <a:ahLst/>
            <a:cxnLst/>
            <a:rect l="l" t="t" r="r" b="b"/>
            <a:pathLst>
              <a:path w="111760" h="81914">
                <a:moveTo>
                  <a:pt x="0" y="81314"/>
                </a:moveTo>
                <a:lnTo>
                  <a:pt x="111272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6791" y="4352691"/>
            <a:ext cx="99060" cy="64769"/>
          </a:xfrm>
          <a:custGeom>
            <a:avLst/>
            <a:gdLst/>
            <a:ahLst/>
            <a:cxnLst/>
            <a:rect l="l" t="t" r="r" b="b"/>
            <a:pathLst>
              <a:path w="99060" h="64770">
                <a:moveTo>
                  <a:pt x="0" y="64195"/>
                </a:moveTo>
                <a:lnTo>
                  <a:pt x="98433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8233" y="4481082"/>
            <a:ext cx="99060" cy="55880"/>
          </a:xfrm>
          <a:custGeom>
            <a:avLst/>
            <a:gdLst/>
            <a:ahLst/>
            <a:cxnLst/>
            <a:rect l="l" t="t" r="r" b="b"/>
            <a:pathLst>
              <a:path w="99060" h="55879">
                <a:moveTo>
                  <a:pt x="0" y="55636"/>
                </a:moveTo>
                <a:lnTo>
                  <a:pt x="98433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33912" y="4592355"/>
            <a:ext cx="99060" cy="68580"/>
          </a:xfrm>
          <a:custGeom>
            <a:avLst/>
            <a:gdLst/>
            <a:ahLst/>
            <a:cxnLst/>
            <a:rect l="l" t="t" r="r" b="b"/>
            <a:pathLst>
              <a:path w="99060" h="68579">
                <a:moveTo>
                  <a:pt x="0" y="68475"/>
                </a:moveTo>
                <a:lnTo>
                  <a:pt x="98433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61157" y="3197169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38191" y="3274204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78849" y="3372637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3743" y="3479631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85732" y="3582343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94401" y="3736413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09380" y="3870342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83702" y="4003895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42244" y="4179363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77855" y="4352691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18512" y="4481082"/>
            <a:ext cx="68580" cy="64769"/>
          </a:xfrm>
          <a:custGeom>
            <a:avLst/>
            <a:gdLst/>
            <a:ahLst/>
            <a:cxnLst/>
            <a:rect l="l" t="t" r="r" b="b"/>
            <a:pathLst>
              <a:path w="68579" h="64770">
                <a:moveTo>
                  <a:pt x="0" y="64195"/>
                </a:moveTo>
                <a:lnTo>
                  <a:pt x="68475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50078" y="2906149"/>
            <a:ext cx="309880" cy="262890"/>
          </a:xfrm>
          <a:custGeom>
            <a:avLst/>
            <a:gdLst/>
            <a:ahLst/>
            <a:cxnLst/>
            <a:rect l="l" t="t" r="r" b="b"/>
            <a:pathLst>
              <a:path w="309879" h="262889">
                <a:moveTo>
                  <a:pt x="309512" y="0"/>
                </a:moveTo>
                <a:lnTo>
                  <a:pt x="0" y="262412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87402" y="3145058"/>
            <a:ext cx="83185" cy="76835"/>
          </a:xfrm>
          <a:custGeom>
            <a:avLst/>
            <a:gdLst/>
            <a:ahLst/>
            <a:cxnLst/>
            <a:rect l="l" t="t" r="r" b="b"/>
            <a:pathLst>
              <a:path w="83185" h="76835">
                <a:moveTo>
                  <a:pt x="0" y="76641"/>
                </a:moveTo>
                <a:lnTo>
                  <a:pt x="82602" y="47007"/>
                </a:lnTo>
                <a:lnTo>
                  <a:pt x="42749" y="0"/>
                </a:lnTo>
                <a:lnTo>
                  <a:pt x="0" y="76641"/>
                </a:lnTo>
                <a:close/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72544" y="3467249"/>
            <a:ext cx="123189" cy="98425"/>
          </a:xfrm>
          <a:custGeom>
            <a:avLst/>
            <a:gdLst/>
            <a:ahLst/>
            <a:cxnLst/>
            <a:rect l="l" t="t" r="r" b="b"/>
            <a:pathLst>
              <a:path w="123189" h="98425">
                <a:moveTo>
                  <a:pt x="0" y="97975"/>
                </a:moveTo>
                <a:lnTo>
                  <a:pt x="122594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75901" y="341595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426" y="0"/>
                </a:moveTo>
                <a:lnTo>
                  <a:pt x="0" y="27228"/>
                </a:lnTo>
                <a:lnTo>
                  <a:pt x="38474" y="75370"/>
                </a:lnTo>
                <a:lnTo>
                  <a:pt x="83426" y="0"/>
                </a:lnTo>
                <a:close/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51145" y="3633873"/>
            <a:ext cx="288454" cy="22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42664" y="3147953"/>
            <a:ext cx="483870" cy="447675"/>
          </a:xfrm>
          <a:custGeom>
            <a:avLst/>
            <a:gdLst/>
            <a:ahLst/>
            <a:cxnLst/>
            <a:rect l="l" t="t" r="r" b="b"/>
            <a:pathLst>
              <a:path w="483870" h="447675">
                <a:moveTo>
                  <a:pt x="483834" y="0"/>
                </a:moveTo>
                <a:lnTo>
                  <a:pt x="0" y="447179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82320" y="3572504"/>
            <a:ext cx="81280" cy="78740"/>
          </a:xfrm>
          <a:custGeom>
            <a:avLst/>
            <a:gdLst/>
            <a:ahLst/>
            <a:cxnLst/>
            <a:rect l="l" t="t" r="r" b="b"/>
            <a:pathLst>
              <a:path w="81279" h="78739">
                <a:moveTo>
                  <a:pt x="0" y="78401"/>
                </a:moveTo>
                <a:lnTo>
                  <a:pt x="81258" y="45257"/>
                </a:lnTo>
                <a:lnTo>
                  <a:pt x="39429" y="0"/>
                </a:lnTo>
                <a:lnTo>
                  <a:pt x="0" y="78401"/>
                </a:lnTo>
                <a:close/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15211" y="3586623"/>
            <a:ext cx="141605" cy="126364"/>
          </a:xfrm>
          <a:custGeom>
            <a:avLst/>
            <a:gdLst/>
            <a:ahLst/>
            <a:cxnLst/>
            <a:rect l="l" t="t" r="r" b="b"/>
            <a:pathLst>
              <a:path w="141604" h="126364">
                <a:moveTo>
                  <a:pt x="0" y="126251"/>
                </a:moveTo>
                <a:lnTo>
                  <a:pt x="141230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83686" y="3595182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0" y="184027"/>
                </a:moveTo>
                <a:lnTo>
                  <a:pt x="208849" y="0"/>
                </a:lnTo>
              </a:path>
            </a:pathLst>
          </a:custGeom>
          <a:ln w="8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16512" y="3346959"/>
            <a:ext cx="182880" cy="162560"/>
          </a:xfrm>
          <a:custGeom>
            <a:avLst/>
            <a:gdLst/>
            <a:ahLst/>
            <a:cxnLst/>
            <a:rect l="l" t="t" r="r" b="b"/>
            <a:pathLst>
              <a:path w="182879" h="162560">
                <a:moveTo>
                  <a:pt x="182741" y="0"/>
                </a:moveTo>
                <a:lnTo>
                  <a:pt x="0" y="16211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55042" y="3486018"/>
            <a:ext cx="82550" cy="78105"/>
          </a:xfrm>
          <a:custGeom>
            <a:avLst/>
            <a:gdLst/>
            <a:ahLst/>
            <a:cxnLst/>
            <a:rect l="l" t="t" r="r" b="b"/>
            <a:pathLst>
              <a:path w="82550" h="78104">
                <a:moveTo>
                  <a:pt x="0" y="77580"/>
                </a:moveTo>
                <a:lnTo>
                  <a:pt x="81917" y="46101"/>
                </a:lnTo>
                <a:lnTo>
                  <a:pt x="41021" y="0"/>
                </a:lnTo>
                <a:lnTo>
                  <a:pt x="0" y="77580"/>
                </a:lnTo>
                <a:close/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4892" y="3757812"/>
            <a:ext cx="243204" cy="216535"/>
          </a:xfrm>
          <a:custGeom>
            <a:avLst/>
            <a:gdLst/>
            <a:ahLst/>
            <a:cxnLst/>
            <a:rect l="l" t="t" r="r" b="b"/>
            <a:pathLst>
              <a:path w="243204" h="216535">
                <a:moveTo>
                  <a:pt x="242836" y="0"/>
                </a:moveTo>
                <a:lnTo>
                  <a:pt x="0" y="216476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63555" y="3951286"/>
            <a:ext cx="81915" cy="78105"/>
          </a:xfrm>
          <a:custGeom>
            <a:avLst/>
            <a:gdLst/>
            <a:ahLst/>
            <a:cxnLst/>
            <a:rect l="l" t="t" r="r" b="b"/>
            <a:pathLst>
              <a:path w="81914" h="78104">
                <a:moveTo>
                  <a:pt x="0" y="77680"/>
                </a:moveTo>
                <a:lnTo>
                  <a:pt x="81841" y="46002"/>
                </a:lnTo>
                <a:lnTo>
                  <a:pt x="40832" y="0"/>
                </a:lnTo>
                <a:lnTo>
                  <a:pt x="0" y="77680"/>
                </a:lnTo>
                <a:close/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04779" y="3980356"/>
            <a:ext cx="180340" cy="148590"/>
          </a:xfrm>
          <a:custGeom>
            <a:avLst/>
            <a:gdLst/>
            <a:ahLst/>
            <a:cxnLst/>
            <a:rect l="l" t="t" r="r" b="b"/>
            <a:pathLst>
              <a:path w="180339" h="148589">
                <a:moveTo>
                  <a:pt x="180068" y="0"/>
                </a:moveTo>
                <a:lnTo>
                  <a:pt x="0" y="14812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41320" y="4104679"/>
            <a:ext cx="83185" cy="76200"/>
          </a:xfrm>
          <a:custGeom>
            <a:avLst/>
            <a:gdLst/>
            <a:ahLst/>
            <a:cxnLst/>
            <a:rect l="l" t="t" r="r" b="b"/>
            <a:pathLst>
              <a:path w="83185" h="76200">
                <a:moveTo>
                  <a:pt x="0" y="75998"/>
                </a:moveTo>
                <a:lnTo>
                  <a:pt x="83034" y="47594"/>
                </a:lnTo>
                <a:lnTo>
                  <a:pt x="43884" y="0"/>
                </a:lnTo>
                <a:lnTo>
                  <a:pt x="0" y="75998"/>
                </a:lnTo>
                <a:close/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18525" y="3484049"/>
            <a:ext cx="304165" cy="430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Lucida Sans"/>
                <a:cs typeface="Lucida Sans"/>
              </a:rPr>
              <a:t>Nose</a:t>
            </a:r>
            <a:endParaRPr sz="950">
              <a:latin typeface="Lucida Sans"/>
              <a:cs typeface="Lucida Sans"/>
            </a:endParaRPr>
          </a:p>
          <a:p>
            <a:pPr marL="49530">
              <a:lnSpc>
                <a:spcPct val="100000"/>
              </a:lnSpc>
              <a:spcBef>
                <a:spcPts val="910"/>
              </a:spcBef>
            </a:pPr>
            <a:r>
              <a:rPr sz="950" i="1" spc="-10" dirty="0">
                <a:latin typeface="Lucida Sans"/>
                <a:cs typeface="Lucida Sans"/>
              </a:rPr>
              <a:t>Lips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85516" y="2816415"/>
            <a:ext cx="735965" cy="610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Lucida Sans"/>
                <a:cs typeface="Lucida Sans"/>
              </a:rPr>
              <a:t>Nasal</a:t>
            </a:r>
            <a:r>
              <a:rPr sz="950" i="1" spc="-90" dirty="0">
                <a:latin typeface="Lucida Sans"/>
                <a:cs typeface="Lucida Sans"/>
              </a:rPr>
              <a:t> </a:t>
            </a:r>
            <a:r>
              <a:rPr sz="950" i="1" spc="-10" dirty="0">
                <a:latin typeface="Lucida Sans"/>
                <a:cs typeface="Lucida Sans"/>
              </a:rPr>
              <a:t>cavity</a:t>
            </a:r>
            <a:endParaRPr sz="950">
              <a:latin typeface="Lucida Sans"/>
              <a:cs typeface="Lucida Sans"/>
            </a:endParaRPr>
          </a:p>
          <a:p>
            <a:pPr marL="252729" marR="73025" indent="-73660">
              <a:lnSpc>
                <a:spcPct val="134500"/>
              </a:lnSpc>
              <a:spcBef>
                <a:spcPts val="400"/>
              </a:spcBef>
            </a:pPr>
            <a:r>
              <a:rPr sz="950" i="1" spc="-5" dirty="0">
                <a:latin typeface="Lucida Sans"/>
                <a:cs typeface="Lucida Sans"/>
              </a:rPr>
              <a:t>Tongue  Vellum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04973" y="3586120"/>
            <a:ext cx="798830" cy="46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indent="-26034">
              <a:lnSpc>
                <a:spcPct val="153000"/>
              </a:lnSpc>
              <a:spcBef>
                <a:spcPts val="100"/>
              </a:spcBef>
            </a:pPr>
            <a:r>
              <a:rPr sz="950" i="1" spc="-10" dirty="0">
                <a:latin typeface="Lucida Sans"/>
                <a:cs typeface="Lucida Sans"/>
              </a:rPr>
              <a:t>Epiglottis  </a:t>
            </a:r>
            <a:r>
              <a:rPr sz="950" i="1" spc="-5" dirty="0">
                <a:latin typeface="Lucida Sans"/>
                <a:cs typeface="Lucida Sans"/>
              </a:rPr>
              <a:t>Vocal</a:t>
            </a:r>
            <a:r>
              <a:rPr sz="950" i="1" spc="-90" dirty="0">
                <a:latin typeface="Lucida Sans"/>
                <a:cs typeface="Lucida Sans"/>
              </a:rPr>
              <a:t> </a:t>
            </a:r>
            <a:r>
              <a:rPr sz="950" i="1" spc="-10" dirty="0">
                <a:latin typeface="Lucida Sans"/>
                <a:cs typeface="Lucida Sans"/>
              </a:rPr>
              <a:t>chords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85732" y="4467173"/>
            <a:ext cx="82550" cy="260350"/>
          </a:xfrm>
          <a:custGeom>
            <a:avLst/>
            <a:gdLst/>
            <a:ahLst/>
            <a:cxnLst/>
            <a:rect l="l" t="t" r="r" b="b"/>
            <a:pathLst>
              <a:path w="82550" h="260350">
                <a:moveTo>
                  <a:pt x="0" y="0"/>
                </a:moveTo>
                <a:lnTo>
                  <a:pt x="82057" y="260177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37687" y="4720780"/>
            <a:ext cx="60325" cy="86995"/>
          </a:xfrm>
          <a:custGeom>
            <a:avLst/>
            <a:gdLst/>
            <a:ahLst/>
            <a:cxnLst/>
            <a:rect l="l" t="t" r="r" b="b"/>
            <a:pathLst>
              <a:path w="60325" h="86995">
                <a:moveTo>
                  <a:pt x="47638" y="86853"/>
                </a:moveTo>
                <a:lnTo>
                  <a:pt x="60208" y="0"/>
                </a:lnTo>
                <a:lnTo>
                  <a:pt x="0" y="13150"/>
                </a:lnTo>
                <a:lnTo>
                  <a:pt x="47638" y="86853"/>
                </a:lnTo>
                <a:close/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044262" y="4815039"/>
            <a:ext cx="37084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10" dirty="0">
                <a:latin typeface="Lucida Sans"/>
                <a:cs typeface="Lucida Sans"/>
              </a:rPr>
              <a:t>Lungs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483686" y="5341304"/>
            <a:ext cx="772795" cy="477520"/>
          </a:xfrm>
          <a:prstGeom prst="rect">
            <a:avLst/>
          </a:prstGeom>
          <a:ln w="171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950" i="1" spc="-10" dirty="0">
                <a:latin typeface="Lucida Sans"/>
                <a:cs typeface="Lucida Sans"/>
              </a:rPr>
              <a:t>LTI</a:t>
            </a:r>
            <a:r>
              <a:rPr sz="950" i="1" spc="-90" dirty="0">
                <a:latin typeface="Lucida Sans"/>
                <a:cs typeface="Lucida Sans"/>
              </a:rPr>
              <a:t> </a:t>
            </a:r>
            <a:r>
              <a:rPr sz="950" i="1" spc="-5" dirty="0">
                <a:latin typeface="Lucida Sans"/>
                <a:cs typeface="Lucida Sans"/>
              </a:rPr>
              <a:t>system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112207" y="5580455"/>
            <a:ext cx="363220" cy="635"/>
          </a:xfrm>
          <a:custGeom>
            <a:avLst/>
            <a:gdLst/>
            <a:ahLst/>
            <a:cxnLst/>
            <a:rect l="l" t="t" r="r" b="b"/>
            <a:pathLst>
              <a:path w="363220" h="635">
                <a:moveTo>
                  <a:pt x="0" y="512"/>
                </a:moveTo>
                <a:lnTo>
                  <a:pt x="362919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64733" y="5580450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5" h="635">
                <a:moveTo>
                  <a:pt x="0" y="0"/>
                </a:moveTo>
                <a:lnTo>
                  <a:pt x="260634" y="363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16765" y="5541440"/>
            <a:ext cx="99332" cy="78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64191" y="5405158"/>
            <a:ext cx="248285" cy="175895"/>
          </a:xfrm>
          <a:custGeom>
            <a:avLst/>
            <a:gdLst/>
            <a:ahLst/>
            <a:cxnLst/>
            <a:rect l="l" t="t" r="r" b="b"/>
            <a:pathLst>
              <a:path w="248285" h="175895">
                <a:moveTo>
                  <a:pt x="248016" y="175809"/>
                </a:moveTo>
                <a:lnTo>
                  <a:pt x="0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88595" y="5349079"/>
            <a:ext cx="101975" cy="897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36013" y="5341304"/>
            <a:ext cx="338455" cy="4445"/>
          </a:xfrm>
          <a:custGeom>
            <a:avLst/>
            <a:gdLst/>
            <a:ahLst/>
            <a:cxnLst/>
            <a:rect l="l" t="t" r="r" b="b"/>
            <a:pathLst>
              <a:path w="338454" h="4445">
                <a:moveTo>
                  <a:pt x="0" y="0"/>
                </a:moveTo>
                <a:lnTo>
                  <a:pt x="338097" y="4279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57412" y="5666562"/>
            <a:ext cx="338455" cy="4445"/>
          </a:xfrm>
          <a:custGeom>
            <a:avLst/>
            <a:gdLst/>
            <a:ahLst/>
            <a:cxnLst/>
            <a:rect l="l" t="t" r="r" b="b"/>
            <a:pathLst>
              <a:path w="338454" h="4445">
                <a:moveTo>
                  <a:pt x="0" y="0"/>
                </a:moveTo>
                <a:lnTo>
                  <a:pt x="338097" y="4279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49734" y="5352211"/>
            <a:ext cx="309173" cy="3079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987117" y="5050668"/>
            <a:ext cx="547370" cy="9055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950" i="1" spc="-5" dirty="0">
                <a:latin typeface="Lucida Sans"/>
                <a:cs typeface="Lucida Sans"/>
              </a:rPr>
              <a:t>Unvoiced</a:t>
            </a:r>
            <a:endParaRPr sz="950">
              <a:latin typeface="Lucida Sans"/>
              <a:cs typeface="Lucida Sans"/>
            </a:endParaRPr>
          </a:p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sz="1200" spc="50" dirty="0">
                <a:latin typeface="Arial"/>
                <a:cs typeface="Arial"/>
              </a:rPr>
              <a:t>e</a:t>
            </a:r>
            <a:r>
              <a:rPr sz="1275" spc="75" baseline="-13071" dirty="0">
                <a:latin typeface="Arial"/>
                <a:cs typeface="Arial"/>
              </a:rPr>
              <a:t>u</a:t>
            </a:r>
            <a:r>
              <a:rPr sz="1200" spc="50" dirty="0">
                <a:latin typeface="Arial"/>
                <a:cs typeface="Arial"/>
              </a:rPr>
              <a:t>(t)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1200" spc="40" dirty="0">
                <a:latin typeface="Arial"/>
                <a:cs typeface="Arial"/>
              </a:rPr>
              <a:t>e</a:t>
            </a:r>
            <a:r>
              <a:rPr sz="1275" spc="60" baseline="-13071" dirty="0">
                <a:latin typeface="Arial"/>
                <a:cs typeface="Arial"/>
              </a:rPr>
              <a:t>v</a:t>
            </a:r>
            <a:r>
              <a:rPr sz="1200" spc="40" dirty="0">
                <a:latin typeface="Arial"/>
                <a:cs typeface="Arial"/>
              </a:rPr>
              <a:t>(t)</a:t>
            </a:r>
            <a:endParaRPr sz="12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490"/>
              </a:spcBef>
            </a:pPr>
            <a:r>
              <a:rPr sz="950" i="1" spc="-5" dirty="0">
                <a:latin typeface="Lucida Sans"/>
                <a:cs typeface="Lucida Sans"/>
              </a:rPr>
              <a:t>Voiced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45256" y="5311982"/>
            <a:ext cx="426084" cy="51371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1200" spc="50" dirty="0">
                <a:latin typeface="Arial"/>
                <a:cs typeface="Arial"/>
              </a:rPr>
              <a:t>s(t)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950" i="1" spc="-10" dirty="0">
                <a:latin typeface="Lucida Sans"/>
                <a:cs typeface="Lucida Sans"/>
              </a:rPr>
              <a:t>Speech</a:t>
            </a:r>
            <a:endParaRPr sz="950">
              <a:latin typeface="Lucida Sans"/>
              <a:cs typeface="Lucida Sans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006" y="170437"/>
            <a:ext cx="7134225" cy="221214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1240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pc="-120" dirty="0">
                <a:latin typeface="Lucida Sans"/>
                <a:cs typeface="Lucida Sans"/>
              </a:rPr>
              <a:t>Time–varying</a:t>
            </a:r>
            <a:r>
              <a:rPr spc="5" dirty="0">
                <a:latin typeface="Lucida Sans"/>
                <a:cs typeface="Lucida Sans"/>
              </a:rPr>
              <a:t> </a:t>
            </a:r>
            <a:r>
              <a:rPr spc="-180" dirty="0">
                <a:latin typeface="Lucida Sans"/>
                <a:cs typeface="Lucida Sans"/>
              </a:rPr>
              <a:t>system</a:t>
            </a:r>
            <a:endParaRPr dirty="0">
              <a:latin typeface="Lucida Sans"/>
              <a:cs typeface="Lucida Sans"/>
            </a:endParaRPr>
          </a:p>
          <a:p>
            <a:pPr marL="1533525">
              <a:lnSpc>
                <a:spcPct val="100000"/>
              </a:lnSpc>
              <a:spcBef>
                <a:spcPts val="1145"/>
              </a:spcBef>
              <a:tabLst>
                <a:tab pos="2217420" algn="l"/>
                <a:tab pos="2870200" algn="l"/>
              </a:tabLst>
            </a:pPr>
            <a:r>
              <a:rPr sz="2200" i="1" spc="-140" dirty="0">
                <a:latin typeface="Arial"/>
                <a:cs typeface="Arial"/>
              </a:rPr>
              <a:t>x</a:t>
            </a:r>
            <a:r>
              <a:rPr sz="2200" i="1" spc="-41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(</a:t>
            </a:r>
            <a:r>
              <a:rPr sz="2200" i="1" spc="105" dirty="0">
                <a:latin typeface="Arial"/>
                <a:cs typeface="Arial"/>
              </a:rPr>
              <a:t>t</a:t>
            </a:r>
            <a:r>
              <a:rPr sz="2200" spc="105" dirty="0">
                <a:latin typeface="Arial"/>
                <a:cs typeface="Arial"/>
              </a:rPr>
              <a:t>)</a:t>
            </a:r>
            <a:r>
              <a:rPr sz="2200" i="1" spc="105" dirty="0">
                <a:latin typeface="Arial"/>
                <a:cs typeface="Arial"/>
              </a:rPr>
              <a:t>,	</a:t>
            </a:r>
            <a:r>
              <a:rPr sz="2200" i="1" spc="-140" dirty="0">
                <a:latin typeface="Arial"/>
                <a:cs typeface="Arial"/>
              </a:rPr>
              <a:t>y</a:t>
            </a:r>
            <a:r>
              <a:rPr sz="2200" i="1" spc="-380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	</a:t>
            </a:r>
            <a:r>
              <a:rPr spc="-60" dirty="0">
                <a:latin typeface="Lucida Sans"/>
                <a:cs typeface="Lucida Sans"/>
              </a:rPr>
              <a:t>input </a:t>
            </a:r>
            <a:r>
              <a:rPr spc="-175" dirty="0">
                <a:latin typeface="Lucida Sans"/>
                <a:cs typeface="Lucida Sans"/>
              </a:rPr>
              <a:t>and  </a:t>
            </a:r>
            <a:r>
              <a:rPr spc="-55" dirty="0">
                <a:latin typeface="Lucida Sans"/>
                <a:cs typeface="Lucida Sans"/>
              </a:rPr>
              <a:t>output </a:t>
            </a:r>
            <a:r>
              <a:rPr spc="-75" dirty="0">
                <a:latin typeface="Lucida Sans"/>
                <a:cs typeface="Lucida Sans"/>
              </a:rPr>
              <a:t>of </a:t>
            </a:r>
            <a:r>
              <a:rPr spc="-180" dirty="0">
                <a:latin typeface="Lucida Sans"/>
                <a:cs typeface="Lucida Sans"/>
              </a:rPr>
              <a:t>system  </a:t>
            </a:r>
            <a:r>
              <a:rPr spc="-145" dirty="0">
                <a:latin typeface="Lucida Sans"/>
                <a:cs typeface="Lucida Sans"/>
              </a:rPr>
              <a:t>defined</a:t>
            </a:r>
            <a:r>
              <a:rPr spc="175" dirty="0">
                <a:latin typeface="Lucida Sans"/>
                <a:cs typeface="Lucida Sans"/>
              </a:rPr>
              <a:t> </a:t>
            </a:r>
            <a:r>
              <a:rPr spc="-175" dirty="0">
                <a:latin typeface="Lucida Sans"/>
                <a:cs typeface="Lucida Sans"/>
              </a:rPr>
              <a:t>by</a:t>
            </a:r>
            <a:endParaRPr dirty="0">
              <a:latin typeface="Lucida Sans"/>
              <a:cs typeface="Lucida Sans"/>
            </a:endParaRPr>
          </a:p>
          <a:p>
            <a:pPr marL="1533525">
              <a:lnSpc>
                <a:spcPct val="100000"/>
              </a:lnSpc>
              <a:spcBef>
                <a:spcPts val="345"/>
              </a:spcBef>
              <a:tabLst>
                <a:tab pos="3789045" algn="l"/>
              </a:tabLst>
            </a:pPr>
            <a:r>
              <a:rPr sz="2200" i="1" spc="-140" dirty="0">
                <a:latin typeface="Arial"/>
                <a:cs typeface="Arial"/>
              </a:rPr>
              <a:t>y</a:t>
            </a:r>
            <a:r>
              <a:rPr sz="2200" i="1" spc="-380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i="1" spc="25" dirty="0">
                <a:latin typeface="Arial"/>
                <a:cs typeface="Arial"/>
              </a:rPr>
              <a:t>f</a:t>
            </a:r>
            <a:r>
              <a:rPr sz="2200" i="1" spc="-13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(</a:t>
            </a:r>
            <a:r>
              <a:rPr sz="2200" i="1" spc="75" dirty="0">
                <a:latin typeface="Arial"/>
                <a:cs typeface="Arial"/>
              </a:rPr>
              <a:t>t</a:t>
            </a:r>
            <a:r>
              <a:rPr sz="2200" spc="75" dirty="0">
                <a:latin typeface="Arial"/>
                <a:cs typeface="Arial"/>
              </a:rPr>
              <a:t>)</a:t>
            </a:r>
            <a:r>
              <a:rPr sz="2200" i="1" spc="75" dirty="0">
                <a:latin typeface="Arial"/>
                <a:cs typeface="Arial"/>
              </a:rPr>
              <a:t>x</a:t>
            </a:r>
            <a:r>
              <a:rPr sz="2200" i="1" spc="-41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(</a:t>
            </a:r>
            <a:r>
              <a:rPr sz="2200" i="1" spc="105" dirty="0">
                <a:latin typeface="Arial"/>
                <a:cs typeface="Arial"/>
              </a:rPr>
              <a:t>t</a:t>
            </a:r>
            <a:r>
              <a:rPr sz="2200" spc="105" dirty="0">
                <a:latin typeface="Arial"/>
                <a:cs typeface="Arial"/>
              </a:rPr>
              <a:t>)</a:t>
            </a:r>
            <a:r>
              <a:rPr sz="2200" i="1" spc="105" dirty="0">
                <a:latin typeface="Arial"/>
                <a:cs typeface="Arial"/>
              </a:rPr>
              <a:t>,	</a:t>
            </a:r>
            <a:r>
              <a:rPr dirty="0">
                <a:solidFill>
                  <a:srgbClr val="0000FF"/>
                </a:solidFill>
                <a:latin typeface="Lucida Sans"/>
                <a:cs typeface="Lucida Sans"/>
              </a:rPr>
              <a:t>TV </a:t>
            </a:r>
            <a:r>
              <a:rPr spc="10" dirty="0">
                <a:solidFill>
                  <a:srgbClr val="0000FF"/>
                </a:solidFill>
                <a:latin typeface="Lucida Sans"/>
                <a:cs typeface="Lucida Sans"/>
              </a:rPr>
              <a:t>if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i="1" spc="25" dirty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200" spc="15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200" i="1" spc="1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spc="150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spc="-60" dirty="0">
                <a:solidFill>
                  <a:srgbClr val="0000FF"/>
                </a:solidFill>
                <a:latin typeface="Lucida Sans"/>
                <a:cs typeface="Lucida Sans"/>
              </a:rPr>
              <a:t>not</a:t>
            </a:r>
            <a:r>
              <a:rPr spc="-35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pc="-110" dirty="0">
                <a:solidFill>
                  <a:srgbClr val="0000FF"/>
                </a:solidFill>
                <a:latin typeface="Lucida Sans"/>
                <a:cs typeface="Lucida Sans"/>
              </a:rPr>
              <a:t>constant</a:t>
            </a:r>
            <a:endParaRPr dirty="0">
              <a:latin typeface="Lucida Sans"/>
              <a:cs typeface="Lucida Sans"/>
            </a:endParaRPr>
          </a:p>
          <a:p>
            <a:pPr marL="200025" indent="-187325">
              <a:lnSpc>
                <a:spcPct val="100000"/>
              </a:lnSpc>
              <a:spcBef>
                <a:spcPts val="1140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spc="-95" dirty="0">
                <a:latin typeface="Lucida Sans"/>
                <a:cs typeface="Lucida Sans"/>
              </a:rPr>
              <a:t>Amplitude </a:t>
            </a:r>
            <a:r>
              <a:rPr spc="-100" dirty="0">
                <a:latin typeface="Lucida Sans"/>
                <a:cs typeface="Lucida Sans"/>
              </a:rPr>
              <a:t>modulation  </a:t>
            </a:r>
            <a:r>
              <a:rPr spc="15" dirty="0">
                <a:latin typeface="Lucida Sans"/>
                <a:cs typeface="Lucida Sans"/>
              </a:rPr>
              <a:t>(AM) </a:t>
            </a:r>
            <a:r>
              <a:rPr spc="-120" dirty="0">
                <a:latin typeface="Lucida Sans"/>
                <a:cs typeface="Lucida Sans"/>
              </a:rPr>
              <a:t>communication</a:t>
            </a:r>
            <a:r>
              <a:rPr spc="30" dirty="0">
                <a:latin typeface="Lucida Sans"/>
                <a:cs typeface="Lucida Sans"/>
              </a:rPr>
              <a:t> </a:t>
            </a:r>
            <a:r>
              <a:rPr spc="-180" dirty="0">
                <a:latin typeface="Lucida Sans"/>
                <a:cs typeface="Lucida Sans"/>
              </a:rPr>
              <a:t>system</a:t>
            </a:r>
            <a:endParaRPr dirty="0">
              <a:latin typeface="Lucida Sans"/>
              <a:cs typeface="Lucida Sans"/>
            </a:endParaRPr>
          </a:p>
          <a:p>
            <a:pPr marL="2565400">
              <a:lnSpc>
                <a:spcPct val="100000"/>
              </a:lnSpc>
              <a:spcBef>
                <a:spcPts val="1140"/>
              </a:spcBef>
              <a:tabLst>
                <a:tab pos="5356860" algn="l"/>
              </a:tabLst>
            </a:pPr>
            <a:r>
              <a:rPr sz="2200" i="1" spc="-140" dirty="0">
                <a:latin typeface="Arial"/>
                <a:cs typeface="Arial"/>
              </a:rPr>
              <a:t>y </a:t>
            </a:r>
            <a:r>
              <a:rPr sz="2200" spc="150" dirty="0">
                <a:latin typeface="Arial"/>
                <a:cs typeface="Arial"/>
              </a:rPr>
              <a:t>(</a:t>
            </a:r>
            <a:r>
              <a:rPr sz="2200" i="1" spc="150" dirty="0">
                <a:latin typeface="Arial"/>
                <a:cs typeface="Arial"/>
              </a:rPr>
              <a:t>t</a:t>
            </a:r>
            <a:r>
              <a:rPr sz="2200" spc="150" dirty="0">
                <a:latin typeface="Arial"/>
                <a:cs typeface="Arial"/>
              </a:rPr>
              <a:t>) </a:t>
            </a:r>
            <a:r>
              <a:rPr sz="2200" spc="340" dirty="0">
                <a:latin typeface="Arial"/>
                <a:cs typeface="Arial"/>
              </a:rPr>
              <a:t>=</a:t>
            </a:r>
            <a:r>
              <a:rPr sz="2200" spc="-345" dirty="0">
                <a:latin typeface="Arial"/>
                <a:cs typeface="Arial"/>
              </a:rPr>
              <a:t> </a:t>
            </a:r>
            <a:r>
              <a:rPr sz="2200" i="1" spc="75" dirty="0">
                <a:latin typeface="Arial"/>
                <a:cs typeface="Arial"/>
              </a:rPr>
              <a:t>m</a:t>
            </a:r>
            <a:r>
              <a:rPr sz="2200" spc="75" dirty="0">
                <a:latin typeface="Arial"/>
                <a:cs typeface="Arial"/>
              </a:rPr>
              <a:t>(</a:t>
            </a:r>
            <a:r>
              <a:rPr sz="2200" i="1" spc="75" dirty="0">
                <a:latin typeface="Arial"/>
                <a:cs typeface="Arial"/>
              </a:rPr>
              <a:t>t</a:t>
            </a:r>
            <a:r>
              <a:rPr sz="2200" spc="75" dirty="0">
                <a:latin typeface="Arial"/>
                <a:cs typeface="Arial"/>
              </a:rPr>
              <a:t>)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cos(Ω</a:t>
            </a:r>
            <a:r>
              <a:rPr sz="2325" spc="-75" baseline="-12544" dirty="0">
                <a:latin typeface="Arial"/>
                <a:cs typeface="Arial"/>
              </a:rPr>
              <a:t>0</a:t>
            </a:r>
            <a:r>
              <a:rPr sz="2200" i="1" spc="-50" dirty="0">
                <a:latin typeface="Arial"/>
                <a:cs typeface="Arial"/>
              </a:rPr>
              <a:t>t</a:t>
            </a:r>
            <a:r>
              <a:rPr sz="2200" spc="-50" dirty="0">
                <a:latin typeface="Arial"/>
                <a:cs typeface="Arial"/>
              </a:rPr>
              <a:t>)</a:t>
            </a:r>
            <a:r>
              <a:rPr sz="2200" i="1" spc="-50" dirty="0">
                <a:latin typeface="Arial"/>
                <a:cs typeface="Arial"/>
              </a:rPr>
              <a:t>,	</a:t>
            </a:r>
            <a:r>
              <a:rPr spc="-90" dirty="0">
                <a:solidFill>
                  <a:srgbClr val="0000FF"/>
                </a:solidFill>
                <a:latin typeface="Lucida Sans"/>
                <a:cs typeface="Lucida Sans"/>
              </a:rPr>
              <a:t>LTV</a:t>
            </a:r>
            <a:endParaRPr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9876" y="3396330"/>
            <a:ext cx="328856" cy="21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4715" y="3725157"/>
            <a:ext cx="7620" cy="326390"/>
          </a:xfrm>
          <a:custGeom>
            <a:avLst/>
            <a:gdLst/>
            <a:ahLst/>
            <a:cxnLst/>
            <a:rect l="l" t="t" r="r" b="b"/>
            <a:pathLst>
              <a:path w="7619" h="326389">
                <a:moveTo>
                  <a:pt x="7009" y="325974"/>
                </a:moveTo>
                <a:lnTo>
                  <a:pt x="0" y="0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0099" y="3622350"/>
            <a:ext cx="89230" cy="113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9031" y="3498188"/>
            <a:ext cx="612140" cy="8255"/>
          </a:xfrm>
          <a:custGeom>
            <a:avLst/>
            <a:gdLst/>
            <a:ahLst/>
            <a:cxnLst/>
            <a:rect l="l" t="t" r="r" b="b"/>
            <a:pathLst>
              <a:path w="612139" h="8254">
                <a:moveTo>
                  <a:pt x="0" y="0"/>
                </a:moveTo>
                <a:lnTo>
                  <a:pt x="612129" y="8054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67757" y="3148960"/>
          <a:ext cx="1445259" cy="1478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/>
                <a:gridCol w="112395"/>
                <a:gridCol w="833119"/>
              </a:tblGrid>
              <a:tr h="339090">
                <a:tc>
                  <a:txBody>
                    <a:bodyPr/>
                    <a:lstStyle/>
                    <a:p>
                      <a:pPr marL="15240">
                        <a:lnSpc>
                          <a:spcPts val="1375"/>
                        </a:lnSpc>
                      </a:pPr>
                      <a:r>
                        <a:rPr sz="1350" i="1" spc="8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350" i="1" spc="8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spc="80" dirty="0">
                          <a:latin typeface="Arial"/>
                          <a:cs typeface="Arial"/>
                        </a:rPr>
                        <a:t>)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cos(Ω</a:t>
                      </a:r>
                      <a:r>
                        <a:rPr sz="1425" baseline="-1169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t)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701001" y="3461622"/>
            <a:ext cx="112979" cy="89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2873" y="3051952"/>
            <a:ext cx="320675" cy="107314"/>
          </a:xfrm>
          <a:custGeom>
            <a:avLst/>
            <a:gdLst/>
            <a:ahLst/>
            <a:cxnLst/>
            <a:rect l="l" t="t" r="r" b="b"/>
            <a:pathLst>
              <a:path w="320675" h="107314">
                <a:moveTo>
                  <a:pt x="0" y="0"/>
                </a:moveTo>
                <a:lnTo>
                  <a:pt x="184314" y="106708"/>
                </a:lnTo>
                <a:lnTo>
                  <a:pt x="320125" y="0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6888" y="3032551"/>
            <a:ext cx="10160" cy="475615"/>
          </a:xfrm>
          <a:custGeom>
            <a:avLst/>
            <a:gdLst/>
            <a:ahLst/>
            <a:cxnLst/>
            <a:rect l="l" t="t" r="r" b="b"/>
            <a:pathLst>
              <a:path w="10160" h="475614">
                <a:moveTo>
                  <a:pt x="0" y="0"/>
                </a:moveTo>
                <a:lnTo>
                  <a:pt x="9700" y="475337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9495" y="3548971"/>
            <a:ext cx="31496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i="1" spc="110" dirty="0">
                <a:latin typeface="Times New Roman"/>
                <a:cs typeface="Times New Roman"/>
              </a:rPr>
              <a:t>y</a:t>
            </a:r>
            <a:r>
              <a:rPr sz="1350" spc="75" dirty="0">
                <a:latin typeface="Arial"/>
                <a:cs typeface="Arial"/>
              </a:rPr>
              <a:t>(</a:t>
            </a:r>
            <a:r>
              <a:rPr sz="1350" i="1" spc="110" dirty="0">
                <a:latin typeface="Times New Roman"/>
                <a:cs typeface="Times New Roman"/>
              </a:rPr>
              <a:t>t</a:t>
            </a:r>
            <a:r>
              <a:rPr sz="1350" spc="75" dirty="0"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5531" y="3148960"/>
            <a:ext cx="1251585" cy="718185"/>
          </a:xfrm>
          <a:prstGeom prst="rect">
            <a:avLst/>
          </a:prstGeom>
          <a:ln w="1940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223520">
              <a:lnSpc>
                <a:spcPct val="100000"/>
              </a:lnSpc>
            </a:pPr>
            <a:r>
              <a:rPr sz="1350" spc="175" dirty="0">
                <a:latin typeface="Times New Roman"/>
                <a:cs typeface="Times New Roman"/>
              </a:rPr>
              <a:t>Receiver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9224" y="3032551"/>
            <a:ext cx="10160" cy="475615"/>
          </a:xfrm>
          <a:custGeom>
            <a:avLst/>
            <a:gdLst/>
            <a:ahLst/>
            <a:cxnLst/>
            <a:rect l="l" t="t" r="r" b="b"/>
            <a:pathLst>
              <a:path w="10160" h="475614">
                <a:moveTo>
                  <a:pt x="0" y="0"/>
                </a:moveTo>
                <a:lnTo>
                  <a:pt x="9700" y="475337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5044" y="3514619"/>
            <a:ext cx="335915" cy="3175"/>
          </a:xfrm>
          <a:custGeom>
            <a:avLst/>
            <a:gdLst/>
            <a:ahLst/>
            <a:cxnLst/>
            <a:rect l="l" t="t" r="r" b="b"/>
            <a:pathLst>
              <a:path w="335914" h="3175">
                <a:moveTo>
                  <a:pt x="0" y="2970"/>
                </a:moveTo>
                <a:lnTo>
                  <a:pt x="335651" y="0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50686" y="3469997"/>
            <a:ext cx="112834" cy="89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56631" y="3499173"/>
            <a:ext cx="471805" cy="3810"/>
          </a:xfrm>
          <a:custGeom>
            <a:avLst/>
            <a:gdLst/>
            <a:ahLst/>
            <a:cxnLst/>
            <a:rect l="l" t="t" r="r" b="b"/>
            <a:pathLst>
              <a:path w="471804" h="3810">
                <a:moveTo>
                  <a:pt x="0" y="3712"/>
                </a:moveTo>
                <a:lnTo>
                  <a:pt x="471461" y="0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8117" y="3454551"/>
            <a:ext cx="112801" cy="89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9161" y="3051952"/>
            <a:ext cx="320675" cy="107314"/>
          </a:xfrm>
          <a:custGeom>
            <a:avLst/>
            <a:gdLst/>
            <a:ahLst/>
            <a:cxnLst/>
            <a:rect l="l" t="t" r="r" b="b"/>
            <a:pathLst>
              <a:path w="320675" h="107314">
                <a:moveTo>
                  <a:pt x="0" y="0"/>
                </a:moveTo>
                <a:lnTo>
                  <a:pt x="184314" y="106708"/>
                </a:lnTo>
                <a:lnTo>
                  <a:pt x="320125" y="0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54961" y="3054232"/>
            <a:ext cx="376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i="1" spc="-320" dirty="0">
                <a:latin typeface="Arial"/>
                <a:cs typeface="Arial"/>
              </a:rPr>
              <a:t>m</a:t>
            </a:r>
            <a:r>
              <a:rPr sz="1350" spc="-320" dirty="0">
                <a:latin typeface="Arial"/>
                <a:cs typeface="Arial"/>
              </a:rPr>
              <a:t>˜  </a:t>
            </a:r>
            <a:r>
              <a:rPr sz="1350" spc="-315" dirty="0">
                <a:latin typeface="Arial"/>
                <a:cs typeface="Arial"/>
              </a:rPr>
              <a:t> </a:t>
            </a:r>
            <a:r>
              <a:rPr sz="1350" spc="85" dirty="0">
                <a:latin typeface="Arial"/>
                <a:cs typeface="Arial"/>
              </a:rPr>
              <a:t>(</a:t>
            </a:r>
            <a:r>
              <a:rPr sz="1350" i="1" spc="85" dirty="0">
                <a:latin typeface="Arial"/>
                <a:cs typeface="Arial"/>
              </a:rPr>
              <a:t>t</a:t>
            </a:r>
            <a:r>
              <a:rPr sz="1350" spc="85" dirty="0"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87550" y="4737100"/>
            <a:ext cx="5029200" cy="9842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04695">
              <a:lnSpc>
                <a:spcPct val="100000"/>
              </a:lnSpc>
              <a:spcBef>
                <a:spcPts val="120"/>
              </a:spcBef>
            </a:pPr>
            <a:r>
              <a:rPr sz="1350" spc="225" dirty="0">
                <a:latin typeface="Times New Roman"/>
                <a:cs typeface="Times New Roman"/>
              </a:rPr>
              <a:t>Transmitter</a:t>
            </a: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i="1" spc="-50" dirty="0">
                <a:latin typeface="Lucida Sans"/>
                <a:cs typeface="Lucida Sans"/>
              </a:rPr>
              <a:t>AM </a:t>
            </a:r>
            <a:r>
              <a:rPr i="1" spc="-85" dirty="0">
                <a:latin typeface="Lucida Sans"/>
                <a:cs typeface="Lucida Sans"/>
              </a:rPr>
              <a:t>modulation:  </a:t>
            </a:r>
            <a:r>
              <a:rPr i="1" spc="-65" dirty="0">
                <a:latin typeface="Lucida Sans"/>
                <a:cs typeface="Lucida Sans"/>
              </a:rPr>
              <a:t>transmitter </a:t>
            </a:r>
            <a:r>
              <a:rPr i="1" spc="-155" dirty="0">
                <a:latin typeface="Lucida Sans"/>
                <a:cs typeface="Lucida Sans"/>
              </a:rPr>
              <a:t>and </a:t>
            </a:r>
            <a:r>
              <a:rPr i="1" spc="-140" dirty="0">
                <a:latin typeface="Lucida Sans"/>
                <a:cs typeface="Lucida Sans"/>
              </a:rPr>
              <a:t> </a:t>
            </a:r>
            <a:r>
              <a:rPr i="1" spc="-135" dirty="0">
                <a:latin typeface="Lucida Sans"/>
                <a:cs typeface="Lucida Sans"/>
              </a:rPr>
              <a:t>receiver</a:t>
            </a:r>
            <a:endParaRPr dirty="0">
              <a:latin typeface="Lucida Sans"/>
              <a:cs typeface="Lucida Sans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tem_Frequency_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88900"/>
            <a:ext cx="5461000" cy="4038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006" y="144063"/>
            <a:ext cx="8078470" cy="6502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00025" marR="5080" indent="-187325">
              <a:lnSpc>
                <a:spcPts val="2240"/>
              </a:lnSpc>
              <a:spcBef>
                <a:spcPts val="535"/>
              </a:spcBef>
              <a:buClr>
                <a:srgbClr val="04064C"/>
              </a:buClr>
              <a:buSzPct val="84090"/>
              <a:buFont typeface=""/>
              <a:buChar char="•"/>
              <a:tabLst>
                <a:tab pos="200660" algn="l"/>
              </a:tabLst>
            </a:pPr>
            <a:r>
              <a:rPr dirty="0">
                <a:latin typeface="Lucida Sans"/>
                <a:cs typeface="Lucida Sans"/>
              </a:rPr>
              <a:t>System represented by linear, constant coefficient differential equation:  System  S, with input x (t) and  output y (t), represented 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95" y="1058593"/>
            <a:ext cx="108077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-120" dirty="0" smtClean="0">
                <a:latin typeface="Arial"/>
                <a:cs typeface="Arial"/>
              </a:rPr>
              <a:t>a</a:t>
            </a:r>
            <a:r>
              <a:rPr sz="1950" spc="-179" baseline="-12820" dirty="0" smtClean="0">
                <a:latin typeface="Arial"/>
                <a:cs typeface="Arial"/>
              </a:rPr>
              <a:t>0</a:t>
            </a:r>
            <a:r>
              <a:rPr lang="en-US" sz="1950" spc="-179" baseline="-12820" dirty="0" smtClean="0">
                <a:latin typeface="Arial"/>
                <a:cs typeface="Arial"/>
              </a:rPr>
              <a:t> </a:t>
            </a:r>
            <a:r>
              <a:rPr sz="1850" i="1" spc="-120" dirty="0" smtClean="0">
                <a:latin typeface="Arial"/>
                <a:cs typeface="Arial"/>
              </a:rPr>
              <a:t>y</a:t>
            </a:r>
            <a:r>
              <a:rPr sz="1850" i="1" spc="-335" dirty="0" smtClean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(</a:t>
            </a:r>
            <a:r>
              <a:rPr sz="1850" i="1" spc="114" dirty="0">
                <a:latin typeface="Arial"/>
                <a:cs typeface="Arial"/>
              </a:rPr>
              <a:t>t</a:t>
            </a:r>
            <a:r>
              <a:rPr sz="1850" spc="114" dirty="0">
                <a:latin typeface="Arial"/>
                <a:cs typeface="Arial"/>
              </a:rPr>
              <a:t>)</a:t>
            </a:r>
            <a:r>
              <a:rPr sz="1850" spc="-130" dirty="0">
                <a:latin typeface="Arial"/>
                <a:cs typeface="Arial"/>
              </a:rPr>
              <a:t> </a:t>
            </a:r>
            <a:r>
              <a:rPr sz="1850" spc="275" dirty="0">
                <a:latin typeface="Arial"/>
                <a:cs typeface="Arial"/>
              </a:rPr>
              <a:t>+</a:t>
            </a:r>
            <a:r>
              <a:rPr sz="1850" spc="-130" dirty="0">
                <a:latin typeface="Arial"/>
                <a:cs typeface="Arial"/>
              </a:rPr>
              <a:t> </a:t>
            </a:r>
            <a:r>
              <a:rPr sz="1850" i="1" spc="-140" dirty="0">
                <a:latin typeface="Arial"/>
                <a:cs typeface="Arial"/>
              </a:rPr>
              <a:t>a</a:t>
            </a:r>
            <a:r>
              <a:rPr sz="1950" spc="-209" baseline="-12820" dirty="0">
                <a:latin typeface="Arial"/>
                <a:cs typeface="Arial"/>
              </a:rPr>
              <a:t>1</a:t>
            </a:r>
            <a:endParaRPr sz="1950" baseline="-1282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3953" y="1248461"/>
            <a:ext cx="511175" cy="0"/>
          </a:xfrm>
          <a:custGeom>
            <a:avLst/>
            <a:gdLst/>
            <a:ahLst/>
            <a:cxnLst/>
            <a:rect l="l" t="t" r="r" b="b"/>
            <a:pathLst>
              <a:path w="511175">
                <a:moveTo>
                  <a:pt x="0" y="0"/>
                </a:moveTo>
                <a:lnTo>
                  <a:pt x="510628" y="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1253" y="898789"/>
            <a:ext cx="206565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84300" algn="l"/>
              </a:tabLst>
            </a:pPr>
            <a:r>
              <a:rPr sz="1850" i="1" spc="-130" dirty="0">
                <a:latin typeface="Arial"/>
                <a:cs typeface="Arial"/>
              </a:rPr>
              <a:t>dy</a:t>
            </a:r>
            <a:r>
              <a:rPr sz="1850" i="1" spc="-320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(</a:t>
            </a:r>
            <a:r>
              <a:rPr sz="1850" i="1" spc="114" dirty="0">
                <a:latin typeface="Arial"/>
                <a:cs typeface="Arial"/>
              </a:rPr>
              <a:t>t</a:t>
            </a:r>
            <a:r>
              <a:rPr sz="1850" spc="114" dirty="0">
                <a:latin typeface="Arial"/>
                <a:cs typeface="Arial"/>
              </a:rPr>
              <a:t>)	</a:t>
            </a:r>
            <a:r>
              <a:rPr sz="1850" i="1" spc="-135" dirty="0">
                <a:latin typeface="Arial"/>
                <a:cs typeface="Arial"/>
              </a:rPr>
              <a:t>d</a:t>
            </a:r>
            <a:r>
              <a:rPr sz="1850" i="1" spc="-360" dirty="0">
                <a:latin typeface="Arial"/>
                <a:cs typeface="Arial"/>
              </a:rPr>
              <a:t> </a:t>
            </a:r>
            <a:r>
              <a:rPr sz="1950" i="1" spc="-75" baseline="27777" dirty="0">
                <a:latin typeface="Arial"/>
                <a:cs typeface="Arial"/>
              </a:rPr>
              <a:t>N</a:t>
            </a:r>
            <a:r>
              <a:rPr sz="1950" i="1" spc="-345" baseline="27777" dirty="0">
                <a:latin typeface="Arial"/>
                <a:cs typeface="Arial"/>
              </a:rPr>
              <a:t> </a:t>
            </a:r>
            <a:r>
              <a:rPr sz="1850" i="1" spc="-125" dirty="0">
                <a:latin typeface="Arial"/>
                <a:cs typeface="Arial"/>
              </a:rPr>
              <a:t>y</a:t>
            </a:r>
            <a:r>
              <a:rPr sz="1850" i="1" spc="-350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(</a:t>
            </a:r>
            <a:r>
              <a:rPr sz="1850" i="1" spc="114" dirty="0">
                <a:latin typeface="Arial"/>
                <a:cs typeface="Arial"/>
              </a:rPr>
              <a:t>t</a:t>
            </a:r>
            <a:r>
              <a:rPr sz="1850" spc="114" dirty="0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86074" y="1248461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4">
                <a:moveTo>
                  <a:pt x="0" y="0"/>
                </a:moveTo>
                <a:lnTo>
                  <a:pt x="668083" y="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0974" y="1220632"/>
            <a:ext cx="173418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96365" algn="l"/>
              </a:tabLst>
            </a:pPr>
            <a:r>
              <a:rPr sz="1850" i="1" spc="-10" dirty="0">
                <a:latin typeface="Arial"/>
                <a:cs typeface="Arial"/>
              </a:rPr>
              <a:t>dt	d</a:t>
            </a:r>
            <a:r>
              <a:rPr sz="1850" i="1" spc="120" dirty="0">
                <a:latin typeface="Arial"/>
                <a:cs typeface="Arial"/>
              </a:rPr>
              <a:t>t</a:t>
            </a:r>
            <a:r>
              <a:rPr sz="1950" i="1" spc="-75" baseline="23504" dirty="0">
                <a:latin typeface="Arial"/>
                <a:cs typeface="Arial"/>
              </a:rPr>
              <a:t>N</a:t>
            </a:r>
            <a:endParaRPr sz="1950" baseline="23504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9561" y="1058593"/>
            <a:ext cx="287401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55115" algn="l"/>
              </a:tabLst>
            </a:pPr>
            <a:r>
              <a:rPr sz="1850" spc="275" dirty="0">
                <a:latin typeface="Arial"/>
                <a:cs typeface="Arial"/>
              </a:rPr>
              <a:t>+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i="1" spc="-135" dirty="0">
                <a:latin typeface="メイリオ"/>
                <a:cs typeface="メイリオ"/>
              </a:rPr>
              <a:t>·</a:t>
            </a:r>
            <a:r>
              <a:rPr sz="1850" i="1" spc="-320" dirty="0">
                <a:latin typeface="メイリオ"/>
                <a:cs typeface="メイリオ"/>
              </a:rPr>
              <a:t> </a:t>
            </a:r>
            <a:r>
              <a:rPr sz="1850" i="1" spc="-135" dirty="0">
                <a:latin typeface="メイリオ"/>
                <a:cs typeface="メイリオ"/>
              </a:rPr>
              <a:t>·</a:t>
            </a:r>
            <a:r>
              <a:rPr sz="1850" i="1" spc="-320" dirty="0">
                <a:latin typeface="メイリオ"/>
                <a:cs typeface="メイリオ"/>
              </a:rPr>
              <a:t> </a:t>
            </a:r>
            <a:r>
              <a:rPr sz="1850" i="1" spc="-135" dirty="0">
                <a:latin typeface="メイリオ"/>
                <a:cs typeface="メイリオ"/>
              </a:rPr>
              <a:t>·</a:t>
            </a:r>
            <a:r>
              <a:rPr sz="1850" i="1" spc="-215" dirty="0">
                <a:latin typeface="メイリオ"/>
                <a:cs typeface="メイリオ"/>
              </a:rPr>
              <a:t> </a:t>
            </a:r>
            <a:r>
              <a:rPr sz="1850" spc="275" dirty="0">
                <a:latin typeface="Arial"/>
                <a:cs typeface="Arial"/>
              </a:rPr>
              <a:t>+	=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i="1" spc="-100" dirty="0">
                <a:latin typeface="Arial"/>
                <a:cs typeface="Arial"/>
              </a:rPr>
              <a:t>b</a:t>
            </a:r>
            <a:r>
              <a:rPr sz="1950" spc="-150" baseline="-12820" dirty="0">
                <a:latin typeface="Arial"/>
                <a:cs typeface="Arial"/>
              </a:rPr>
              <a:t>0</a:t>
            </a:r>
            <a:r>
              <a:rPr sz="1850" i="1" spc="-100" dirty="0">
                <a:latin typeface="Arial"/>
                <a:cs typeface="Arial"/>
              </a:rPr>
              <a:t>x</a:t>
            </a:r>
            <a:r>
              <a:rPr sz="1850" i="1" spc="-360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(</a:t>
            </a:r>
            <a:r>
              <a:rPr sz="1850" i="1" spc="114" dirty="0">
                <a:latin typeface="Arial"/>
                <a:cs typeface="Arial"/>
              </a:rPr>
              <a:t>t</a:t>
            </a:r>
            <a:r>
              <a:rPr sz="1850" spc="114" dirty="0">
                <a:latin typeface="Arial"/>
                <a:cs typeface="Arial"/>
              </a:rPr>
              <a:t>)</a:t>
            </a:r>
            <a:r>
              <a:rPr sz="1850" spc="-120" dirty="0">
                <a:latin typeface="Arial"/>
                <a:cs typeface="Arial"/>
              </a:rPr>
              <a:t> </a:t>
            </a:r>
            <a:r>
              <a:rPr sz="1850" spc="275" dirty="0">
                <a:latin typeface="Arial"/>
                <a:cs typeface="Arial"/>
              </a:rPr>
              <a:t>+</a:t>
            </a:r>
            <a:r>
              <a:rPr sz="1850" spc="-120" dirty="0">
                <a:latin typeface="Arial"/>
                <a:cs typeface="Arial"/>
              </a:rPr>
              <a:t> </a:t>
            </a:r>
            <a:r>
              <a:rPr sz="1850" i="1" spc="-110" dirty="0">
                <a:latin typeface="Arial"/>
                <a:cs typeface="Arial"/>
              </a:rPr>
              <a:t>b</a:t>
            </a:r>
            <a:r>
              <a:rPr sz="1950" spc="-165" baseline="-12820" dirty="0">
                <a:latin typeface="Arial"/>
                <a:cs typeface="Arial"/>
              </a:rPr>
              <a:t>1</a:t>
            </a:r>
            <a:endParaRPr sz="1950" baseline="-1282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380" y="898789"/>
            <a:ext cx="53276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-130" dirty="0">
                <a:latin typeface="Arial"/>
                <a:cs typeface="Arial"/>
              </a:rPr>
              <a:t>dx</a:t>
            </a:r>
            <a:r>
              <a:rPr sz="1850" i="1" spc="-434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(</a:t>
            </a:r>
            <a:r>
              <a:rPr sz="1850" i="1" spc="114" dirty="0">
                <a:latin typeface="Arial"/>
                <a:cs typeface="Arial"/>
              </a:rPr>
              <a:t>t</a:t>
            </a:r>
            <a:r>
              <a:rPr sz="1850" spc="114" dirty="0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2080" y="1248461"/>
            <a:ext cx="507365" cy="0"/>
          </a:xfrm>
          <a:custGeom>
            <a:avLst/>
            <a:gdLst/>
            <a:ahLst/>
            <a:cxnLst/>
            <a:rect l="l" t="t" r="r" b="b"/>
            <a:pathLst>
              <a:path w="507364">
                <a:moveTo>
                  <a:pt x="0" y="0"/>
                </a:moveTo>
                <a:lnTo>
                  <a:pt x="506920" y="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97246" y="1220632"/>
            <a:ext cx="22034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-10" dirty="0">
                <a:latin typeface="Arial"/>
                <a:cs typeface="Arial"/>
              </a:rPr>
              <a:t>dt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3991" y="1058593"/>
            <a:ext cx="105918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275" dirty="0">
                <a:latin typeface="Arial"/>
                <a:cs typeface="Arial"/>
              </a:rPr>
              <a:t>+</a:t>
            </a:r>
            <a:r>
              <a:rPr sz="1850" spc="-120" dirty="0">
                <a:latin typeface="Arial"/>
                <a:cs typeface="Arial"/>
              </a:rPr>
              <a:t> </a:t>
            </a:r>
            <a:r>
              <a:rPr sz="1850" i="1" spc="-135" dirty="0">
                <a:latin typeface="メイリオ"/>
                <a:cs typeface="メイリオ"/>
              </a:rPr>
              <a:t>·</a:t>
            </a:r>
            <a:r>
              <a:rPr sz="1850" i="1" spc="-335" dirty="0">
                <a:latin typeface="メイリオ"/>
                <a:cs typeface="メイリオ"/>
              </a:rPr>
              <a:t> </a:t>
            </a:r>
            <a:r>
              <a:rPr sz="1850" i="1" spc="-135" dirty="0">
                <a:latin typeface="メイリオ"/>
                <a:cs typeface="メイリオ"/>
              </a:rPr>
              <a:t>·</a:t>
            </a:r>
            <a:r>
              <a:rPr sz="1850" i="1" spc="-335" dirty="0">
                <a:latin typeface="メイリオ"/>
                <a:cs typeface="メイリオ"/>
              </a:rPr>
              <a:t> </a:t>
            </a:r>
            <a:r>
              <a:rPr sz="1850" i="1" spc="-135" dirty="0">
                <a:latin typeface="メイリオ"/>
                <a:cs typeface="メイリオ"/>
              </a:rPr>
              <a:t>·</a:t>
            </a:r>
            <a:r>
              <a:rPr sz="1850" i="1" spc="-235" dirty="0">
                <a:latin typeface="メイリオ"/>
                <a:cs typeface="メイリオ"/>
              </a:rPr>
              <a:t> </a:t>
            </a:r>
            <a:r>
              <a:rPr sz="1850" spc="275" dirty="0">
                <a:latin typeface="Arial"/>
                <a:cs typeface="Arial"/>
              </a:rPr>
              <a:t>+</a:t>
            </a:r>
            <a:r>
              <a:rPr sz="1850" spc="-120" dirty="0">
                <a:latin typeface="Arial"/>
                <a:cs typeface="Arial"/>
              </a:rPr>
              <a:t> </a:t>
            </a:r>
            <a:r>
              <a:rPr sz="1850" i="1" spc="-55" dirty="0">
                <a:latin typeface="Arial"/>
                <a:cs typeface="Arial"/>
              </a:rPr>
              <a:t>b</a:t>
            </a:r>
            <a:r>
              <a:rPr sz="1950" i="1" spc="-82" baseline="-12820" dirty="0">
                <a:latin typeface="Arial"/>
                <a:cs typeface="Arial"/>
              </a:rPr>
              <a:t>M</a:t>
            </a:r>
            <a:endParaRPr sz="1950" baseline="-1282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2874" y="898789"/>
            <a:ext cx="7169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-135" dirty="0">
                <a:latin typeface="Arial"/>
                <a:cs typeface="Arial"/>
              </a:rPr>
              <a:t>d</a:t>
            </a:r>
            <a:r>
              <a:rPr sz="1850" i="1" spc="-360" dirty="0">
                <a:latin typeface="Arial"/>
                <a:cs typeface="Arial"/>
              </a:rPr>
              <a:t> </a:t>
            </a:r>
            <a:r>
              <a:rPr sz="1950" i="1" spc="22" baseline="27777" dirty="0">
                <a:latin typeface="Arial"/>
                <a:cs typeface="Arial"/>
              </a:rPr>
              <a:t>M</a:t>
            </a:r>
            <a:r>
              <a:rPr sz="1950" i="1" spc="-345" baseline="27777" dirty="0">
                <a:latin typeface="Arial"/>
                <a:cs typeface="Arial"/>
              </a:rPr>
              <a:t> </a:t>
            </a:r>
            <a:r>
              <a:rPr sz="1850" i="1" spc="-125" dirty="0">
                <a:latin typeface="Arial"/>
                <a:cs typeface="Arial"/>
              </a:rPr>
              <a:t>x</a:t>
            </a:r>
            <a:r>
              <a:rPr sz="1850" i="1" spc="-380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(</a:t>
            </a:r>
            <a:r>
              <a:rPr sz="1850" i="1" spc="114" dirty="0">
                <a:latin typeface="Arial"/>
                <a:cs typeface="Arial"/>
              </a:rPr>
              <a:t>t</a:t>
            </a:r>
            <a:r>
              <a:rPr sz="1850" spc="114" dirty="0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05574" y="1248461"/>
            <a:ext cx="691515" cy="0"/>
          </a:xfrm>
          <a:custGeom>
            <a:avLst/>
            <a:gdLst/>
            <a:ahLst/>
            <a:cxnLst/>
            <a:rect l="l" t="t" r="r" b="b"/>
            <a:pathLst>
              <a:path w="691515">
                <a:moveTo>
                  <a:pt x="0" y="0"/>
                </a:moveTo>
                <a:lnTo>
                  <a:pt x="691375" y="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52577" y="1220632"/>
            <a:ext cx="37719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-10" dirty="0">
                <a:latin typeface="Arial"/>
                <a:cs typeface="Arial"/>
              </a:rPr>
              <a:t>d</a:t>
            </a:r>
            <a:r>
              <a:rPr sz="1850" i="1" spc="120" dirty="0">
                <a:latin typeface="Arial"/>
                <a:cs typeface="Arial"/>
              </a:rPr>
              <a:t>t</a:t>
            </a:r>
            <a:r>
              <a:rPr sz="1950" i="1" spc="22" baseline="23504" dirty="0">
                <a:latin typeface="Arial"/>
                <a:cs typeface="Arial"/>
              </a:rPr>
              <a:t>M</a:t>
            </a:r>
            <a:endParaRPr sz="1950" baseline="235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43710" y="1058593"/>
            <a:ext cx="5486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110" dirty="0">
                <a:latin typeface="Arial"/>
                <a:cs typeface="Arial"/>
              </a:rPr>
              <a:t>t </a:t>
            </a:r>
            <a:r>
              <a:rPr sz="1850" i="1" spc="-45" dirty="0">
                <a:latin typeface="メイリオ"/>
                <a:cs typeface="メイリオ"/>
              </a:rPr>
              <a:t>≥</a:t>
            </a:r>
            <a:r>
              <a:rPr sz="1850" i="1" spc="-195" dirty="0">
                <a:latin typeface="メイリオ"/>
                <a:cs typeface="メイリオ"/>
              </a:rPr>
              <a:t> </a:t>
            </a:r>
            <a:r>
              <a:rPr sz="1850" spc="-155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9134" y="4046600"/>
            <a:ext cx="829944" cy="666750"/>
          </a:xfrm>
          <a:prstGeom prst="rect">
            <a:avLst/>
          </a:prstGeom>
          <a:ln w="11688">
            <a:solidFill>
              <a:srgbClr val="00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R="62230" algn="ctr">
              <a:lnSpc>
                <a:spcPct val="100000"/>
              </a:lnSpc>
              <a:spcBef>
                <a:spcPts val="819"/>
              </a:spcBef>
            </a:pPr>
            <a:r>
              <a:rPr sz="1250" spc="-15" dirty="0">
                <a:latin typeface="Helvetica"/>
                <a:cs typeface="Helvetica"/>
              </a:rPr>
              <a:t>LTI</a:t>
            </a:r>
            <a:endParaRPr sz="1250">
              <a:latin typeface="Helvetica"/>
              <a:cs typeface="Helvetica"/>
            </a:endParaRPr>
          </a:p>
          <a:p>
            <a:pPr marR="62230" algn="ctr">
              <a:lnSpc>
                <a:spcPct val="100000"/>
              </a:lnSpc>
              <a:spcBef>
                <a:spcPts val="60"/>
              </a:spcBef>
            </a:pPr>
            <a:r>
              <a:rPr sz="1250" spc="10" dirty="0">
                <a:latin typeface="Helvetica"/>
                <a:cs typeface="Helvetica"/>
              </a:rPr>
              <a:t>system</a:t>
            </a:r>
            <a:endParaRPr sz="1250">
              <a:latin typeface="Helvetica"/>
              <a:cs typeface="Helvetic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77188" y="4379716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322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0823" y="4325949"/>
            <a:ext cx="135583" cy="107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36321" y="4745557"/>
            <a:ext cx="107528" cy="364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4842" y="4364614"/>
            <a:ext cx="515620" cy="8890"/>
          </a:xfrm>
          <a:custGeom>
            <a:avLst/>
            <a:gdLst/>
            <a:ahLst/>
            <a:cxnLst/>
            <a:rect l="l" t="t" r="r" b="b"/>
            <a:pathLst>
              <a:path w="515620" h="8889">
                <a:moveTo>
                  <a:pt x="0" y="8314"/>
                </a:moveTo>
                <a:lnTo>
                  <a:pt x="515473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7948" y="4310854"/>
            <a:ext cx="136247" cy="10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15379" y="4008893"/>
            <a:ext cx="2898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9250" algn="l"/>
              </a:tabLst>
            </a:pPr>
            <a:r>
              <a:rPr sz="1100" i="1" spc="65" dirty="0">
                <a:latin typeface="Arial"/>
                <a:cs typeface="Arial"/>
              </a:rPr>
              <a:t>x</a:t>
            </a:r>
            <a:r>
              <a:rPr sz="1100" spc="65" dirty="0">
                <a:latin typeface="Arial"/>
                <a:cs typeface="Arial"/>
              </a:rPr>
              <a:t>(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)	</a:t>
            </a:r>
            <a:r>
              <a:rPr sz="1100" i="1" spc="75" dirty="0">
                <a:latin typeface="Times New Roman"/>
                <a:cs typeface="Times New Roman"/>
              </a:rPr>
              <a:t>y</a:t>
            </a:r>
            <a:r>
              <a:rPr sz="1100" spc="75" dirty="0">
                <a:latin typeface="Arial"/>
                <a:cs typeface="Arial"/>
              </a:rPr>
              <a:t>(</a:t>
            </a:r>
            <a:r>
              <a:rPr sz="1100" i="1" spc="75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114" dirty="0">
                <a:latin typeface="Times New Roman"/>
                <a:cs typeface="Times New Roman"/>
              </a:rPr>
              <a:t>y</a:t>
            </a:r>
            <a:r>
              <a:rPr sz="1125" i="1" spc="172" baseline="-11111" dirty="0">
                <a:latin typeface="Arial"/>
                <a:cs typeface="Arial"/>
              </a:rPr>
              <a:t>zs</a:t>
            </a:r>
            <a:r>
              <a:rPr sz="1100" spc="114" dirty="0">
                <a:latin typeface="Arial"/>
                <a:cs typeface="Arial"/>
              </a:rPr>
              <a:t>(</a:t>
            </a:r>
            <a:r>
              <a:rPr sz="1100" i="1" spc="114" dirty="0">
                <a:latin typeface="Times New Roman"/>
                <a:cs typeface="Times New Roman"/>
              </a:rPr>
              <a:t>t</a:t>
            </a:r>
            <a:r>
              <a:rPr sz="1100" spc="114" dirty="0">
                <a:latin typeface="Arial"/>
                <a:cs typeface="Arial"/>
              </a:rPr>
              <a:t>)+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80" dirty="0">
                <a:latin typeface="Times New Roman"/>
                <a:cs typeface="Times New Roman"/>
              </a:rPr>
              <a:t>y</a:t>
            </a:r>
            <a:r>
              <a:rPr sz="1125" i="1" spc="120" baseline="-11111" dirty="0">
                <a:latin typeface="Arial"/>
                <a:cs typeface="Arial"/>
              </a:rPr>
              <a:t>zi</a:t>
            </a:r>
            <a:r>
              <a:rPr sz="1100" spc="80" dirty="0">
                <a:latin typeface="Arial"/>
                <a:cs typeface="Arial"/>
              </a:rPr>
              <a:t>(</a:t>
            </a:r>
            <a:r>
              <a:rPr sz="1100" i="1" spc="80" dirty="0">
                <a:latin typeface="Times New Roman"/>
                <a:cs typeface="Times New Roman"/>
              </a:rPr>
              <a:t>t</a:t>
            </a:r>
            <a:r>
              <a:rPr sz="1100" spc="8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94" y="1510643"/>
            <a:ext cx="4872990" cy="16036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340"/>
              </a:spcBef>
              <a:tabLst>
                <a:tab pos="3742690" algn="l"/>
              </a:tabLst>
            </a:pPr>
            <a:r>
              <a:rPr dirty="0">
                <a:latin typeface="Lucida Sans"/>
                <a:cs typeface="Lucida Sans"/>
              </a:rPr>
              <a:t>is  </a:t>
            </a:r>
            <a:r>
              <a:rPr dirty="0">
                <a:solidFill>
                  <a:srgbClr val="FF0000"/>
                </a:solidFill>
                <a:latin typeface="Lucida Sans"/>
                <a:cs typeface="Lucida Sans"/>
              </a:rPr>
              <a:t>linear time–invariant (LTI</a:t>
            </a:r>
            <a:r>
              <a:rPr dirty="0" smtClean="0">
                <a:solidFill>
                  <a:srgbClr val="FF0000"/>
                </a:solidFill>
                <a:latin typeface="Lucida Sans"/>
                <a:cs typeface="Lucida Sans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dirty="0" smtClean="0">
                <a:latin typeface="Lucida Sans"/>
                <a:cs typeface="Lucida Sans"/>
              </a:rPr>
              <a:t>if</a:t>
            </a:r>
            <a:endParaRPr dirty="0">
              <a:latin typeface="Lucida Sans"/>
              <a:cs typeface="Lucida Sans"/>
            </a:endParaRPr>
          </a:p>
          <a:p>
            <a:pPr marL="566420" indent="-167640">
              <a:lnSpc>
                <a:spcPct val="100000"/>
              </a:lnSpc>
              <a:spcBef>
                <a:spcPts val="245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567055" algn="l"/>
              </a:tabLst>
            </a:pPr>
            <a:r>
              <a:rPr dirty="0">
                <a:latin typeface="Lucida Sans"/>
                <a:cs typeface="Lucida Sans"/>
              </a:rPr>
              <a:t>IC  are zero</a:t>
            </a:r>
          </a:p>
          <a:p>
            <a:pPr marL="566420" indent="-167640">
              <a:lnSpc>
                <a:spcPct val="100000"/>
              </a:lnSpc>
              <a:spcBef>
                <a:spcPts val="45"/>
              </a:spcBef>
              <a:buClr>
                <a:srgbClr val="04064C"/>
              </a:buClr>
              <a:buSzPct val="70454"/>
              <a:buFont typeface=""/>
              <a:buChar char="•"/>
              <a:tabLst>
                <a:tab pos="567055" algn="l"/>
              </a:tabLst>
            </a:pPr>
            <a:r>
              <a:rPr dirty="0">
                <a:latin typeface="Lucida Sans"/>
                <a:cs typeface="Lucida Sans"/>
              </a:rPr>
              <a:t>input x (t) is causal  </a:t>
            </a:r>
            <a:r>
              <a:rPr lang="en-US" dirty="0">
                <a:latin typeface="Lucida Sans"/>
                <a:cs typeface="Lucida Sans"/>
              </a:rPr>
              <a:t> </a:t>
            </a:r>
            <a:r>
              <a:rPr dirty="0">
                <a:latin typeface="Lucida Sans"/>
                <a:cs typeface="Lucida Sans"/>
              </a:rPr>
              <a:t>(i.e., zero for</a:t>
            </a:r>
          </a:p>
          <a:p>
            <a:pPr marL="289560">
              <a:lnSpc>
                <a:spcPct val="100000"/>
              </a:lnSpc>
              <a:spcBef>
                <a:spcPts val="245"/>
              </a:spcBef>
            </a:pPr>
            <a:r>
              <a:rPr dirty="0">
                <a:latin typeface="Lucida Sans"/>
                <a:cs typeface="Lucida Sans"/>
              </a:rPr>
              <a:t>i.e., the system  is  not initially energized</a:t>
            </a:r>
          </a:p>
          <a:p>
            <a:pPr marL="1009015" algn="ctr">
              <a:lnSpc>
                <a:spcPct val="100000"/>
              </a:lnSpc>
              <a:spcBef>
                <a:spcPts val="1490"/>
              </a:spcBef>
            </a:pPr>
            <a:endParaRPr sz="1250" dirty="0">
              <a:latin typeface="Helvetica"/>
              <a:cs typeface="Helvetic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5097531"/>
            <a:ext cx="5831256" cy="76873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483610" marR="5080" indent="177165">
              <a:lnSpc>
                <a:spcPct val="104299"/>
              </a:lnSpc>
              <a:spcBef>
                <a:spcPts val="70"/>
              </a:spcBef>
            </a:pPr>
            <a:r>
              <a:rPr sz="1250" spc="0" dirty="0">
                <a:latin typeface="Helvetica"/>
                <a:cs typeface="Helvetica"/>
              </a:rPr>
              <a:t>Initial  </a:t>
            </a:r>
            <a:r>
              <a:rPr sz="1250" spc="10" dirty="0">
                <a:latin typeface="Helvetica"/>
                <a:cs typeface="Helvetica"/>
              </a:rPr>
              <a:t>condi</a:t>
            </a:r>
            <a:r>
              <a:rPr sz="1250" spc="0" dirty="0">
                <a:latin typeface="Helvetica"/>
                <a:cs typeface="Helvetica"/>
              </a:rPr>
              <a:t>t</a:t>
            </a:r>
            <a:r>
              <a:rPr sz="1250" spc="10" dirty="0">
                <a:latin typeface="Helvetica"/>
                <a:cs typeface="Helvetica"/>
              </a:rPr>
              <a:t>ions</a:t>
            </a:r>
            <a:endParaRPr sz="125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latin typeface="Lucida Sans"/>
                <a:cs typeface="Lucida Sans"/>
              </a:rPr>
              <a:t>               </a:t>
            </a:r>
            <a:r>
              <a:rPr dirty="0" smtClean="0">
                <a:latin typeface="Lucida Sans"/>
                <a:cs typeface="Lucida Sans"/>
              </a:rPr>
              <a:t>LTI </a:t>
            </a:r>
            <a:r>
              <a:rPr dirty="0">
                <a:latin typeface="Lucida Sans"/>
                <a:cs typeface="Lucida Sans"/>
              </a:rPr>
              <a:t>system  with x (t) and  IC as inputs</a:t>
            </a:r>
          </a:p>
        </p:txBody>
      </p:sp>
      <p:pic>
        <p:nvPicPr>
          <p:cNvPr id="26" name="Picture 25" descr="$t&lt;0$_)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2146300"/>
            <a:ext cx="571500" cy="215900"/>
          </a:xfrm>
          <a:prstGeom prst="rect">
            <a:avLst/>
          </a:prstGeom>
        </p:spPr>
      </p:pic>
      <p:pic>
        <p:nvPicPr>
          <p:cNvPr id="27" name="Picture 26" descr="If_IC$_ne_0$,_$x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3060700"/>
            <a:ext cx="3860800" cy="215900"/>
          </a:xfrm>
          <a:prstGeom prst="rect">
            <a:avLst/>
          </a:prstGeom>
        </p:spPr>
      </p:pic>
      <p:pic>
        <p:nvPicPr>
          <p:cNvPr id="28" name="Picture 27" descr="Input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3746500"/>
            <a:ext cx="482600" cy="190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1253</TotalTime>
  <Words>1463</Words>
  <Application>Microsoft Macintosh PowerPoint</Application>
  <PresentationFormat>Custom</PresentationFormat>
  <Paragraphs>338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System  definition and types</vt:lpstr>
      <vt:lpstr>PowerPoint Presentation</vt:lpstr>
      <vt:lpstr>PowerPoint Presentation</vt:lpstr>
      <vt:lpstr>Operational amplifier</vt:lpstr>
      <vt:lpstr>Time invariance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Convolution integral</vt:lpstr>
      <vt:lpstr>PowerPoint Presentation</vt:lpstr>
      <vt:lpstr>PowerPoint Presentation</vt:lpstr>
      <vt:lpstr>Impulse response h(t), unit-step response s(t), and ramp response ρ(t)  are  related by</vt:lpstr>
      <vt:lpstr>PowerPoint Presentation</vt:lpstr>
      <vt:lpstr>Example:  cascading  of two  LTI systems</vt:lpstr>
      <vt:lpstr>Example:  negative feedback</vt:lpstr>
      <vt:lpstr>Causality</vt:lpstr>
      <vt:lpstr>Graphical  computation of convolution</vt:lpstr>
      <vt:lpstr>Example:  Unit-step response  y (t) of averager  with impulse response h(t) = u(t) − u(t − 1)</vt:lpstr>
      <vt:lpstr>Example:  Graphical  computation of the convolution integral  when x (t) = h(t) = u(t) − u(t − 1)</vt:lpstr>
      <vt:lpstr>BIBO stability</vt:lpstr>
      <vt:lpstr>Example:  Positive  feedback  system  (not BIBO stable)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 USING MATLAB  Chapter 2 — Continuous-time Systems</dc:title>
  <dc:creator>Luis F. Chaparro</dc:creator>
  <cp:lastModifiedBy>Luis F Chaparro</cp:lastModifiedBy>
  <cp:revision>15</cp:revision>
  <dcterms:created xsi:type="dcterms:W3CDTF">2018-06-28T14:53:43Z</dcterms:created>
  <dcterms:modified xsi:type="dcterms:W3CDTF">2018-07-01T16:23:27Z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2013-09-19T00:00:00Z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2018-06-28T00:00:00Z</vt:filetime>
  </property>
</Properties>
</file>