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004300" cy="6121400"/>
  <p:notesSz cx="9004300" cy="612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" y="-3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06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00638" y="0"/>
            <a:ext cx="3902075" cy="306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DEB99-DED4-A84C-97A4-0F7B974B89E3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5815013"/>
            <a:ext cx="3902075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00638" y="5815013"/>
            <a:ext cx="3902075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33B01-C4CC-F849-B65A-3110F584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0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06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06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83B02-870F-F140-8209-408007B509E8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13050" y="458788"/>
            <a:ext cx="3378200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2908300"/>
            <a:ext cx="7204075" cy="27543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815013"/>
            <a:ext cx="3902075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5815013"/>
            <a:ext cx="3902075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CE5CD-96A0-D74B-A265-5DB31EE9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75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1897634"/>
            <a:ext cx="7653655" cy="1285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3427984"/>
            <a:ext cx="6303010" cy="153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mr-IN" smtClean="0"/>
              <a:t>1/25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3880F-B2F8-5345-8B4B-7A2E2116B49B}" type="datetime1">
              <a:rPr lang="en-US" smtClean="0"/>
              <a:t>7/6/18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mr-IN" smtClean="0"/>
              <a:t>1/25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9A9B-306E-024C-B60C-8FC730C76F2C}" type="datetime1">
              <a:rPr lang="en-US" smtClean="0"/>
              <a:t>7/6/18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407922"/>
            <a:ext cx="3916870" cy="4040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407922"/>
            <a:ext cx="3916870" cy="4040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mr-IN" smtClean="0"/>
              <a:t>1/25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95DDD-5374-5842-8010-7E53014352B3}" type="datetime1">
              <a:rPr lang="en-US" smtClean="0"/>
              <a:t>7/6/18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mr-IN" smtClean="0"/>
              <a:t>1/25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1A89-F886-0B4A-9EF7-50FCE404B802}" type="datetime1">
              <a:rPr lang="en-US" smtClean="0"/>
              <a:t>7/6/18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61085" y="603523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81468" y="60312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59271" y="60312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15617" y="604535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726109" y="603507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36269" y="602491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652448" y="6031267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4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4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012317" y="60376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923415" y="6031267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4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4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999617" y="60249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012317" y="60503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999617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012317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270596" y="60249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283296" y="60376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283296" y="60503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194395" y="6031267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4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4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27059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28329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541576" y="60249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554276" y="60376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554276" y="60503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mr-IN" smtClean="0"/>
              <a:t>1/25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4D7FE-F3D5-BA4D-AF5B-20FD960D8477}" type="datetime1">
              <a:rPr lang="en-US" smtClean="0"/>
              <a:t>7/6/18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61085" y="603523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81468" y="60312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59271" y="60312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15617" y="604535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726109" y="603507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36269" y="602491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652448" y="6031267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4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4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012317" y="60376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923415" y="6031267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4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4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999617" y="60249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012317" y="60503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999617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012317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270596" y="60249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283296" y="60376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283296" y="60503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194395" y="6031267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4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4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27059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28329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541576" y="60249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554276" y="60376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554276" y="60503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4351" y="134985"/>
            <a:ext cx="4544695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747984"/>
            <a:ext cx="8309711" cy="125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mr-IN" smtClean="0"/>
              <a:t>1/25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5692902"/>
            <a:ext cx="2070989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425B-076E-AD49-8F1B-2E20C9A05177}" type="datetime1">
              <a:rPr lang="en-US" smtClean="0"/>
              <a:t>7/6/18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5692902"/>
            <a:ext cx="2070989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4" y="1782368"/>
            <a:ext cx="8280400" cy="79629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04064C"/>
                </a:solidFill>
                <a:latin typeface="Arial"/>
                <a:cs typeface="Arial"/>
              </a:rPr>
              <a:t>SIGNALS  </a:t>
            </a:r>
            <a:r>
              <a:rPr sz="2200" b="1" spc="130" dirty="0">
                <a:solidFill>
                  <a:srgbClr val="04064C"/>
                </a:solidFill>
                <a:latin typeface="Arial"/>
                <a:cs typeface="Arial"/>
              </a:rPr>
              <a:t>AND </a:t>
            </a:r>
            <a:r>
              <a:rPr sz="2200" b="1" spc="55" dirty="0">
                <a:solidFill>
                  <a:srgbClr val="04064C"/>
                </a:solidFill>
                <a:latin typeface="Arial"/>
                <a:cs typeface="Arial"/>
              </a:rPr>
              <a:t>SYSTEMS </a:t>
            </a:r>
            <a:r>
              <a:rPr sz="2200" b="1" spc="40" dirty="0">
                <a:solidFill>
                  <a:srgbClr val="04064C"/>
                </a:solidFill>
                <a:latin typeface="Arial"/>
                <a:cs typeface="Arial"/>
              </a:rPr>
              <a:t>USING</a:t>
            </a:r>
            <a:r>
              <a:rPr sz="2200" b="1" spc="-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2200" b="1" spc="80" dirty="0">
                <a:solidFill>
                  <a:srgbClr val="04064C"/>
                </a:solidFill>
                <a:latin typeface="Arial"/>
                <a:cs typeface="Arial"/>
              </a:rPr>
              <a:t>MATLAB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  <a:tabLst>
                <a:tab pos="4234815" algn="l"/>
              </a:tabLst>
            </a:pPr>
            <a:r>
              <a:rPr sz="2200" b="1" spc="-35" dirty="0">
                <a:solidFill>
                  <a:srgbClr val="04064C"/>
                </a:solidFill>
                <a:latin typeface="Arial"/>
                <a:cs typeface="Arial"/>
              </a:rPr>
              <a:t>Chapter  </a:t>
            </a:r>
            <a:r>
              <a:rPr sz="2200" b="1" spc="250" dirty="0">
                <a:solidFill>
                  <a:srgbClr val="04064C"/>
                </a:solidFill>
                <a:latin typeface="Arial"/>
                <a:cs typeface="Arial"/>
              </a:rPr>
              <a:t>—</a:t>
            </a:r>
            <a:r>
              <a:rPr sz="2200" b="1" spc="-90" dirty="0">
                <a:solidFill>
                  <a:srgbClr val="04064C"/>
                </a:solidFill>
                <a:latin typeface="Arial"/>
                <a:cs typeface="Arial"/>
              </a:rPr>
              <a:t> Frequency</a:t>
            </a:r>
            <a:r>
              <a:rPr sz="2200" b="1" spc="22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04064C"/>
                </a:solidFill>
                <a:latin typeface="Arial"/>
                <a:cs typeface="Arial"/>
              </a:rPr>
              <a:t>Analysis:	</a:t>
            </a:r>
            <a:r>
              <a:rPr sz="2200" b="1" spc="30" dirty="0">
                <a:solidFill>
                  <a:srgbClr val="04064C"/>
                </a:solidFill>
                <a:latin typeface="Arial"/>
                <a:cs typeface="Arial"/>
              </a:rPr>
              <a:t>The </a:t>
            </a:r>
            <a:r>
              <a:rPr sz="2200" b="1" spc="-65" dirty="0">
                <a:solidFill>
                  <a:srgbClr val="04064C"/>
                </a:solidFill>
                <a:latin typeface="Arial"/>
                <a:cs typeface="Arial"/>
              </a:rPr>
              <a:t>Fourier</a:t>
            </a:r>
            <a:r>
              <a:rPr sz="2200" b="1" spc="33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2200" b="1" spc="-70" dirty="0">
                <a:solidFill>
                  <a:srgbClr val="04064C"/>
                </a:solidFill>
                <a:latin typeface="Arial"/>
                <a:cs typeface="Arial"/>
              </a:rPr>
              <a:t>Transform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150" y="2832100"/>
            <a:ext cx="3229166" cy="355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200" spc="-135" dirty="0" smtClean="0">
                <a:latin typeface="Arial"/>
                <a:cs typeface="Arial"/>
              </a:rPr>
              <a:t>L</a:t>
            </a:r>
            <a:r>
              <a:rPr lang="en-US" sz="2200" spc="-135" dirty="0" smtClean="0">
                <a:latin typeface="Arial"/>
                <a:cs typeface="Arial"/>
              </a:rPr>
              <a:t>.</a:t>
            </a:r>
            <a:r>
              <a:rPr sz="2200" spc="-135" dirty="0" smtClean="0">
                <a:latin typeface="Arial"/>
                <a:cs typeface="Arial"/>
              </a:rPr>
              <a:t>  </a:t>
            </a:r>
            <a:r>
              <a:rPr sz="2200" spc="-95" dirty="0">
                <a:latin typeface="Arial"/>
                <a:cs typeface="Arial"/>
              </a:rPr>
              <a:t>F.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-160" dirty="0" smtClean="0">
                <a:latin typeface="Arial"/>
                <a:cs typeface="Arial"/>
              </a:rPr>
              <a:t>Chaparro</a:t>
            </a:r>
            <a:r>
              <a:rPr lang="en-US" sz="2200" spc="-160" dirty="0" smtClean="0">
                <a:latin typeface="Arial"/>
                <a:cs typeface="Arial"/>
              </a:rPr>
              <a:t> and A. Akan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54221" y="31681"/>
            <a:ext cx="15081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10" dirty="0">
                <a:solidFill>
                  <a:srgbClr val="04064C"/>
                </a:solidFill>
              </a:rPr>
              <a:t>Modulation</a:t>
            </a:r>
            <a:endParaRPr sz="2200"/>
          </a:p>
        </p:txBody>
      </p:sp>
      <p:sp>
        <p:nvSpPr>
          <p:cNvPr id="33" name="object 33"/>
          <p:cNvSpPr/>
          <p:nvPr/>
        </p:nvSpPr>
        <p:spPr>
          <a:xfrm>
            <a:off x="3977442" y="31782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39848" y="31782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10046" y="31782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77442" y="3934119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60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10046" y="393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77442" y="3715915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60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10046" y="37159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77442" y="3489926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60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10046" y="34899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77442" y="3263929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60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10046" y="3263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68750" y="4127500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60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77442" y="3178206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60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77442" y="4121151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60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77442" y="3178206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945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886812" y="4120141"/>
            <a:ext cx="13652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−5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639848" y="3178206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945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10046" y="3178206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945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273967" y="4120141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5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977442" y="393411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779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94460" y="393411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86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77442" y="3715915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779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94460" y="371591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86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77442" y="3489926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779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94460" y="3489926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86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77442" y="3263929"/>
            <a:ext cx="8255" cy="0"/>
          </a:xfrm>
          <a:custGeom>
            <a:avLst/>
            <a:gdLst/>
            <a:ahLst/>
            <a:cxnLst/>
            <a:rect l="l" t="t" r="r" b="b"/>
            <a:pathLst>
              <a:path w="8254">
                <a:moveTo>
                  <a:pt x="0" y="0"/>
                </a:moveTo>
                <a:lnTo>
                  <a:pt x="779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94460" y="326392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86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754331" y="3184989"/>
            <a:ext cx="220345" cy="812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Times New Roman"/>
              <a:cs typeface="Times New Roman"/>
            </a:endParaRPr>
          </a:p>
          <a:p>
            <a:pPr marR="9525" algn="r">
              <a:lnSpc>
                <a:spcPct val="100000"/>
              </a:lnSpc>
            </a:pPr>
            <a:r>
              <a:rPr sz="750" spc="0" dirty="0">
                <a:latin typeface="Helvetica"/>
                <a:cs typeface="Helvetica"/>
              </a:rPr>
              <a:t>0.5</a:t>
            </a:r>
            <a:endParaRPr sz="7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Times New Roman"/>
              <a:cs typeface="Times New Roman"/>
            </a:endParaRPr>
          </a:p>
          <a:p>
            <a:pPr marR="6985" algn="r">
              <a:lnSpc>
                <a:spcPct val="100000"/>
              </a:lnSpc>
            </a:pPr>
            <a:r>
              <a:rPr sz="750" spc="0" dirty="0">
                <a:latin typeface="Helvetica"/>
                <a:cs typeface="Helvetica"/>
              </a:rPr>
              <a:t>−0.5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977442" y="4121151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60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77442" y="3178206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60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30745" y="3271722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0" y="529916"/>
                </a:moveTo>
                <a:lnTo>
                  <a:pt x="7793" y="413021"/>
                </a:lnTo>
                <a:lnTo>
                  <a:pt x="15586" y="296134"/>
                </a:lnTo>
                <a:lnTo>
                  <a:pt x="23379" y="218204"/>
                </a:lnTo>
                <a:lnTo>
                  <a:pt x="31172" y="202618"/>
                </a:lnTo>
                <a:lnTo>
                  <a:pt x="38965" y="280548"/>
                </a:lnTo>
                <a:lnTo>
                  <a:pt x="46758" y="420814"/>
                </a:lnTo>
                <a:lnTo>
                  <a:pt x="54551" y="584467"/>
                </a:lnTo>
                <a:lnTo>
                  <a:pt x="62344" y="716948"/>
                </a:lnTo>
                <a:lnTo>
                  <a:pt x="70137" y="771499"/>
                </a:lnTo>
                <a:lnTo>
                  <a:pt x="77930" y="709155"/>
                </a:lnTo>
                <a:lnTo>
                  <a:pt x="85723" y="545502"/>
                </a:lnTo>
                <a:lnTo>
                  <a:pt x="93516" y="327306"/>
                </a:lnTo>
                <a:lnTo>
                  <a:pt x="101309" y="116895"/>
                </a:lnTo>
                <a:lnTo>
                  <a:pt x="109102" y="0"/>
                </a:lnTo>
                <a:lnTo>
                  <a:pt x="116895" y="62344"/>
                </a:lnTo>
                <a:lnTo>
                  <a:pt x="124688" y="249376"/>
                </a:lnTo>
                <a:lnTo>
                  <a:pt x="132481" y="475365"/>
                </a:lnTo>
                <a:lnTo>
                  <a:pt x="140274" y="662397"/>
                </a:lnTo>
                <a:lnTo>
                  <a:pt x="148067" y="763706"/>
                </a:lnTo>
                <a:lnTo>
                  <a:pt x="155860" y="748120"/>
                </a:lnTo>
                <a:lnTo>
                  <a:pt x="163653" y="639018"/>
                </a:lnTo>
                <a:lnTo>
                  <a:pt x="171446" y="475365"/>
                </a:lnTo>
                <a:lnTo>
                  <a:pt x="179239" y="319513"/>
                </a:lnTo>
                <a:lnTo>
                  <a:pt x="187032" y="218204"/>
                </a:lnTo>
                <a:lnTo>
                  <a:pt x="194825" y="202618"/>
                </a:lnTo>
                <a:lnTo>
                  <a:pt x="202618" y="264962"/>
                </a:lnTo>
                <a:lnTo>
                  <a:pt x="210411" y="374064"/>
                </a:lnTo>
                <a:lnTo>
                  <a:pt x="218204" y="490951"/>
                </a:lnTo>
                <a:lnTo>
                  <a:pt x="225997" y="584467"/>
                </a:lnTo>
                <a:lnTo>
                  <a:pt x="233790" y="615639"/>
                </a:lnTo>
                <a:lnTo>
                  <a:pt x="241583" y="592260"/>
                </a:lnTo>
                <a:lnTo>
                  <a:pt x="249376" y="522123"/>
                </a:lnTo>
                <a:lnTo>
                  <a:pt x="257169" y="436400"/>
                </a:lnTo>
                <a:lnTo>
                  <a:pt x="264962" y="358478"/>
                </a:lnTo>
                <a:lnTo>
                  <a:pt x="272755" y="319513"/>
                </a:lnTo>
                <a:lnTo>
                  <a:pt x="280548" y="319513"/>
                </a:lnTo>
                <a:lnTo>
                  <a:pt x="288341" y="366271"/>
                </a:lnTo>
                <a:lnTo>
                  <a:pt x="296126" y="428607"/>
                </a:lnTo>
                <a:lnTo>
                  <a:pt x="303919" y="483158"/>
                </a:lnTo>
                <a:lnTo>
                  <a:pt x="311712" y="522123"/>
                </a:lnTo>
                <a:lnTo>
                  <a:pt x="319505" y="537709"/>
                </a:lnTo>
                <a:lnTo>
                  <a:pt x="327298" y="514330"/>
                </a:lnTo>
                <a:lnTo>
                  <a:pt x="335091" y="467572"/>
                </a:lnTo>
                <a:lnTo>
                  <a:pt x="342884" y="420814"/>
                </a:lnTo>
                <a:lnTo>
                  <a:pt x="350677" y="389650"/>
                </a:lnTo>
                <a:lnTo>
                  <a:pt x="358470" y="374064"/>
                </a:lnTo>
                <a:lnTo>
                  <a:pt x="366263" y="381857"/>
                </a:lnTo>
                <a:lnTo>
                  <a:pt x="374056" y="405236"/>
                </a:lnTo>
                <a:lnTo>
                  <a:pt x="381849" y="444193"/>
                </a:lnTo>
                <a:lnTo>
                  <a:pt x="389642" y="475365"/>
                </a:lnTo>
                <a:lnTo>
                  <a:pt x="397435" y="490951"/>
                </a:lnTo>
                <a:lnTo>
                  <a:pt x="405228" y="490951"/>
                </a:lnTo>
                <a:lnTo>
                  <a:pt x="413021" y="475365"/>
                </a:lnTo>
                <a:lnTo>
                  <a:pt x="420814" y="451986"/>
                </a:lnTo>
                <a:lnTo>
                  <a:pt x="428607" y="428607"/>
                </a:lnTo>
                <a:lnTo>
                  <a:pt x="436400" y="413029"/>
                </a:lnTo>
                <a:lnTo>
                  <a:pt x="444193" y="405236"/>
                </a:lnTo>
                <a:lnTo>
                  <a:pt x="451986" y="413029"/>
                </a:lnTo>
                <a:lnTo>
                  <a:pt x="459779" y="428607"/>
                </a:lnTo>
                <a:lnTo>
                  <a:pt x="467572" y="444193"/>
                </a:lnTo>
                <a:lnTo>
                  <a:pt x="475365" y="459779"/>
                </a:lnTo>
                <a:lnTo>
                  <a:pt x="483158" y="467572"/>
                </a:lnTo>
                <a:lnTo>
                  <a:pt x="490951" y="467572"/>
                </a:lnTo>
                <a:lnTo>
                  <a:pt x="498744" y="451986"/>
                </a:lnTo>
                <a:lnTo>
                  <a:pt x="506537" y="444193"/>
                </a:lnTo>
                <a:lnTo>
                  <a:pt x="514330" y="428607"/>
                </a:lnTo>
                <a:lnTo>
                  <a:pt x="522123" y="420822"/>
                </a:lnTo>
                <a:lnTo>
                  <a:pt x="529916" y="420822"/>
                </a:lnTo>
                <a:lnTo>
                  <a:pt x="537709" y="428607"/>
                </a:lnTo>
                <a:lnTo>
                  <a:pt x="545502" y="436400"/>
                </a:lnTo>
                <a:lnTo>
                  <a:pt x="553295" y="444193"/>
                </a:lnTo>
                <a:lnTo>
                  <a:pt x="561088" y="451986"/>
                </a:lnTo>
                <a:lnTo>
                  <a:pt x="568881" y="451986"/>
                </a:lnTo>
                <a:lnTo>
                  <a:pt x="576674" y="451986"/>
                </a:lnTo>
                <a:lnTo>
                  <a:pt x="584467" y="444193"/>
                </a:lnTo>
                <a:lnTo>
                  <a:pt x="592260" y="436400"/>
                </a:lnTo>
                <a:lnTo>
                  <a:pt x="600053" y="436400"/>
                </a:lnTo>
                <a:lnTo>
                  <a:pt x="607846" y="428607"/>
                </a:lnTo>
                <a:lnTo>
                  <a:pt x="615639" y="428607"/>
                </a:lnTo>
                <a:lnTo>
                  <a:pt x="623432" y="436400"/>
                </a:lnTo>
                <a:lnTo>
                  <a:pt x="631225" y="444193"/>
                </a:lnTo>
                <a:lnTo>
                  <a:pt x="639018" y="444193"/>
                </a:lnTo>
                <a:lnTo>
                  <a:pt x="646811" y="451986"/>
                </a:lnTo>
                <a:lnTo>
                  <a:pt x="654604" y="451986"/>
                </a:lnTo>
                <a:lnTo>
                  <a:pt x="662397" y="444193"/>
                </a:lnTo>
                <a:lnTo>
                  <a:pt x="670190" y="444193"/>
                </a:lnTo>
                <a:lnTo>
                  <a:pt x="677983" y="436400"/>
                </a:lnTo>
                <a:lnTo>
                  <a:pt x="685776" y="436400"/>
                </a:lnTo>
                <a:lnTo>
                  <a:pt x="693569" y="436400"/>
                </a:lnTo>
                <a:lnTo>
                  <a:pt x="701362" y="436400"/>
                </a:lnTo>
                <a:lnTo>
                  <a:pt x="709155" y="436400"/>
                </a:lnTo>
                <a:lnTo>
                  <a:pt x="716948" y="444193"/>
                </a:lnTo>
                <a:lnTo>
                  <a:pt x="755913" y="444193"/>
                </a:lnTo>
                <a:lnTo>
                  <a:pt x="763706" y="436400"/>
                </a:lnTo>
                <a:lnTo>
                  <a:pt x="771499" y="436400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77442" y="3583442"/>
            <a:ext cx="553720" cy="304165"/>
          </a:xfrm>
          <a:custGeom>
            <a:avLst/>
            <a:gdLst/>
            <a:ahLst/>
            <a:cxnLst/>
            <a:rect l="l" t="t" r="r" b="b"/>
            <a:pathLst>
              <a:path w="553720" h="304164">
                <a:moveTo>
                  <a:pt x="0" y="124679"/>
                </a:moveTo>
                <a:lnTo>
                  <a:pt x="7793" y="124679"/>
                </a:lnTo>
                <a:lnTo>
                  <a:pt x="15586" y="132472"/>
                </a:lnTo>
                <a:lnTo>
                  <a:pt x="23379" y="132472"/>
                </a:lnTo>
                <a:lnTo>
                  <a:pt x="31172" y="132472"/>
                </a:lnTo>
                <a:lnTo>
                  <a:pt x="38965" y="132472"/>
                </a:lnTo>
                <a:lnTo>
                  <a:pt x="46758" y="132472"/>
                </a:lnTo>
                <a:lnTo>
                  <a:pt x="54551" y="132472"/>
                </a:lnTo>
                <a:lnTo>
                  <a:pt x="62344" y="124679"/>
                </a:lnTo>
                <a:lnTo>
                  <a:pt x="70137" y="124679"/>
                </a:lnTo>
                <a:lnTo>
                  <a:pt x="77930" y="124679"/>
                </a:lnTo>
                <a:lnTo>
                  <a:pt x="85723" y="124679"/>
                </a:lnTo>
                <a:lnTo>
                  <a:pt x="93516" y="124679"/>
                </a:lnTo>
                <a:lnTo>
                  <a:pt x="101309" y="132472"/>
                </a:lnTo>
                <a:lnTo>
                  <a:pt x="109102" y="132472"/>
                </a:lnTo>
                <a:lnTo>
                  <a:pt x="116895" y="140265"/>
                </a:lnTo>
                <a:lnTo>
                  <a:pt x="124688" y="140265"/>
                </a:lnTo>
                <a:lnTo>
                  <a:pt x="132481" y="132472"/>
                </a:lnTo>
                <a:lnTo>
                  <a:pt x="140274" y="132472"/>
                </a:lnTo>
                <a:lnTo>
                  <a:pt x="148067" y="124679"/>
                </a:lnTo>
                <a:lnTo>
                  <a:pt x="155860" y="124679"/>
                </a:lnTo>
                <a:lnTo>
                  <a:pt x="163653" y="116886"/>
                </a:lnTo>
                <a:lnTo>
                  <a:pt x="171446" y="116886"/>
                </a:lnTo>
                <a:lnTo>
                  <a:pt x="179239" y="124679"/>
                </a:lnTo>
                <a:lnTo>
                  <a:pt x="187032" y="132472"/>
                </a:lnTo>
                <a:lnTo>
                  <a:pt x="194825" y="140265"/>
                </a:lnTo>
                <a:lnTo>
                  <a:pt x="202618" y="140265"/>
                </a:lnTo>
                <a:lnTo>
                  <a:pt x="210411" y="140265"/>
                </a:lnTo>
                <a:lnTo>
                  <a:pt x="218204" y="140265"/>
                </a:lnTo>
                <a:lnTo>
                  <a:pt x="225997" y="132472"/>
                </a:lnTo>
                <a:lnTo>
                  <a:pt x="233790" y="116886"/>
                </a:lnTo>
                <a:lnTo>
                  <a:pt x="241583" y="109102"/>
                </a:lnTo>
                <a:lnTo>
                  <a:pt x="249376" y="109102"/>
                </a:lnTo>
                <a:lnTo>
                  <a:pt x="257169" y="116886"/>
                </a:lnTo>
                <a:lnTo>
                  <a:pt x="264962" y="124679"/>
                </a:lnTo>
                <a:lnTo>
                  <a:pt x="272755" y="140265"/>
                </a:lnTo>
                <a:lnTo>
                  <a:pt x="280548" y="148058"/>
                </a:lnTo>
                <a:lnTo>
                  <a:pt x="288341" y="155851"/>
                </a:lnTo>
                <a:lnTo>
                  <a:pt x="296134" y="155851"/>
                </a:lnTo>
                <a:lnTo>
                  <a:pt x="303927" y="140265"/>
                </a:lnTo>
                <a:lnTo>
                  <a:pt x="311720" y="124679"/>
                </a:lnTo>
                <a:lnTo>
                  <a:pt x="319513" y="109102"/>
                </a:lnTo>
                <a:lnTo>
                  <a:pt x="327306" y="93516"/>
                </a:lnTo>
                <a:lnTo>
                  <a:pt x="335099" y="93516"/>
                </a:lnTo>
                <a:lnTo>
                  <a:pt x="342892" y="109102"/>
                </a:lnTo>
                <a:lnTo>
                  <a:pt x="350685" y="132472"/>
                </a:lnTo>
                <a:lnTo>
                  <a:pt x="358478" y="155851"/>
                </a:lnTo>
                <a:lnTo>
                  <a:pt x="366271" y="171437"/>
                </a:lnTo>
                <a:lnTo>
                  <a:pt x="374064" y="179230"/>
                </a:lnTo>
                <a:lnTo>
                  <a:pt x="381857" y="171437"/>
                </a:lnTo>
                <a:lnTo>
                  <a:pt x="389650" y="140265"/>
                </a:lnTo>
                <a:lnTo>
                  <a:pt x="397443" y="109102"/>
                </a:lnTo>
                <a:lnTo>
                  <a:pt x="405228" y="77930"/>
                </a:lnTo>
                <a:lnTo>
                  <a:pt x="413021" y="62344"/>
                </a:lnTo>
                <a:lnTo>
                  <a:pt x="420814" y="70137"/>
                </a:lnTo>
                <a:lnTo>
                  <a:pt x="428607" y="101309"/>
                </a:lnTo>
                <a:lnTo>
                  <a:pt x="436400" y="140265"/>
                </a:lnTo>
                <a:lnTo>
                  <a:pt x="444193" y="187023"/>
                </a:lnTo>
                <a:lnTo>
                  <a:pt x="451986" y="218196"/>
                </a:lnTo>
                <a:lnTo>
                  <a:pt x="459779" y="218196"/>
                </a:lnTo>
                <a:lnTo>
                  <a:pt x="467572" y="187023"/>
                </a:lnTo>
                <a:lnTo>
                  <a:pt x="475365" y="132472"/>
                </a:lnTo>
                <a:lnTo>
                  <a:pt x="483158" y="70137"/>
                </a:lnTo>
                <a:lnTo>
                  <a:pt x="490951" y="23379"/>
                </a:lnTo>
                <a:lnTo>
                  <a:pt x="498744" y="0"/>
                </a:lnTo>
                <a:lnTo>
                  <a:pt x="506537" y="23379"/>
                </a:lnTo>
                <a:lnTo>
                  <a:pt x="514330" y="93516"/>
                </a:lnTo>
                <a:lnTo>
                  <a:pt x="522123" y="179230"/>
                </a:lnTo>
                <a:lnTo>
                  <a:pt x="529916" y="257161"/>
                </a:lnTo>
                <a:lnTo>
                  <a:pt x="537709" y="303919"/>
                </a:lnTo>
                <a:lnTo>
                  <a:pt x="545502" y="288333"/>
                </a:lnTo>
                <a:lnTo>
                  <a:pt x="553295" y="218196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455702" y="4120141"/>
            <a:ext cx="360680" cy="2705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240" algn="ctr">
              <a:lnSpc>
                <a:spcPts val="865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ts val="1045"/>
              </a:lnSpc>
            </a:pPr>
            <a:r>
              <a:rPr sz="900" b="1" spc="-5" dirty="0">
                <a:latin typeface="Helvetica"/>
                <a:cs typeface="Helvetica"/>
              </a:rPr>
              <a:t>t</a:t>
            </a:r>
            <a:r>
              <a:rPr sz="900" b="1" spc="-90" dirty="0">
                <a:latin typeface="Helvetica"/>
                <a:cs typeface="Helvetica"/>
              </a:rPr>
              <a:t> </a:t>
            </a:r>
            <a:r>
              <a:rPr sz="900" b="1" spc="-5" dirty="0">
                <a:latin typeface="Helvetica"/>
                <a:cs typeface="Helvetica"/>
              </a:rPr>
              <a:t>(sec)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534554" y="3519542"/>
            <a:ext cx="201930" cy="24828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-10" dirty="0">
                <a:latin typeface="Helvetica"/>
                <a:cs typeface="Helvetica"/>
              </a:rPr>
              <a:t>y</a:t>
            </a:r>
            <a:r>
              <a:rPr sz="1050" b="1" spc="-37" baseline="-35714" dirty="0">
                <a:latin typeface="Helvetica"/>
                <a:cs typeface="Helvetica"/>
              </a:rPr>
              <a:t>1</a:t>
            </a:r>
            <a:r>
              <a:rPr sz="900" b="1" dirty="0">
                <a:latin typeface="Helvetica"/>
                <a:cs typeface="Helvetica"/>
              </a:rPr>
              <a:t>(t)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276080" y="44328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20273" y="44328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64474" y="44328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57876" y="5297895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595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90471" y="52978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57876" y="5157621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595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90471" y="51576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57876" y="5009554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595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90471" y="500955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57876" y="4861487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595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90471" y="4861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57876" y="4721213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595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90471" y="4721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57876" y="4573146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595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90471" y="45731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57876" y="5375825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595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57876" y="4432872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595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57876" y="4432872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942953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90471" y="4432872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942953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57876" y="5375825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595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57876" y="4432872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942953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76080" y="4432872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953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162071" y="5374815"/>
            <a:ext cx="19113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−20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720273" y="4432872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953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64474" y="4432872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953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4105016" y="5374815"/>
            <a:ext cx="13398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20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057876" y="5297895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779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74886" y="5297895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86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57876" y="5157621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779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74886" y="5157621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86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57876" y="5009554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779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374886" y="5009554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86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57876" y="4861487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779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74886" y="486148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86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57876" y="4721213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779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374886" y="4721213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86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57876" y="4573146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779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374886" y="4573146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>
                <a:moveTo>
                  <a:pt x="15586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2889316" y="4463033"/>
            <a:ext cx="165735" cy="8985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85090" algn="ctr">
              <a:lnSpc>
                <a:spcPct val="100000"/>
              </a:lnSpc>
              <a:spcBef>
                <a:spcPts val="360"/>
              </a:spcBef>
            </a:pPr>
            <a:r>
              <a:rPr sz="750" spc="0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750" spc="0" dirty="0">
                <a:latin typeface="Helvetica"/>
                <a:cs typeface="Helvetica"/>
              </a:rPr>
              <a:t>0.8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750" spc="0" dirty="0">
                <a:latin typeface="Helvetica"/>
                <a:cs typeface="Helvetica"/>
              </a:rPr>
              <a:t>0.6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750" spc="0" dirty="0">
                <a:latin typeface="Helvetica"/>
                <a:cs typeface="Helvetica"/>
              </a:rPr>
              <a:t>0.4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750" spc="0" dirty="0">
                <a:latin typeface="Helvetica"/>
                <a:cs typeface="Helvetica"/>
              </a:rPr>
              <a:t>0.2</a:t>
            </a:r>
            <a:endParaRPr sz="750">
              <a:latin typeface="Helvetica"/>
              <a:cs typeface="Helvetica"/>
            </a:endParaRPr>
          </a:p>
          <a:p>
            <a:pPr marL="85090" algn="ctr">
              <a:lnSpc>
                <a:spcPct val="100000"/>
              </a:lnSpc>
              <a:spcBef>
                <a:spcPts val="200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057876" y="5375825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595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57876" y="4432872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>
                <a:moveTo>
                  <a:pt x="0" y="0"/>
                </a:moveTo>
                <a:lnTo>
                  <a:pt x="1332595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57876" y="4432872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942953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90471" y="4432872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942953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611171" y="4588732"/>
            <a:ext cx="771525" cy="709295"/>
          </a:xfrm>
          <a:custGeom>
            <a:avLst/>
            <a:gdLst/>
            <a:ahLst/>
            <a:cxnLst/>
            <a:rect l="l" t="t" r="r" b="b"/>
            <a:pathLst>
              <a:path w="771525" h="709295">
                <a:moveTo>
                  <a:pt x="0" y="677991"/>
                </a:moveTo>
                <a:lnTo>
                  <a:pt x="7793" y="685784"/>
                </a:lnTo>
                <a:lnTo>
                  <a:pt x="15586" y="685784"/>
                </a:lnTo>
                <a:lnTo>
                  <a:pt x="23379" y="685784"/>
                </a:lnTo>
                <a:lnTo>
                  <a:pt x="31172" y="685784"/>
                </a:lnTo>
                <a:lnTo>
                  <a:pt x="38965" y="693577"/>
                </a:lnTo>
                <a:lnTo>
                  <a:pt x="46758" y="693577"/>
                </a:lnTo>
                <a:lnTo>
                  <a:pt x="187032" y="693577"/>
                </a:lnTo>
                <a:lnTo>
                  <a:pt x="194825" y="685784"/>
                </a:lnTo>
                <a:lnTo>
                  <a:pt x="202618" y="685784"/>
                </a:lnTo>
                <a:lnTo>
                  <a:pt x="210411" y="685784"/>
                </a:lnTo>
                <a:lnTo>
                  <a:pt x="218204" y="677991"/>
                </a:lnTo>
                <a:lnTo>
                  <a:pt x="225997" y="677991"/>
                </a:lnTo>
                <a:lnTo>
                  <a:pt x="233790" y="670198"/>
                </a:lnTo>
                <a:lnTo>
                  <a:pt x="241583" y="670198"/>
                </a:lnTo>
                <a:lnTo>
                  <a:pt x="249376" y="662405"/>
                </a:lnTo>
                <a:lnTo>
                  <a:pt x="257169" y="646819"/>
                </a:lnTo>
                <a:lnTo>
                  <a:pt x="264962" y="639026"/>
                </a:lnTo>
                <a:lnTo>
                  <a:pt x="280548" y="592268"/>
                </a:lnTo>
                <a:lnTo>
                  <a:pt x="296134" y="506545"/>
                </a:lnTo>
                <a:lnTo>
                  <a:pt x="303927" y="428615"/>
                </a:lnTo>
                <a:lnTo>
                  <a:pt x="311720" y="311720"/>
                </a:lnTo>
                <a:lnTo>
                  <a:pt x="319513" y="155860"/>
                </a:lnTo>
                <a:lnTo>
                  <a:pt x="327306" y="7793"/>
                </a:lnTo>
                <a:lnTo>
                  <a:pt x="335099" y="0"/>
                </a:lnTo>
                <a:lnTo>
                  <a:pt x="342892" y="132481"/>
                </a:lnTo>
                <a:lnTo>
                  <a:pt x="350685" y="288341"/>
                </a:lnTo>
                <a:lnTo>
                  <a:pt x="358478" y="413029"/>
                </a:lnTo>
                <a:lnTo>
                  <a:pt x="366271" y="498752"/>
                </a:lnTo>
                <a:lnTo>
                  <a:pt x="374064" y="553303"/>
                </a:lnTo>
                <a:lnTo>
                  <a:pt x="381857" y="592268"/>
                </a:lnTo>
                <a:lnTo>
                  <a:pt x="397443" y="639026"/>
                </a:lnTo>
                <a:lnTo>
                  <a:pt x="405236" y="646819"/>
                </a:lnTo>
                <a:lnTo>
                  <a:pt x="413029" y="662405"/>
                </a:lnTo>
                <a:lnTo>
                  <a:pt x="420822" y="670198"/>
                </a:lnTo>
                <a:lnTo>
                  <a:pt x="428615" y="670198"/>
                </a:lnTo>
                <a:lnTo>
                  <a:pt x="436408" y="677991"/>
                </a:lnTo>
                <a:lnTo>
                  <a:pt x="444201" y="685784"/>
                </a:lnTo>
                <a:lnTo>
                  <a:pt x="451994" y="685784"/>
                </a:lnTo>
                <a:lnTo>
                  <a:pt x="459787" y="685784"/>
                </a:lnTo>
                <a:lnTo>
                  <a:pt x="467580" y="693577"/>
                </a:lnTo>
                <a:lnTo>
                  <a:pt x="475365" y="693577"/>
                </a:lnTo>
                <a:lnTo>
                  <a:pt x="483158" y="693577"/>
                </a:lnTo>
                <a:lnTo>
                  <a:pt x="490951" y="693577"/>
                </a:lnTo>
                <a:lnTo>
                  <a:pt x="498744" y="693577"/>
                </a:lnTo>
                <a:lnTo>
                  <a:pt x="506537" y="701370"/>
                </a:lnTo>
                <a:lnTo>
                  <a:pt x="600053" y="701370"/>
                </a:lnTo>
                <a:lnTo>
                  <a:pt x="607846" y="709163"/>
                </a:lnTo>
                <a:lnTo>
                  <a:pt x="763706" y="709163"/>
                </a:lnTo>
                <a:lnTo>
                  <a:pt x="771499" y="709163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57876" y="4573146"/>
            <a:ext cx="553720" cy="725170"/>
          </a:xfrm>
          <a:custGeom>
            <a:avLst/>
            <a:gdLst/>
            <a:ahLst/>
            <a:cxnLst/>
            <a:rect l="l" t="t" r="r" b="b"/>
            <a:pathLst>
              <a:path w="553720" h="725170">
                <a:moveTo>
                  <a:pt x="0" y="724749"/>
                </a:moveTo>
                <a:lnTo>
                  <a:pt x="0" y="724749"/>
                </a:lnTo>
                <a:lnTo>
                  <a:pt x="163644" y="724749"/>
                </a:lnTo>
                <a:lnTo>
                  <a:pt x="171437" y="716956"/>
                </a:lnTo>
                <a:lnTo>
                  <a:pt x="272747" y="716956"/>
                </a:lnTo>
                <a:lnTo>
                  <a:pt x="280540" y="709163"/>
                </a:lnTo>
                <a:lnTo>
                  <a:pt x="288333" y="709163"/>
                </a:lnTo>
                <a:lnTo>
                  <a:pt x="296126" y="709163"/>
                </a:lnTo>
                <a:lnTo>
                  <a:pt x="303919" y="709163"/>
                </a:lnTo>
                <a:lnTo>
                  <a:pt x="311712" y="701370"/>
                </a:lnTo>
                <a:lnTo>
                  <a:pt x="319505" y="701370"/>
                </a:lnTo>
                <a:lnTo>
                  <a:pt x="327298" y="701370"/>
                </a:lnTo>
                <a:lnTo>
                  <a:pt x="335091" y="693577"/>
                </a:lnTo>
                <a:lnTo>
                  <a:pt x="342884" y="693577"/>
                </a:lnTo>
                <a:lnTo>
                  <a:pt x="350677" y="685784"/>
                </a:lnTo>
                <a:lnTo>
                  <a:pt x="358470" y="677991"/>
                </a:lnTo>
                <a:lnTo>
                  <a:pt x="366263" y="670198"/>
                </a:lnTo>
                <a:lnTo>
                  <a:pt x="374056" y="654612"/>
                </a:lnTo>
                <a:lnTo>
                  <a:pt x="381849" y="639026"/>
                </a:lnTo>
                <a:lnTo>
                  <a:pt x="397435" y="584475"/>
                </a:lnTo>
                <a:lnTo>
                  <a:pt x="405228" y="537717"/>
                </a:lnTo>
                <a:lnTo>
                  <a:pt x="413021" y="459787"/>
                </a:lnTo>
                <a:lnTo>
                  <a:pt x="420814" y="350685"/>
                </a:lnTo>
                <a:lnTo>
                  <a:pt x="428607" y="202618"/>
                </a:lnTo>
                <a:lnTo>
                  <a:pt x="436400" y="46758"/>
                </a:lnTo>
                <a:lnTo>
                  <a:pt x="444193" y="0"/>
                </a:lnTo>
                <a:lnTo>
                  <a:pt x="451986" y="109102"/>
                </a:lnTo>
                <a:lnTo>
                  <a:pt x="459779" y="272755"/>
                </a:lnTo>
                <a:lnTo>
                  <a:pt x="467572" y="405236"/>
                </a:lnTo>
                <a:lnTo>
                  <a:pt x="475365" y="498752"/>
                </a:lnTo>
                <a:lnTo>
                  <a:pt x="483158" y="561096"/>
                </a:lnTo>
                <a:lnTo>
                  <a:pt x="490951" y="600061"/>
                </a:lnTo>
                <a:lnTo>
                  <a:pt x="498744" y="623440"/>
                </a:lnTo>
                <a:lnTo>
                  <a:pt x="506537" y="646819"/>
                </a:lnTo>
                <a:lnTo>
                  <a:pt x="514330" y="662405"/>
                </a:lnTo>
                <a:lnTo>
                  <a:pt x="522123" y="670198"/>
                </a:lnTo>
                <a:lnTo>
                  <a:pt x="529916" y="677991"/>
                </a:lnTo>
                <a:lnTo>
                  <a:pt x="537709" y="685784"/>
                </a:lnTo>
                <a:lnTo>
                  <a:pt x="545502" y="693577"/>
                </a:lnTo>
                <a:lnTo>
                  <a:pt x="553295" y="693577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3653022" y="5374815"/>
            <a:ext cx="139065" cy="2705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3815">
              <a:lnSpc>
                <a:spcPts val="865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  <a:p>
            <a:pPr marL="12700">
              <a:lnSpc>
                <a:spcPts val="1045"/>
              </a:lnSpc>
            </a:pPr>
            <a:r>
              <a:rPr sz="900" spc="-10" dirty="0">
                <a:latin typeface="Symbol"/>
                <a:cs typeface="Symbol"/>
              </a:rPr>
              <a:t>Ω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658161" y="4724594"/>
            <a:ext cx="213360" cy="36004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Helvetica"/>
                <a:cs typeface="Helvetica"/>
              </a:rPr>
              <a:t>|</a:t>
            </a:r>
            <a:r>
              <a:rPr sz="900" b="1" spc="-50" dirty="0">
                <a:latin typeface="Helvetica"/>
                <a:cs typeface="Helvetica"/>
              </a:rPr>
              <a:t>Y</a:t>
            </a:r>
            <a:r>
              <a:rPr sz="1050" b="1" spc="-37" baseline="-35714" dirty="0">
                <a:latin typeface="Helvetica"/>
                <a:cs typeface="Helvetica"/>
              </a:rPr>
              <a:t>1</a:t>
            </a:r>
            <a:r>
              <a:rPr sz="900" b="1" spc="-55" dirty="0">
                <a:latin typeface="Helvetica"/>
                <a:cs typeface="Helvetica"/>
              </a:rPr>
              <a:t>(</a:t>
            </a:r>
            <a:r>
              <a:rPr sz="900" spc="-220" dirty="0">
                <a:latin typeface="Symbol"/>
                <a:cs typeface="Symbol"/>
              </a:rPr>
              <a:t>Ω</a:t>
            </a:r>
            <a:r>
              <a:rPr sz="900" b="1" dirty="0">
                <a:latin typeface="Helvetica"/>
                <a:cs typeface="Helvetica"/>
              </a:rPr>
              <a:t>)|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938868" y="5374815"/>
            <a:ext cx="19113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−20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866235" y="5374815"/>
            <a:ext cx="13398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20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697285" y="5117646"/>
            <a:ext cx="13652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−1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759629" y="4821511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759629" y="4525377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graphicFrame>
        <p:nvGraphicFramePr>
          <p:cNvPr id="119" name="object 119"/>
          <p:cNvGraphicFramePr>
            <a:graphicFrameLocks noGrp="1"/>
          </p:cNvGraphicFramePr>
          <p:nvPr/>
        </p:nvGraphicFramePr>
        <p:xfrm>
          <a:off x="4840436" y="4430842"/>
          <a:ext cx="1300479" cy="941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185"/>
                <a:gridCol w="436245"/>
                <a:gridCol w="436244"/>
                <a:gridCol w="217805"/>
              </a:tblGrid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0" name="object 120"/>
          <p:cNvSpPr txBox="1"/>
          <p:nvPr/>
        </p:nvSpPr>
        <p:spPr>
          <a:xfrm>
            <a:off x="5422034" y="5374815"/>
            <a:ext cx="139065" cy="2705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3815">
              <a:lnSpc>
                <a:spcPts val="865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  <a:p>
            <a:pPr marL="12700">
              <a:lnSpc>
                <a:spcPts val="1045"/>
              </a:lnSpc>
            </a:pPr>
            <a:r>
              <a:rPr sz="900" spc="-10" dirty="0">
                <a:latin typeface="Symbol"/>
                <a:cs typeface="Symbol"/>
              </a:rPr>
              <a:t>Ω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466132" y="4717426"/>
            <a:ext cx="213360" cy="36766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Helvetica"/>
                <a:cs typeface="Helvetica"/>
              </a:rPr>
              <a:t>&lt;</a:t>
            </a:r>
            <a:r>
              <a:rPr sz="900" b="1" spc="-15" dirty="0">
                <a:latin typeface="Helvetica"/>
                <a:cs typeface="Helvetica"/>
              </a:rPr>
              <a:t>Y</a:t>
            </a:r>
            <a:r>
              <a:rPr sz="1050" b="1" spc="-37" baseline="-35714" dirty="0">
                <a:latin typeface="Helvetica"/>
                <a:cs typeface="Helvetica"/>
              </a:rPr>
              <a:t>1</a:t>
            </a:r>
            <a:r>
              <a:rPr sz="900" b="1" spc="-55" dirty="0">
                <a:latin typeface="Helvetica"/>
                <a:cs typeface="Helvetica"/>
              </a:rPr>
              <a:t>(</a:t>
            </a:r>
            <a:r>
              <a:rPr sz="900" spc="-220" dirty="0">
                <a:latin typeface="Symbol"/>
                <a:cs typeface="Symbol"/>
              </a:rPr>
              <a:t>Ω</a:t>
            </a:r>
            <a:r>
              <a:rPr sz="900" b="1" dirty="0">
                <a:latin typeface="Helvetica"/>
                <a:cs typeface="Helvetica"/>
              </a:rPr>
              <a:t>)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11150" y="5499100"/>
            <a:ext cx="8693150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i="1" spc="-95" dirty="0">
                <a:latin typeface="Lucida Grande"/>
                <a:cs typeface="Lucida Grande"/>
              </a:rPr>
              <a:t>Modulated </a:t>
            </a:r>
            <a:r>
              <a:rPr sz="1600" i="1" spc="-125" dirty="0">
                <a:latin typeface="Lucida Grande"/>
                <a:cs typeface="Lucida Grande"/>
              </a:rPr>
              <a:t>signal  </a:t>
            </a:r>
            <a:r>
              <a:rPr sz="1600" i="1" spc="35" dirty="0">
                <a:latin typeface="Lucida Grande"/>
                <a:cs typeface="Lucida Grande"/>
              </a:rPr>
              <a:t>y</a:t>
            </a:r>
            <a:r>
              <a:rPr sz="1600" spc="52" baseline="-12820" dirty="0">
                <a:latin typeface="Lucida Grande"/>
                <a:cs typeface="Lucida Grande"/>
              </a:rPr>
              <a:t>1</a:t>
            </a:r>
            <a:r>
              <a:rPr sz="1600" spc="35" dirty="0">
                <a:latin typeface="Lucida Grande"/>
                <a:cs typeface="Lucida Grande"/>
              </a:rPr>
              <a:t>(</a:t>
            </a:r>
            <a:r>
              <a:rPr sz="1600" i="1" spc="35" dirty="0">
                <a:latin typeface="Lucida Grande"/>
                <a:cs typeface="Lucida Grande"/>
              </a:rPr>
              <a:t>t</a:t>
            </a:r>
            <a:r>
              <a:rPr sz="1600" spc="35" dirty="0">
                <a:latin typeface="Lucida Grande"/>
                <a:cs typeface="Lucida Grande"/>
              </a:rPr>
              <a:t>) </a:t>
            </a:r>
            <a:r>
              <a:rPr sz="1600" spc="275" dirty="0">
                <a:latin typeface="Lucida Grande"/>
                <a:cs typeface="Lucida Grande"/>
              </a:rPr>
              <a:t>= </a:t>
            </a:r>
            <a:r>
              <a:rPr sz="1600" i="1" spc="-80" dirty="0">
                <a:latin typeface="Lucida Grande"/>
                <a:cs typeface="Lucida Grande"/>
              </a:rPr>
              <a:t>e</a:t>
            </a:r>
            <a:r>
              <a:rPr sz="1600" i="1" spc="-120" baseline="27777" dirty="0">
                <a:latin typeface="Lucida Grande"/>
                <a:cs typeface="Lucida Grande"/>
              </a:rPr>
              <a:t>−|t| </a:t>
            </a:r>
            <a:r>
              <a:rPr sz="1600" spc="-60" dirty="0">
                <a:latin typeface="Lucida Grande"/>
                <a:cs typeface="Lucida Grande"/>
              </a:rPr>
              <a:t>cos(10</a:t>
            </a:r>
            <a:r>
              <a:rPr sz="1600" i="1" spc="-60" dirty="0">
                <a:latin typeface="Lucida Grande"/>
                <a:cs typeface="Lucida Grande"/>
              </a:rPr>
              <a:t>t</a:t>
            </a:r>
            <a:r>
              <a:rPr sz="1600" spc="-60" dirty="0">
                <a:latin typeface="Lucida Grande"/>
                <a:cs typeface="Lucida Grande"/>
              </a:rPr>
              <a:t>)</a:t>
            </a:r>
            <a:r>
              <a:rPr sz="1600" i="1" spc="-60" dirty="0">
                <a:latin typeface="Lucida Grande"/>
                <a:cs typeface="Lucida Grande"/>
              </a:rPr>
              <a:t>, </a:t>
            </a:r>
            <a:r>
              <a:rPr sz="1600" i="1" spc="-50" dirty="0">
                <a:latin typeface="Lucida Grande"/>
                <a:cs typeface="Lucida Grande"/>
              </a:rPr>
              <a:t>its </a:t>
            </a:r>
            <a:r>
              <a:rPr sz="1600" i="1" spc="-114" dirty="0">
                <a:latin typeface="Lucida Grande"/>
                <a:cs typeface="Lucida Grande"/>
              </a:rPr>
              <a:t>magnitude </a:t>
            </a:r>
            <a:r>
              <a:rPr sz="1600" i="1" spc="-155" dirty="0">
                <a:latin typeface="Lucida Grande"/>
                <a:cs typeface="Lucida Grande"/>
              </a:rPr>
              <a:t>and  </a:t>
            </a:r>
            <a:r>
              <a:rPr sz="1600" i="1" spc="-195" dirty="0">
                <a:latin typeface="Lucida Grande"/>
                <a:cs typeface="Lucida Grande"/>
              </a:rPr>
              <a:t>phase</a:t>
            </a:r>
            <a:r>
              <a:rPr sz="1600" i="1" spc="40" dirty="0">
                <a:latin typeface="Lucida Grande"/>
                <a:cs typeface="Lucida Grande"/>
              </a:rPr>
              <a:t> </a:t>
            </a:r>
            <a:r>
              <a:rPr sz="1600" i="1" spc="-125" dirty="0">
                <a:latin typeface="Lucida Grande"/>
                <a:cs typeface="Lucida Grande"/>
              </a:rPr>
              <a:t>spectra</a:t>
            </a:r>
            <a:endParaRPr sz="1600" dirty="0">
              <a:latin typeface="Lucida Grande"/>
              <a:cs typeface="Lucida Grande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528876" y="5761606"/>
            <a:ext cx="13271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u="heavy" dirty="0">
                <a:latin typeface="Times New Roman"/>
                <a:cs typeface="Times New Roman"/>
              </a:rPr>
              <a:t> </a:t>
            </a:r>
            <a:r>
              <a:rPr sz="1850" u="heavy" spc="-90" dirty="0">
                <a:latin typeface="Times New Roman"/>
                <a:cs typeface="Times New Roman"/>
              </a:rPr>
              <a:t> 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4" name="Footer Placeholder 123"/>
          <p:cNvSpPr>
            <a:spLocks noGrp="1"/>
          </p:cNvSpPr>
          <p:nvPr>
            <p:ph type="ftr" sz="quarter" idx="5"/>
          </p:nvPr>
        </p:nvSpPr>
        <p:spPr>
          <a:xfrm>
            <a:off x="3061462" y="5803900"/>
            <a:ext cx="2881376" cy="166001"/>
          </a:xfrm>
        </p:spPr>
        <p:txBody>
          <a:bodyPr/>
          <a:lstStyle/>
          <a:p>
            <a:r>
              <a:rPr lang="en-US" dirty="0" smtClean="0"/>
              <a:t>10/23</a:t>
            </a:r>
            <a:endParaRPr lang="mr-IN" dirty="0"/>
          </a:p>
        </p:txBody>
      </p:sp>
      <p:pic>
        <p:nvPicPr>
          <p:cNvPr id="126" name="Picture 125" descr="newcommand_Lap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0" y="469900"/>
            <a:ext cx="6565900" cy="260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52281" y="31681"/>
            <a:ext cx="471170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65" dirty="0">
                <a:solidFill>
                  <a:srgbClr val="04064C"/>
                </a:solidFill>
              </a:rPr>
              <a:t>Fourier </a:t>
            </a:r>
            <a:r>
              <a:rPr sz="2200" spc="-60" dirty="0">
                <a:solidFill>
                  <a:srgbClr val="04064C"/>
                </a:solidFill>
              </a:rPr>
              <a:t>transform </a:t>
            </a:r>
            <a:r>
              <a:rPr sz="2200" spc="-55" dirty="0">
                <a:solidFill>
                  <a:srgbClr val="04064C"/>
                </a:solidFill>
              </a:rPr>
              <a:t>of </a:t>
            </a:r>
            <a:r>
              <a:rPr sz="2200" spc="-65" dirty="0">
                <a:solidFill>
                  <a:srgbClr val="04064C"/>
                </a:solidFill>
              </a:rPr>
              <a:t>periodic </a:t>
            </a:r>
            <a:r>
              <a:rPr sz="2200" spc="450" dirty="0">
                <a:solidFill>
                  <a:srgbClr val="04064C"/>
                </a:solidFill>
              </a:rPr>
              <a:t> </a:t>
            </a:r>
            <a:r>
              <a:rPr sz="2200" spc="-135" dirty="0">
                <a:solidFill>
                  <a:srgbClr val="04064C"/>
                </a:solidFill>
              </a:rPr>
              <a:t>signals</a:t>
            </a:r>
            <a:endParaRPr sz="2200"/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 smtClean="0"/>
              <a:t>11/23</a:t>
            </a:r>
            <a:endParaRPr lang="mr-IN" dirty="0"/>
          </a:p>
        </p:txBody>
      </p:sp>
      <p:pic>
        <p:nvPicPr>
          <p:cNvPr id="61" name="Picture 60" descr="newcommand_Lap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850900"/>
            <a:ext cx="6972300" cy="4216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44698" y="31681"/>
            <a:ext cx="332676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95" dirty="0">
                <a:solidFill>
                  <a:srgbClr val="04064C"/>
                </a:solidFill>
              </a:rPr>
              <a:t>Parseval’s  </a:t>
            </a:r>
            <a:r>
              <a:rPr sz="2200" spc="-90" dirty="0">
                <a:solidFill>
                  <a:srgbClr val="04064C"/>
                </a:solidFill>
              </a:rPr>
              <a:t>energy</a:t>
            </a:r>
            <a:r>
              <a:rPr sz="2200" spc="-10" dirty="0">
                <a:solidFill>
                  <a:srgbClr val="04064C"/>
                </a:solidFill>
              </a:rPr>
              <a:t> </a:t>
            </a:r>
            <a:r>
              <a:rPr sz="2200" spc="-40" dirty="0">
                <a:solidFill>
                  <a:srgbClr val="04064C"/>
                </a:solidFill>
              </a:rPr>
              <a:t>relation</a:t>
            </a:r>
            <a:endParaRPr sz="2200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5"/>
          </p:nvPr>
        </p:nvSpPr>
        <p:spPr>
          <a:xfrm>
            <a:off x="3587750" y="5651500"/>
            <a:ext cx="2881376" cy="276999"/>
          </a:xfrm>
        </p:spPr>
        <p:txBody>
          <a:bodyPr/>
          <a:lstStyle/>
          <a:p>
            <a:r>
              <a:rPr lang="en-US" dirty="0" smtClean="0"/>
              <a:t>12/23</a:t>
            </a:r>
            <a:endParaRPr lang="mr-IN" dirty="0"/>
          </a:p>
        </p:txBody>
      </p:sp>
      <p:pic>
        <p:nvPicPr>
          <p:cNvPr id="42" name="Picture 41" descr="newcommand_Lap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774700"/>
            <a:ext cx="6985000" cy="4394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21065" y="31681"/>
            <a:ext cx="486981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40" dirty="0">
                <a:solidFill>
                  <a:srgbClr val="04064C"/>
                </a:solidFill>
              </a:rPr>
              <a:t>Symmetry </a:t>
            </a:r>
            <a:r>
              <a:rPr sz="2200" spc="-55" dirty="0">
                <a:solidFill>
                  <a:srgbClr val="04064C"/>
                </a:solidFill>
              </a:rPr>
              <a:t>of  </a:t>
            </a:r>
            <a:r>
              <a:rPr sz="2200" spc="-65" dirty="0">
                <a:solidFill>
                  <a:srgbClr val="04064C"/>
                </a:solidFill>
              </a:rPr>
              <a:t>spectral</a:t>
            </a:r>
            <a:r>
              <a:rPr sz="2200" spc="135" dirty="0">
                <a:solidFill>
                  <a:srgbClr val="04064C"/>
                </a:solidFill>
              </a:rPr>
              <a:t> </a:t>
            </a:r>
            <a:r>
              <a:rPr sz="2200" spc="-75" dirty="0">
                <a:solidFill>
                  <a:srgbClr val="04064C"/>
                </a:solidFill>
              </a:rPr>
              <a:t>representations</a:t>
            </a:r>
            <a:endParaRPr sz="220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553998"/>
          </a:xfrm>
        </p:spPr>
        <p:txBody>
          <a:bodyPr/>
          <a:lstStyle/>
          <a:p>
            <a:r>
              <a:rPr lang="en-US" dirty="0" smtClean="0"/>
              <a:t>13/23</a:t>
            </a:r>
          </a:p>
          <a:p>
            <a:endParaRPr lang="mr-IN" dirty="0"/>
          </a:p>
        </p:txBody>
      </p:sp>
      <p:pic>
        <p:nvPicPr>
          <p:cNvPr id="30" name="Picture 29" descr="newcommand_Lap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927100"/>
            <a:ext cx="6616700" cy="3759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 smtClean="0"/>
              <a:t>14/23</a:t>
            </a:r>
            <a:endParaRPr lang="mr-IN" dirty="0"/>
          </a:p>
        </p:txBody>
      </p:sp>
      <p:pic>
        <p:nvPicPr>
          <p:cNvPr id="45" name="Picture 44" descr="newcommand_Lap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1003300"/>
            <a:ext cx="5918200" cy="3771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9561" y="2619051"/>
            <a:ext cx="8572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Helvetica"/>
                <a:cs typeface="Helvetica"/>
              </a:rPr>
              <a:t>0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4165" y="2619051"/>
            <a:ext cx="8572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Helvetica"/>
                <a:cs typeface="Helvetica"/>
              </a:rPr>
              <a:t>4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1558" y="1325337"/>
            <a:ext cx="239395" cy="135572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95885" algn="ctr">
              <a:lnSpc>
                <a:spcPct val="100000"/>
              </a:lnSpc>
              <a:spcBef>
                <a:spcPts val="550"/>
              </a:spcBef>
            </a:pPr>
            <a:r>
              <a:rPr sz="850" dirty="0">
                <a:latin typeface="Helvetica"/>
                <a:cs typeface="Helvetica"/>
              </a:rPr>
              <a:t>1</a:t>
            </a:r>
            <a:endParaRPr sz="8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850" dirty="0">
                <a:latin typeface="Helvetica"/>
                <a:cs typeface="Helvetica"/>
              </a:rPr>
              <a:t>0.8</a:t>
            </a:r>
            <a:endParaRPr sz="8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850" dirty="0">
                <a:latin typeface="Helvetica"/>
                <a:cs typeface="Helvetica"/>
              </a:rPr>
              <a:t>0.6</a:t>
            </a:r>
            <a:endParaRPr sz="8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850" dirty="0">
                <a:latin typeface="Helvetica"/>
                <a:cs typeface="Helvetica"/>
              </a:rPr>
              <a:t>0.4</a:t>
            </a:r>
            <a:endParaRPr sz="8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850" dirty="0">
                <a:latin typeface="Helvetica"/>
                <a:cs typeface="Helvetica"/>
              </a:rPr>
              <a:t>0.2</a:t>
            </a:r>
            <a:endParaRPr sz="850">
              <a:latin typeface="Helvetica"/>
              <a:cs typeface="Helvetica"/>
            </a:endParaRPr>
          </a:p>
          <a:p>
            <a:pPr marL="95885" algn="ctr">
              <a:lnSpc>
                <a:spcPct val="100000"/>
              </a:lnSpc>
              <a:spcBef>
                <a:spcPts val="450"/>
              </a:spcBef>
            </a:pPr>
            <a:r>
              <a:rPr sz="850" dirty="0">
                <a:latin typeface="Helvetica"/>
                <a:cs typeface="Helvetica"/>
              </a:rPr>
              <a:t>0</a:t>
            </a:r>
            <a:endParaRPr sz="8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850" dirty="0">
                <a:latin typeface="Helvetica"/>
                <a:cs typeface="Helvetica"/>
              </a:rPr>
              <a:t>−0.2</a:t>
            </a:r>
            <a:endParaRPr sz="850">
              <a:latin typeface="Helvetica"/>
              <a:cs typeface="Helvetic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59771" y="1272117"/>
          <a:ext cx="1777364" cy="132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830"/>
                <a:gridCol w="592455"/>
                <a:gridCol w="592454"/>
                <a:gridCol w="301625"/>
              </a:tblGrid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562477" y="1461868"/>
            <a:ext cx="737870" cy="946150"/>
          </a:xfrm>
          <a:custGeom>
            <a:avLst/>
            <a:gdLst/>
            <a:ahLst/>
            <a:cxnLst/>
            <a:rect l="l" t="t" r="r" b="b"/>
            <a:pathLst>
              <a:path w="737870" h="946150">
                <a:moveTo>
                  <a:pt x="0" y="945603"/>
                </a:moveTo>
                <a:lnTo>
                  <a:pt x="0" y="945603"/>
                </a:lnTo>
                <a:lnTo>
                  <a:pt x="290947" y="945603"/>
                </a:lnTo>
                <a:lnTo>
                  <a:pt x="301338" y="0"/>
                </a:lnTo>
                <a:lnTo>
                  <a:pt x="581905" y="0"/>
                </a:lnTo>
                <a:lnTo>
                  <a:pt x="592296" y="945603"/>
                </a:lnTo>
                <a:lnTo>
                  <a:pt x="727384" y="945603"/>
                </a:lnTo>
                <a:lnTo>
                  <a:pt x="737775" y="945603"/>
                </a:lnTo>
              </a:path>
            </a:pathLst>
          </a:custGeom>
          <a:ln w="1093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35596" y="2619051"/>
            <a:ext cx="40830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Helvetica"/>
                <a:cs typeface="Helvetica"/>
              </a:rPr>
              <a:t>2</a:t>
            </a:r>
            <a:endParaRPr sz="8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000" b="1" spc="0" dirty="0">
                <a:latin typeface="Helvetica"/>
                <a:cs typeface="Helvetica"/>
              </a:rPr>
              <a:t>t</a:t>
            </a:r>
            <a:r>
              <a:rPr sz="1000" b="1" spc="-90" dirty="0">
                <a:latin typeface="Helvetica"/>
                <a:cs typeface="Helvetica"/>
              </a:rPr>
              <a:t> </a:t>
            </a:r>
            <a:r>
              <a:rPr sz="1000" b="1" spc="5" dirty="0">
                <a:latin typeface="Helvetica"/>
                <a:cs typeface="Helvetica"/>
              </a:rPr>
              <a:t>(sec)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0625" y="1883382"/>
            <a:ext cx="134620" cy="8001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50" b="1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8879" y="1755840"/>
            <a:ext cx="170815" cy="26987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dirty="0">
                <a:latin typeface="Helvetica"/>
                <a:cs typeface="Helvetica"/>
              </a:rPr>
              <a:t>x</a:t>
            </a:r>
            <a:r>
              <a:rPr sz="1000" b="1" spc="50" dirty="0">
                <a:latin typeface="Helvetica"/>
                <a:cs typeface="Helvetica"/>
              </a:rPr>
              <a:t> </a:t>
            </a:r>
            <a:r>
              <a:rPr sz="1000" b="1" dirty="0">
                <a:latin typeface="Helvetica"/>
                <a:cs typeface="Helvetica"/>
              </a:rPr>
              <a:t>(t)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53435" y="31556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5732" y="31556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8039" y="31556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2477" y="4485744"/>
            <a:ext cx="1777364" cy="0"/>
          </a:xfrm>
          <a:custGeom>
            <a:avLst/>
            <a:gdLst/>
            <a:ahLst/>
            <a:cxnLst/>
            <a:rect l="l" t="t" r="r" b="b"/>
            <a:pathLst>
              <a:path w="1777364">
                <a:moveTo>
                  <a:pt x="0" y="0"/>
                </a:moveTo>
                <a:lnTo>
                  <a:pt x="1776912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39389" y="448574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62477" y="4288308"/>
            <a:ext cx="1777364" cy="0"/>
          </a:xfrm>
          <a:custGeom>
            <a:avLst/>
            <a:gdLst/>
            <a:ahLst/>
            <a:cxnLst/>
            <a:rect l="l" t="t" r="r" b="b"/>
            <a:pathLst>
              <a:path w="1777364">
                <a:moveTo>
                  <a:pt x="0" y="0"/>
                </a:moveTo>
                <a:lnTo>
                  <a:pt x="1776912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39389" y="42883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62477" y="4101263"/>
            <a:ext cx="1777364" cy="0"/>
          </a:xfrm>
          <a:custGeom>
            <a:avLst/>
            <a:gdLst/>
            <a:ahLst/>
            <a:cxnLst/>
            <a:rect l="l" t="t" r="r" b="b"/>
            <a:pathLst>
              <a:path w="1777364">
                <a:moveTo>
                  <a:pt x="0" y="0"/>
                </a:moveTo>
                <a:lnTo>
                  <a:pt x="1776912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39389" y="41012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62477" y="3914219"/>
            <a:ext cx="1777364" cy="0"/>
          </a:xfrm>
          <a:custGeom>
            <a:avLst/>
            <a:gdLst/>
            <a:ahLst/>
            <a:cxnLst/>
            <a:rect l="l" t="t" r="r" b="b"/>
            <a:pathLst>
              <a:path w="1777364">
                <a:moveTo>
                  <a:pt x="0" y="0"/>
                </a:moveTo>
                <a:lnTo>
                  <a:pt x="1776912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39389" y="3914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62477" y="3716783"/>
            <a:ext cx="1777364" cy="0"/>
          </a:xfrm>
          <a:custGeom>
            <a:avLst/>
            <a:gdLst/>
            <a:ahLst/>
            <a:cxnLst/>
            <a:rect l="l" t="t" r="r" b="b"/>
            <a:pathLst>
              <a:path w="1777364">
                <a:moveTo>
                  <a:pt x="0" y="0"/>
                </a:moveTo>
                <a:lnTo>
                  <a:pt x="1776912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39389" y="37167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62477" y="3529738"/>
            <a:ext cx="1777364" cy="0"/>
          </a:xfrm>
          <a:custGeom>
            <a:avLst/>
            <a:gdLst/>
            <a:ahLst/>
            <a:cxnLst/>
            <a:rect l="l" t="t" r="r" b="b"/>
            <a:pathLst>
              <a:path w="1777364">
                <a:moveTo>
                  <a:pt x="0" y="0"/>
                </a:moveTo>
                <a:lnTo>
                  <a:pt x="1776912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9389" y="352973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62477" y="3342694"/>
            <a:ext cx="1777364" cy="0"/>
          </a:xfrm>
          <a:custGeom>
            <a:avLst/>
            <a:gdLst/>
            <a:ahLst/>
            <a:cxnLst/>
            <a:rect l="l" t="t" r="r" b="b"/>
            <a:pathLst>
              <a:path w="1777364">
                <a:moveTo>
                  <a:pt x="0" y="0"/>
                </a:moveTo>
                <a:lnTo>
                  <a:pt x="1776912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39389" y="33426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2477" y="4485744"/>
            <a:ext cx="1777364" cy="0"/>
          </a:xfrm>
          <a:custGeom>
            <a:avLst/>
            <a:gdLst/>
            <a:ahLst/>
            <a:cxnLst/>
            <a:rect l="l" t="t" r="r" b="b"/>
            <a:pathLst>
              <a:path w="1777364">
                <a:moveTo>
                  <a:pt x="0" y="0"/>
                </a:moveTo>
                <a:lnTo>
                  <a:pt x="1776912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2477" y="3155649"/>
            <a:ext cx="1777364" cy="0"/>
          </a:xfrm>
          <a:custGeom>
            <a:avLst/>
            <a:gdLst/>
            <a:ahLst/>
            <a:cxnLst/>
            <a:rect l="l" t="t" r="r" b="b"/>
            <a:pathLst>
              <a:path w="1777364">
                <a:moveTo>
                  <a:pt x="0" y="0"/>
                </a:moveTo>
                <a:lnTo>
                  <a:pt x="1776912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62477" y="3155649"/>
            <a:ext cx="0" cy="1330325"/>
          </a:xfrm>
          <a:custGeom>
            <a:avLst/>
            <a:gdLst/>
            <a:ahLst/>
            <a:cxnLst/>
            <a:rect l="l" t="t" r="r" b="b"/>
            <a:pathLst>
              <a:path h="1330325">
                <a:moveTo>
                  <a:pt x="0" y="1330094"/>
                </a:moveTo>
                <a:lnTo>
                  <a:pt x="0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39389" y="3155649"/>
            <a:ext cx="0" cy="1330325"/>
          </a:xfrm>
          <a:custGeom>
            <a:avLst/>
            <a:gdLst/>
            <a:ahLst/>
            <a:cxnLst/>
            <a:rect l="l" t="t" r="r" b="b"/>
            <a:pathLst>
              <a:path h="1330325">
                <a:moveTo>
                  <a:pt x="0" y="1330094"/>
                </a:moveTo>
                <a:lnTo>
                  <a:pt x="0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62477" y="4485744"/>
            <a:ext cx="1777364" cy="0"/>
          </a:xfrm>
          <a:custGeom>
            <a:avLst/>
            <a:gdLst/>
            <a:ahLst/>
            <a:cxnLst/>
            <a:rect l="l" t="t" r="r" b="b"/>
            <a:pathLst>
              <a:path w="1777364">
                <a:moveTo>
                  <a:pt x="0" y="0"/>
                </a:moveTo>
                <a:lnTo>
                  <a:pt x="1776912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2477" y="3155649"/>
            <a:ext cx="0" cy="1330325"/>
          </a:xfrm>
          <a:custGeom>
            <a:avLst/>
            <a:gdLst/>
            <a:ahLst/>
            <a:cxnLst/>
            <a:rect l="l" t="t" r="r" b="b"/>
            <a:pathLst>
              <a:path h="1330325">
                <a:moveTo>
                  <a:pt x="0" y="1330094"/>
                </a:moveTo>
                <a:lnTo>
                  <a:pt x="0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53435" y="3155649"/>
            <a:ext cx="0" cy="1330325"/>
          </a:xfrm>
          <a:custGeom>
            <a:avLst/>
            <a:gdLst/>
            <a:ahLst/>
            <a:cxnLst/>
            <a:rect l="l" t="t" r="r" b="b"/>
            <a:pathLst>
              <a:path h="1330325">
                <a:moveTo>
                  <a:pt x="0" y="0"/>
                </a:moveTo>
                <a:lnTo>
                  <a:pt x="0" y="1330094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57604" y="4499888"/>
            <a:ext cx="20955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Helvetica"/>
                <a:cs typeface="Helvetica"/>
              </a:rPr>
              <a:t>−20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45732" y="3155649"/>
            <a:ext cx="0" cy="1330325"/>
          </a:xfrm>
          <a:custGeom>
            <a:avLst/>
            <a:gdLst/>
            <a:ahLst/>
            <a:cxnLst/>
            <a:rect l="l" t="t" r="r" b="b"/>
            <a:pathLst>
              <a:path h="1330325">
                <a:moveTo>
                  <a:pt x="0" y="0"/>
                </a:moveTo>
                <a:lnTo>
                  <a:pt x="0" y="1330094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38039" y="3155649"/>
            <a:ext cx="0" cy="1330325"/>
          </a:xfrm>
          <a:custGeom>
            <a:avLst/>
            <a:gdLst/>
            <a:ahLst/>
            <a:cxnLst/>
            <a:rect l="l" t="t" r="r" b="b"/>
            <a:pathLst>
              <a:path h="1330325">
                <a:moveTo>
                  <a:pt x="0" y="0"/>
                </a:moveTo>
                <a:lnTo>
                  <a:pt x="0" y="1330094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962991" y="4499888"/>
            <a:ext cx="14605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Helvetica"/>
                <a:cs typeface="Helvetica"/>
              </a:rPr>
              <a:t>20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62477" y="448574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391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18606" y="4485744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782" y="0"/>
                </a:moveTo>
                <a:lnTo>
                  <a:pt x="0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62477" y="4288308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391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18606" y="4288308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782" y="0"/>
                </a:moveTo>
                <a:lnTo>
                  <a:pt x="0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62477" y="4101263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391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18606" y="4101263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782" y="0"/>
                </a:moveTo>
                <a:lnTo>
                  <a:pt x="0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62477" y="391421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391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18606" y="3914219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782" y="0"/>
                </a:moveTo>
                <a:lnTo>
                  <a:pt x="0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62477" y="3716783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391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18606" y="3716783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782" y="0"/>
                </a:moveTo>
                <a:lnTo>
                  <a:pt x="0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62477" y="3529738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391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18606" y="3529738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782" y="0"/>
                </a:moveTo>
                <a:lnTo>
                  <a:pt x="0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62477" y="334269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391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18606" y="3342694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20782" y="0"/>
                </a:moveTo>
                <a:lnTo>
                  <a:pt x="0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31558" y="3206163"/>
            <a:ext cx="239395" cy="135572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95885" algn="ctr">
              <a:lnSpc>
                <a:spcPct val="100000"/>
              </a:lnSpc>
              <a:spcBef>
                <a:spcPts val="550"/>
              </a:spcBef>
            </a:pPr>
            <a:r>
              <a:rPr sz="850" dirty="0">
                <a:latin typeface="Helvetica"/>
                <a:cs typeface="Helvetica"/>
              </a:rPr>
              <a:t>1</a:t>
            </a:r>
            <a:endParaRPr sz="8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850" dirty="0">
                <a:latin typeface="Helvetica"/>
                <a:cs typeface="Helvetica"/>
              </a:rPr>
              <a:t>0.8</a:t>
            </a:r>
            <a:endParaRPr sz="8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850" dirty="0">
                <a:latin typeface="Helvetica"/>
                <a:cs typeface="Helvetica"/>
              </a:rPr>
              <a:t>0.6</a:t>
            </a:r>
            <a:endParaRPr sz="8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850" dirty="0">
                <a:latin typeface="Helvetica"/>
                <a:cs typeface="Helvetica"/>
              </a:rPr>
              <a:t>0.4</a:t>
            </a:r>
            <a:endParaRPr sz="8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850" dirty="0">
                <a:latin typeface="Helvetica"/>
                <a:cs typeface="Helvetica"/>
              </a:rPr>
              <a:t>0.2</a:t>
            </a:r>
            <a:endParaRPr sz="850">
              <a:latin typeface="Helvetica"/>
              <a:cs typeface="Helvetica"/>
            </a:endParaRPr>
          </a:p>
          <a:p>
            <a:pPr marL="95885" algn="ctr">
              <a:lnSpc>
                <a:spcPct val="100000"/>
              </a:lnSpc>
              <a:spcBef>
                <a:spcPts val="450"/>
              </a:spcBef>
            </a:pPr>
            <a:r>
              <a:rPr sz="850" dirty="0">
                <a:latin typeface="Helvetica"/>
                <a:cs typeface="Helvetica"/>
              </a:rPr>
              <a:t>0</a:t>
            </a:r>
            <a:endParaRPr sz="8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850" dirty="0">
                <a:latin typeface="Helvetica"/>
                <a:cs typeface="Helvetica"/>
              </a:rPr>
              <a:t>−0.2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562477" y="4485744"/>
            <a:ext cx="1777364" cy="0"/>
          </a:xfrm>
          <a:custGeom>
            <a:avLst/>
            <a:gdLst/>
            <a:ahLst/>
            <a:cxnLst/>
            <a:rect l="l" t="t" r="r" b="b"/>
            <a:pathLst>
              <a:path w="1777364">
                <a:moveTo>
                  <a:pt x="0" y="0"/>
                </a:moveTo>
                <a:lnTo>
                  <a:pt x="1776912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62477" y="3155649"/>
            <a:ext cx="1777364" cy="0"/>
          </a:xfrm>
          <a:custGeom>
            <a:avLst/>
            <a:gdLst/>
            <a:ahLst/>
            <a:cxnLst/>
            <a:rect l="l" t="t" r="r" b="b"/>
            <a:pathLst>
              <a:path w="1777364">
                <a:moveTo>
                  <a:pt x="0" y="0"/>
                </a:moveTo>
                <a:lnTo>
                  <a:pt x="1776912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62477" y="3155649"/>
            <a:ext cx="0" cy="1330325"/>
          </a:xfrm>
          <a:custGeom>
            <a:avLst/>
            <a:gdLst/>
            <a:ahLst/>
            <a:cxnLst/>
            <a:rect l="l" t="t" r="r" b="b"/>
            <a:pathLst>
              <a:path h="1330325">
                <a:moveTo>
                  <a:pt x="0" y="1330094"/>
                </a:moveTo>
                <a:lnTo>
                  <a:pt x="0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39389" y="3155649"/>
            <a:ext cx="0" cy="1330325"/>
          </a:xfrm>
          <a:custGeom>
            <a:avLst/>
            <a:gdLst/>
            <a:ahLst/>
            <a:cxnLst/>
            <a:rect l="l" t="t" r="r" b="b"/>
            <a:pathLst>
              <a:path h="1330325">
                <a:moveTo>
                  <a:pt x="0" y="1330094"/>
                </a:moveTo>
                <a:lnTo>
                  <a:pt x="0" y="0"/>
                </a:lnTo>
              </a:path>
            </a:pathLst>
          </a:custGeom>
          <a:ln w="5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00253" y="3342694"/>
            <a:ext cx="1029335" cy="946150"/>
          </a:xfrm>
          <a:custGeom>
            <a:avLst/>
            <a:gdLst/>
            <a:ahLst/>
            <a:cxnLst/>
            <a:rect l="l" t="t" r="r" b="b"/>
            <a:pathLst>
              <a:path w="1029335" h="946150">
                <a:moveTo>
                  <a:pt x="0" y="717004"/>
                </a:moveTo>
                <a:lnTo>
                  <a:pt x="10391" y="644264"/>
                </a:lnTo>
                <a:lnTo>
                  <a:pt x="20782" y="571524"/>
                </a:lnTo>
                <a:lnTo>
                  <a:pt x="31174" y="498785"/>
                </a:lnTo>
                <a:lnTo>
                  <a:pt x="41565" y="426045"/>
                </a:lnTo>
                <a:lnTo>
                  <a:pt x="51956" y="363697"/>
                </a:lnTo>
                <a:lnTo>
                  <a:pt x="62348" y="290958"/>
                </a:lnTo>
                <a:lnTo>
                  <a:pt x="72739" y="228609"/>
                </a:lnTo>
                <a:lnTo>
                  <a:pt x="83130" y="176653"/>
                </a:lnTo>
                <a:lnTo>
                  <a:pt x="93522" y="124696"/>
                </a:lnTo>
                <a:lnTo>
                  <a:pt x="103913" y="83130"/>
                </a:lnTo>
                <a:lnTo>
                  <a:pt x="114304" y="41565"/>
                </a:lnTo>
                <a:lnTo>
                  <a:pt x="124696" y="20782"/>
                </a:lnTo>
                <a:lnTo>
                  <a:pt x="135087" y="0"/>
                </a:lnTo>
                <a:lnTo>
                  <a:pt x="145479" y="0"/>
                </a:lnTo>
                <a:lnTo>
                  <a:pt x="155870" y="0"/>
                </a:lnTo>
                <a:lnTo>
                  <a:pt x="176653" y="41565"/>
                </a:lnTo>
                <a:lnTo>
                  <a:pt x="197435" y="103913"/>
                </a:lnTo>
                <a:lnTo>
                  <a:pt x="207827" y="155870"/>
                </a:lnTo>
                <a:lnTo>
                  <a:pt x="218218" y="207827"/>
                </a:lnTo>
                <a:lnTo>
                  <a:pt x="228609" y="270175"/>
                </a:lnTo>
                <a:lnTo>
                  <a:pt x="239001" y="332523"/>
                </a:lnTo>
                <a:lnTo>
                  <a:pt x="249392" y="405263"/>
                </a:lnTo>
                <a:lnTo>
                  <a:pt x="259784" y="478002"/>
                </a:lnTo>
                <a:lnTo>
                  <a:pt x="270175" y="550742"/>
                </a:lnTo>
                <a:lnTo>
                  <a:pt x="280566" y="623481"/>
                </a:lnTo>
                <a:lnTo>
                  <a:pt x="290958" y="696221"/>
                </a:lnTo>
                <a:lnTo>
                  <a:pt x="301349" y="768960"/>
                </a:lnTo>
                <a:lnTo>
                  <a:pt x="311740" y="831309"/>
                </a:lnTo>
                <a:lnTo>
                  <a:pt x="322132" y="893657"/>
                </a:lnTo>
                <a:lnTo>
                  <a:pt x="332523" y="945614"/>
                </a:lnTo>
                <a:lnTo>
                  <a:pt x="342914" y="893657"/>
                </a:lnTo>
                <a:lnTo>
                  <a:pt x="353306" y="852091"/>
                </a:lnTo>
                <a:lnTo>
                  <a:pt x="363697" y="820917"/>
                </a:lnTo>
                <a:lnTo>
                  <a:pt x="374089" y="789743"/>
                </a:lnTo>
                <a:lnTo>
                  <a:pt x="384480" y="768960"/>
                </a:lnTo>
                <a:lnTo>
                  <a:pt x="394871" y="748178"/>
                </a:lnTo>
                <a:lnTo>
                  <a:pt x="405263" y="748178"/>
                </a:lnTo>
                <a:lnTo>
                  <a:pt x="415654" y="737786"/>
                </a:lnTo>
                <a:lnTo>
                  <a:pt x="426045" y="748178"/>
                </a:lnTo>
                <a:lnTo>
                  <a:pt x="436437" y="758569"/>
                </a:lnTo>
                <a:lnTo>
                  <a:pt x="446828" y="768960"/>
                </a:lnTo>
                <a:lnTo>
                  <a:pt x="457219" y="789743"/>
                </a:lnTo>
                <a:lnTo>
                  <a:pt x="467611" y="820917"/>
                </a:lnTo>
                <a:lnTo>
                  <a:pt x="478002" y="841700"/>
                </a:lnTo>
                <a:lnTo>
                  <a:pt x="488394" y="872874"/>
                </a:lnTo>
                <a:lnTo>
                  <a:pt x="498785" y="893657"/>
                </a:lnTo>
                <a:lnTo>
                  <a:pt x="509176" y="924831"/>
                </a:lnTo>
                <a:lnTo>
                  <a:pt x="519568" y="945614"/>
                </a:lnTo>
                <a:lnTo>
                  <a:pt x="529959" y="914439"/>
                </a:lnTo>
                <a:lnTo>
                  <a:pt x="540350" y="893657"/>
                </a:lnTo>
                <a:lnTo>
                  <a:pt x="550742" y="872874"/>
                </a:lnTo>
                <a:lnTo>
                  <a:pt x="561133" y="862483"/>
                </a:lnTo>
                <a:lnTo>
                  <a:pt x="571524" y="841700"/>
                </a:lnTo>
                <a:lnTo>
                  <a:pt x="581916" y="831309"/>
                </a:lnTo>
                <a:lnTo>
                  <a:pt x="592307" y="831309"/>
                </a:lnTo>
                <a:lnTo>
                  <a:pt x="602699" y="820917"/>
                </a:lnTo>
                <a:lnTo>
                  <a:pt x="613090" y="831309"/>
                </a:lnTo>
                <a:lnTo>
                  <a:pt x="623481" y="831309"/>
                </a:lnTo>
                <a:lnTo>
                  <a:pt x="633862" y="841700"/>
                </a:lnTo>
                <a:lnTo>
                  <a:pt x="644253" y="852091"/>
                </a:lnTo>
                <a:lnTo>
                  <a:pt x="654645" y="862483"/>
                </a:lnTo>
                <a:lnTo>
                  <a:pt x="665036" y="883265"/>
                </a:lnTo>
                <a:lnTo>
                  <a:pt x="675427" y="904048"/>
                </a:lnTo>
                <a:lnTo>
                  <a:pt x="685819" y="914439"/>
                </a:lnTo>
                <a:lnTo>
                  <a:pt x="696210" y="935222"/>
                </a:lnTo>
                <a:lnTo>
                  <a:pt x="706601" y="945614"/>
                </a:lnTo>
                <a:lnTo>
                  <a:pt x="716993" y="924831"/>
                </a:lnTo>
                <a:lnTo>
                  <a:pt x="727384" y="914439"/>
                </a:lnTo>
                <a:lnTo>
                  <a:pt x="737775" y="893657"/>
                </a:lnTo>
                <a:lnTo>
                  <a:pt x="748167" y="883265"/>
                </a:lnTo>
                <a:lnTo>
                  <a:pt x="758558" y="872874"/>
                </a:lnTo>
                <a:lnTo>
                  <a:pt x="768950" y="862483"/>
                </a:lnTo>
                <a:lnTo>
                  <a:pt x="779341" y="862483"/>
                </a:lnTo>
                <a:lnTo>
                  <a:pt x="789732" y="862483"/>
                </a:lnTo>
                <a:lnTo>
                  <a:pt x="800124" y="862483"/>
                </a:lnTo>
                <a:lnTo>
                  <a:pt x="810515" y="862483"/>
                </a:lnTo>
                <a:lnTo>
                  <a:pt x="820906" y="872874"/>
                </a:lnTo>
                <a:lnTo>
                  <a:pt x="831298" y="883265"/>
                </a:lnTo>
                <a:lnTo>
                  <a:pt x="841689" y="893657"/>
                </a:lnTo>
                <a:lnTo>
                  <a:pt x="852080" y="904048"/>
                </a:lnTo>
                <a:lnTo>
                  <a:pt x="862472" y="914439"/>
                </a:lnTo>
                <a:lnTo>
                  <a:pt x="872863" y="924831"/>
                </a:lnTo>
                <a:lnTo>
                  <a:pt x="883255" y="945614"/>
                </a:lnTo>
                <a:lnTo>
                  <a:pt x="893646" y="945614"/>
                </a:lnTo>
                <a:lnTo>
                  <a:pt x="904037" y="924831"/>
                </a:lnTo>
                <a:lnTo>
                  <a:pt x="914429" y="914439"/>
                </a:lnTo>
                <a:lnTo>
                  <a:pt x="924820" y="904048"/>
                </a:lnTo>
                <a:lnTo>
                  <a:pt x="935211" y="893657"/>
                </a:lnTo>
                <a:lnTo>
                  <a:pt x="945603" y="893657"/>
                </a:lnTo>
                <a:lnTo>
                  <a:pt x="955994" y="883265"/>
                </a:lnTo>
                <a:lnTo>
                  <a:pt x="966385" y="883265"/>
                </a:lnTo>
                <a:lnTo>
                  <a:pt x="976777" y="883265"/>
                </a:lnTo>
                <a:lnTo>
                  <a:pt x="987168" y="883265"/>
                </a:lnTo>
                <a:lnTo>
                  <a:pt x="997560" y="883265"/>
                </a:lnTo>
                <a:lnTo>
                  <a:pt x="1007951" y="893657"/>
                </a:lnTo>
                <a:lnTo>
                  <a:pt x="1018342" y="893657"/>
                </a:lnTo>
                <a:lnTo>
                  <a:pt x="1028734" y="904048"/>
                </a:lnTo>
              </a:path>
            </a:pathLst>
          </a:custGeom>
          <a:ln w="1093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62477" y="4059698"/>
            <a:ext cx="737870" cy="229235"/>
          </a:xfrm>
          <a:custGeom>
            <a:avLst/>
            <a:gdLst/>
            <a:ahLst/>
            <a:cxnLst/>
            <a:rect l="l" t="t" r="r" b="b"/>
            <a:pathLst>
              <a:path w="737870" h="229235">
                <a:moveTo>
                  <a:pt x="0" y="187044"/>
                </a:moveTo>
                <a:lnTo>
                  <a:pt x="10391" y="176653"/>
                </a:lnTo>
                <a:lnTo>
                  <a:pt x="20782" y="176653"/>
                </a:lnTo>
                <a:lnTo>
                  <a:pt x="31174" y="166261"/>
                </a:lnTo>
                <a:lnTo>
                  <a:pt x="83120" y="166261"/>
                </a:lnTo>
                <a:lnTo>
                  <a:pt x="93511" y="176653"/>
                </a:lnTo>
                <a:lnTo>
                  <a:pt x="103902" y="187044"/>
                </a:lnTo>
                <a:lnTo>
                  <a:pt x="114294" y="197435"/>
                </a:lnTo>
                <a:lnTo>
                  <a:pt x="124685" y="207827"/>
                </a:lnTo>
                <a:lnTo>
                  <a:pt x="135076" y="218218"/>
                </a:lnTo>
                <a:lnTo>
                  <a:pt x="145468" y="228609"/>
                </a:lnTo>
                <a:lnTo>
                  <a:pt x="155859" y="218218"/>
                </a:lnTo>
                <a:lnTo>
                  <a:pt x="166250" y="197435"/>
                </a:lnTo>
                <a:lnTo>
                  <a:pt x="176642" y="187044"/>
                </a:lnTo>
                <a:lnTo>
                  <a:pt x="187033" y="176653"/>
                </a:lnTo>
                <a:lnTo>
                  <a:pt x="197425" y="166261"/>
                </a:lnTo>
                <a:lnTo>
                  <a:pt x="207816" y="155870"/>
                </a:lnTo>
                <a:lnTo>
                  <a:pt x="218207" y="155870"/>
                </a:lnTo>
                <a:lnTo>
                  <a:pt x="228599" y="145479"/>
                </a:lnTo>
                <a:lnTo>
                  <a:pt x="238990" y="145479"/>
                </a:lnTo>
                <a:lnTo>
                  <a:pt x="249381" y="145479"/>
                </a:lnTo>
                <a:lnTo>
                  <a:pt x="259773" y="145479"/>
                </a:lnTo>
                <a:lnTo>
                  <a:pt x="270164" y="155870"/>
                </a:lnTo>
                <a:lnTo>
                  <a:pt x="280555" y="166261"/>
                </a:lnTo>
                <a:lnTo>
                  <a:pt x="290947" y="176653"/>
                </a:lnTo>
                <a:lnTo>
                  <a:pt x="301338" y="187044"/>
                </a:lnTo>
                <a:lnTo>
                  <a:pt x="311730" y="207827"/>
                </a:lnTo>
                <a:lnTo>
                  <a:pt x="322121" y="218218"/>
                </a:lnTo>
                <a:lnTo>
                  <a:pt x="332512" y="228609"/>
                </a:lnTo>
                <a:lnTo>
                  <a:pt x="342904" y="207827"/>
                </a:lnTo>
                <a:lnTo>
                  <a:pt x="353295" y="187044"/>
                </a:lnTo>
                <a:lnTo>
                  <a:pt x="363686" y="166261"/>
                </a:lnTo>
                <a:lnTo>
                  <a:pt x="374078" y="155870"/>
                </a:lnTo>
                <a:lnTo>
                  <a:pt x="384469" y="145479"/>
                </a:lnTo>
                <a:lnTo>
                  <a:pt x="394860" y="124696"/>
                </a:lnTo>
                <a:lnTo>
                  <a:pt x="405252" y="114304"/>
                </a:lnTo>
                <a:lnTo>
                  <a:pt x="415643" y="114304"/>
                </a:lnTo>
                <a:lnTo>
                  <a:pt x="426035" y="103913"/>
                </a:lnTo>
                <a:lnTo>
                  <a:pt x="436426" y="114304"/>
                </a:lnTo>
                <a:lnTo>
                  <a:pt x="446817" y="114304"/>
                </a:lnTo>
                <a:lnTo>
                  <a:pt x="457209" y="124696"/>
                </a:lnTo>
                <a:lnTo>
                  <a:pt x="467600" y="135087"/>
                </a:lnTo>
                <a:lnTo>
                  <a:pt x="477991" y="155870"/>
                </a:lnTo>
                <a:lnTo>
                  <a:pt x="488383" y="166261"/>
                </a:lnTo>
                <a:lnTo>
                  <a:pt x="498774" y="197435"/>
                </a:lnTo>
                <a:lnTo>
                  <a:pt x="509165" y="218218"/>
                </a:lnTo>
                <a:lnTo>
                  <a:pt x="519557" y="218218"/>
                </a:lnTo>
                <a:lnTo>
                  <a:pt x="529948" y="187044"/>
                </a:lnTo>
                <a:lnTo>
                  <a:pt x="540340" y="166261"/>
                </a:lnTo>
                <a:lnTo>
                  <a:pt x="550731" y="135087"/>
                </a:lnTo>
                <a:lnTo>
                  <a:pt x="561122" y="103913"/>
                </a:lnTo>
                <a:lnTo>
                  <a:pt x="571514" y="83130"/>
                </a:lnTo>
                <a:lnTo>
                  <a:pt x="581905" y="62348"/>
                </a:lnTo>
                <a:lnTo>
                  <a:pt x="592296" y="41565"/>
                </a:lnTo>
                <a:lnTo>
                  <a:pt x="602688" y="31174"/>
                </a:lnTo>
                <a:lnTo>
                  <a:pt x="613079" y="20782"/>
                </a:lnTo>
                <a:lnTo>
                  <a:pt x="623470" y="20782"/>
                </a:lnTo>
                <a:lnTo>
                  <a:pt x="654645" y="62348"/>
                </a:lnTo>
                <a:lnTo>
                  <a:pt x="675427" y="124696"/>
                </a:lnTo>
                <a:lnTo>
                  <a:pt x="685819" y="166261"/>
                </a:lnTo>
                <a:lnTo>
                  <a:pt x="696210" y="218218"/>
                </a:lnTo>
                <a:lnTo>
                  <a:pt x="706601" y="197435"/>
                </a:lnTo>
                <a:lnTo>
                  <a:pt x="716993" y="135087"/>
                </a:lnTo>
                <a:lnTo>
                  <a:pt x="727384" y="72739"/>
                </a:lnTo>
                <a:lnTo>
                  <a:pt x="737775" y="0"/>
                </a:lnTo>
              </a:path>
            </a:pathLst>
          </a:custGeom>
          <a:ln w="1093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370684" y="4478961"/>
            <a:ext cx="155575" cy="3575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265"/>
              </a:spcBef>
            </a:pPr>
            <a:r>
              <a:rPr sz="850" dirty="0">
                <a:latin typeface="Helvetica"/>
                <a:cs typeface="Helvetica"/>
              </a:rPr>
              <a:t>0</a:t>
            </a:r>
            <a:endParaRPr sz="8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spc="15" dirty="0">
                <a:latin typeface="Symbol"/>
                <a:cs typeface="Symbol"/>
              </a:rPr>
              <a:t>Ω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160233" y="3836949"/>
            <a:ext cx="134620" cy="8001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50" b="1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55486" y="3624487"/>
            <a:ext cx="184785" cy="406400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dirty="0">
                <a:latin typeface="Helvetica"/>
                <a:cs typeface="Helvetica"/>
              </a:rPr>
              <a:t>|X</a:t>
            </a:r>
            <a:r>
              <a:rPr sz="1000" b="1" spc="55" dirty="0">
                <a:latin typeface="Helvetica"/>
                <a:cs typeface="Helvetica"/>
              </a:rPr>
              <a:t> </a:t>
            </a:r>
            <a:r>
              <a:rPr sz="1000" b="1" spc="-15" dirty="0">
                <a:latin typeface="Helvetica"/>
                <a:cs typeface="Helvetica"/>
              </a:rPr>
              <a:t>(</a:t>
            </a:r>
            <a:r>
              <a:rPr sz="1000" spc="-290" dirty="0">
                <a:latin typeface="Symbol"/>
                <a:cs typeface="Symbol"/>
              </a:rPr>
              <a:t>Ω</a:t>
            </a:r>
            <a:r>
              <a:rPr sz="1000" b="1" dirty="0">
                <a:latin typeface="Helvetica"/>
                <a:cs typeface="Helvetica"/>
              </a:rPr>
              <a:t>)|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95650" y="4499888"/>
            <a:ext cx="20955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Helvetica"/>
                <a:cs typeface="Helvetica"/>
              </a:rPr>
              <a:t>−20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301037" y="4499888"/>
            <a:ext cx="14605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Helvetica"/>
                <a:cs typeface="Helvetica"/>
              </a:rPr>
              <a:t>20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763126" y="3871210"/>
            <a:ext cx="149225" cy="5867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850" dirty="0">
                <a:latin typeface="Helvetica"/>
                <a:cs typeface="Helvetica"/>
              </a:rPr>
              <a:t>−1</a:t>
            </a:r>
            <a:endParaRPr sz="8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850" dirty="0">
                <a:latin typeface="Helvetica"/>
                <a:cs typeface="Helvetica"/>
              </a:rPr>
              <a:t>−2</a:t>
            </a:r>
            <a:endParaRPr sz="8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850" dirty="0">
                <a:latin typeface="Helvetica"/>
                <a:cs typeface="Helvetica"/>
              </a:rPr>
              <a:t>−3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794300" y="3112641"/>
            <a:ext cx="85725" cy="78422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850" dirty="0">
                <a:latin typeface="Helvetica"/>
                <a:cs typeface="Helvetica"/>
              </a:rPr>
              <a:t>3</a:t>
            </a:r>
            <a:endParaRPr sz="8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850" dirty="0">
                <a:latin typeface="Helvetica"/>
                <a:cs typeface="Helvetica"/>
              </a:rPr>
              <a:t>2</a:t>
            </a:r>
            <a:endParaRPr sz="8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850" dirty="0">
                <a:latin typeface="Helvetica"/>
                <a:cs typeface="Helvetica"/>
              </a:rPr>
              <a:t>1</a:t>
            </a:r>
            <a:endParaRPr sz="8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850" dirty="0">
                <a:latin typeface="Helvetica"/>
                <a:cs typeface="Helvetica"/>
              </a:rPr>
              <a:t>0</a:t>
            </a:r>
            <a:endParaRPr sz="850">
              <a:latin typeface="Helvetica"/>
              <a:cs typeface="Helvetica"/>
            </a:endParaRPr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4897816" y="3152943"/>
          <a:ext cx="1777364" cy="132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830"/>
                <a:gridCol w="592455"/>
                <a:gridCol w="592454"/>
                <a:gridCol w="301625"/>
              </a:tblGrid>
              <a:tr h="93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3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7" name="object 67"/>
          <p:cNvSpPr/>
          <p:nvPr/>
        </p:nvSpPr>
        <p:spPr>
          <a:xfrm>
            <a:off x="5638309" y="3342694"/>
            <a:ext cx="1029335" cy="1070610"/>
          </a:xfrm>
          <a:custGeom>
            <a:avLst/>
            <a:gdLst/>
            <a:ahLst/>
            <a:cxnLst/>
            <a:rect l="l" t="t" r="r" b="b"/>
            <a:pathLst>
              <a:path w="1029334" h="1070610">
                <a:moveTo>
                  <a:pt x="0" y="0"/>
                </a:moveTo>
                <a:lnTo>
                  <a:pt x="10391" y="31174"/>
                </a:lnTo>
                <a:lnTo>
                  <a:pt x="20782" y="62348"/>
                </a:lnTo>
                <a:lnTo>
                  <a:pt x="31174" y="103913"/>
                </a:lnTo>
                <a:lnTo>
                  <a:pt x="41565" y="135087"/>
                </a:lnTo>
                <a:lnTo>
                  <a:pt x="51956" y="166261"/>
                </a:lnTo>
                <a:lnTo>
                  <a:pt x="62348" y="197435"/>
                </a:lnTo>
                <a:lnTo>
                  <a:pt x="72739" y="228609"/>
                </a:lnTo>
                <a:lnTo>
                  <a:pt x="83130" y="270175"/>
                </a:lnTo>
                <a:lnTo>
                  <a:pt x="93522" y="301349"/>
                </a:lnTo>
                <a:lnTo>
                  <a:pt x="103913" y="332523"/>
                </a:lnTo>
                <a:lnTo>
                  <a:pt x="114304" y="363697"/>
                </a:lnTo>
                <a:lnTo>
                  <a:pt x="124696" y="405263"/>
                </a:lnTo>
                <a:lnTo>
                  <a:pt x="135087" y="436437"/>
                </a:lnTo>
                <a:lnTo>
                  <a:pt x="145468" y="467611"/>
                </a:lnTo>
                <a:lnTo>
                  <a:pt x="155859" y="498785"/>
                </a:lnTo>
                <a:lnTo>
                  <a:pt x="166250" y="529959"/>
                </a:lnTo>
                <a:lnTo>
                  <a:pt x="176642" y="571524"/>
                </a:lnTo>
                <a:lnTo>
                  <a:pt x="187033" y="602699"/>
                </a:lnTo>
                <a:lnTo>
                  <a:pt x="197425" y="633873"/>
                </a:lnTo>
                <a:lnTo>
                  <a:pt x="207816" y="665047"/>
                </a:lnTo>
                <a:lnTo>
                  <a:pt x="218207" y="696221"/>
                </a:lnTo>
                <a:lnTo>
                  <a:pt x="228599" y="737786"/>
                </a:lnTo>
                <a:lnTo>
                  <a:pt x="238990" y="768960"/>
                </a:lnTo>
                <a:lnTo>
                  <a:pt x="249381" y="800134"/>
                </a:lnTo>
                <a:lnTo>
                  <a:pt x="259773" y="831309"/>
                </a:lnTo>
                <a:lnTo>
                  <a:pt x="270164" y="872874"/>
                </a:lnTo>
                <a:lnTo>
                  <a:pt x="280555" y="904048"/>
                </a:lnTo>
                <a:lnTo>
                  <a:pt x="290947" y="935211"/>
                </a:lnTo>
                <a:lnTo>
                  <a:pt x="301338" y="966385"/>
                </a:lnTo>
                <a:lnTo>
                  <a:pt x="311730" y="997560"/>
                </a:lnTo>
                <a:lnTo>
                  <a:pt x="322121" y="1039125"/>
                </a:lnTo>
                <a:lnTo>
                  <a:pt x="332512" y="1070299"/>
                </a:lnTo>
                <a:lnTo>
                  <a:pt x="342904" y="509176"/>
                </a:lnTo>
                <a:lnTo>
                  <a:pt x="353295" y="540350"/>
                </a:lnTo>
                <a:lnTo>
                  <a:pt x="363686" y="571524"/>
                </a:lnTo>
                <a:lnTo>
                  <a:pt x="374078" y="602699"/>
                </a:lnTo>
                <a:lnTo>
                  <a:pt x="384469" y="644253"/>
                </a:lnTo>
                <a:lnTo>
                  <a:pt x="394860" y="675427"/>
                </a:lnTo>
                <a:lnTo>
                  <a:pt x="405252" y="706601"/>
                </a:lnTo>
                <a:lnTo>
                  <a:pt x="415643" y="737775"/>
                </a:lnTo>
                <a:lnTo>
                  <a:pt x="426035" y="768950"/>
                </a:lnTo>
                <a:lnTo>
                  <a:pt x="436426" y="810515"/>
                </a:lnTo>
                <a:lnTo>
                  <a:pt x="446817" y="841689"/>
                </a:lnTo>
                <a:lnTo>
                  <a:pt x="457209" y="872863"/>
                </a:lnTo>
                <a:lnTo>
                  <a:pt x="467600" y="904037"/>
                </a:lnTo>
                <a:lnTo>
                  <a:pt x="477991" y="945603"/>
                </a:lnTo>
                <a:lnTo>
                  <a:pt x="488383" y="976777"/>
                </a:lnTo>
                <a:lnTo>
                  <a:pt x="498774" y="1007951"/>
                </a:lnTo>
                <a:lnTo>
                  <a:pt x="509165" y="1039125"/>
                </a:lnTo>
                <a:lnTo>
                  <a:pt x="519557" y="477991"/>
                </a:lnTo>
                <a:lnTo>
                  <a:pt x="529948" y="509165"/>
                </a:lnTo>
                <a:lnTo>
                  <a:pt x="540340" y="540340"/>
                </a:lnTo>
                <a:lnTo>
                  <a:pt x="550731" y="581905"/>
                </a:lnTo>
                <a:lnTo>
                  <a:pt x="561122" y="613079"/>
                </a:lnTo>
                <a:lnTo>
                  <a:pt x="571514" y="644253"/>
                </a:lnTo>
                <a:lnTo>
                  <a:pt x="581905" y="675427"/>
                </a:lnTo>
                <a:lnTo>
                  <a:pt x="592296" y="716993"/>
                </a:lnTo>
                <a:lnTo>
                  <a:pt x="602688" y="748167"/>
                </a:lnTo>
                <a:lnTo>
                  <a:pt x="613079" y="779341"/>
                </a:lnTo>
                <a:lnTo>
                  <a:pt x="623470" y="810515"/>
                </a:lnTo>
                <a:lnTo>
                  <a:pt x="633862" y="841689"/>
                </a:lnTo>
                <a:lnTo>
                  <a:pt x="644253" y="883255"/>
                </a:lnTo>
                <a:lnTo>
                  <a:pt x="654645" y="914429"/>
                </a:lnTo>
                <a:lnTo>
                  <a:pt x="665036" y="945603"/>
                </a:lnTo>
                <a:lnTo>
                  <a:pt x="675427" y="976777"/>
                </a:lnTo>
                <a:lnTo>
                  <a:pt x="685819" y="1018342"/>
                </a:lnTo>
                <a:lnTo>
                  <a:pt x="696210" y="1049516"/>
                </a:lnTo>
                <a:lnTo>
                  <a:pt x="706601" y="488383"/>
                </a:lnTo>
                <a:lnTo>
                  <a:pt x="716993" y="519557"/>
                </a:lnTo>
                <a:lnTo>
                  <a:pt x="727384" y="550731"/>
                </a:lnTo>
                <a:lnTo>
                  <a:pt x="737775" y="581905"/>
                </a:lnTo>
                <a:lnTo>
                  <a:pt x="748167" y="613079"/>
                </a:lnTo>
                <a:lnTo>
                  <a:pt x="758558" y="654645"/>
                </a:lnTo>
                <a:lnTo>
                  <a:pt x="768950" y="685819"/>
                </a:lnTo>
                <a:lnTo>
                  <a:pt x="779341" y="716993"/>
                </a:lnTo>
                <a:lnTo>
                  <a:pt x="789732" y="748167"/>
                </a:lnTo>
                <a:lnTo>
                  <a:pt x="800124" y="779341"/>
                </a:lnTo>
                <a:lnTo>
                  <a:pt x="810515" y="820906"/>
                </a:lnTo>
                <a:lnTo>
                  <a:pt x="820906" y="852080"/>
                </a:lnTo>
                <a:lnTo>
                  <a:pt x="831298" y="883255"/>
                </a:lnTo>
                <a:lnTo>
                  <a:pt x="841689" y="914429"/>
                </a:lnTo>
                <a:lnTo>
                  <a:pt x="852070" y="955994"/>
                </a:lnTo>
                <a:lnTo>
                  <a:pt x="862461" y="987168"/>
                </a:lnTo>
                <a:lnTo>
                  <a:pt x="872852" y="1018342"/>
                </a:lnTo>
                <a:lnTo>
                  <a:pt x="883244" y="1049516"/>
                </a:lnTo>
                <a:lnTo>
                  <a:pt x="893635" y="488383"/>
                </a:lnTo>
                <a:lnTo>
                  <a:pt x="904026" y="519557"/>
                </a:lnTo>
                <a:lnTo>
                  <a:pt x="914418" y="550731"/>
                </a:lnTo>
                <a:lnTo>
                  <a:pt x="924809" y="592296"/>
                </a:lnTo>
                <a:lnTo>
                  <a:pt x="935201" y="623470"/>
                </a:lnTo>
                <a:lnTo>
                  <a:pt x="945592" y="654645"/>
                </a:lnTo>
                <a:lnTo>
                  <a:pt x="955983" y="685819"/>
                </a:lnTo>
                <a:lnTo>
                  <a:pt x="966375" y="727384"/>
                </a:lnTo>
                <a:lnTo>
                  <a:pt x="976766" y="758558"/>
                </a:lnTo>
                <a:lnTo>
                  <a:pt x="987157" y="789732"/>
                </a:lnTo>
                <a:lnTo>
                  <a:pt x="997549" y="820906"/>
                </a:lnTo>
                <a:lnTo>
                  <a:pt x="1007940" y="852080"/>
                </a:lnTo>
                <a:lnTo>
                  <a:pt x="1018331" y="893646"/>
                </a:lnTo>
                <a:lnTo>
                  <a:pt x="1028723" y="924820"/>
                </a:lnTo>
              </a:path>
            </a:pathLst>
          </a:custGeom>
          <a:ln w="1093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00522" y="3228389"/>
            <a:ext cx="737870" cy="572135"/>
          </a:xfrm>
          <a:custGeom>
            <a:avLst/>
            <a:gdLst/>
            <a:ahLst/>
            <a:cxnLst/>
            <a:rect l="l" t="t" r="r" b="b"/>
            <a:pathLst>
              <a:path w="737870" h="572135">
                <a:moveTo>
                  <a:pt x="0" y="124696"/>
                </a:moveTo>
                <a:lnTo>
                  <a:pt x="10391" y="155870"/>
                </a:lnTo>
                <a:lnTo>
                  <a:pt x="20782" y="187044"/>
                </a:lnTo>
                <a:lnTo>
                  <a:pt x="31174" y="228609"/>
                </a:lnTo>
                <a:lnTo>
                  <a:pt x="41565" y="259784"/>
                </a:lnTo>
                <a:lnTo>
                  <a:pt x="51956" y="290958"/>
                </a:lnTo>
                <a:lnTo>
                  <a:pt x="62348" y="322132"/>
                </a:lnTo>
                <a:lnTo>
                  <a:pt x="72739" y="363697"/>
                </a:lnTo>
                <a:lnTo>
                  <a:pt x="83130" y="394871"/>
                </a:lnTo>
                <a:lnTo>
                  <a:pt x="93522" y="426045"/>
                </a:lnTo>
                <a:lnTo>
                  <a:pt x="103913" y="457219"/>
                </a:lnTo>
                <a:lnTo>
                  <a:pt x="114304" y="488394"/>
                </a:lnTo>
                <a:lnTo>
                  <a:pt x="124696" y="529959"/>
                </a:lnTo>
                <a:lnTo>
                  <a:pt x="135087" y="561133"/>
                </a:lnTo>
                <a:lnTo>
                  <a:pt x="145479" y="0"/>
                </a:lnTo>
                <a:lnTo>
                  <a:pt x="155870" y="31174"/>
                </a:lnTo>
                <a:lnTo>
                  <a:pt x="166261" y="62348"/>
                </a:lnTo>
                <a:lnTo>
                  <a:pt x="176653" y="93522"/>
                </a:lnTo>
                <a:lnTo>
                  <a:pt x="187044" y="135087"/>
                </a:lnTo>
                <a:lnTo>
                  <a:pt x="197435" y="166261"/>
                </a:lnTo>
                <a:lnTo>
                  <a:pt x="207827" y="197435"/>
                </a:lnTo>
                <a:lnTo>
                  <a:pt x="218218" y="228609"/>
                </a:lnTo>
                <a:lnTo>
                  <a:pt x="228609" y="259784"/>
                </a:lnTo>
                <a:lnTo>
                  <a:pt x="239001" y="301349"/>
                </a:lnTo>
                <a:lnTo>
                  <a:pt x="249392" y="332523"/>
                </a:lnTo>
                <a:lnTo>
                  <a:pt x="259784" y="363697"/>
                </a:lnTo>
                <a:lnTo>
                  <a:pt x="270175" y="394871"/>
                </a:lnTo>
                <a:lnTo>
                  <a:pt x="280566" y="436437"/>
                </a:lnTo>
                <a:lnTo>
                  <a:pt x="290958" y="467611"/>
                </a:lnTo>
                <a:lnTo>
                  <a:pt x="301349" y="498785"/>
                </a:lnTo>
                <a:lnTo>
                  <a:pt x="311730" y="529959"/>
                </a:lnTo>
                <a:lnTo>
                  <a:pt x="322121" y="561133"/>
                </a:lnTo>
                <a:lnTo>
                  <a:pt x="332512" y="0"/>
                </a:lnTo>
                <a:lnTo>
                  <a:pt x="342904" y="31174"/>
                </a:lnTo>
                <a:lnTo>
                  <a:pt x="353295" y="72739"/>
                </a:lnTo>
                <a:lnTo>
                  <a:pt x="363686" y="103913"/>
                </a:lnTo>
                <a:lnTo>
                  <a:pt x="374078" y="135087"/>
                </a:lnTo>
                <a:lnTo>
                  <a:pt x="384469" y="166261"/>
                </a:lnTo>
                <a:lnTo>
                  <a:pt x="394860" y="197435"/>
                </a:lnTo>
                <a:lnTo>
                  <a:pt x="405252" y="239001"/>
                </a:lnTo>
                <a:lnTo>
                  <a:pt x="415643" y="270175"/>
                </a:lnTo>
                <a:lnTo>
                  <a:pt x="426035" y="301349"/>
                </a:lnTo>
                <a:lnTo>
                  <a:pt x="436426" y="332523"/>
                </a:lnTo>
                <a:lnTo>
                  <a:pt x="446817" y="374089"/>
                </a:lnTo>
                <a:lnTo>
                  <a:pt x="457209" y="405263"/>
                </a:lnTo>
                <a:lnTo>
                  <a:pt x="467600" y="436437"/>
                </a:lnTo>
                <a:lnTo>
                  <a:pt x="477991" y="467611"/>
                </a:lnTo>
                <a:lnTo>
                  <a:pt x="488383" y="498774"/>
                </a:lnTo>
                <a:lnTo>
                  <a:pt x="498774" y="540340"/>
                </a:lnTo>
                <a:lnTo>
                  <a:pt x="509165" y="571514"/>
                </a:lnTo>
                <a:lnTo>
                  <a:pt x="519557" y="10391"/>
                </a:lnTo>
                <a:lnTo>
                  <a:pt x="529948" y="41565"/>
                </a:lnTo>
                <a:lnTo>
                  <a:pt x="540340" y="72739"/>
                </a:lnTo>
                <a:lnTo>
                  <a:pt x="550731" y="103913"/>
                </a:lnTo>
                <a:lnTo>
                  <a:pt x="561122" y="145479"/>
                </a:lnTo>
                <a:lnTo>
                  <a:pt x="571514" y="176642"/>
                </a:lnTo>
                <a:lnTo>
                  <a:pt x="581905" y="207816"/>
                </a:lnTo>
                <a:lnTo>
                  <a:pt x="592296" y="238990"/>
                </a:lnTo>
                <a:lnTo>
                  <a:pt x="602688" y="270164"/>
                </a:lnTo>
                <a:lnTo>
                  <a:pt x="613079" y="311730"/>
                </a:lnTo>
                <a:lnTo>
                  <a:pt x="623470" y="342904"/>
                </a:lnTo>
                <a:lnTo>
                  <a:pt x="633862" y="374078"/>
                </a:lnTo>
                <a:lnTo>
                  <a:pt x="644253" y="405252"/>
                </a:lnTo>
                <a:lnTo>
                  <a:pt x="654645" y="446817"/>
                </a:lnTo>
                <a:lnTo>
                  <a:pt x="665036" y="477991"/>
                </a:lnTo>
                <a:lnTo>
                  <a:pt x="675427" y="509165"/>
                </a:lnTo>
                <a:lnTo>
                  <a:pt x="685819" y="540340"/>
                </a:lnTo>
                <a:lnTo>
                  <a:pt x="696210" y="571514"/>
                </a:lnTo>
                <a:lnTo>
                  <a:pt x="706601" y="10380"/>
                </a:lnTo>
                <a:lnTo>
                  <a:pt x="716993" y="41554"/>
                </a:lnTo>
                <a:lnTo>
                  <a:pt x="727384" y="83120"/>
                </a:lnTo>
                <a:lnTo>
                  <a:pt x="737775" y="114294"/>
                </a:lnTo>
              </a:path>
            </a:pathLst>
          </a:custGeom>
          <a:ln w="1093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708740" y="4499888"/>
            <a:ext cx="155575" cy="30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ts val="1010"/>
              </a:lnSpc>
              <a:spcBef>
                <a:spcPts val="100"/>
              </a:spcBef>
            </a:pPr>
            <a:r>
              <a:rPr sz="850" dirty="0">
                <a:latin typeface="Helvetica"/>
                <a:cs typeface="Helvetica"/>
              </a:rPr>
              <a:t>0</a:t>
            </a:r>
            <a:endParaRPr sz="850">
              <a:latin typeface="Helvetica"/>
              <a:cs typeface="Helvetica"/>
            </a:endParaRPr>
          </a:p>
          <a:p>
            <a:pPr marL="12700">
              <a:lnSpc>
                <a:spcPts val="1190"/>
              </a:lnSpc>
            </a:pPr>
            <a:r>
              <a:rPr sz="1000" spc="15" dirty="0">
                <a:latin typeface="Symbol"/>
                <a:cs typeface="Symbol"/>
              </a:rPr>
              <a:t>Ω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91804" y="3805773"/>
            <a:ext cx="134620" cy="8001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50" b="1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487057" y="3629654"/>
            <a:ext cx="184785" cy="412115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dirty="0">
                <a:latin typeface="Helvetica"/>
                <a:cs typeface="Helvetica"/>
              </a:rPr>
              <a:t>&lt;X</a:t>
            </a:r>
            <a:r>
              <a:rPr sz="1000" b="1" spc="75" dirty="0">
                <a:latin typeface="Helvetica"/>
                <a:cs typeface="Helvetica"/>
              </a:rPr>
              <a:t> </a:t>
            </a:r>
            <a:r>
              <a:rPr sz="1000" b="1" spc="-15" dirty="0">
                <a:latin typeface="Helvetica"/>
                <a:cs typeface="Helvetica"/>
              </a:rPr>
              <a:t>(</a:t>
            </a:r>
            <a:r>
              <a:rPr sz="1000" spc="-290" dirty="0">
                <a:latin typeface="Symbol"/>
                <a:cs typeface="Symbol"/>
              </a:rPr>
              <a:t>Ω</a:t>
            </a:r>
            <a:r>
              <a:rPr sz="1000" b="1" dirty="0">
                <a:latin typeface="Helvetica"/>
                <a:cs typeface="Helvetica"/>
              </a:rPr>
              <a:t>)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00752" y="5265265"/>
            <a:ext cx="7487598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Lucida Grande"/>
                <a:cs typeface="Lucida Grande"/>
              </a:rPr>
              <a:t>Pulse x1(t) = u(t) − u(t − 1) and its magnitude and phase  spectra.</a:t>
            </a:r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 smtClean="0"/>
              <a:t>15/23</a:t>
            </a:r>
            <a:endParaRPr lang="mr-IN" dirty="0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38830" y="31681"/>
            <a:ext cx="323342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70" dirty="0">
                <a:solidFill>
                  <a:srgbClr val="04064C"/>
                </a:solidFill>
              </a:rPr>
              <a:t>Convolution  </a:t>
            </a:r>
            <a:r>
              <a:rPr sz="2200" spc="-80" dirty="0">
                <a:solidFill>
                  <a:srgbClr val="04064C"/>
                </a:solidFill>
              </a:rPr>
              <a:t>and</a:t>
            </a:r>
            <a:r>
              <a:rPr sz="2200" spc="-70" dirty="0">
                <a:solidFill>
                  <a:srgbClr val="04064C"/>
                </a:solidFill>
              </a:rPr>
              <a:t> </a:t>
            </a:r>
            <a:r>
              <a:rPr sz="2200" spc="-35" dirty="0">
                <a:solidFill>
                  <a:srgbClr val="04064C"/>
                </a:solidFill>
              </a:rPr>
              <a:t>filtering</a:t>
            </a:r>
            <a:endParaRPr sz="2200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 smtClean="0"/>
              <a:t>16/23</a:t>
            </a:r>
            <a:endParaRPr lang="mr-IN" dirty="0"/>
          </a:p>
        </p:txBody>
      </p:sp>
      <p:pic>
        <p:nvPicPr>
          <p:cNvPr id="34" name="Picture 33" descr="newcommand_Lap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698500"/>
            <a:ext cx="7505700" cy="4902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 smtClean="0"/>
              <a:t>17/23</a:t>
            </a:r>
            <a:endParaRPr lang="mr-IN" dirty="0"/>
          </a:p>
        </p:txBody>
      </p:sp>
      <p:pic>
        <p:nvPicPr>
          <p:cNvPr id="49" name="Picture 48" descr="newcommand_Lap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774700"/>
            <a:ext cx="7581900" cy="3708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38930" y="31681"/>
            <a:ext cx="173863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30" dirty="0">
                <a:solidFill>
                  <a:srgbClr val="04064C"/>
                </a:solidFill>
              </a:rPr>
              <a:t>Ideal</a:t>
            </a:r>
            <a:r>
              <a:rPr sz="2200" spc="150" dirty="0">
                <a:solidFill>
                  <a:srgbClr val="04064C"/>
                </a:solidFill>
              </a:rPr>
              <a:t> </a:t>
            </a:r>
            <a:r>
              <a:rPr sz="2200" spc="-35" dirty="0">
                <a:solidFill>
                  <a:srgbClr val="04064C"/>
                </a:solidFill>
              </a:rPr>
              <a:t>filtering</a:t>
            </a:r>
            <a:endParaRPr sz="2200"/>
          </a:p>
        </p:txBody>
      </p:sp>
      <p:sp>
        <p:nvSpPr>
          <p:cNvPr id="12" name="object 12"/>
          <p:cNvSpPr txBox="1"/>
          <p:nvPr/>
        </p:nvSpPr>
        <p:spPr>
          <a:xfrm>
            <a:off x="347294" y="782035"/>
            <a:ext cx="8117256" cy="57390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dirty="0">
                <a:latin typeface="Lucida Grande"/>
                <a:cs typeface="Lucida Grande"/>
              </a:rPr>
              <a:t>Filtering: to pass desired frequency component and to attenuate  undesirable components</a:t>
            </a:r>
          </a:p>
        </p:txBody>
      </p:sp>
      <p:sp>
        <p:nvSpPr>
          <p:cNvPr id="13" name="object 13"/>
          <p:cNvSpPr/>
          <p:nvPr/>
        </p:nvSpPr>
        <p:spPr>
          <a:xfrm>
            <a:off x="2452867" y="2159908"/>
            <a:ext cx="0" cy="945515"/>
          </a:xfrm>
          <a:custGeom>
            <a:avLst/>
            <a:gdLst/>
            <a:ahLst/>
            <a:cxnLst/>
            <a:rect l="l" t="t" r="r" b="b"/>
            <a:pathLst>
              <a:path h="945514">
                <a:moveTo>
                  <a:pt x="0" y="944971"/>
                </a:moveTo>
                <a:lnTo>
                  <a:pt x="0" y="0"/>
                </a:lnTo>
              </a:path>
            </a:pathLst>
          </a:custGeom>
          <a:ln w="19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7159" y="2054580"/>
            <a:ext cx="91416" cy="11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47899" y="2429190"/>
            <a:ext cx="507365" cy="537210"/>
          </a:xfrm>
          <a:custGeom>
            <a:avLst/>
            <a:gdLst/>
            <a:ahLst/>
            <a:cxnLst/>
            <a:rect l="l" t="t" r="r" b="b"/>
            <a:pathLst>
              <a:path w="507364" h="537210">
                <a:moveTo>
                  <a:pt x="0" y="0"/>
                </a:moveTo>
                <a:lnTo>
                  <a:pt x="506766" y="0"/>
                </a:lnTo>
                <a:lnTo>
                  <a:pt x="506766" y="536576"/>
                </a:lnTo>
                <a:lnTo>
                  <a:pt x="0" y="536576"/>
                </a:lnTo>
                <a:lnTo>
                  <a:pt x="0" y="0"/>
                </a:lnTo>
                <a:close/>
              </a:path>
            </a:pathLst>
          </a:custGeom>
          <a:ln w="19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8097" y="2966415"/>
            <a:ext cx="1839595" cy="9525"/>
          </a:xfrm>
          <a:custGeom>
            <a:avLst/>
            <a:gdLst/>
            <a:ahLst/>
            <a:cxnLst/>
            <a:rect l="l" t="t" r="r" b="b"/>
            <a:pathLst>
              <a:path w="1839595" h="9525">
                <a:moveTo>
                  <a:pt x="0" y="9288"/>
                </a:moveTo>
                <a:lnTo>
                  <a:pt x="1839268" y="0"/>
                </a:lnTo>
              </a:path>
            </a:pathLst>
          </a:custGeom>
          <a:ln w="19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97247" y="2920706"/>
            <a:ext cx="115443" cy="9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7336" y="2159908"/>
            <a:ext cx="0" cy="945515"/>
          </a:xfrm>
          <a:custGeom>
            <a:avLst/>
            <a:gdLst/>
            <a:ahLst/>
            <a:cxnLst/>
            <a:rect l="l" t="t" r="r" b="b"/>
            <a:pathLst>
              <a:path h="945514">
                <a:moveTo>
                  <a:pt x="0" y="944971"/>
                </a:moveTo>
                <a:lnTo>
                  <a:pt x="0" y="0"/>
                </a:lnTo>
              </a:path>
            </a:pathLst>
          </a:custGeom>
          <a:ln w="19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41628" y="2054580"/>
            <a:ext cx="91416" cy="115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4484" y="2429190"/>
            <a:ext cx="596265" cy="537210"/>
          </a:xfrm>
          <a:custGeom>
            <a:avLst/>
            <a:gdLst/>
            <a:ahLst/>
            <a:cxnLst/>
            <a:rect l="l" t="t" r="r" b="b"/>
            <a:pathLst>
              <a:path w="596264" h="537210">
                <a:moveTo>
                  <a:pt x="0" y="0"/>
                </a:moveTo>
                <a:lnTo>
                  <a:pt x="596196" y="0"/>
                </a:lnTo>
                <a:lnTo>
                  <a:pt x="596196" y="536576"/>
                </a:lnTo>
                <a:lnTo>
                  <a:pt x="0" y="536576"/>
                </a:lnTo>
                <a:lnTo>
                  <a:pt x="0" y="0"/>
                </a:lnTo>
                <a:close/>
              </a:path>
            </a:pathLst>
          </a:custGeom>
          <a:ln w="19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62804" y="3799448"/>
            <a:ext cx="0" cy="945515"/>
          </a:xfrm>
          <a:custGeom>
            <a:avLst/>
            <a:gdLst/>
            <a:ahLst/>
            <a:cxnLst/>
            <a:rect l="l" t="t" r="r" b="b"/>
            <a:pathLst>
              <a:path h="945514">
                <a:moveTo>
                  <a:pt x="0" y="944971"/>
                </a:moveTo>
                <a:lnTo>
                  <a:pt x="0" y="0"/>
                </a:lnTo>
              </a:path>
            </a:pathLst>
          </a:custGeom>
          <a:ln w="19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17096" y="3694120"/>
            <a:ext cx="91416" cy="115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23691" y="4583467"/>
            <a:ext cx="1760220" cy="12065"/>
          </a:xfrm>
          <a:custGeom>
            <a:avLst/>
            <a:gdLst/>
            <a:ahLst/>
            <a:cxnLst/>
            <a:rect l="l" t="t" r="r" b="b"/>
            <a:pathLst>
              <a:path w="1760220" h="12064">
                <a:moveTo>
                  <a:pt x="0" y="11903"/>
                </a:moveTo>
                <a:lnTo>
                  <a:pt x="1759776" y="0"/>
                </a:lnTo>
              </a:path>
            </a:pathLst>
          </a:custGeom>
          <a:ln w="19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73288" y="4537760"/>
            <a:ext cx="115505" cy="914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87336" y="3749765"/>
            <a:ext cx="0" cy="945515"/>
          </a:xfrm>
          <a:custGeom>
            <a:avLst/>
            <a:gdLst/>
            <a:ahLst/>
            <a:cxnLst/>
            <a:rect l="l" t="t" r="r" b="b"/>
            <a:pathLst>
              <a:path h="945514">
                <a:moveTo>
                  <a:pt x="0" y="944971"/>
                </a:moveTo>
                <a:lnTo>
                  <a:pt x="0" y="0"/>
                </a:lnTo>
              </a:path>
            </a:pathLst>
          </a:custGeom>
          <a:ln w="19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41628" y="3644437"/>
            <a:ext cx="91416" cy="115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87336" y="4596045"/>
            <a:ext cx="1760220" cy="9525"/>
          </a:xfrm>
          <a:custGeom>
            <a:avLst/>
            <a:gdLst/>
            <a:ahLst/>
            <a:cxnLst/>
            <a:rect l="l" t="t" r="r" b="b"/>
            <a:pathLst>
              <a:path w="1760220" h="9525">
                <a:moveTo>
                  <a:pt x="0" y="9261"/>
                </a:moveTo>
                <a:lnTo>
                  <a:pt x="1759775" y="0"/>
                </a:lnTo>
              </a:path>
            </a:pathLst>
          </a:custGeom>
          <a:ln w="19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36986" y="4550338"/>
            <a:ext cx="115451" cy="91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64072" y="2966442"/>
            <a:ext cx="1760220" cy="9525"/>
          </a:xfrm>
          <a:custGeom>
            <a:avLst/>
            <a:gdLst/>
            <a:ahLst/>
            <a:cxnLst/>
            <a:rect l="l" t="t" r="r" b="b"/>
            <a:pathLst>
              <a:path w="1760220" h="9525">
                <a:moveTo>
                  <a:pt x="0" y="9261"/>
                </a:moveTo>
                <a:lnTo>
                  <a:pt x="1759775" y="0"/>
                </a:lnTo>
              </a:path>
            </a:pathLst>
          </a:custGeom>
          <a:ln w="19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13722" y="2920733"/>
            <a:ext cx="115451" cy="914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55831" y="4048857"/>
            <a:ext cx="596265" cy="537210"/>
          </a:xfrm>
          <a:custGeom>
            <a:avLst/>
            <a:gdLst/>
            <a:ahLst/>
            <a:cxnLst/>
            <a:rect l="l" t="t" r="r" b="b"/>
            <a:pathLst>
              <a:path w="596264" h="537210">
                <a:moveTo>
                  <a:pt x="0" y="536576"/>
                </a:moveTo>
                <a:lnTo>
                  <a:pt x="0" y="0"/>
                </a:lnTo>
                <a:lnTo>
                  <a:pt x="596196" y="0"/>
                </a:lnTo>
              </a:path>
            </a:pathLst>
          </a:custGeom>
          <a:ln w="19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7336" y="4068730"/>
            <a:ext cx="457200" cy="537210"/>
          </a:xfrm>
          <a:custGeom>
            <a:avLst/>
            <a:gdLst/>
            <a:ahLst/>
            <a:cxnLst/>
            <a:rect l="l" t="t" r="r" b="b"/>
            <a:pathLst>
              <a:path w="457200" h="537210">
                <a:moveTo>
                  <a:pt x="0" y="0"/>
                </a:moveTo>
                <a:lnTo>
                  <a:pt x="457083" y="0"/>
                </a:lnTo>
                <a:lnTo>
                  <a:pt x="457083" y="536576"/>
                </a:lnTo>
                <a:lnTo>
                  <a:pt x="0" y="536576"/>
                </a:lnTo>
                <a:lnTo>
                  <a:pt x="0" y="0"/>
                </a:lnTo>
                <a:close/>
              </a:path>
            </a:pathLst>
          </a:custGeom>
          <a:ln w="19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30680" y="4068730"/>
            <a:ext cx="805180" cy="537210"/>
          </a:xfrm>
          <a:custGeom>
            <a:avLst/>
            <a:gdLst/>
            <a:ahLst/>
            <a:cxnLst/>
            <a:rect l="l" t="t" r="r" b="b"/>
            <a:pathLst>
              <a:path w="805179" h="537210">
                <a:moveTo>
                  <a:pt x="0" y="536576"/>
                </a:moveTo>
                <a:lnTo>
                  <a:pt x="0" y="0"/>
                </a:lnTo>
                <a:lnTo>
                  <a:pt x="804865" y="0"/>
                </a:lnTo>
              </a:path>
            </a:pathLst>
          </a:custGeom>
          <a:ln w="19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83585" y="1735615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12"/>
                </a:lnTo>
              </a:path>
            </a:pathLst>
          </a:custGeom>
          <a:ln w="5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07872" y="1745551"/>
            <a:ext cx="211223" cy="134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41925" y="1735615"/>
            <a:ext cx="245445" cy="1391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20162" y="1735615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12"/>
                </a:lnTo>
              </a:path>
            </a:pathLst>
          </a:custGeom>
          <a:ln w="5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00168" y="1795234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12"/>
                </a:lnTo>
              </a:path>
            </a:pathLst>
          </a:custGeom>
          <a:ln w="5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25448" y="1805171"/>
            <a:ext cx="213210" cy="134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62483" y="1795234"/>
            <a:ext cx="244451" cy="1391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39726" y="1795234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12"/>
                </a:lnTo>
              </a:path>
            </a:pathLst>
          </a:custGeom>
          <a:ln w="5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57750" y="3434775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12"/>
                </a:lnTo>
              </a:path>
            </a:pathLst>
          </a:custGeom>
          <a:ln w="5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83030" y="3444711"/>
            <a:ext cx="229108" cy="134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35963" y="3434775"/>
            <a:ext cx="244451" cy="1391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13206" y="3434775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12"/>
                </a:lnTo>
              </a:path>
            </a:pathLst>
          </a:custGeom>
          <a:ln w="5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19048" y="3420864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12"/>
                </a:lnTo>
              </a:path>
            </a:pathLst>
          </a:custGeom>
          <a:ln w="5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43335" y="3430800"/>
            <a:ext cx="206568" cy="1162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75400" y="3420864"/>
            <a:ext cx="245445" cy="1391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3637" y="3420864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112"/>
                </a:lnTo>
              </a:path>
            </a:pathLst>
          </a:custGeom>
          <a:ln w="5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98167" y="3040291"/>
            <a:ext cx="139151" cy="1182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92908" y="2915090"/>
            <a:ext cx="87729" cy="9737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2636" y="4699705"/>
            <a:ext cx="126054" cy="11427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53143" y="3040291"/>
            <a:ext cx="139151" cy="1182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79150" y="4699705"/>
            <a:ext cx="141953" cy="11427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74491" y="4699705"/>
            <a:ext cx="141953" cy="11427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49340" y="3040291"/>
            <a:ext cx="141953" cy="11825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72400" y="4534757"/>
            <a:ext cx="87729" cy="9737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06235" y="2895217"/>
            <a:ext cx="87729" cy="9737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26108" y="4544694"/>
            <a:ext cx="87729" cy="9737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75867" y="2290078"/>
            <a:ext cx="46355" cy="92710"/>
          </a:xfrm>
          <a:custGeom>
            <a:avLst/>
            <a:gdLst/>
            <a:ahLst/>
            <a:cxnLst/>
            <a:rect l="l" t="t" r="r" b="b"/>
            <a:pathLst>
              <a:path w="46355" h="92710">
                <a:moveTo>
                  <a:pt x="45735" y="88435"/>
                </a:moveTo>
                <a:lnTo>
                  <a:pt x="834" y="88435"/>
                </a:lnTo>
                <a:lnTo>
                  <a:pt x="834" y="92410"/>
                </a:lnTo>
                <a:lnTo>
                  <a:pt x="45735" y="92410"/>
                </a:lnTo>
                <a:lnTo>
                  <a:pt x="45735" y="88435"/>
                </a:lnTo>
                <a:close/>
              </a:path>
              <a:path w="46355" h="92710">
                <a:moveTo>
                  <a:pt x="28396" y="9669"/>
                </a:moveTo>
                <a:lnTo>
                  <a:pt x="18471" y="9669"/>
                </a:lnTo>
                <a:lnTo>
                  <a:pt x="18435" y="86906"/>
                </a:lnTo>
                <a:lnTo>
                  <a:pt x="18041" y="88435"/>
                </a:lnTo>
                <a:lnTo>
                  <a:pt x="28816" y="88435"/>
                </a:lnTo>
                <a:lnTo>
                  <a:pt x="28396" y="86906"/>
                </a:lnTo>
                <a:lnTo>
                  <a:pt x="28396" y="9669"/>
                </a:lnTo>
                <a:close/>
              </a:path>
              <a:path w="46355" h="92710">
                <a:moveTo>
                  <a:pt x="28396" y="0"/>
                </a:moveTo>
                <a:lnTo>
                  <a:pt x="25206" y="0"/>
                </a:lnTo>
                <a:lnTo>
                  <a:pt x="18268" y="5170"/>
                </a:lnTo>
                <a:lnTo>
                  <a:pt x="11044" y="7825"/>
                </a:lnTo>
                <a:lnTo>
                  <a:pt x="4599" y="8803"/>
                </a:lnTo>
                <a:lnTo>
                  <a:pt x="0" y="8942"/>
                </a:lnTo>
                <a:lnTo>
                  <a:pt x="0" y="12917"/>
                </a:lnTo>
                <a:lnTo>
                  <a:pt x="11135" y="12917"/>
                </a:lnTo>
                <a:lnTo>
                  <a:pt x="18471" y="9669"/>
                </a:lnTo>
                <a:lnTo>
                  <a:pt x="28396" y="9669"/>
                </a:lnTo>
                <a:lnTo>
                  <a:pt x="28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7293" y="2280141"/>
            <a:ext cx="46355" cy="92710"/>
          </a:xfrm>
          <a:custGeom>
            <a:avLst/>
            <a:gdLst/>
            <a:ahLst/>
            <a:cxnLst/>
            <a:rect l="l" t="t" r="r" b="b"/>
            <a:pathLst>
              <a:path w="46354" h="92710">
                <a:moveTo>
                  <a:pt x="45735" y="88435"/>
                </a:moveTo>
                <a:lnTo>
                  <a:pt x="834" y="88435"/>
                </a:lnTo>
                <a:lnTo>
                  <a:pt x="834" y="92410"/>
                </a:lnTo>
                <a:lnTo>
                  <a:pt x="45735" y="92410"/>
                </a:lnTo>
                <a:lnTo>
                  <a:pt x="45735" y="88435"/>
                </a:lnTo>
                <a:close/>
              </a:path>
              <a:path w="46354" h="92710">
                <a:moveTo>
                  <a:pt x="28396" y="9669"/>
                </a:moveTo>
                <a:lnTo>
                  <a:pt x="18472" y="9669"/>
                </a:lnTo>
                <a:lnTo>
                  <a:pt x="18435" y="86906"/>
                </a:lnTo>
                <a:lnTo>
                  <a:pt x="18040" y="88435"/>
                </a:lnTo>
                <a:lnTo>
                  <a:pt x="28816" y="88435"/>
                </a:lnTo>
                <a:lnTo>
                  <a:pt x="28396" y="86906"/>
                </a:lnTo>
                <a:lnTo>
                  <a:pt x="28396" y="9669"/>
                </a:lnTo>
                <a:close/>
              </a:path>
              <a:path w="46354" h="92710">
                <a:moveTo>
                  <a:pt x="28396" y="0"/>
                </a:moveTo>
                <a:lnTo>
                  <a:pt x="25206" y="0"/>
                </a:lnTo>
                <a:lnTo>
                  <a:pt x="18268" y="5170"/>
                </a:lnTo>
                <a:lnTo>
                  <a:pt x="11044" y="7825"/>
                </a:lnTo>
                <a:lnTo>
                  <a:pt x="4599" y="8803"/>
                </a:lnTo>
                <a:lnTo>
                  <a:pt x="0" y="8942"/>
                </a:lnTo>
                <a:lnTo>
                  <a:pt x="0" y="12917"/>
                </a:lnTo>
                <a:lnTo>
                  <a:pt x="11135" y="12917"/>
                </a:lnTo>
                <a:lnTo>
                  <a:pt x="18472" y="9669"/>
                </a:lnTo>
                <a:lnTo>
                  <a:pt x="28396" y="9669"/>
                </a:lnTo>
                <a:lnTo>
                  <a:pt x="28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03362" y="3909745"/>
            <a:ext cx="46355" cy="92710"/>
          </a:xfrm>
          <a:custGeom>
            <a:avLst/>
            <a:gdLst/>
            <a:ahLst/>
            <a:cxnLst/>
            <a:rect l="l" t="t" r="r" b="b"/>
            <a:pathLst>
              <a:path w="46354" h="92710">
                <a:moveTo>
                  <a:pt x="45735" y="88435"/>
                </a:moveTo>
                <a:lnTo>
                  <a:pt x="834" y="88435"/>
                </a:lnTo>
                <a:lnTo>
                  <a:pt x="834" y="92410"/>
                </a:lnTo>
                <a:lnTo>
                  <a:pt x="45735" y="92410"/>
                </a:lnTo>
                <a:lnTo>
                  <a:pt x="45735" y="88435"/>
                </a:lnTo>
                <a:close/>
              </a:path>
              <a:path w="46354" h="92710">
                <a:moveTo>
                  <a:pt x="28396" y="9669"/>
                </a:moveTo>
                <a:lnTo>
                  <a:pt x="18472" y="9669"/>
                </a:lnTo>
                <a:lnTo>
                  <a:pt x="18436" y="86906"/>
                </a:lnTo>
                <a:lnTo>
                  <a:pt x="18040" y="88435"/>
                </a:lnTo>
                <a:lnTo>
                  <a:pt x="28816" y="88435"/>
                </a:lnTo>
                <a:lnTo>
                  <a:pt x="28396" y="86906"/>
                </a:lnTo>
                <a:lnTo>
                  <a:pt x="28396" y="9669"/>
                </a:lnTo>
                <a:close/>
              </a:path>
              <a:path w="46354" h="92710">
                <a:moveTo>
                  <a:pt x="28396" y="0"/>
                </a:moveTo>
                <a:lnTo>
                  <a:pt x="25206" y="0"/>
                </a:lnTo>
                <a:lnTo>
                  <a:pt x="18268" y="5170"/>
                </a:lnTo>
                <a:lnTo>
                  <a:pt x="11044" y="7825"/>
                </a:lnTo>
                <a:lnTo>
                  <a:pt x="4599" y="8803"/>
                </a:lnTo>
                <a:lnTo>
                  <a:pt x="0" y="8942"/>
                </a:lnTo>
                <a:lnTo>
                  <a:pt x="0" y="12917"/>
                </a:lnTo>
                <a:lnTo>
                  <a:pt x="11135" y="12917"/>
                </a:lnTo>
                <a:lnTo>
                  <a:pt x="18472" y="9669"/>
                </a:lnTo>
                <a:lnTo>
                  <a:pt x="28396" y="9669"/>
                </a:lnTo>
                <a:lnTo>
                  <a:pt x="28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90462" y="3929618"/>
            <a:ext cx="46355" cy="92710"/>
          </a:xfrm>
          <a:custGeom>
            <a:avLst/>
            <a:gdLst/>
            <a:ahLst/>
            <a:cxnLst/>
            <a:rect l="l" t="t" r="r" b="b"/>
            <a:pathLst>
              <a:path w="46354" h="92710">
                <a:moveTo>
                  <a:pt x="45735" y="88435"/>
                </a:moveTo>
                <a:lnTo>
                  <a:pt x="834" y="88435"/>
                </a:lnTo>
                <a:lnTo>
                  <a:pt x="834" y="92410"/>
                </a:lnTo>
                <a:lnTo>
                  <a:pt x="45735" y="92410"/>
                </a:lnTo>
                <a:lnTo>
                  <a:pt x="45735" y="88435"/>
                </a:lnTo>
                <a:close/>
              </a:path>
              <a:path w="46354" h="92710">
                <a:moveTo>
                  <a:pt x="28396" y="9669"/>
                </a:moveTo>
                <a:lnTo>
                  <a:pt x="18472" y="9669"/>
                </a:lnTo>
                <a:lnTo>
                  <a:pt x="18436" y="86906"/>
                </a:lnTo>
                <a:lnTo>
                  <a:pt x="18040" y="88435"/>
                </a:lnTo>
                <a:lnTo>
                  <a:pt x="28816" y="88435"/>
                </a:lnTo>
                <a:lnTo>
                  <a:pt x="28396" y="86906"/>
                </a:lnTo>
                <a:lnTo>
                  <a:pt x="28396" y="9669"/>
                </a:lnTo>
                <a:close/>
              </a:path>
              <a:path w="46354" h="92710">
                <a:moveTo>
                  <a:pt x="28396" y="0"/>
                </a:moveTo>
                <a:lnTo>
                  <a:pt x="25206" y="0"/>
                </a:lnTo>
                <a:lnTo>
                  <a:pt x="18268" y="5170"/>
                </a:lnTo>
                <a:lnTo>
                  <a:pt x="11044" y="7825"/>
                </a:lnTo>
                <a:lnTo>
                  <a:pt x="4599" y="8803"/>
                </a:lnTo>
                <a:lnTo>
                  <a:pt x="0" y="8942"/>
                </a:lnTo>
                <a:lnTo>
                  <a:pt x="0" y="12917"/>
                </a:lnTo>
                <a:lnTo>
                  <a:pt x="11135" y="12917"/>
                </a:lnTo>
                <a:lnTo>
                  <a:pt x="18472" y="9669"/>
                </a:lnTo>
                <a:lnTo>
                  <a:pt x="28396" y="9669"/>
                </a:lnTo>
                <a:lnTo>
                  <a:pt x="28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78830" y="3899808"/>
            <a:ext cx="46355" cy="92710"/>
          </a:xfrm>
          <a:custGeom>
            <a:avLst/>
            <a:gdLst/>
            <a:ahLst/>
            <a:cxnLst/>
            <a:rect l="l" t="t" r="r" b="b"/>
            <a:pathLst>
              <a:path w="46354" h="92710">
                <a:moveTo>
                  <a:pt x="45735" y="88435"/>
                </a:moveTo>
                <a:lnTo>
                  <a:pt x="834" y="88435"/>
                </a:lnTo>
                <a:lnTo>
                  <a:pt x="834" y="92410"/>
                </a:lnTo>
                <a:lnTo>
                  <a:pt x="45735" y="92410"/>
                </a:lnTo>
                <a:lnTo>
                  <a:pt x="45735" y="88435"/>
                </a:lnTo>
                <a:close/>
              </a:path>
              <a:path w="46354" h="92710">
                <a:moveTo>
                  <a:pt x="28396" y="9669"/>
                </a:moveTo>
                <a:lnTo>
                  <a:pt x="18472" y="9669"/>
                </a:lnTo>
                <a:lnTo>
                  <a:pt x="18436" y="86906"/>
                </a:lnTo>
                <a:lnTo>
                  <a:pt x="18040" y="88435"/>
                </a:lnTo>
                <a:lnTo>
                  <a:pt x="28816" y="88435"/>
                </a:lnTo>
                <a:lnTo>
                  <a:pt x="28396" y="86906"/>
                </a:lnTo>
                <a:lnTo>
                  <a:pt x="28396" y="9669"/>
                </a:lnTo>
                <a:close/>
              </a:path>
              <a:path w="46354" h="92710">
                <a:moveTo>
                  <a:pt x="28396" y="0"/>
                </a:moveTo>
                <a:lnTo>
                  <a:pt x="25206" y="0"/>
                </a:lnTo>
                <a:lnTo>
                  <a:pt x="18268" y="5170"/>
                </a:lnTo>
                <a:lnTo>
                  <a:pt x="11044" y="7825"/>
                </a:lnTo>
                <a:lnTo>
                  <a:pt x="4599" y="8803"/>
                </a:lnTo>
                <a:lnTo>
                  <a:pt x="0" y="8942"/>
                </a:lnTo>
                <a:lnTo>
                  <a:pt x="0" y="12917"/>
                </a:lnTo>
                <a:lnTo>
                  <a:pt x="11135" y="12917"/>
                </a:lnTo>
                <a:lnTo>
                  <a:pt x="18472" y="9669"/>
                </a:lnTo>
                <a:lnTo>
                  <a:pt x="28396" y="9669"/>
                </a:lnTo>
                <a:lnTo>
                  <a:pt x="28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87350" y="4965700"/>
            <a:ext cx="8498256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Lucida Grande"/>
                <a:cs typeface="Lucida Grande"/>
              </a:rPr>
              <a:t>Ideal filters:  (top-left clockwise) low-pass,  band-pass,  band-eliminating and  high-</a:t>
            </a:r>
            <a:r>
              <a:rPr dirty="0" smtClean="0">
                <a:latin typeface="Lucida Grande"/>
                <a:cs typeface="Lucida Grande"/>
              </a:rPr>
              <a:t>pa</a:t>
            </a:r>
            <a:r>
              <a:rPr lang="en-US" dirty="0" smtClean="0">
                <a:latin typeface="Lucida Grande"/>
                <a:cs typeface="Lucida Grande"/>
              </a:rPr>
              <a:t>ss</a:t>
            </a:r>
            <a:endParaRPr dirty="0">
              <a:latin typeface="Lucida Grande"/>
              <a:cs typeface="Lucida Grande"/>
            </a:endParaRPr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5"/>
          </p:nvPr>
        </p:nvSpPr>
        <p:spPr>
          <a:xfrm>
            <a:off x="3061462" y="5575300"/>
            <a:ext cx="2881376" cy="553998"/>
          </a:xfrm>
        </p:spPr>
        <p:txBody>
          <a:bodyPr/>
          <a:lstStyle/>
          <a:p>
            <a:r>
              <a:rPr lang="en-US" dirty="0" smtClean="0"/>
              <a:t>18/23</a:t>
            </a:r>
          </a:p>
          <a:p>
            <a:endParaRPr lang="mr-IN" dirty="0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 smtClean="0"/>
              <a:t>19/23</a:t>
            </a:r>
            <a:endParaRPr lang="mr-IN" dirty="0"/>
          </a:p>
        </p:txBody>
      </p:sp>
      <p:pic>
        <p:nvPicPr>
          <p:cNvPr id="41" name="Picture 40" descr="newcommand_Lap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88900"/>
            <a:ext cx="6985000" cy="5651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49603" y="31681"/>
            <a:ext cx="641223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55" dirty="0">
                <a:solidFill>
                  <a:srgbClr val="04064C"/>
                </a:solidFill>
              </a:rPr>
              <a:t>From  </a:t>
            </a:r>
            <a:r>
              <a:rPr sz="2200" spc="-5" dirty="0">
                <a:solidFill>
                  <a:srgbClr val="04064C"/>
                </a:solidFill>
              </a:rPr>
              <a:t>the </a:t>
            </a:r>
            <a:r>
              <a:rPr sz="2200" spc="-65" dirty="0">
                <a:solidFill>
                  <a:srgbClr val="04064C"/>
                </a:solidFill>
              </a:rPr>
              <a:t>Fourier  </a:t>
            </a:r>
            <a:r>
              <a:rPr sz="2200" spc="-105" dirty="0">
                <a:solidFill>
                  <a:srgbClr val="04064C"/>
                </a:solidFill>
              </a:rPr>
              <a:t>Series  </a:t>
            </a:r>
            <a:r>
              <a:rPr sz="2200" spc="25" dirty="0">
                <a:solidFill>
                  <a:srgbClr val="04064C"/>
                </a:solidFill>
              </a:rPr>
              <a:t>to </a:t>
            </a:r>
            <a:r>
              <a:rPr sz="2200" spc="-5" dirty="0">
                <a:solidFill>
                  <a:srgbClr val="04064C"/>
                </a:solidFill>
              </a:rPr>
              <a:t>the </a:t>
            </a:r>
            <a:r>
              <a:rPr sz="2200" spc="-65" dirty="0">
                <a:solidFill>
                  <a:srgbClr val="04064C"/>
                </a:solidFill>
              </a:rPr>
              <a:t>Fourier</a:t>
            </a:r>
            <a:r>
              <a:rPr sz="2200" spc="25" dirty="0">
                <a:solidFill>
                  <a:srgbClr val="04064C"/>
                </a:solidFill>
              </a:rPr>
              <a:t> </a:t>
            </a:r>
            <a:r>
              <a:rPr sz="2200" spc="-70" dirty="0">
                <a:solidFill>
                  <a:srgbClr val="04064C"/>
                </a:solidFill>
              </a:rPr>
              <a:t>Transform</a:t>
            </a:r>
            <a:endParaRPr sz="220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 smtClean="0"/>
              <a:t>2/23</a:t>
            </a:r>
            <a:endParaRPr lang="mr-IN" dirty="0"/>
          </a:p>
        </p:txBody>
      </p:sp>
      <p:pic>
        <p:nvPicPr>
          <p:cNvPr id="29" name="Picture 28" descr="newcommand_Lap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1079500"/>
            <a:ext cx="7861300" cy="353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9262" y="1550563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328515" y="55408"/>
                </a:moveTo>
                <a:lnTo>
                  <a:pt x="356219" y="90325"/>
                </a:lnTo>
                <a:lnTo>
                  <a:pt x="374688" y="129340"/>
                </a:lnTo>
                <a:lnTo>
                  <a:pt x="383923" y="170814"/>
                </a:lnTo>
                <a:lnTo>
                  <a:pt x="383923" y="213108"/>
                </a:lnTo>
                <a:lnTo>
                  <a:pt x="374688" y="254582"/>
                </a:lnTo>
                <a:lnTo>
                  <a:pt x="356219" y="293598"/>
                </a:lnTo>
                <a:lnTo>
                  <a:pt x="328515" y="328515"/>
                </a:lnTo>
                <a:lnTo>
                  <a:pt x="293598" y="356219"/>
                </a:lnTo>
                <a:lnTo>
                  <a:pt x="254582" y="374688"/>
                </a:lnTo>
                <a:lnTo>
                  <a:pt x="213108" y="383923"/>
                </a:lnTo>
                <a:lnTo>
                  <a:pt x="170814" y="383923"/>
                </a:lnTo>
                <a:lnTo>
                  <a:pt x="129340" y="374688"/>
                </a:lnTo>
                <a:lnTo>
                  <a:pt x="90325" y="356219"/>
                </a:lnTo>
                <a:lnTo>
                  <a:pt x="55408" y="328515"/>
                </a:lnTo>
                <a:lnTo>
                  <a:pt x="27704" y="293598"/>
                </a:lnTo>
                <a:lnTo>
                  <a:pt x="9234" y="254582"/>
                </a:lnTo>
                <a:lnTo>
                  <a:pt x="0" y="213108"/>
                </a:lnTo>
                <a:lnTo>
                  <a:pt x="0" y="170814"/>
                </a:lnTo>
                <a:lnTo>
                  <a:pt x="9234" y="129340"/>
                </a:lnTo>
                <a:lnTo>
                  <a:pt x="27704" y="90325"/>
                </a:lnTo>
                <a:lnTo>
                  <a:pt x="55408" y="55408"/>
                </a:lnTo>
                <a:lnTo>
                  <a:pt x="90325" y="27704"/>
                </a:lnTo>
                <a:lnTo>
                  <a:pt x="129340" y="9234"/>
                </a:lnTo>
                <a:lnTo>
                  <a:pt x="170814" y="0"/>
                </a:lnTo>
                <a:lnTo>
                  <a:pt x="213108" y="0"/>
                </a:lnTo>
                <a:lnTo>
                  <a:pt x="254582" y="9234"/>
                </a:lnTo>
                <a:lnTo>
                  <a:pt x="293598" y="27704"/>
                </a:lnTo>
                <a:lnTo>
                  <a:pt x="328515" y="55408"/>
                </a:lnTo>
              </a:path>
            </a:pathLst>
          </a:custGeom>
          <a:ln w="19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6740" y="1042478"/>
            <a:ext cx="709930" cy="507365"/>
          </a:xfrm>
          <a:custGeom>
            <a:avLst/>
            <a:gdLst/>
            <a:ahLst/>
            <a:cxnLst/>
            <a:rect l="l" t="t" r="r" b="b"/>
            <a:pathLst>
              <a:path w="709929" h="507365">
                <a:moveTo>
                  <a:pt x="0" y="506930"/>
                </a:moveTo>
                <a:lnTo>
                  <a:pt x="4827" y="0"/>
                </a:lnTo>
                <a:lnTo>
                  <a:pt x="709702" y="4827"/>
                </a:lnTo>
              </a:path>
            </a:pathLst>
          </a:custGeom>
          <a:ln w="19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6740" y="1940468"/>
            <a:ext cx="2095500" cy="497840"/>
          </a:xfrm>
          <a:custGeom>
            <a:avLst/>
            <a:gdLst/>
            <a:ahLst/>
            <a:cxnLst/>
            <a:rect l="l" t="t" r="r" b="b"/>
            <a:pathLst>
              <a:path w="2095500" h="497839">
                <a:moveTo>
                  <a:pt x="4827" y="0"/>
                </a:moveTo>
                <a:lnTo>
                  <a:pt x="0" y="497274"/>
                </a:lnTo>
                <a:lnTo>
                  <a:pt x="2095310" y="492446"/>
                </a:lnTo>
              </a:path>
            </a:pathLst>
          </a:custGeom>
          <a:ln w="19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71353" y="1544580"/>
            <a:ext cx="222489" cy="116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06442" y="974887"/>
            <a:ext cx="342265" cy="137160"/>
          </a:xfrm>
          <a:custGeom>
            <a:avLst/>
            <a:gdLst/>
            <a:ahLst/>
            <a:cxnLst/>
            <a:rect l="l" t="t" r="r" b="b"/>
            <a:pathLst>
              <a:path w="342264" h="137159">
                <a:moveTo>
                  <a:pt x="0" y="68450"/>
                </a:moveTo>
                <a:lnTo>
                  <a:pt x="34220" y="136909"/>
                </a:lnTo>
                <a:lnTo>
                  <a:pt x="68440" y="0"/>
                </a:lnTo>
                <a:lnTo>
                  <a:pt x="102650" y="136909"/>
                </a:lnTo>
                <a:lnTo>
                  <a:pt x="136871" y="0"/>
                </a:lnTo>
                <a:lnTo>
                  <a:pt x="171091" y="136909"/>
                </a:lnTo>
                <a:lnTo>
                  <a:pt x="205311" y="0"/>
                </a:lnTo>
                <a:lnTo>
                  <a:pt x="239522" y="136909"/>
                </a:lnTo>
                <a:lnTo>
                  <a:pt x="273742" y="0"/>
                </a:lnTo>
                <a:lnTo>
                  <a:pt x="307962" y="136909"/>
                </a:lnTo>
                <a:lnTo>
                  <a:pt x="342182" y="68450"/>
                </a:lnTo>
              </a:path>
            </a:pathLst>
          </a:custGeom>
          <a:ln w="19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43341" y="984805"/>
            <a:ext cx="283845" cy="77470"/>
          </a:xfrm>
          <a:custGeom>
            <a:avLst/>
            <a:gdLst/>
            <a:ahLst/>
            <a:cxnLst/>
            <a:rect l="l" t="t" r="r" b="b"/>
            <a:pathLst>
              <a:path w="283845" h="77469">
                <a:moveTo>
                  <a:pt x="4811" y="76984"/>
                </a:moveTo>
                <a:lnTo>
                  <a:pt x="3207" y="58273"/>
                </a:lnTo>
                <a:lnTo>
                  <a:pt x="534" y="38492"/>
                </a:lnTo>
                <a:lnTo>
                  <a:pt x="0" y="20849"/>
                </a:lnTo>
                <a:lnTo>
                  <a:pt x="4811" y="8553"/>
                </a:lnTo>
                <a:lnTo>
                  <a:pt x="18713" y="2138"/>
                </a:lnTo>
                <a:lnTo>
                  <a:pt x="39031" y="0"/>
                </a:lnTo>
                <a:lnTo>
                  <a:pt x="59350" y="2138"/>
                </a:lnTo>
                <a:lnTo>
                  <a:pt x="77529" y="47045"/>
                </a:lnTo>
                <a:lnTo>
                  <a:pt x="73252" y="76984"/>
                </a:lnTo>
                <a:lnTo>
                  <a:pt x="71648" y="67895"/>
                </a:lnTo>
                <a:lnTo>
                  <a:pt x="68441" y="24056"/>
                </a:lnTo>
                <a:lnTo>
                  <a:pt x="107467" y="0"/>
                </a:lnTo>
                <a:lnTo>
                  <a:pt x="127783" y="2138"/>
                </a:lnTo>
                <a:lnTo>
                  <a:pt x="145959" y="47045"/>
                </a:lnTo>
                <a:lnTo>
                  <a:pt x="141682" y="76984"/>
                </a:lnTo>
                <a:lnTo>
                  <a:pt x="140078" y="67895"/>
                </a:lnTo>
                <a:lnTo>
                  <a:pt x="136871" y="24056"/>
                </a:lnTo>
                <a:lnTo>
                  <a:pt x="175902" y="0"/>
                </a:lnTo>
                <a:lnTo>
                  <a:pt x="196221" y="2138"/>
                </a:lnTo>
                <a:lnTo>
                  <a:pt x="214400" y="47045"/>
                </a:lnTo>
                <a:lnTo>
                  <a:pt x="210123" y="76984"/>
                </a:lnTo>
                <a:lnTo>
                  <a:pt x="208519" y="67895"/>
                </a:lnTo>
                <a:lnTo>
                  <a:pt x="205311" y="24056"/>
                </a:lnTo>
                <a:lnTo>
                  <a:pt x="244338" y="0"/>
                </a:lnTo>
                <a:lnTo>
                  <a:pt x="264654" y="2138"/>
                </a:lnTo>
                <a:lnTo>
                  <a:pt x="278553" y="8553"/>
                </a:lnTo>
                <a:lnTo>
                  <a:pt x="283365" y="20849"/>
                </a:lnTo>
                <a:lnTo>
                  <a:pt x="282830" y="38492"/>
                </a:lnTo>
                <a:lnTo>
                  <a:pt x="280157" y="58273"/>
                </a:lnTo>
                <a:lnTo>
                  <a:pt x="278553" y="76984"/>
                </a:lnTo>
              </a:path>
            </a:pathLst>
          </a:custGeom>
          <a:ln w="19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4395" y="1052134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757" y="0"/>
                </a:lnTo>
                <a:lnTo>
                  <a:pt x="403757" y="0"/>
                </a:lnTo>
              </a:path>
            </a:pathLst>
          </a:custGeom>
          <a:ln w="19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0302" y="1047306"/>
            <a:ext cx="372110" cy="507365"/>
          </a:xfrm>
          <a:custGeom>
            <a:avLst/>
            <a:gdLst/>
            <a:ahLst/>
            <a:cxnLst/>
            <a:rect l="l" t="t" r="r" b="b"/>
            <a:pathLst>
              <a:path w="372110" h="507365">
                <a:moveTo>
                  <a:pt x="0" y="4827"/>
                </a:moveTo>
                <a:lnTo>
                  <a:pt x="371748" y="0"/>
                </a:lnTo>
                <a:lnTo>
                  <a:pt x="371748" y="506930"/>
                </a:lnTo>
              </a:path>
            </a:pathLst>
          </a:custGeom>
          <a:ln w="19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87223" y="1583203"/>
            <a:ext cx="5080" cy="850265"/>
          </a:xfrm>
          <a:custGeom>
            <a:avLst/>
            <a:gdLst/>
            <a:ahLst/>
            <a:cxnLst/>
            <a:rect l="l" t="t" r="r" b="b"/>
            <a:pathLst>
              <a:path w="5079" h="850264">
                <a:moveTo>
                  <a:pt x="0" y="0"/>
                </a:moveTo>
                <a:lnTo>
                  <a:pt x="4827" y="849711"/>
                </a:lnTo>
              </a:path>
            </a:pathLst>
          </a:custGeom>
          <a:ln w="19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56385" y="1325310"/>
            <a:ext cx="17526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300" dirty="0"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9556" y="1190129"/>
            <a:ext cx="17145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60" dirty="0"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97202" y="1460492"/>
            <a:ext cx="16319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75" dirty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94881" y="1595253"/>
            <a:ext cx="364490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85" dirty="0">
                <a:latin typeface="Arial"/>
                <a:cs typeface="Arial"/>
              </a:rPr>
              <a:t>v</a:t>
            </a:r>
            <a:r>
              <a:rPr sz="1425" spc="127" baseline="-11695" dirty="0">
                <a:latin typeface="Arial"/>
                <a:cs typeface="Arial"/>
              </a:rPr>
              <a:t>i</a:t>
            </a:r>
            <a:r>
              <a:rPr sz="1350" spc="85" dirty="0">
                <a:latin typeface="Arial"/>
                <a:cs typeface="Arial"/>
              </a:rPr>
              <a:t>(t)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71820" y="1460071"/>
            <a:ext cx="422909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90" dirty="0">
                <a:latin typeface="Arial"/>
                <a:cs typeface="Arial"/>
              </a:rPr>
              <a:t>v</a:t>
            </a:r>
            <a:r>
              <a:rPr sz="1425" spc="135" baseline="-11695" dirty="0">
                <a:latin typeface="Times New Roman"/>
                <a:cs typeface="Times New Roman"/>
              </a:rPr>
              <a:t>C</a:t>
            </a:r>
            <a:r>
              <a:rPr sz="1350" spc="90" dirty="0">
                <a:latin typeface="Arial"/>
                <a:cs typeface="Arial"/>
              </a:rPr>
              <a:t>(t)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90226" y="668715"/>
            <a:ext cx="115125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007110" algn="l"/>
              </a:tabLst>
            </a:pPr>
            <a:r>
              <a:rPr sz="1500" spc="300" dirty="0">
                <a:latin typeface="Arial"/>
                <a:cs typeface="Arial"/>
              </a:rPr>
              <a:t>+</a:t>
            </a:r>
            <a:r>
              <a:rPr sz="1500" spc="50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v</a:t>
            </a:r>
            <a:r>
              <a:rPr sz="1425" spc="270" baseline="-11695" dirty="0">
                <a:latin typeface="Arial"/>
                <a:cs typeface="Arial"/>
              </a:rPr>
              <a:t>R</a:t>
            </a:r>
            <a:r>
              <a:rPr sz="1350" spc="75" dirty="0">
                <a:latin typeface="Arial"/>
                <a:cs typeface="Arial"/>
              </a:rPr>
              <a:t>(</a:t>
            </a:r>
            <a:r>
              <a:rPr sz="1350" spc="110" dirty="0">
                <a:latin typeface="Arial"/>
                <a:cs typeface="Arial"/>
              </a:rPr>
              <a:t>t</a:t>
            </a:r>
            <a:r>
              <a:rPr sz="1350" spc="75" dirty="0">
                <a:latin typeface="Arial"/>
                <a:cs typeface="Arial"/>
              </a:rPr>
              <a:t>)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500" spc="190" dirty="0">
                <a:latin typeface="Arial"/>
                <a:cs typeface="Arial"/>
              </a:rPr>
              <a:t>L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10970" y="1054948"/>
            <a:ext cx="57594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150" dirty="0">
                <a:latin typeface="Arial"/>
                <a:cs typeface="Arial"/>
              </a:rPr>
              <a:t>+</a:t>
            </a:r>
            <a:r>
              <a:rPr sz="1350" spc="150" dirty="0">
                <a:latin typeface="Arial"/>
                <a:cs typeface="Arial"/>
              </a:rPr>
              <a:t>v</a:t>
            </a:r>
            <a:r>
              <a:rPr sz="1425" spc="225" baseline="-11695" dirty="0">
                <a:latin typeface="Arial"/>
                <a:cs typeface="Arial"/>
              </a:rPr>
              <a:t>L</a:t>
            </a:r>
            <a:r>
              <a:rPr sz="1350" spc="150" dirty="0">
                <a:latin typeface="Arial"/>
                <a:cs typeface="Arial"/>
              </a:rPr>
              <a:t>(t)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12402" y="1277031"/>
            <a:ext cx="17526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300" dirty="0"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 smtClean="0"/>
              <a:t>20</a:t>
            </a:r>
            <a:r>
              <a:rPr lang="mr-IN" dirty="0" smtClean="0"/>
              <a:t>/</a:t>
            </a:r>
            <a:r>
              <a:rPr lang="en-US" dirty="0" smtClean="0"/>
              <a:t>23</a:t>
            </a:r>
            <a:endParaRPr lang="mr-IN" dirty="0"/>
          </a:p>
        </p:txBody>
      </p:sp>
      <p:pic>
        <p:nvPicPr>
          <p:cNvPr id="72" name="Picture 71" descr="newcommand_Lap_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393700"/>
            <a:ext cx="6845300" cy="215900"/>
          </a:xfrm>
          <a:prstGeom prst="rect">
            <a:avLst/>
          </a:prstGeom>
        </p:spPr>
      </p:pic>
      <p:pic>
        <p:nvPicPr>
          <p:cNvPr id="73" name="Picture 72" descr="newcommand_Lap_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0" y="2908300"/>
            <a:ext cx="5626100" cy="2463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86699" y="31681"/>
            <a:ext cx="553847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90" dirty="0">
                <a:solidFill>
                  <a:srgbClr val="04064C"/>
                </a:solidFill>
              </a:rPr>
              <a:t>Frequency  </a:t>
            </a:r>
            <a:r>
              <a:rPr sz="2200" spc="-125" dirty="0">
                <a:solidFill>
                  <a:srgbClr val="04064C"/>
                </a:solidFill>
              </a:rPr>
              <a:t>Response  </a:t>
            </a:r>
            <a:r>
              <a:rPr sz="2200" spc="-40" dirty="0">
                <a:solidFill>
                  <a:srgbClr val="04064C"/>
                </a:solidFill>
              </a:rPr>
              <a:t>from </a:t>
            </a:r>
            <a:r>
              <a:rPr sz="2200" spc="-100" dirty="0">
                <a:solidFill>
                  <a:srgbClr val="04064C"/>
                </a:solidFill>
              </a:rPr>
              <a:t>Poles  </a:t>
            </a:r>
            <a:r>
              <a:rPr sz="2200" spc="-80" dirty="0">
                <a:solidFill>
                  <a:srgbClr val="04064C"/>
                </a:solidFill>
              </a:rPr>
              <a:t>and</a:t>
            </a:r>
            <a:r>
              <a:rPr sz="2200" spc="-155" dirty="0">
                <a:solidFill>
                  <a:srgbClr val="04064C"/>
                </a:solidFill>
              </a:rPr>
              <a:t> </a:t>
            </a:r>
            <a:r>
              <a:rPr sz="2200" spc="-75" dirty="0">
                <a:solidFill>
                  <a:srgbClr val="04064C"/>
                </a:solidFill>
              </a:rPr>
              <a:t>Zeros</a:t>
            </a:r>
            <a:endParaRPr sz="2200"/>
          </a:p>
        </p:txBody>
      </p:sp>
      <p:sp>
        <p:nvSpPr>
          <p:cNvPr id="28" name="object 28"/>
          <p:cNvSpPr txBox="1"/>
          <p:nvPr/>
        </p:nvSpPr>
        <p:spPr>
          <a:xfrm>
            <a:off x="347294" y="2973802"/>
            <a:ext cx="4140200" cy="675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05155" algn="r">
              <a:lnSpc>
                <a:spcPct val="100000"/>
              </a:lnSpc>
              <a:spcBef>
                <a:spcPts val="105"/>
              </a:spcBef>
            </a:pPr>
            <a:endParaRPr sz="1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950" baseline="-12820" dirty="0">
              <a:latin typeface="Arial"/>
              <a:cs typeface="Arial"/>
            </a:endParaRP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 smtClean="0"/>
              <a:t>21</a:t>
            </a:r>
            <a:r>
              <a:rPr lang="mr-IN" dirty="0" smtClean="0"/>
              <a:t>/2</a:t>
            </a:r>
            <a:r>
              <a:rPr lang="en-US" dirty="0" smtClean="0"/>
              <a:t>3</a:t>
            </a:r>
            <a:endParaRPr lang="mr-IN" dirty="0"/>
          </a:p>
        </p:txBody>
      </p:sp>
      <p:pic>
        <p:nvPicPr>
          <p:cNvPr id="64" name="Picture 63" descr="newcommand_Lap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0" y="850900"/>
            <a:ext cx="4533900" cy="469900"/>
          </a:xfrm>
          <a:prstGeom prst="rect">
            <a:avLst/>
          </a:prstGeom>
        </p:spPr>
      </p:pic>
      <p:pic>
        <p:nvPicPr>
          <p:cNvPr id="65" name="Picture 64" descr="newcommand_Lap_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2984500"/>
            <a:ext cx="6908800" cy="2603500"/>
          </a:xfrm>
          <a:prstGeom prst="rect">
            <a:avLst/>
          </a:prstGeom>
        </p:spPr>
      </p:pic>
      <p:pic>
        <p:nvPicPr>
          <p:cNvPr id="66" name="Picture 65" descr="figure5_9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1308100"/>
            <a:ext cx="3124200" cy="1714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5"/>
          </p:nvPr>
        </p:nvSpPr>
        <p:spPr>
          <a:xfrm>
            <a:off x="3054350" y="5575300"/>
            <a:ext cx="2881376" cy="276999"/>
          </a:xfrm>
        </p:spPr>
        <p:txBody>
          <a:bodyPr/>
          <a:lstStyle/>
          <a:p>
            <a:r>
              <a:rPr lang="en-US" dirty="0" smtClean="0"/>
              <a:t>22</a:t>
            </a:r>
            <a:r>
              <a:rPr lang="mr-IN" dirty="0" smtClean="0"/>
              <a:t>/2</a:t>
            </a:r>
            <a:r>
              <a:rPr lang="en-US" dirty="0" smtClean="0"/>
              <a:t>3</a:t>
            </a:r>
            <a:endParaRPr lang="mr-IN" dirty="0"/>
          </a:p>
        </p:txBody>
      </p:sp>
      <p:pic>
        <p:nvPicPr>
          <p:cNvPr id="18" name="Picture 17" descr="newcommand_Lap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317500"/>
            <a:ext cx="6781800" cy="4737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39376" y="31681"/>
            <a:ext cx="243268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45" dirty="0">
                <a:solidFill>
                  <a:srgbClr val="04064C"/>
                </a:solidFill>
              </a:rPr>
              <a:t>Spectrum</a:t>
            </a:r>
            <a:r>
              <a:rPr sz="2200" spc="155" dirty="0">
                <a:solidFill>
                  <a:srgbClr val="04064C"/>
                </a:solidFill>
              </a:rPr>
              <a:t> </a:t>
            </a:r>
            <a:r>
              <a:rPr sz="2200" spc="-65" dirty="0">
                <a:solidFill>
                  <a:srgbClr val="04064C"/>
                </a:solidFill>
              </a:rPr>
              <a:t>analyzer</a:t>
            </a:r>
            <a:endParaRPr sz="2200"/>
          </a:p>
        </p:txBody>
      </p:sp>
      <p:sp>
        <p:nvSpPr>
          <p:cNvPr id="12" name="object 12"/>
          <p:cNvSpPr/>
          <p:nvPr/>
        </p:nvSpPr>
        <p:spPr>
          <a:xfrm>
            <a:off x="2160580" y="1361900"/>
            <a:ext cx="918844" cy="1276350"/>
          </a:xfrm>
          <a:custGeom>
            <a:avLst/>
            <a:gdLst/>
            <a:ahLst/>
            <a:cxnLst/>
            <a:rect l="l" t="t" r="r" b="b"/>
            <a:pathLst>
              <a:path w="918844" h="1276350">
                <a:moveTo>
                  <a:pt x="0" y="1265788"/>
                </a:moveTo>
                <a:lnTo>
                  <a:pt x="527411" y="1276336"/>
                </a:lnTo>
                <a:lnTo>
                  <a:pt x="516863" y="0"/>
                </a:lnTo>
                <a:lnTo>
                  <a:pt x="918753" y="2060"/>
                </a:lnTo>
              </a:path>
            </a:pathLst>
          </a:custGeom>
          <a:ln w="21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68590" y="1315440"/>
            <a:ext cx="122553" cy="97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87991" y="2342886"/>
            <a:ext cx="391795" cy="6350"/>
          </a:xfrm>
          <a:custGeom>
            <a:avLst/>
            <a:gdLst/>
            <a:ahLst/>
            <a:cxnLst/>
            <a:rect l="l" t="t" r="r" b="b"/>
            <a:pathLst>
              <a:path w="391794" h="6350">
                <a:moveTo>
                  <a:pt x="0" y="0"/>
                </a:moveTo>
                <a:lnTo>
                  <a:pt x="391357" y="6083"/>
                </a:lnTo>
              </a:path>
            </a:pathLst>
          </a:custGeom>
          <a:ln w="21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68210" y="2300452"/>
            <a:ext cx="122937" cy="97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82717" y="2627689"/>
            <a:ext cx="396875" cy="1290955"/>
          </a:xfrm>
          <a:custGeom>
            <a:avLst/>
            <a:gdLst/>
            <a:ahLst/>
            <a:cxnLst/>
            <a:rect l="l" t="t" r="r" b="b"/>
            <a:pathLst>
              <a:path w="396875" h="1290954">
                <a:moveTo>
                  <a:pt x="0" y="0"/>
                </a:moveTo>
                <a:lnTo>
                  <a:pt x="10548" y="1286885"/>
                </a:lnTo>
                <a:lnTo>
                  <a:pt x="396622" y="1290907"/>
                </a:lnTo>
              </a:path>
            </a:pathLst>
          </a:custGeom>
          <a:ln w="21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68396" y="3870076"/>
            <a:ext cx="122748" cy="97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6389" y="1367174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405" y="0"/>
                </a:lnTo>
              </a:path>
            </a:pathLst>
          </a:custGeom>
          <a:ln w="21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82247" y="1318652"/>
            <a:ext cx="122359" cy="97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85841" y="3919848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405" y="0"/>
                </a:lnTo>
              </a:path>
            </a:pathLst>
          </a:custGeom>
          <a:ln w="21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71699" y="3871326"/>
            <a:ext cx="122359" cy="97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85841" y="2353434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405" y="0"/>
                </a:lnTo>
              </a:path>
            </a:pathLst>
          </a:custGeom>
          <a:ln w="21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71699" y="2304912"/>
            <a:ext cx="122359" cy="97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34369" y="2923036"/>
            <a:ext cx="844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65" dirty="0">
                <a:latin typeface="Arial"/>
                <a:cs typeface="Arial"/>
              </a:rPr>
              <a:t>.</a:t>
            </a:r>
            <a:r>
              <a:rPr sz="2475" baseline="-21885" dirty="0">
                <a:latin typeface="Arial"/>
                <a:cs typeface="Arial"/>
              </a:rPr>
              <a:t>.</a:t>
            </a:r>
            <a:endParaRPr sz="2475" baseline="-2188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73229" y="2647759"/>
            <a:ext cx="3848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10" dirty="0">
                <a:latin typeface="Arial"/>
                <a:cs typeface="Arial"/>
              </a:rPr>
              <a:t>x</a:t>
            </a:r>
            <a:r>
              <a:rPr sz="1650" spc="80" dirty="0">
                <a:latin typeface="Arial"/>
                <a:cs typeface="Arial"/>
              </a:rPr>
              <a:t>(</a:t>
            </a:r>
            <a:r>
              <a:rPr sz="1650" spc="125" dirty="0">
                <a:latin typeface="Arial"/>
                <a:cs typeface="Arial"/>
              </a:rPr>
              <a:t>t</a:t>
            </a:r>
            <a:r>
              <a:rPr sz="1650" spc="85" dirty="0">
                <a:latin typeface="Arial"/>
                <a:cs typeface="Arial"/>
              </a:rPr>
              <a:t>)</a:t>
            </a:r>
            <a:endParaRPr sz="1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31504" y="1087646"/>
            <a:ext cx="1108075" cy="559435"/>
          </a:xfrm>
          <a:prstGeom prst="rect">
            <a:avLst/>
          </a:prstGeom>
          <a:ln w="21096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59055" marR="61594" indent="274320">
              <a:lnSpc>
                <a:spcPct val="102299"/>
              </a:lnSpc>
              <a:spcBef>
                <a:spcPts val="725"/>
              </a:spcBef>
            </a:pPr>
            <a:r>
              <a:rPr sz="1150" spc="0" dirty="0">
                <a:latin typeface="Lucida Grande"/>
                <a:cs typeface="Lucida Grande"/>
              </a:rPr>
              <a:t>Power  measurement</a:t>
            </a:r>
            <a:endParaRPr sz="1150">
              <a:latin typeface="Lucida Grande"/>
              <a:cs typeface="Lucida Grand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39070" y="1388271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405" y="0"/>
                </a:lnTo>
              </a:path>
            </a:pathLst>
          </a:custGeom>
          <a:ln w="21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24927" y="1339749"/>
            <a:ext cx="122359" cy="970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94448" y="2353434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405" y="0"/>
                </a:lnTo>
              </a:path>
            </a:pathLst>
          </a:custGeom>
          <a:ln w="21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80305" y="2304912"/>
            <a:ext cx="122359" cy="970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4448" y="3919848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405" y="0"/>
                </a:lnTo>
              </a:path>
            </a:pathLst>
          </a:custGeom>
          <a:ln w="21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80305" y="3871326"/>
            <a:ext cx="122359" cy="970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25952" y="1087646"/>
            <a:ext cx="960119" cy="559435"/>
          </a:xfrm>
          <a:prstGeom prst="rect">
            <a:avLst/>
          </a:prstGeom>
          <a:ln w="21096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10"/>
              </a:spcBef>
            </a:pPr>
            <a:r>
              <a:rPr sz="1650" i="1" spc="140" dirty="0">
                <a:latin typeface="Arial"/>
                <a:cs typeface="Arial"/>
              </a:rPr>
              <a:t>LPF</a:t>
            </a:r>
            <a:endParaRPr sz="1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25952" y="2079180"/>
            <a:ext cx="960119" cy="559435"/>
          </a:xfrm>
          <a:prstGeom prst="rect">
            <a:avLst/>
          </a:prstGeom>
          <a:ln w="21096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925"/>
              </a:spcBef>
            </a:pPr>
            <a:r>
              <a:rPr sz="1650" i="1" spc="114" dirty="0">
                <a:latin typeface="Arial"/>
                <a:cs typeface="Arial"/>
              </a:rPr>
              <a:t>BPF</a:t>
            </a:r>
            <a:r>
              <a:rPr sz="1725" spc="172" baseline="-12077" dirty="0">
                <a:latin typeface="Arial"/>
                <a:cs typeface="Arial"/>
              </a:rPr>
              <a:t>1</a:t>
            </a:r>
            <a:endParaRPr sz="1725" baseline="-12077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25952" y="3645594"/>
            <a:ext cx="960119" cy="559435"/>
          </a:xfrm>
          <a:prstGeom prst="rect">
            <a:avLst/>
          </a:prstGeom>
          <a:ln w="21096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965"/>
              </a:spcBef>
            </a:pPr>
            <a:r>
              <a:rPr sz="1650" i="1" spc="165" dirty="0">
                <a:latin typeface="Arial"/>
                <a:cs typeface="Arial"/>
              </a:rPr>
              <a:t>BPF</a:t>
            </a:r>
            <a:r>
              <a:rPr sz="1725" i="1" spc="247" baseline="-12077" dirty="0">
                <a:latin typeface="Arial"/>
                <a:cs typeface="Arial"/>
              </a:rPr>
              <a:t>N</a:t>
            </a:r>
            <a:endParaRPr sz="1725" baseline="-12077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08139" y="1213198"/>
            <a:ext cx="5346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spc="-45" dirty="0">
                <a:latin typeface="Arial"/>
                <a:cs typeface="Arial"/>
              </a:rPr>
              <a:t>P</a:t>
            </a:r>
            <a:r>
              <a:rPr sz="1725" spc="337" baseline="-12077" dirty="0">
                <a:latin typeface="Arial"/>
                <a:cs typeface="Arial"/>
              </a:rPr>
              <a:t>x</a:t>
            </a:r>
            <a:r>
              <a:rPr sz="1650" spc="80" dirty="0">
                <a:latin typeface="Arial"/>
                <a:cs typeface="Arial"/>
              </a:rPr>
              <a:t>(</a:t>
            </a:r>
            <a:r>
              <a:rPr sz="1650" dirty="0">
                <a:latin typeface="Arial"/>
                <a:cs typeface="Arial"/>
              </a:rPr>
              <a:t>0)</a:t>
            </a:r>
            <a:endParaRPr sz="1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50332" y="2173088"/>
            <a:ext cx="6762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spc="55" dirty="0">
                <a:latin typeface="Arial"/>
                <a:cs typeface="Arial"/>
              </a:rPr>
              <a:t>P</a:t>
            </a:r>
            <a:r>
              <a:rPr sz="1725" spc="82" baseline="-12077" dirty="0">
                <a:latin typeface="Arial"/>
                <a:cs typeface="Arial"/>
              </a:rPr>
              <a:t>x</a:t>
            </a:r>
            <a:r>
              <a:rPr sz="1650" spc="55" dirty="0">
                <a:latin typeface="Arial"/>
                <a:cs typeface="Arial"/>
              </a:rPr>
              <a:t>(Ω</a:t>
            </a:r>
            <a:r>
              <a:rPr sz="1725" spc="82" baseline="-12077" dirty="0">
                <a:latin typeface="Arial"/>
                <a:cs typeface="Arial"/>
              </a:rPr>
              <a:t>1</a:t>
            </a:r>
            <a:r>
              <a:rPr sz="1650" spc="55" dirty="0">
                <a:latin typeface="Arial"/>
                <a:cs typeface="Arial"/>
              </a:rPr>
              <a:t>)</a:t>
            </a:r>
            <a:endParaRPr sz="1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71428" y="3744776"/>
            <a:ext cx="7410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spc="75" dirty="0">
                <a:latin typeface="Arial"/>
                <a:cs typeface="Arial"/>
              </a:rPr>
              <a:t>P</a:t>
            </a:r>
            <a:r>
              <a:rPr sz="1725" i="1" spc="112" baseline="-12077" dirty="0">
                <a:latin typeface="Arial"/>
                <a:cs typeface="Arial"/>
              </a:rPr>
              <a:t>x</a:t>
            </a:r>
            <a:r>
              <a:rPr sz="1650" spc="75" dirty="0">
                <a:latin typeface="Arial"/>
                <a:cs typeface="Arial"/>
              </a:rPr>
              <a:t>(Ω</a:t>
            </a:r>
            <a:r>
              <a:rPr sz="1725" i="1" spc="112" baseline="-12077" dirty="0">
                <a:latin typeface="Arial"/>
                <a:cs typeface="Arial"/>
              </a:rPr>
              <a:t>N</a:t>
            </a:r>
            <a:r>
              <a:rPr sz="1725" i="1" spc="-375" baseline="-12077" dirty="0">
                <a:latin typeface="Arial"/>
                <a:cs typeface="Arial"/>
              </a:rPr>
              <a:t> </a:t>
            </a:r>
            <a:r>
              <a:rPr sz="1650" spc="85" dirty="0">
                <a:latin typeface="Arial"/>
                <a:cs typeface="Arial"/>
              </a:rPr>
              <a:t>)</a:t>
            </a:r>
            <a:endParaRPr sz="1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63863" y="2944133"/>
            <a:ext cx="844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65" dirty="0">
                <a:latin typeface="Arial"/>
                <a:cs typeface="Arial"/>
              </a:rPr>
              <a:t>.</a:t>
            </a:r>
            <a:r>
              <a:rPr sz="2475" baseline="-21885" dirty="0">
                <a:latin typeface="Arial"/>
                <a:cs typeface="Arial"/>
              </a:rPr>
              <a:t>.</a:t>
            </a:r>
            <a:endParaRPr sz="2475" baseline="-21885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4690" y="2079180"/>
            <a:ext cx="1149985" cy="559435"/>
          </a:xfrm>
          <a:prstGeom prst="rect">
            <a:avLst/>
          </a:prstGeom>
          <a:ln w="21096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132080" marR="30480" indent="274320">
              <a:lnSpc>
                <a:spcPct val="102299"/>
              </a:lnSpc>
              <a:spcBef>
                <a:spcPts val="685"/>
              </a:spcBef>
            </a:pPr>
            <a:r>
              <a:rPr sz="1150" spc="0" dirty="0">
                <a:latin typeface="Lucida Grande"/>
                <a:cs typeface="Lucida Grande"/>
              </a:rPr>
              <a:t>Power  measurement</a:t>
            </a:r>
            <a:endParaRPr sz="1150">
              <a:latin typeface="Lucida Grande"/>
              <a:cs typeface="Lucida Gran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44690" y="3645594"/>
            <a:ext cx="1149985" cy="559435"/>
          </a:xfrm>
          <a:prstGeom prst="rect">
            <a:avLst/>
          </a:prstGeom>
          <a:ln w="21096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111760" marR="50800" indent="274320">
              <a:lnSpc>
                <a:spcPct val="102299"/>
              </a:lnSpc>
              <a:spcBef>
                <a:spcPts val="725"/>
              </a:spcBef>
            </a:pPr>
            <a:r>
              <a:rPr sz="1150" spc="0" dirty="0">
                <a:latin typeface="Lucida Grande"/>
                <a:cs typeface="Lucida Grande"/>
              </a:rPr>
              <a:t>Power  measurement</a:t>
            </a:r>
            <a:endParaRPr sz="1150">
              <a:latin typeface="Lucida Grande"/>
              <a:cs typeface="Lucida Gran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0" y="4753737"/>
            <a:ext cx="8921750" cy="6738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5"/>
              </a:spcBef>
            </a:pPr>
            <a:r>
              <a:rPr dirty="0">
                <a:latin typeface="Lucida Grande"/>
                <a:cs typeface="Lucida Grande"/>
              </a:rPr>
              <a:t>Bank-of-filter spectrum analyzer: the frequency response of the bank–of–filters is that of  an  all–pass  filter covering the desired  range  of frequencies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 smtClean="0"/>
              <a:t>23</a:t>
            </a:r>
            <a:r>
              <a:rPr lang="mr-IN" dirty="0" smtClean="0"/>
              <a:t>/2</a:t>
            </a:r>
            <a:r>
              <a:rPr lang="en-US" dirty="0" smtClean="0"/>
              <a:t>3</a:t>
            </a:r>
            <a:endParaRPr lang="mr-IN" dirty="0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36990" y="31681"/>
            <a:ext cx="454279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80" dirty="0">
                <a:solidFill>
                  <a:srgbClr val="04064C"/>
                </a:solidFill>
              </a:rPr>
              <a:t>Existence  </a:t>
            </a:r>
            <a:r>
              <a:rPr sz="2200" spc="-55" dirty="0">
                <a:solidFill>
                  <a:srgbClr val="04064C"/>
                </a:solidFill>
              </a:rPr>
              <a:t>of  </a:t>
            </a:r>
            <a:r>
              <a:rPr sz="2200" spc="-5" dirty="0">
                <a:solidFill>
                  <a:srgbClr val="04064C"/>
                </a:solidFill>
              </a:rPr>
              <a:t>the </a:t>
            </a:r>
            <a:r>
              <a:rPr sz="2200" spc="-65" dirty="0">
                <a:solidFill>
                  <a:srgbClr val="04064C"/>
                </a:solidFill>
              </a:rPr>
              <a:t>Fourier</a:t>
            </a:r>
            <a:r>
              <a:rPr sz="2200" spc="-135" dirty="0">
                <a:solidFill>
                  <a:srgbClr val="04064C"/>
                </a:solidFill>
              </a:rPr>
              <a:t> </a:t>
            </a:r>
            <a:r>
              <a:rPr sz="2200" spc="-70" dirty="0">
                <a:solidFill>
                  <a:srgbClr val="04064C"/>
                </a:solidFill>
              </a:rPr>
              <a:t>Transform</a:t>
            </a:r>
            <a:endParaRPr sz="220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553998"/>
          </a:xfrm>
        </p:spPr>
        <p:txBody>
          <a:bodyPr/>
          <a:lstStyle/>
          <a:p>
            <a:r>
              <a:rPr lang="en-US" dirty="0" smtClean="0"/>
              <a:t>3/23</a:t>
            </a:r>
          </a:p>
          <a:p>
            <a:endParaRPr lang="mr-IN" dirty="0"/>
          </a:p>
        </p:txBody>
      </p:sp>
      <p:pic>
        <p:nvPicPr>
          <p:cNvPr id="28" name="Picture 27" descr="newcommand_Lap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927100"/>
            <a:ext cx="7505700" cy="4114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 smtClean="0"/>
              <a:t>4/23</a:t>
            </a:r>
            <a:endParaRPr lang="mr-IN" dirty="0"/>
          </a:p>
        </p:txBody>
      </p:sp>
      <p:pic>
        <p:nvPicPr>
          <p:cNvPr id="25" name="Picture 24" descr="newcommand_Lap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774700"/>
            <a:ext cx="7493000" cy="4000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72945" y="31681"/>
            <a:ext cx="587057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80" dirty="0">
                <a:solidFill>
                  <a:srgbClr val="04064C"/>
                </a:solidFill>
              </a:rPr>
              <a:t>Inverse  </a:t>
            </a:r>
            <a:r>
              <a:rPr sz="2200" spc="-55" dirty="0">
                <a:solidFill>
                  <a:srgbClr val="04064C"/>
                </a:solidFill>
              </a:rPr>
              <a:t>proportionality of </a:t>
            </a:r>
            <a:r>
              <a:rPr sz="2200" dirty="0">
                <a:solidFill>
                  <a:srgbClr val="04064C"/>
                </a:solidFill>
              </a:rPr>
              <a:t>time </a:t>
            </a:r>
            <a:r>
              <a:rPr sz="2200" spc="-80" dirty="0">
                <a:solidFill>
                  <a:srgbClr val="04064C"/>
                </a:solidFill>
              </a:rPr>
              <a:t>and </a:t>
            </a:r>
            <a:r>
              <a:rPr sz="2200" spc="150" dirty="0">
                <a:solidFill>
                  <a:srgbClr val="04064C"/>
                </a:solidFill>
              </a:rPr>
              <a:t> </a:t>
            </a:r>
            <a:r>
              <a:rPr sz="2200" spc="-80" dirty="0">
                <a:solidFill>
                  <a:srgbClr val="04064C"/>
                </a:solidFill>
              </a:rPr>
              <a:t>frequency</a:t>
            </a:r>
            <a:endParaRPr sz="220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 smtClean="0"/>
              <a:t>5/23</a:t>
            </a:r>
            <a:endParaRPr lang="mr-IN" dirty="0"/>
          </a:p>
        </p:txBody>
      </p:sp>
      <p:pic>
        <p:nvPicPr>
          <p:cNvPr id="27" name="Picture 26" descr="newcommand_Lap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546100"/>
            <a:ext cx="7835900" cy="4838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381" y="2033360"/>
            <a:ext cx="13652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−3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6711" y="2033360"/>
            <a:ext cx="13652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−2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1050" y="2033360"/>
            <a:ext cx="13652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−1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4277" y="2033360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8616" y="2033360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2946" y="2033360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3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451" y="981312"/>
            <a:ext cx="165735" cy="103124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85090" algn="ctr">
              <a:lnSpc>
                <a:spcPct val="100000"/>
              </a:lnSpc>
              <a:spcBef>
                <a:spcPts val="545"/>
              </a:spcBef>
            </a:pPr>
            <a:r>
              <a:rPr sz="750" spc="0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750" spc="0" dirty="0">
                <a:latin typeface="Helvetica"/>
                <a:cs typeface="Helvetica"/>
              </a:rPr>
              <a:t>0.8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750" spc="0" dirty="0">
                <a:latin typeface="Helvetica"/>
                <a:cs typeface="Helvetica"/>
              </a:rPr>
              <a:t>0.6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750" spc="0" dirty="0">
                <a:latin typeface="Helvetica"/>
                <a:cs typeface="Helvetica"/>
              </a:rPr>
              <a:t>0.4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750" spc="0" dirty="0">
                <a:latin typeface="Helvetica"/>
                <a:cs typeface="Helvetica"/>
              </a:rPr>
              <a:t>0.2</a:t>
            </a:r>
            <a:endParaRPr sz="750">
              <a:latin typeface="Helvetica"/>
              <a:cs typeface="Helvetica"/>
            </a:endParaRPr>
          </a:p>
          <a:p>
            <a:pPr marL="85090" algn="ctr">
              <a:lnSpc>
                <a:spcPct val="100000"/>
              </a:lnSpc>
              <a:spcBef>
                <a:spcPts val="385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8225" y="1114804"/>
            <a:ext cx="771525" cy="834390"/>
          </a:xfrm>
          <a:custGeom>
            <a:avLst/>
            <a:gdLst/>
            <a:ahLst/>
            <a:cxnLst/>
            <a:rect l="l" t="t" r="r" b="b"/>
            <a:pathLst>
              <a:path w="771525" h="834389">
                <a:moveTo>
                  <a:pt x="0" y="0"/>
                </a:moveTo>
                <a:lnTo>
                  <a:pt x="0" y="0"/>
                </a:lnTo>
                <a:lnTo>
                  <a:pt x="257169" y="0"/>
                </a:lnTo>
                <a:lnTo>
                  <a:pt x="264962" y="833843"/>
                </a:lnTo>
                <a:lnTo>
                  <a:pt x="763706" y="833843"/>
                </a:lnTo>
                <a:lnTo>
                  <a:pt x="771499" y="833843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6718" y="1114804"/>
            <a:ext cx="771525" cy="834390"/>
          </a:xfrm>
          <a:custGeom>
            <a:avLst/>
            <a:gdLst/>
            <a:ahLst/>
            <a:cxnLst/>
            <a:rect l="l" t="t" r="r" b="b"/>
            <a:pathLst>
              <a:path w="771525" h="834389">
                <a:moveTo>
                  <a:pt x="0" y="833843"/>
                </a:moveTo>
                <a:lnTo>
                  <a:pt x="0" y="833843"/>
                </a:lnTo>
                <a:lnTo>
                  <a:pt x="514330" y="833843"/>
                </a:lnTo>
                <a:lnTo>
                  <a:pt x="522123" y="0"/>
                </a:lnTo>
                <a:lnTo>
                  <a:pt x="763706" y="0"/>
                </a:lnTo>
                <a:lnTo>
                  <a:pt x="771499" y="0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00982" y="1034844"/>
          <a:ext cx="3086100" cy="993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77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  <a:tr h="85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402146" y="2017774"/>
            <a:ext cx="87630" cy="2908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240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b="1" spc="0" dirty="0">
                <a:latin typeface="Helvetica"/>
                <a:cs typeface="Helvetica"/>
              </a:rPr>
              <a:t>t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966" y="1536845"/>
            <a:ext cx="107314" cy="6604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50" b="1" dirty="0">
                <a:latin typeface="Helvetica"/>
                <a:cs typeface="Helvetica"/>
              </a:rPr>
              <a:t>1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162" y="1441195"/>
            <a:ext cx="134620" cy="20891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50" b="1" dirty="0">
                <a:latin typeface="Helvetica"/>
                <a:cs typeface="Helvetica"/>
              </a:rPr>
              <a:t>x</a:t>
            </a:r>
            <a:r>
              <a:rPr sz="750" b="1" spc="35" dirty="0">
                <a:latin typeface="Helvetica"/>
                <a:cs typeface="Helvetica"/>
              </a:rPr>
              <a:t> </a:t>
            </a:r>
            <a:r>
              <a:rPr sz="750" b="1" dirty="0">
                <a:latin typeface="Helvetica"/>
                <a:cs typeface="Helvetica"/>
              </a:rPr>
              <a:t>(t)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5218" y="2439607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100529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5218" y="2439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9137" y="2439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10857" y="2439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14785" y="2439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26505" y="2439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8225" y="2439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42152" y="2439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53872" y="2439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7800" y="2439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9520" y="2439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81232" y="2439607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100529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81232" y="2439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5218" y="3444904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81232" y="34449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5218" y="3273458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81232" y="32734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5218" y="3109805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81232" y="31098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5218" y="2938359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81232" y="2938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5218" y="2774706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81232" y="27747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5218" y="260326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81232" y="2603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5218" y="2439607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81232" y="2439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5218" y="3444904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5218" y="2439607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5218" y="2439607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1005297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81232" y="2439607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1005297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5218" y="3444904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5218" y="2439607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1005297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5218" y="3413732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31172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5218" y="2439607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379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99137" y="2439606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297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858" y="2439606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297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81209" y="3443894"/>
            <a:ext cx="80645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16230" algn="l"/>
                <a:tab pos="628015" algn="l"/>
              </a:tabLst>
            </a:pPr>
            <a:r>
              <a:rPr sz="750" spc="0" dirty="0">
                <a:latin typeface="Helvetica"/>
                <a:cs typeface="Helvetica"/>
              </a:rPr>
              <a:t>−50	−40	−30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814785" y="2439606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297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26505" y="2439606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297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700776" y="3443894"/>
            <a:ext cx="50292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23850" algn="l"/>
              </a:tabLst>
            </a:pPr>
            <a:r>
              <a:rPr sz="750" spc="0" dirty="0">
                <a:latin typeface="Helvetica"/>
                <a:cs typeface="Helvetica"/>
              </a:rPr>
              <a:t>−20	−10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38225" y="2439606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297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42152" y="2439606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297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682694" y="3443894"/>
            <a:ext cx="13398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10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053872" y="2439606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297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57800" y="2439606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297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994414" y="3443894"/>
            <a:ext cx="43815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16230" algn="l"/>
              </a:tabLst>
            </a:pPr>
            <a:r>
              <a:rPr sz="750" spc="0" dirty="0">
                <a:latin typeface="Helvetica"/>
                <a:cs typeface="Helvetica"/>
              </a:rPr>
              <a:t>20	30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69520" y="2439606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297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610062" y="3443894"/>
            <a:ext cx="13398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40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981232" y="3413732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31172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81232" y="2439607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379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21774" y="3443894"/>
            <a:ext cx="13398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50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95218" y="344490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50060" y="344490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50037" y="3365964"/>
            <a:ext cx="13652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−1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95218" y="3273458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50060" y="327345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5218" y="3109805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50060" y="310980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5218" y="2938359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50060" y="293835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5218" y="2774706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50060" y="277470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5218" y="2603260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50060" y="260326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95218" y="2439607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50060" y="243960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812381" y="2313908"/>
            <a:ext cx="80010" cy="10229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750" spc="0" dirty="0">
                <a:latin typeface="Helvetica"/>
                <a:cs typeface="Helvetica"/>
              </a:rPr>
              <a:t>5</a:t>
            </a:r>
            <a:endParaRPr sz="7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750" spc="0" dirty="0">
                <a:latin typeface="Helvetica"/>
                <a:cs typeface="Helvetica"/>
              </a:rPr>
              <a:t>4</a:t>
            </a:r>
            <a:endParaRPr sz="7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750" spc="0" dirty="0">
                <a:latin typeface="Helvetica"/>
                <a:cs typeface="Helvetica"/>
              </a:rPr>
              <a:t>3</a:t>
            </a:r>
            <a:endParaRPr sz="7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750" spc="0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750" spc="0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95218" y="3444904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5218" y="2439607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95218" y="2439607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1005297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81232" y="2439607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1005297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01940" y="3257872"/>
            <a:ext cx="771525" cy="23495"/>
          </a:xfrm>
          <a:custGeom>
            <a:avLst/>
            <a:gdLst/>
            <a:ahLst/>
            <a:cxnLst/>
            <a:rect l="l" t="t" r="r" b="b"/>
            <a:pathLst>
              <a:path w="771525" h="23495">
                <a:moveTo>
                  <a:pt x="0" y="15586"/>
                </a:moveTo>
                <a:lnTo>
                  <a:pt x="7793" y="15586"/>
                </a:lnTo>
                <a:lnTo>
                  <a:pt x="15586" y="15586"/>
                </a:lnTo>
                <a:lnTo>
                  <a:pt x="23379" y="15586"/>
                </a:lnTo>
                <a:lnTo>
                  <a:pt x="31172" y="7793"/>
                </a:lnTo>
                <a:lnTo>
                  <a:pt x="85723" y="7793"/>
                </a:lnTo>
                <a:lnTo>
                  <a:pt x="93516" y="0"/>
                </a:lnTo>
                <a:lnTo>
                  <a:pt x="101309" y="0"/>
                </a:lnTo>
                <a:lnTo>
                  <a:pt x="109093" y="0"/>
                </a:lnTo>
                <a:lnTo>
                  <a:pt x="116886" y="7793"/>
                </a:lnTo>
                <a:lnTo>
                  <a:pt x="179230" y="7793"/>
                </a:lnTo>
                <a:lnTo>
                  <a:pt x="187023" y="15586"/>
                </a:lnTo>
                <a:lnTo>
                  <a:pt x="225989" y="15586"/>
                </a:lnTo>
                <a:lnTo>
                  <a:pt x="233782" y="23379"/>
                </a:lnTo>
                <a:lnTo>
                  <a:pt x="366263" y="23379"/>
                </a:lnTo>
                <a:lnTo>
                  <a:pt x="374056" y="15586"/>
                </a:lnTo>
                <a:lnTo>
                  <a:pt x="420814" y="15586"/>
                </a:lnTo>
                <a:lnTo>
                  <a:pt x="428607" y="7793"/>
                </a:lnTo>
                <a:lnTo>
                  <a:pt x="553295" y="7793"/>
                </a:lnTo>
                <a:lnTo>
                  <a:pt x="561088" y="15586"/>
                </a:lnTo>
                <a:lnTo>
                  <a:pt x="623432" y="15586"/>
                </a:lnTo>
                <a:lnTo>
                  <a:pt x="631225" y="23379"/>
                </a:lnTo>
                <a:lnTo>
                  <a:pt x="748112" y="23379"/>
                </a:lnTo>
                <a:lnTo>
                  <a:pt x="755905" y="15586"/>
                </a:lnTo>
                <a:lnTo>
                  <a:pt x="763698" y="15586"/>
                </a:lnTo>
                <a:lnTo>
                  <a:pt x="771491" y="15586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30432" y="3109805"/>
            <a:ext cx="771525" cy="203200"/>
          </a:xfrm>
          <a:custGeom>
            <a:avLst/>
            <a:gdLst/>
            <a:ahLst/>
            <a:cxnLst/>
            <a:rect l="l" t="t" r="r" b="b"/>
            <a:pathLst>
              <a:path w="771525" h="203200">
                <a:moveTo>
                  <a:pt x="0" y="0"/>
                </a:moveTo>
                <a:lnTo>
                  <a:pt x="0" y="0"/>
                </a:lnTo>
                <a:lnTo>
                  <a:pt x="38965" y="0"/>
                </a:lnTo>
                <a:lnTo>
                  <a:pt x="46758" y="7793"/>
                </a:lnTo>
                <a:lnTo>
                  <a:pt x="54551" y="15586"/>
                </a:lnTo>
                <a:lnTo>
                  <a:pt x="62344" y="15586"/>
                </a:lnTo>
                <a:lnTo>
                  <a:pt x="70137" y="23379"/>
                </a:lnTo>
                <a:lnTo>
                  <a:pt x="77930" y="31172"/>
                </a:lnTo>
                <a:lnTo>
                  <a:pt x="85723" y="38965"/>
                </a:lnTo>
                <a:lnTo>
                  <a:pt x="93516" y="46758"/>
                </a:lnTo>
                <a:lnTo>
                  <a:pt x="101309" y="54551"/>
                </a:lnTo>
                <a:lnTo>
                  <a:pt x="109102" y="62344"/>
                </a:lnTo>
                <a:lnTo>
                  <a:pt x="116895" y="70137"/>
                </a:lnTo>
                <a:lnTo>
                  <a:pt x="124688" y="77930"/>
                </a:lnTo>
                <a:lnTo>
                  <a:pt x="132481" y="93516"/>
                </a:lnTo>
                <a:lnTo>
                  <a:pt x="140274" y="101309"/>
                </a:lnTo>
                <a:lnTo>
                  <a:pt x="148067" y="109102"/>
                </a:lnTo>
                <a:lnTo>
                  <a:pt x="155860" y="116895"/>
                </a:lnTo>
                <a:lnTo>
                  <a:pt x="163653" y="124688"/>
                </a:lnTo>
                <a:lnTo>
                  <a:pt x="171446" y="132481"/>
                </a:lnTo>
                <a:lnTo>
                  <a:pt x="179239" y="140274"/>
                </a:lnTo>
                <a:lnTo>
                  <a:pt x="187032" y="148067"/>
                </a:lnTo>
                <a:lnTo>
                  <a:pt x="194825" y="155860"/>
                </a:lnTo>
                <a:lnTo>
                  <a:pt x="202618" y="163653"/>
                </a:lnTo>
                <a:lnTo>
                  <a:pt x="210411" y="171446"/>
                </a:lnTo>
                <a:lnTo>
                  <a:pt x="218204" y="179239"/>
                </a:lnTo>
                <a:lnTo>
                  <a:pt x="225997" y="179239"/>
                </a:lnTo>
                <a:lnTo>
                  <a:pt x="233790" y="187032"/>
                </a:lnTo>
                <a:lnTo>
                  <a:pt x="241583" y="187032"/>
                </a:lnTo>
                <a:lnTo>
                  <a:pt x="249376" y="194825"/>
                </a:lnTo>
                <a:lnTo>
                  <a:pt x="257169" y="194825"/>
                </a:lnTo>
                <a:lnTo>
                  <a:pt x="264962" y="194825"/>
                </a:lnTo>
                <a:lnTo>
                  <a:pt x="272747" y="202618"/>
                </a:lnTo>
                <a:lnTo>
                  <a:pt x="280540" y="202618"/>
                </a:lnTo>
                <a:lnTo>
                  <a:pt x="288333" y="202618"/>
                </a:lnTo>
                <a:lnTo>
                  <a:pt x="296126" y="202618"/>
                </a:lnTo>
                <a:lnTo>
                  <a:pt x="303919" y="194825"/>
                </a:lnTo>
                <a:lnTo>
                  <a:pt x="311712" y="194825"/>
                </a:lnTo>
                <a:lnTo>
                  <a:pt x="319505" y="194825"/>
                </a:lnTo>
                <a:lnTo>
                  <a:pt x="327298" y="194825"/>
                </a:lnTo>
                <a:lnTo>
                  <a:pt x="335091" y="187032"/>
                </a:lnTo>
                <a:lnTo>
                  <a:pt x="342884" y="187032"/>
                </a:lnTo>
                <a:lnTo>
                  <a:pt x="350677" y="187032"/>
                </a:lnTo>
                <a:lnTo>
                  <a:pt x="358470" y="179239"/>
                </a:lnTo>
                <a:lnTo>
                  <a:pt x="366263" y="179239"/>
                </a:lnTo>
                <a:lnTo>
                  <a:pt x="374056" y="171446"/>
                </a:lnTo>
                <a:lnTo>
                  <a:pt x="381849" y="171446"/>
                </a:lnTo>
                <a:lnTo>
                  <a:pt x="389642" y="163653"/>
                </a:lnTo>
                <a:lnTo>
                  <a:pt x="397435" y="163653"/>
                </a:lnTo>
                <a:lnTo>
                  <a:pt x="405228" y="155860"/>
                </a:lnTo>
                <a:lnTo>
                  <a:pt x="413021" y="155860"/>
                </a:lnTo>
                <a:lnTo>
                  <a:pt x="420814" y="155860"/>
                </a:lnTo>
                <a:lnTo>
                  <a:pt x="428607" y="148067"/>
                </a:lnTo>
                <a:lnTo>
                  <a:pt x="436400" y="148067"/>
                </a:lnTo>
                <a:lnTo>
                  <a:pt x="444193" y="148067"/>
                </a:lnTo>
                <a:lnTo>
                  <a:pt x="451986" y="148067"/>
                </a:lnTo>
                <a:lnTo>
                  <a:pt x="459779" y="140274"/>
                </a:lnTo>
                <a:lnTo>
                  <a:pt x="506537" y="140274"/>
                </a:lnTo>
                <a:lnTo>
                  <a:pt x="514330" y="148067"/>
                </a:lnTo>
                <a:lnTo>
                  <a:pt x="522123" y="148067"/>
                </a:lnTo>
                <a:lnTo>
                  <a:pt x="529916" y="148067"/>
                </a:lnTo>
                <a:lnTo>
                  <a:pt x="537709" y="148067"/>
                </a:lnTo>
                <a:lnTo>
                  <a:pt x="545502" y="148067"/>
                </a:lnTo>
                <a:lnTo>
                  <a:pt x="553295" y="155860"/>
                </a:lnTo>
                <a:lnTo>
                  <a:pt x="561088" y="155860"/>
                </a:lnTo>
                <a:lnTo>
                  <a:pt x="568881" y="155860"/>
                </a:lnTo>
                <a:lnTo>
                  <a:pt x="576674" y="163653"/>
                </a:lnTo>
                <a:lnTo>
                  <a:pt x="584467" y="163653"/>
                </a:lnTo>
                <a:lnTo>
                  <a:pt x="592260" y="163653"/>
                </a:lnTo>
                <a:lnTo>
                  <a:pt x="600053" y="163653"/>
                </a:lnTo>
                <a:lnTo>
                  <a:pt x="607846" y="171446"/>
                </a:lnTo>
                <a:lnTo>
                  <a:pt x="615639" y="171446"/>
                </a:lnTo>
                <a:lnTo>
                  <a:pt x="623432" y="171446"/>
                </a:lnTo>
                <a:lnTo>
                  <a:pt x="631225" y="171446"/>
                </a:lnTo>
                <a:lnTo>
                  <a:pt x="639018" y="179239"/>
                </a:lnTo>
                <a:lnTo>
                  <a:pt x="716948" y="179239"/>
                </a:lnTo>
                <a:lnTo>
                  <a:pt x="724741" y="171446"/>
                </a:lnTo>
                <a:lnTo>
                  <a:pt x="763706" y="171446"/>
                </a:lnTo>
                <a:lnTo>
                  <a:pt x="771499" y="163653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58925" y="3109805"/>
            <a:ext cx="771525" cy="203200"/>
          </a:xfrm>
          <a:custGeom>
            <a:avLst/>
            <a:gdLst/>
            <a:ahLst/>
            <a:cxnLst/>
            <a:rect l="l" t="t" r="r" b="b"/>
            <a:pathLst>
              <a:path w="771525" h="203200">
                <a:moveTo>
                  <a:pt x="0" y="163653"/>
                </a:moveTo>
                <a:lnTo>
                  <a:pt x="7793" y="163653"/>
                </a:lnTo>
                <a:lnTo>
                  <a:pt x="15586" y="163653"/>
                </a:lnTo>
                <a:lnTo>
                  <a:pt x="23379" y="171446"/>
                </a:lnTo>
                <a:lnTo>
                  <a:pt x="31172" y="171446"/>
                </a:lnTo>
                <a:lnTo>
                  <a:pt x="38965" y="171446"/>
                </a:lnTo>
                <a:lnTo>
                  <a:pt x="46758" y="171446"/>
                </a:lnTo>
                <a:lnTo>
                  <a:pt x="54551" y="171446"/>
                </a:lnTo>
                <a:lnTo>
                  <a:pt x="62344" y="179239"/>
                </a:lnTo>
                <a:lnTo>
                  <a:pt x="148067" y="179239"/>
                </a:lnTo>
                <a:lnTo>
                  <a:pt x="155860" y="171446"/>
                </a:lnTo>
                <a:lnTo>
                  <a:pt x="163653" y="171446"/>
                </a:lnTo>
                <a:lnTo>
                  <a:pt x="171446" y="171446"/>
                </a:lnTo>
                <a:lnTo>
                  <a:pt x="179239" y="171446"/>
                </a:lnTo>
                <a:lnTo>
                  <a:pt x="187032" y="163653"/>
                </a:lnTo>
                <a:lnTo>
                  <a:pt x="194825" y="163653"/>
                </a:lnTo>
                <a:lnTo>
                  <a:pt x="202618" y="163653"/>
                </a:lnTo>
                <a:lnTo>
                  <a:pt x="210411" y="163653"/>
                </a:lnTo>
                <a:lnTo>
                  <a:pt x="218204" y="155860"/>
                </a:lnTo>
                <a:lnTo>
                  <a:pt x="225997" y="155860"/>
                </a:lnTo>
                <a:lnTo>
                  <a:pt x="233790" y="155860"/>
                </a:lnTo>
                <a:lnTo>
                  <a:pt x="241583" y="148067"/>
                </a:lnTo>
                <a:lnTo>
                  <a:pt x="249376" y="148067"/>
                </a:lnTo>
                <a:lnTo>
                  <a:pt x="257169" y="148067"/>
                </a:lnTo>
                <a:lnTo>
                  <a:pt x="264962" y="148067"/>
                </a:lnTo>
                <a:lnTo>
                  <a:pt x="272755" y="148067"/>
                </a:lnTo>
                <a:lnTo>
                  <a:pt x="280548" y="140274"/>
                </a:lnTo>
                <a:lnTo>
                  <a:pt x="327306" y="140274"/>
                </a:lnTo>
                <a:lnTo>
                  <a:pt x="335099" y="148067"/>
                </a:lnTo>
                <a:lnTo>
                  <a:pt x="342892" y="148067"/>
                </a:lnTo>
                <a:lnTo>
                  <a:pt x="350685" y="148067"/>
                </a:lnTo>
                <a:lnTo>
                  <a:pt x="358478" y="148067"/>
                </a:lnTo>
                <a:lnTo>
                  <a:pt x="366271" y="155860"/>
                </a:lnTo>
                <a:lnTo>
                  <a:pt x="374064" y="155860"/>
                </a:lnTo>
                <a:lnTo>
                  <a:pt x="381857" y="163653"/>
                </a:lnTo>
                <a:lnTo>
                  <a:pt x="389650" y="163653"/>
                </a:lnTo>
                <a:lnTo>
                  <a:pt x="397443" y="163653"/>
                </a:lnTo>
                <a:lnTo>
                  <a:pt x="405236" y="171446"/>
                </a:lnTo>
                <a:lnTo>
                  <a:pt x="413029" y="171446"/>
                </a:lnTo>
                <a:lnTo>
                  <a:pt x="420822" y="179239"/>
                </a:lnTo>
                <a:lnTo>
                  <a:pt x="428607" y="179239"/>
                </a:lnTo>
                <a:lnTo>
                  <a:pt x="436400" y="187032"/>
                </a:lnTo>
                <a:lnTo>
                  <a:pt x="444193" y="187032"/>
                </a:lnTo>
                <a:lnTo>
                  <a:pt x="451986" y="187032"/>
                </a:lnTo>
                <a:lnTo>
                  <a:pt x="459779" y="194825"/>
                </a:lnTo>
                <a:lnTo>
                  <a:pt x="467572" y="194825"/>
                </a:lnTo>
                <a:lnTo>
                  <a:pt x="475365" y="194825"/>
                </a:lnTo>
                <a:lnTo>
                  <a:pt x="483158" y="194825"/>
                </a:lnTo>
                <a:lnTo>
                  <a:pt x="490951" y="202618"/>
                </a:lnTo>
                <a:lnTo>
                  <a:pt x="498744" y="202618"/>
                </a:lnTo>
                <a:lnTo>
                  <a:pt x="506537" y="202618"/>
                </a:lnTo>
                <a:lnTo>
                  <a:pt x="514330" y="202618"/>
                </a:lnTo>
                <a:lnTo>
                  <a:pt x="522123" y="194825"/>
                </a:lnTo>
                <a:lnTo>
                  <a:pt x="529916" y="194825"/>
                </a:lnTo>
                <a:lnTo>
                  <a:pt x="537709" y="194825"/>
                </a:lnTo>
                <a:lnTo>
                  <a:pt x="545502" y="187032"/>
                </a:lnTo>
                <a:lnTo>
                  <a:pt x="553295" y="187032"/>
                </a:lnTo>
                <a:lnTo>
                  <a:pt x="561088" y="179239"/>
                </a:lnTo>
                <a:lnTo>
                  <a:pt x="568881" y="179239"/>
                </a:lnTo>
                <a:lnTo>
                  <a:pt x="576674" y="171446"/>
                </a:lnTo>
                <a:lnTo>
                  <a:pt x="584467" y="163653"/>
                </a:lnTo>
                <a:lnTo>
                  <a:pt x="592260" y="155860"/>
                </a:lnTo>
                <a:lnTo>
                  <a:pt x="600053" y="148067"/>
                </a:lnTo>
                <a:lnTo>
                  <a:pt x="607846" y="140274"/>
                </a:lnTo>
                <a:lnTo>
                  <a:pt x="615639" y="132481"/>
                </a:lnTo>
                <a:lnTo>
                  <a:pt x="623432" y="124688"/>
                </a:lnTo>
                <a:lnTo>
                  <a:pt x="631225" y="116895"/>
                </a:lnTo>
                <a:lnTo>
                  <a:pt x="639018" y="109102"/>
                </a:lnTo>
                <a:lnTo>
                  <a:pt x="646811" y="93516"/>
                </a:lnTo>
                <a:lnTo>
                  <a:pt x="654604" y="85723"/>
                </a:lnTo>
                <a:lnTo>
                  <a:pt x="662397" y="77930"/>
                </a:lnTo>
                <a:lnTo>
                  <a:pt x="670190" y="70137"/>
                </a:lnTo>
                <a:lnTo>
                  <a:pt x="677983" y="62344"/>
                </a:lnTo>
                <a:lnTo>
                  <a:pt x="685776" y="54551"/>
                </a:lnTo>
                <a:lnTo>
                  <a:pt x="693569" y="46758"/>
                </a:lnTo>
                <a:lnTo>
                  <a:pt x="701362" y="38965"/>
                </a:lnTo>
                <a:lnTo>
                  <a:pt x="709155" y="31172"/>
                </a:lnTo>
                <a:lnTo>
                  <a:pt x="716948" y="23379"/>
                </a:lnTo>
                <a:lnTo>
                  <a:pt x="724741" y="15586"/>
                </a:lnTo>
                <a:lnTo>
                  <a:pt x="732534" y="7793"/>
                </a:lnTo>
                <a:lnTo>
                  <a:pt x="740327" y="7793"/>
                </a:lnTo>
                <a:lnTo>
                  <a:pt x="748120" y="0"/>
                </a:lnTo>
                <a:lnTo>
                  <a:pt x="755913" y="0"/>
                </a:lnTo>
                <a:lnTo>
                  <a:pt x="763706" y="0"/>
                </a:lnTo>
                <a:lnTo>
                  <a:pt x="771499" y="0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95218" y="3257872"/>
            <a:ext cx="763905" cy="23495"/>
          </a:xfrm>
          <a:custGeom>
            <a:avLst/>
            <a:gdLst/>
            <a:ahLst/>
            <a:cxnLst/>
            <a:rect l="l" t="t" r="r" b="b"/>
            <a:pathLst>
              <a:path w="763905" h="23495">
                <a:moveTo>
                  <a:pt x="0" y="15586"/>
                </a:moveTo>
                <a:lnTo>
                  <a:pt x="7793" y="15586"/>
                </a:lnTo>
                <a:lnTo>
                  <a:pt x="15586" y="15586"/>
                </a:lnTo>
                <a:lnTo>
                  <a:pt x="23379" y="15586"/>
                </a:lnTo>
                <a:lnTo>
                  <a:pt x="31172" y="23379"/>
                </a:lnTo>
                <a:lnTo>
                  <a:pt x="148058" y="23379"/>
                </a:lnTo>
                <a:lnTo>
                  <a:pt x="155851" y="15586"/>
                </a:lnTo>
                <a:lnTo>
                  <a:pt x="210403" y="15586"/>
                </a:lnTo>
                <a:lnTo>
                  <a:pt x="218196" y="7793"/>
                </a:lnTo>
                <a:lnTo>
                  <a:pt x="342884" y="7793"/>
                </a:lnTo>
                <a:lnTo>
                  <a:pt x="350677" y="15586"/>
                </a:lnTo>
                <a:lnTo>
                  <a:pt x="405228" y="15586"/>
                </a:lnTo>
                <a:lnTo>
                  <a:pt x="413021" y="23379"/>
                </a:lnTo>
                <a:lnTo>
                  <a:pt x="545502" y="23379"/>
                </a:lnTo>
                <a:lnTo>
                  <a:pt x="553295" y="15586"/>
                </a:lnTo>
                <a:lnTo>
                  <a:pt x="592252" y="15586"/>
                </a:lnTo>
                <a:lnTo>
                  <a:pt x="600045" y="7793"/>
                </a:lnTo>
                <a:lnTo>
                  <a:pt x="662389" y="7793"/>
                </a:lnTo>
                <a:lnTo>
                  <a:pt x="670182" y="0"/>
                </a:lnTo>
                <a:lnTo>
                  <a:pt x="677975" y="0"/>
                </a:lnTo>
                <a:lnTo>
                  <a:pt x="685768" y="7793"/>
                </a:lnTo>
                <a:lnTo>
                  <a:pt x="693561" y="7793"/>
                </a:lnTo>
                <a:lnTo>
                  <a:pt x="748112" y="7793"/>
                </a:lnTo>
                <a:lnTo>
                  <a:pt x="755905" y="15586"/>
                </a:lnTo>
                <a:lnTo>
                  <a:pt x="763698" y="15586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621552" y="2947371"/>
            <a:ext cx="107314" cy="6604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50" b="1" dirty="0">
                <a:latin typeface="Helvetica"/>
                <a:cs typeface="Helvetica"/>
              </a:rPr>
              <a:t>1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42997" y="2815290"/>
            <a:ext cx="144780" cy="26098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b="1" dirty="0">
                <a:latin typeface="Helvetica"/>
                <a:cs typeface="Helvetica"/>
              </a:rPr>
              <a:t>X</a:t>
            </a:r>
            <a:r>
              <a:rPr sz="750" b="1" spc="75" dirty="0">
                <a:latin typeface="Helvetica"/>
                <a:cs typeface="Helvetica"/>
              </a:rPr>
              <a:t> </a:t>
            </a:r>
            <a:r>
              <a:rPr sz="750" b="1" spc="-10" dirty="0">
                <a:latin typeface="Helvetica"/>
                <a:cs typeface="Helvetica"/>
              </a:rPr>
              <a:t>(</a:t>
            </a:r>
            <a:r>
              <a:rPr sz="750" spc="-215" dirty="0">
                <a:latin typeface="Symbol"/>
                <a:cs typeface="Symbol"/>
              </a:rPr>
              <a:t>Ω</a:t>
            </a:r>
            <a:r>
              <a:rPr sz="750" b="1" dirty="0">
                <a:latin typeface="Helvetica"/>
                <a:cs typeface="Helvetica"/>
              </a:rPr>
              <a:t>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378767" y="3443894"/>
            <a:ext cx="123189" cy="251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">
              <a:lnSpc>
                <a:spcPts val="88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  <a:p>
            <a:pPr marL="12700">
              <a:lnSpc>
                <a:spcPts val="880"/>
              </a:lnSpc>
            </a:pPr>
            <a:r>
              <a:rPr sz="750" spc="10" dirty="0">
                <a:latin typeface="Symbol"/>
                <a:cs typeface="Symbol"/>
              </a:rPr>
              <a:t>Ω</a:t>
            </a:r>
            <a:endParaRPr sz="750">
              <a:latin typeface="Symbol"/>
              <a:cs typeface="Symbo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153295" y="2056739"/>
            <a:ext cx="13652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−3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667625" y="2056739"/>
            <a:ext cx="13652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−2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181964" y="2056739"/>
            <a:ext cx="13652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−1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241813" y="2056739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756151" y="2056739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270481" y="2056739"/>
            <a:ext cx="8001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3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051986" y="989105"/>
            <a:ext cx="161290" cy="103886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74295" algn="ctr">
              <a:lnSpc>
                <a:spcPct val="100000"/>
              </a:lnSpc>
              <a:spcBef>
                <a:spcPts val="545"/>
              </a:spcBef>
            </a:pPr>
            <a:r>
              <a:rPr sz="750" spc="0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750" spc="0" dirty="0">
                <a:latin typeface="Helvetica"/>
                <a:cs typeface="Helvetica"/>
              </a:rPr>
              <a:t>0.8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750" spc="0" dirty="0">
                <a:latin typeface="Helvetica"/>
                <a:cs typeface="Helvetica"/>
              </a:rPr>
              <a:t>0.6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750" spc="0" dirty="0">
                <a:latin typeface="Helvetica"/>
                <a:cs typeface="Helvetica"/>
              </a:rPr>
              <a:t>0.4</a:t>
            </a:r>
            <a:endParaRPr sz="7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750" spc="0" dirty="0">
                <a:latin typeface="Helvetica"/>
                <a:cs typeface="Helvetica"/>
              </a:rPr>
              <a:t>0.2</a:t>
            </a:r>
            <a:endParaRPr sz="750">
              <a:latin typeface="Helvetica"/>
              <a:cs typeface="Helvetica"/>
            </a:endParaRPr>
          </a:p>
          <a:p>
            <a:pPr marL="74295" algn="ctr">
              <a:lnSpc>
                <a:spcPct val="100000"/>
              </a:lnSpc>
              <a:spcBef>
                <a:spcPts val="445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527267" y="1122597"/>
            <a:ext cx="771525" cy="842010"/>
          </a:xfrm>
          <a:custGeom>
            <a:avLst/>
            <a:gdLst/>
            <a:ahLst/>
            <a:cxnLst/>
            <a:rect l="l" t="t" r="r" b="b"/>
            <a:pathLst>
              <a:path w="771525" h="842010">
                <a:moveTo>
                  <a:pt x="0" y="0"/>
                </a:moveTo>
                <a:lnTo>
                  <a:pt x="0" y="0"/>
                </a:lnTo>
                <a:lnTo>
                  <a:pt x="257161" y="0"/>
                </a:lnTo>
                <a:lnTo>
                  <a:pt x="264954" y="841636"/>
                </a:lnTo>
                <a:lnTo>
                  <a:pt x="763698" y="841636"/>
                </a:lnTo>
                <a:lnTo>
                  <a:pt x="771491" y="841636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2" name="object 102"/>
          <p:cNvGraphicFramePr>
            <a:graphicFrameLocks noGrp="1"/>
          </p:cNvGraphicFramePr>
          <p:nvPr/>
        </p:nvGraphicFramePr>
        <p:xfrm>
          <a:off x="5218517" y="1042638"/>
          <a:ext cx="3086100" cy="1001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77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3" name="object 103"/>
          <p:cNvSpPr/>
          <p:nvPr/>
        </p:nvSpPr>
        <p:spPr>
          <a:xfrm>
            <a:off x="5220546" y="1122597"/>
            <a:ext cx="763905" cy="842010"/>
          </a:xfrm>
          <a:custGeom>
            <a:avLst/>
            <a:gdLst/>
            <a:ahLst/>
            <a:cxnLst/>
            <a:rect l="l" t="t" r="r" b="b"/>
            <a:pathLst>
              <a:path w="763904" h="842010">
                <a:moveTo>
                  <a:pt x="0" y="841636"/>
                </a:moveTo>
                <a:lnTo>
                  <a:pt x="0" y="841636"/>
                </a:lnTo>
                <a:lnTo>
                  <a:pt x="506537" y="841636"/>
                </a:lnTo>
                <a:lnTo>
                  <a:pt x="514330" y="0"/>
                </a:lnTo>
                <a:lnTo>
                  <a:pt x="755905" y="0"/>
                </a:lnTo>
                <a:lnTo>
                  <a:pt x="763698" y="0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727474" y="2048946"/>
            <a:ext cx="80010" cy="2749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50" b="1" spc="0" dirty="0">
                <a:latin typeface="Helvetica"/>
                <a:cs typeface="Helvetica"/>
              </a:rPr>
              <a:t>t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923501" y="1544638"/>
            <a:ext cx="107314" cy="6604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50" b="1" dirty="0">
                <a:latin typeface="Helvetica"/>
                <a:cs typeface="Helvetica"/>
              </a:rPr>
              <a:t>2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854697" y="1448988"/>
            <a:ext cx="134620" cy="20891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50" b="1" dirty="0">
                <a:latin typeface="Helvetica"/>
                <a:cs typeface="Helvetica"/>
              </a:rPr>
              <a:t>x</a:t>
            </a:r>
            <a:r>
              <a:rPr sz="750" b="1" spc="35" dirty="0">
                <a:latin typeface="Helvetica"/>
                <a:cs typeface="Helvetica"/>
              </a:rPr>
              <a:t> </a:t>
            </a:r>
            <a:r>
              <a:rPr sz="750" b="1" dirty="0">
                <a:latin typeface="Helvetica"/>
                <a:cs typeface="Helvetica"/>
              </a:rPr>
              <a:t>(t)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220546" y="2439607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100529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20546" y="2439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763553" y="2439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06560" y="2439607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100529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306560" y="2439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20546" y="3444904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306560" y="34449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20546" y="3273458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306560" y="32734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20546" y="3109805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06560" y="31098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220546" y="2938359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06560" y="2938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220546" y="2774706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06560" y="27747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20546" y="260326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306560" y="2603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20546" y="2439607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06560" y="2439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20546" y="3444904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20546" y="2439607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20546" y="2439607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1005297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06560" y="2439607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1005297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20546" y="3444904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20546" y="2439607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1005297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20546" y="3413732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31172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220546" y="2439607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379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5122123" y="3451687"/>
            <a:ext cx="19113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−50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6763553" y="2439606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297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306560" y="3413732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31172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306560" y="2439607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379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8239309" y="3451687"/>
            <a:ext cx="13398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50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5220546" y="3444904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75387" y="344490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5098744" y="3365964"/>
            <a:ext cx="136525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−1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5220546" y="3273458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75387" y="327345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20546" y="3109805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75387" y="310980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220546" y="2938359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75387" y="293835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20546" y="2774706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75387" y="277470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20546" y="2603260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75387" y="260326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220546" y="2439607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379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75387" y="243960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31172" y="0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5129916" y="2313908"/>
            <a:ext cx="80010" cy="10229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750" spc="0" dirty="0">
                <a:latin typeface="Helvetica"/>
                <a:cs typeface="Helvetica"/>
              </a:rPr>
              <a:t>5</a:t>
            </a:r>
            <a:endParaRPr sz="7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750" spc="0" dirty="0">
                <a:latin typeface="Helvetica"/>
                <a:cs typeface="Helvetica"/>
              </a:rPr>
              <a:t>4</a:t>
            </a:r>
            <a:endParaRPr sz="7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750" spc="0" dirty="0">
                <a:latin typeface="Helvetica"/>
                <a:cs typeface="Helvetica"/>
              </a:rPr>
              <a:t>3</a:t>
            </a:r>
            <a:endParaRPr sz="7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750" spc="0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750" spc="0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5220546" y="3444904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20546" y="2439607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13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20546" y="2439607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1005297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06560" y="2439607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1005297"/>
                </a:moveTo>
                <a:lnTo>
                  <a:pt x="0" y="0"/>
                </a:lnTo>
              </a:path>
            </a:pathLst>
          </a:custGeom>
          <a:ln w="4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929702" y="3187735"/>
            <a:ext cx="771525" cy="234315"/>
          </a:xfrm>
          <a:custGeom>
            <a:avLst/>
            <a:gdLst/>
            <a:ahLst/>
            <a:cxnLst/>
            <a:rect l="l" t="t" r="r" b="b"/>
            <a:pathLst>
              <a:path w="771525" h="234314">
                <a:moveTo>
                  <a:pt x="0" y="93516"/>
                </a:moveTo>
                <a:lnTo>
                  <a:pt x="7793" y="85723"/>
                </a:lnTo>
                <a:lnTo>
                  <a:pt x="15586" y="77930"/>
                </a:lnTo>
                <a:lnTo>
                  <a:pt x="23379" y="77930"/>
                </a:lnTo>
                <a:lnTo>
                  <a:pt x="31172" y="70137"/>
                </a:lnTo>
                <a:lnTo>
                  <a:pt x="38965" y="70137"/>
                </a:lnTo>
                <a:lnTo>
                  <a:pt x="46758" y="77930"/>
                </a:lnTo>
                <a:lnTo>
                  <a:pt x="54551" y="85723"/>
                </a:lnTo>
                <a:lnTo>
                  <a:pt x="62344" y="85723"/>
                </a:lnTo>
                <a:lnTo>
                  <a:pt x="70137" y="93516"/>
                </a:lnTo>
                <a:lnTo>
                  <a:pt x="77930" y="101309"/>
                </a:lnTo>
                <a:lnTo>
                  <a:pt x="85723" y="101309"/>
                </a:lnTo>
                <a:lnTo>
                  <a:pt x="93516" y="93516"/>
                </a:lnTo>
                <a:lnTo>
                  <a:pt x="101309" y="93516"/>
                </a:lnTo>
                <a:lnTo>
                  <a:pt x="109102" y="85723"/>
                </a:lnTo>
                <a:lnTo>
                  <a:pt x="116895" y="77930"/>
                </a:lnTo>
                <a:lnTo>
                  <a:pt x="124688" y="70137"/>
                </a:lnTo>
                <a:lnTo>
                  <a:pt x="132481" y="70137"/>
                </a:lnTo>
                <a:lnTo>
                  <a:pt x="140274" y="70137"/>
                </a:lnTo>
                <a:lnTo>
                  <a:pt x="148067" y="77930"/>
                </a:lnTo>
                <a:lnTo>
                  <a:pt x="155860" y="85723"/>
                </a:lnTo>
                <a:lnTo>
                  <a:pt x="163653" y="93516"/>
                </a:lnTo>
                <a:lnTo>
                  <a:pt x="171446" y="101309"/>
                </a:lnTo>
                <a:lnTo>
                  <a:pt x="179239" y="101309"/>
                </a:lnTo>
                <a:lnTo>
                  <a:pt x="187032" y="101309"/>
                </a:lnTo>
                <a:lnTo>
                  <a:pt x="194825" y="93516"/>
                </a:lnTo>
                <a:lnTo>
                  <a:pt x="202618" y="85723"/>
                </a:lnTo>
                <a:lnTo>
                  <a:pt x="210411" y="77930"/>
                </a:lnTo>
                <a:lnTo>
                  <a:pt x="218204" y="70137"/>
                </a:lnTo>
                <a:lnTo>
                  <a:pt x="225997" y="70137"/>
                </a:lnTo>
                <a:lnTo>
                  <a:pt x="233790" y="70137"/>
                </a:lnTo>
                <a:lnTo>
                  <a:pt x="241583" y="77930"/>
                </a:lnTo>
                <a:lnTo>
                  <a:pt x="249376" y="85723"/>
                </a:lnTo>
                <a:lnTo>
                  <a:pt x="257169" y="93516"/>
                </a:lnTo>
                <a:lnTo>
                  <a:pt x="264962" y="101309"/>
                </a:lnTo>
                <a:lnTo>
                  <a:pt x="272755" y="101309"/>
                </a:lnTo>
                <a:lnTo>
                  <a:pt x="280548" y="101309"/>
                </a:lnTo>
                <a:lnTo>
                  <a:pt x="288341" y="101309"/>
                </a:lnTo>
                <a:lnTo>
                  <a:pt x="296134" y="93516"/>
                </a:lnTo>
                <a:lnTo>
                  <a:pt x="303927" y="77930"/>
                </a:lnTo>
                <a:lnTo>
                  <a:pt x="311720" y="70137"/>
                </a:lnTo>
                <a:lnTo>
                  <a:pt x="319513" y="70137"/>
                </a:lnTo>
                <a:lnTo>
                  <a:pt x="327306" y="62344"/>
                </a:lnTo>
                <a:lnTo>
                  <a:pt x="335099" y="70137"/>
                </a:lnTo>
                <a:lnTo>
                  <a:pt x="342892" y="77930"/>
                </a:lnTo>
                <a:lnTo>
                  <a:pt x="350685" y="85723"/>
                </a:lnTo>
                <a:lnTo>
                  <a:pt x="358478" y="101309"/>
                </a:lnTo>
                <a:lnTo>
                  <a:pt x="366271" y="109102"/>
                </a:lnTo>
                <a:lnTo>
                  <a:pt x="374064" y="109102"/>
                </a:lnTo>
                <a:lnTo>
                  <a:pt x="381857" y="101309"/>
                </a:lnTo>
                <a:lnTo>
                  <a:pt x="389650" y="93516"/>
                </a:lnTo>
                <a:lnTo>
                  <a:pt x="397443" y="85723"/>
                </a:lnTo>
                <a:lnTo>
                  <a:pt x="405236" y="70137"/>
                </a:lnTo>
                <a:lnTo>
                  <a:pt x="413029" y="62344"/>
                </a:lnTo>
                <a:lnTo>
                  <a:pt x="420822" y="62344"/>
                </a:lnTo>
                <a:lnTo>
                  <a:pt x="428615" y="62344"/>
                </a:lnTo>
                <a:lnTo>
                  <a:pt x="436408" y="70137"/>
                </a:lnTo>
                <a:lnTo>
                  <a:pt x="444193" y="85723"/>
                </a:lnTo>
                <a:lnTo>
                  <a:pt x="451986" y="93516"/>
                </a:lnTo>
                <a:lnTo>
                  <a:pt x="459779" y="109102"/>
                </a:lnTo>
                <a:lnTo>
                  <a:pt x="467572" y="116895"/>
                </a:lnTo>
                <a:lnTo>
                  <a:pt x="475365" y="109102"/>
                </a:lnTo>
                <a:lnTo>
                  <a:pt x="483158" y="101309"/>
                </a:lnTo>
                <a:lnTo>
                  <a:pt x="490951" y="93516"/>
                </a:lnTo>
                <a:lnTo>
                  <a:pt x="498744" y="77930"/>
                </a:lnTo>
                <a:lnTo>
                  <a:pt x="506537" y="62344"/>
                </a:lnTo>
                <a:lnTo>
                  <a:pt x="514330" y="54551"/>
                </a:lnTo>
                <a:lnTo>
                  <a:pt x="522123" y="54551"/>
                </a:lnTo>
                <a:lnTo>
                  <a:pt x="529916" y="62344"/>
                </a:lnTo>
                <a:lnTo>
                  <a:pt x="537709" y="77930"/>
                </a:lnTo>
                <a:lnTo>
                  <a:pt x="545502" y="93516"/>
                </a:lnTo>
                <a:lnTo>
                  <a:pt x="553295" y="109102"/>
                </a:lnTo>
                <a:lnTo>
                  <a:pt x="561088" y="124688"/>
                </a:lnTo>
                <a:lnTo>
                  <a:pt x="568881" y="124688"/>
                </a:lnTo>
                <a:lnTo>
                  <a:pt x="576674" y="116895"/>
                </a:lnTo>
                <a:lnTo>
                  <a:pt x="584467" y="101309"/>
                </a:lnTo>
                <a:lnTo>
                  <a:pt x="592260" y="77930"/>
                </a:lnTo>
                <a:lnTo>
                  <a:pt x="600053" y="62344"/>
                </a:lnTo>
                <a:lnTo>
                  <a:pt x="607846" y="46758"/>
                </a:lnTo>
                <a:lnTo>
                  <a:pt x="615639" y="38965"/>
                </a:lnTo>
                <a:lnTo>
                  <a:pt x="623432" y="46758"/>
                </a:lnTo>
                <a:lnTo>
                  <a:pt x="631225" y="62344"/>
                </a:lnTo>
                <a:lnTo>
                  <a:pt x="639018" y="85723"/>
                </a:lnTo>
                <a:lnTo>
                  <a:pt x="646811" y="109102"/>
                </a:lnTo>
                <a:lnTo>
                  <a:pt x="654604" y="132481"/>
                </a:lnTo>
                <a:lnTo>
                  <a:pt x="662397" y="148067"/>
                </a:lnTo>
                <a:lnTo>
                  <a:pt x="670190" y="140274"/>
                </a:lnTo>
                <a:lnTo>
                  <a:pt x="677983" y="124688"/>
                </a:lnTo>
                <a:lnTo>
                  <a:pt x="685776" y="93516"/>
                </a:lnTo>
                <a:lnTo>
                  <a:pt x="693569" y="54551"/>
                </a:lnTo>
                <a:lnTo>
                  <a:pt x="701362" y="23379"/>
                </a:lnTo>
                <a:lnTo>
                  <a:pt x="709155" y="0"/>
                </a:lnTo>
                <a:lnTo>
                  <a:pt x="716948" y="0"/>
                </a:lnTo>
                <a:lnTo>
                  <a:pt x="724741" y="23379"/>
                </a:lnTo>
                <a:lnTo>
                  <a:pt x="732534" y="62344"/>
                </a:lnTo>
                <a:lnTo>
                  <a:pt x="740327" y="116895"/>
                </a:lnTo>
                <a:lnTo>
                  <a:pt x="748120" y="171446"/>
                </a:lnTo>
                <a:lnTo>
                  <a:pt x="755913" y="210411"/>
                </a:lnTo>
                <a:lnTo>
                  <a:pt x="763706" y="233790"/>
                </a:lnTo>
                <a:lnTo>
                  <a:pt x="771499" y="210411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20546" y="3265665"/>
            <a:ext cx="709295" cy="23495"/>
          </a:xfrm>
          <a:custGeom>
            <a:avLst/>
            <a:gdLst/>
            <a:ahLst/>
            <a:cxnLst/>
            <a:rect l="l" t="t" r="r" b="b"/>
            <a:pathLst>
              <a:path w="709295" h="23495">
                <a:moveTo>
                  <a:pt x="0" y="7793"/>
                </a:moveTo>
                <a:lnTo>
                  <a:pt x="7793" y="15586"/>
                </a:lnTo>
                <a:lnTo>
                  <a:pt x="15586" y="15586"/>
                </a:lnTo>
                <a:lnTo>
                  <a:pt x="23379" y="15586"/>
                </a:lnTo>
                <a:lnTo>
                  <a:pt x="31172" y="7793"/>
                </a:lnTo>
                <a:lnTo>
                  <a:pt x="38965" y="7793"/>
                </a:lnTo>
                <a:lnTo>
                  <a:pt x="46758" y="7793"/>
                </a:lnTo>
                <a:lnTo>
                  <a:pt x="54542" y="0"/>
                </a:lnTo>
                <a:lnTo>
                  <a:pt x="62335" y="0"/>
                </a:lnTo>
                <a:lnTo>
                  <a:pt x="70128" y="0"/>
                </a:lnTo>
                <a:lnTo>
                  <a:pt x="77921" y="0"/>
                </a:lnTo>
                <a:lnTo>
                  <a:pt x="85714" y="7793"/>
                </a:lnTo>
                <a:lnTo>
                  <a:pt x="93507" y="7793"/>
                </a:lnTo>
                <a:lnTo>
                  <a:pt x="101300" y="15586"/>
                </a:lnTo>
                <a:lnTo>
                  <a:pt x="109093" y="15586"/>
                </a:lnTo>
                <a:lnTo>
                  <a:pt x="116886" y="15586"/>
                </a:lnTo>
                <a:lnTo>
                  <a:pt x="124679" y="15586"/>
                </a:lnTo>
                <a:lnTo>
                  <a:pt x="132472" y="7793"/>
                </a:lnTo>
                <a:lnTo>
                  <a:pt x="140265" y="7793"/>
                </a:lnTo>
                <a:lnTo>
                  <a:pt x="148058" y="0"/>
                </a:lnTo>
                <a:lnTo>
                  <a:pt x="155851" y="0"/>
                </a:lnTo>
                <a:lnTo>
                  <a:pt x="163644" y="0"/>
                </a:lnTo>
                <a:lnTo>
                  <a:pt x="171437" y="0"/>
                </a:lnTo>
                <a:lnTo>
                  <a:pt x="179230" y="7793"/>
                </a:lnTo>
                <a:lnTo>
                  <a:pt x="187023" y="7793"/>
                </a:lnTo>
                <a:lnTo>
                  <a:pt x="194816" y="15586"/>
                </a:lnTo>
                <a:lnTo>
                  <a:pt x="202609" y="15586"/>
                </a:lnTo>
                <a:lnTo>
                  <a:pt x="210403" y="15586"/>
                </a:lnTo>
                <a:lnTo>
                  <a:pt x="218196" y="15586"/>
                </a:lnTo>
                <a:lnTo>
                  <a:pt x="225989" y="15586"/>
                </a:lnTo>
                <a:lnTo>
                  <a:pt x="233782" y="7793"/>
                </a:lnTo>
                <a:lnTo>
                  <a:pt x="241575" y="7793"/>
                </a:lnTo>
                <a:lnTo>
                  <a:pt x="249368" y="0"/>
                </a:lnTo>
                <a:lnTo>
                  <a:pt x="257161" y="0"/>
                </a:lnTo>
                <a:lnTo>
                  <a:pt x="264954" y="0"/>
                </a:lnTo>
                <a:lnTo>
                  <a:pt x="272747" y="0"/>
                </a:lnTo>
                <a:lnTo>
                  <a:pt x="280540" y="7793"/>
                </a:lnTo>
                <a:lnTo>
                  <a:pt x="288333" y="7793"/>
                </a:lnTo>
                <a:lnTo>
                  <a:pt x="296126" y="15586"/>
                </a:lnTo>
                <a:lnTo>
                  <a:pt x="303919" y="15586"/>
                </a:lnTo>
                <a:lnTo>
                  <a:pt x="311712" y="15586"/>
                </a:lnTo>
                <a:lnTo>
                  <a:pt x="319505" y="15586"/>
                </a:lnTo>
                <a:lnTo>
                  <a:pt x="327298" y="7793"/>
                </a:lnTo>
                <a:lnTo>
                  <a:pt x="335091" y="7793"/>
                </a:lnTo>
                <a:lnTo>
                  <a:pt x="342884" y="0"/>
                </a:lnTo>
                <a:lnTo>
                  <a:pt x="350677" y="0"/>
                </a:lnTo>
                <a:lnTo>
                  <a:pt x="358470" y="0"/>
                </a:lnTo>
                <a:lnTo>
                  <a:pt x="366263" y="0"/>
                </a:lnTo>
                <a:lnTo>
                  <a:pt x="374056" y="7793"/>
                </a:lnTo>
                <a:lnTo>
                  <a:pt x="381849" y="7793"/>
                </a:lnTo>
                <a:lnTo>
                  <a:pt x="389642" y="15586"/>
                </a:lnTo>
                <a:lnTo>
                  <a:pt x="397435" y="15586"/>
                </a:lnTo>
                <a:lnTo>
                  <a:pt x="405228" y="15586"/>
                </a:lnTo>
                <a:lnTo>
                  <a:pt x="413021" y="15586"/>
                </a:lnTo>
                <a:lnTo>
                  <a:pt x="420814" y="15586"/>
                </a:lnTo>
                <a:lnTo>
                  <a:pt x="428607" y="7793"/>
                </a:lnTo>
                <a:lnTo>
                  <a:pt x="436400" y="0"/>
                </a:lnTo>
                <a:lnTo>
                  <a:pt x="444193" y="0"/>
                </a:lnTo>
                <a:lnTo>
                  <a:pt x="451986" y="0"/>
                </a:lnTo>
                <a:lnTo>
                  <a:pt x="459779" y="0"/>
                </a:lnTo>
                <a:lnTo>
                  <a:pt x="467572" y="0"/>
                </a:lnTo>
                <a:lnTo>
                  <a:pt x="475365" y="7793"/>
                </a:lnTo>
                <a:lnTo>
                  <a:pt x="483158" y="15586"/>
                </a:lnTo>
                <a:lnTo>
                  <a:pt x="490951" y="15586"/>
                </a:lnTo>
                <a:lnTo>
                  <a:pt x="498744" y="15586"/>
                </a:lnTo>
                <a:lnTo>
                  <a:pt x="506537" y="15586"/>
                </a:lnTo>
                <a:lnTo>
                  <a:pt x="514330" y="15586"/>
                </a:lnTo>
                <a:lnTo>
                  <a:pt x="522123" y="7793"/>
                </a:lnTo>
                <a:lnTo>
                  <a:pt x="529916" y="7793"/>
                </a:lnTo>
                <a:lnTo>
                  <a:pt x="537709" y="0"/>
                </a:lnTo>
                <a:lnTo>
                  <a:pt x="545502" y="0"/>
                </a:lnTo>
                <a:lnTo>
                  <a:pt x="553295" y="0"/>
                </a:lnTo>
                <a:lnTo>
                  <a:pt x="561088" y="0"/>
                </a:lnTo>
                <a:lnTo>
                  <a:pt x="568881" y="7793"/>
                </a:lnTo>
                <a:lnTo>
                  <a:pt x="576674" y="7793"/>
                </a:lnTo>
                <a:lnTo>
                  <a:pt x="584459" y="15586"/>
                </a:lnTo>
                <a:lnTo>
                  <a:pt x="592252" y="15586"/>
                </a:lnTo>
                <a:lnTo>
                  <a:pt x="600045" y="15586"/>
                </a:lnTo>
                <a:lnTo>
                  <a:pt x="607838" y="15586"/>
                </a:lnTo>
                <a:lnTo>
                  <a:pt x="615631" y="15586"/>
                </a:lnTo>
                <a:lnTo>
                  <a:pt x="623424" y="7793"/>
                </a:lnTo>
                <a:lnTo>
                  <a:pt x="631217" y="0"/>
                </a:lnTo>
                <a:lnTo>
                  <a:pt x="639010" y="0"/>
                </a:lnTo>
                <a:lnTo>
                  <a:pt x="646803" y="0"/>
                </a:lnTo>
                <a:lnTo>
                  <a:pt x="654596" y="0"/>
                </a:lnTo>
                <a:lnTo>
                  <a:pt x="662389" y="0"/>
                </a:lnTo>
                <a:lnTo>
                  <a:pt x="670182" y="7793"/>
                </a:lnTo>
                <a:lnTo>
                  <a:pt x="677975" y="15586"/>
                </a:lnTo>
                <a:lnTo>
                  <a:pt x="685768" y="15586"/>
                </a:lnTo>
                <a:lnTo>
                  <a:pt x="693561" y="23379"/>
                </a:lnTo>
                <a:lnTo>
                  <a:pt x="701354" y="15586"/>
                </a:lnTo>
                <a:lnTo>
                  <a:pt x="709147" y="15586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527267" y="3257872"/>
            <a:ext cx="771525" cy="31750"/>
          </a:xfrm>
          <a:custGeom>
            <a:avLst/>
            <a:gdLst/>
            <a:ahLst/>
            <a:cxnLst/>
            <a:rect l="l" t="t" r="r" b="b"/>
            <a:pathLst>
              <a:path w="771525" h="31750">
                <a:moveTo>
                  <a:pt x="0" y="23379"/>
                </a:moveTo>
                <a:lnTo>
                  <a:pt x="7793" y="15586"/>
                </a:lnTo>
                <a:lnTo>
                  <a:pt x="15586" y="7793"/>
                </a:lnTo>
                <a:lnTo>
                  <a:pt x="23379" y="7793"/>
                </a:lnTo>
                <a:lnTo>
                  <a:pt x="31172" y="0"/>
                </a:lnTo>
                <a:lnTo>
                  <a:pt x="38965" y="0"/>
                </a:lnTo>
                <a:lnTo>
                  <a:pt x="46758" y="7793"/>
                </a:lnTo>
                <a:lnTo>
                  <a:pt x="54551" y="15586"/>
                </a:lnTo>
                <a:lnTo>
                  <a:pt x="62344" y="15586"/>
                </a:lnTo>
                <a:lnTo>
                  <a:pt x="70137" y="23379"/>
                </a:lnTo>
                <a:lnTo>
                  <a:pt x="77930" y="23379"/>
                </a:lnTo>
                <a:lnTo>
                  <a:pt x="85723" y="31172"/>
                </a:lnTo>
                <a:lnTo>
                  <a:pt x="93516" y="23379"/>
                </a:lnTo>
                <a:lnTo>
                  <a:pt x="101309" y="23379"/>
                </a:lnTo>
                <a:lnTo>
                  <a:pt x="109093" y="15586"/>
                </a:lnTo>
                <a:lnTo>
                  <a:pt x="116886" y="7793"/>
                </a:lnTo>
                <a:lnTo>
                  <a:pt x="124679" y="7793"/>
                </a:lnTo>
                <a:lnTo>
                  <a:pt x="132472" y="7793"/>
                </a:lnTo>
                <a:lnTo>
                  <a:pt x="140265" y="7793"/>
                </a:lnTo>
                <a:lnTo>
                  <a:pt x="148058" y="7793"/>
                </a:lnTo>
                <a:lnTo>
                  <a:pt x="155851" y="15586"/>
                </a:lnTo>
                <a:lnTo>
                  <a:pt x="163644" y="23379"/>
                </a:lnTo>
                <a:lnTo>
                  <a:pt x="171437" y="23379"/>
                </a:lnTo>
                <a:lnTo>
                  <a:pt x="179230" y="23379"/>
                </a:lnTo>
                <a:lnTo>
                  <a:pt x="187023" y="23379"/>
                </a:lnTo>
                <a:lnTo>
                  <a:pt x="194816" y="23379"/>
                </a:lnTo>
                <a:lnTo>
                  <a:pt x="202609" y="15586"/>
                </a:lnTo>
                <a:lnTo>
                  <a:pt x="210403" y="7793"/>
                </a:lnTo>
                <a:lnTo>
                  <a:pt x="218196" y="7793"/>
                </a:lnTo>
                <a:lnTo>
                  <a:pt x="225989" y="7793"/>
                </a:lnTo>
                <a:lnTo>
                  <a:pt x="233782" y="7793"/>
                </a:lnTo>
                <a:lnTo>
                  <a:pt x="241575" y="7793"/>
                </a:lnTo>
                <a:lnTo>
                  <a:pt x="249368" y="15586"/>
                </a:lnTo>
                <a:lnTo>
                  <a:pt x="257161" y="15586"/>
                </a:lnTo>
                <a:lnTo>
                  <a:pt x="264954" y="23379"/>
                </a:lnTo>
                <a:lnTo>
                  <a:pt x="272747" y="23379"/>
                </a:lnTo>
                <a:lnTo>
                  <a:pt x="280540" y="23379"/>
                </a:lnTo>
                <a:lnTo>
                  <a:pt x="288333" y="23379"/>
                </a:lnTo>
                <a:lnTo>
                  <a:pt x="296126" y="15586"/>
                </a:lnTo>
                <a:lnTo>
                  <a:pt x="303919" y="15586"/>
                </a:lnTo>
                <a:lnTo>
                  <a:pt x="311712" y="7793"/>
                </a:lnTo>
                <a:lnTo>
                  <a:pt x="319505" y="7793"/>
                </a:lnTo>
                <a:lnTo>
                  <a:pt x="327298" y="7793"/>
                </a:lnTo>
                <a:lnTo>
                  <a:pt x="335091" y="7793"/>
                </a:lnTo>
                <a:lnTo>
                  <a:pt x="342884" y="7793"/>
                </a:lnTo>
                <a:lnTo>
                  <a:pt x="350677" y="15586"/>
                </a:lnTo>
                <a:lnTo>
                  <a:pt x="358470" y="23379"/>
                </a:lnTo>
                <a:lnTo>
                  <a:pt x="366263" y="23379"/>
                </a:lnTo>
                <a:lnTo>
                  <a:pt x="374056" y="23379"/>
                </a:lnTo>
                <a:lnTo>
                  <a:pt x="381849" y="23379"/>
                </a:lnTo>
                <a:lnTo>
                  <a:pt x="389642" y="23379"/>
                </a:lnTo>
                <a:lnTo>
                  <a:pt x="397435" y="15586"/>
                </a:lnTo>
                <a:lnTo>
                  <a:pt x="405228" y="15586"/>
                </a:lnTo>
                <a:lnTo>
                  <a:pt x="413021" y="7793"/>
                </a:lnTo>
                <a:lnTo>
                  <a:pt x="420814" y="7793"/>
                </a:lnTo>
                <a:lnTo>
                  <a:pt x="428607" y="7793"/>
                </a:lnTo>
                <a:lnTo>
                  <a:pt x="436400" y="7793"/>
                </a:lnTo>
                <a:lnTo>
                  <a:pt x="444193" y="15586"/>
                </a:lnTo>
                <a:lnTo>
                  <a:pt x="451986" y="15586"/>
                </a:lnTo>
                <a:lnTo>
                  <a:pt x="459779" y="23379"/>
                </a:lnTo>
                <a:lnTo>
                  <a:pt x="467572" y="23379"/>
                </a:lnTo>
                <a:lnTo>
                  <a:pt x="475365" y="23379"/>
                </a:lnTo>
                <a:lnTo>
                  <a:pt x="483158" y="23379"/>
                </a:lnTo>
                <a:lnTo>
                  <a:pt x="490951" y="15586"/>
                </a:lnTo>
                <a:lnTo>
                  <a:pt x="498744" y="15586"/>
                </a:lnTo>
                <a:lnTo>
                  <a:pt x="506537" y="7793"/>
                </a:lnTo>
                <a:lnTo>
                  <a:pt x="514330" y="7793"/>
                </a:lnTo>
                <a:lnTo>
                  <a:pt x="522123" y="7793"/>
                </a:lnTo>
                <a:lnTo>
                  <a:pt x="529916" y="7793"/>
                </a:lnTo>
                <a:lnTo>
                  <a:pt x="537709" y="15586"/>
                </a:lnTo>
                <a:lnTo>
                  <a:pt x="545502" y="15586"/>
                </a:lnTo>
                <a:lnTo>
                  <a:pt x="553295" y="23379"/>
                </a:lnTo>
                <a:lnTo>
                  <a:pt x="561088" y="23379"/>
                </a:lnTo>
                <a:lnTo>
                  <a:pt x="568881" y="23379"/>
                </a:lnTo>
                <a:lnTo>
                  <a:pt x="576674" y="23379"/>
                </a:lnTo>
                <a:lnTo>
                  <a:pt x="584467" y="15586"/>
                </a:lnTo>
                <a:lnTo>
                  <a:pt x="592260" y="15586"/>
                </a:lnTo>
                <a:lnTo>
                  <a:pt x="600053" y="15586"/>
                </a:lnTo>
                <a:lnTo>
                  <a:pt x="607846" y="7793"/>
                </a:lnTo>
                <a:lnTo>
                  <a:pt x="615639" y="7793"/>
                </a:lnTo>
                <a:lnTo>
                  <a:pt x="623432" y="7793"/>
                </a:lnTo>
                <a:lnTo>
                  <a:pt x="631225" y="7793"/>
                </a:lnTo>
                <a:lnTo>
                  <a:pt x="639010" y="15586"/>
                </a:lnTo>
                <a:lnTo>
                  <a:pt x="646803" y="15586"/>
                </a:lnTo>
                <a:lnTo>
                  <a:pt x="654596" y="23379"/>
                </a:lnTo>
                <a:lnTo>
                  <a:pt x="662389" y="23379"/>
                </a:lnTo>
                <a:lnTo>
                  <a:pt x="670182" y="23379"/>
                </a:lnTo>
                <a:lnTo>
                  <a:pt x="677975" y="23379"/>
                </a:lnTo>
                <a:lnTo>
                  <a:pt x="685768" y="15586"/>
                </a:lnTo>
                <a:lnTo>
                  <a:pt x="693561" y="15586"/>
                </a:lnTo>
                <a:lnTo>
                  <a:pt x="701354" y="7793"/>
                </a:lnTo>
                <a:lnTo>
                  <a:pt x="709147" y="7793"/>
                </a:lnTo>
                <a:lnTo>
                  <a:pt x="716940" y="7793"/>
                </a:lnTo>
                <a:lnTo>
                  <a:pt x="724733" y="7793"/>
                </a:lnTo>
                <a:lnTo>
                  <a:pt x="732526" y="15586"/>
                </a:lnTo>
                <a:lnTo>
                  <a:pt x="740319" y="15586"/>
                </a:lnTo>
                <a:lnTo>
                  <a:pt x="748112" y="23379"/>
                </a:lnTo>
                <a:lnTo>
                  <a:pt x="755905" y="23379"/>
                </a:lnTo>
                <a:lnTo>
                  <a:pt x="763698" y="23379"/>
                </a:lnTo>
                <a:lnTo>
                  <a:pt x="771491" y="23379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755760" y="2603260"/>
            <a:ext cx="771525" cy="818515"/>
          </a:xfrm>
          <a:custGeom>
            <a:avLst/>
            <a:gdLst/>
            <a:ahLst/>
            <a:cxnLst/>
            <a:rect l="l" t="t" r="r" b="b"/>
            <a:pathLst>
              <a:path w="771525" h="818514">
                <a:moveTo>
                  <a:pt x="0" y="23379"/>
                </a:moveTo>
                <a:lnTo>
                  <a:pt x="23379" y="116895"/>
                </a:lnTo>
                <a:lnTo>
                  <a:pt x="31172" y="241583"/>
                </a:lnTo>
                <a:lnTo>
                  <a:pt x="38965" y="389650"/>
                </a:lnTo>
                <a:lnTo>
                  <a:pt x="46758" y="529924"/>
                </a:lnTo>
                <a:lnTo>
                  <a:pt x="54551" y="654612"/>
                </a:lnTo>
                <a:lnTo>
                  <a:pt x="62344" y="748128"/>
                </a:lnTo>
                <a:lnTo>
                  <a:pt x="70137" y="802679"/>
                </a:lnTo>
                <a:lnTo>
                  <a:pt x="77930" y="818265"/>
                </a:lnTo>
                <a:lnTo>
                  <a:pt x="85723" y="794886"/>
                </a:lnTo>
                <a:lnTo>
                  <a:pt x="93516" y="748128"/>
                </a:lnTo>
                <a:lnTo>
                  <a:pt x="101309" y="685784"/>
                </a:lnTo>
                <a:lnTo>
                  <a:pt x="109102" y="639026"/>
                </a:lnTo>
                <a:lnTo>
                  <a:pt x="116895" y="600061"/>
                </a:lnTo>
                <a:lnTo>
                  <a:pt x="124688" y="584475"/>
                </a:lnTo>
                <a:lnTo>
                  <a:pt x="132481" y="592268"/>
                </a:lnTo>
                <a:lnTo>
                  <a:pt x="140274" y="615647"/>
                </a:lnTo>
                <a:lnTo>
                  <a:pt x="148067" y="646819"/>
                </a:lnTo>
                <a:lnTo>
                  <a:pt x="155860" y="685784"/>
                </a:lnTo>
                <a:lnTo>
                  <a:pt x="163653" y="716956"/>
                </a:lnTo>
                <a:lnTo>
                  <a:pt x="171446" y="732542"/>
                </a:lnTo>
                <a:lnTo>
                  <a:pt x="179239" y="732542"/>
                </a:lnTo>
                <a:lnTo>
                  <a:pt x="187032" y="716956"/>
                </a:lnTo>
                <a:lnTo>
                  <a:pt x="194825" y="693577"/>
                </a:lnTo>
                <a:lnTo>
                  <a:pt x="202618" y="662405"/>
                </a:lnTo>
                <a:lnTo>
                  <a:pt x="210411" y="639026"/>
                </a:lnTo>
                <a:lnTo>
                  <a:pt x="218204" y="623440"/>
                </a:lnTo>
                <a:lnTo>
                  <a:pt x="225997" y="623440"/>
                </a:lnTo>
                <a:lnTo>
                  <a:pt x="233790" y="631233"/>
                </a:lnTo>
                <a:lnTo>
                  <a:pt x="241583" y="646819"/>
                </a:lnTo>
                <a:lnTo>
                  <a:pt x="249376" y="670198"/>
                </a:lnTo>
                <a:lnTo>
                  <a:pt x="257169" y="693577"/>
                </a:lnTo>
                <a:lnTo>
                  <a:pt x="264962" y="701370"/>
                </a:lnTo>
                <a:lnTo>
                  <a:pt x="272747" y="709163"/>
                </a:lnTo>
                <a:lnTo>
                  <a:pt x="280540" y="701370"/>
                </a:lnTo>
                <a:lnTo>
                  <a:pt x="288333" y="693577"/>
                </a:lnTo>
                <a:lnTo>
                  <a:pt x="296126" y="670198"/>
                </a:lnTo>
                <a:lnTo>
                  <a:pt x="303919" y="654612"/>
                </a:lnTo>
                <a:lnTo>
                  <a:pt x="311712" y="646819"/>
                </a:lnTo>
                <a:lnTo>
                  <a:pt x="319505" y="639026"/>
                </a:lnTo>
                <a:lnTo>
                  <a:pt x="327298" y="639026"/>
                </a:lnTo>
                <a:lnTo>
                  <a:pt x="335091" y="646819"/>
                </a:lnTo>
                <a:lnTo>
                  <a:pt x="342884" y="662405"/>
                </a:lnTo>
                <a:lnTo>
                  <a:pt x="350677" y="677991"/>
                </a:lnTo>
                <a:lnTo>
                  <a:pt x="358470" y="693577"/>
                </a:lnTo>
                <a:lnTo>
                  <a:pt x="366263" y="701370"/>
                </a:lnTo>
                <a:lnTo>
                  <a:pt x="374056" y="701370"/>
                </a:lnTo>
                <a:lnTo>
                  <a:pt x="381849" y="693577"/>
                </a:lnTo>
                <a:lnTo>
                  <a:pt x="389642" y="677991"/>
                </a:lnTo>
                <a:lnTo>
                  <a:pt x="397435" y="662405"/>
                </a:lnTo>
                <a:lnTo>
                  <a:pt x="405228" y="654612"/>
                </a:lnTo>
                <a:lnTo>
                  <a:pt x="413021" y="646819"/>
                </a:lnTo>
                <a:lnTo>
                  <a:pt x="420814" y="646819"/>
                </a:lnTo>
                <a:lnTo>
                  <a:pt x="428607" y="646819"/>
                </a:lnTo>
                <a:lnTo>
                  <a:pt x="436400" y="662405"/>
                </a:lnTo>
                <a:lnTo>
                  <a:pt x="444193" y="670198"/>
                </a:lnTo>
                <a:lnTo>
                  <a:pt x="451986" y="685784"/>
                </a:lnTo>
                <a:lnTo>
                  <a:pt x="459779" y="693577"/>
                </a:lnTo>
                <a:lnTo>
                  <a:pt x="467572" y="693577"/>
                </a:lnTo>
                <a:lnTo>
                  <a:pt x="475365" y="685784"/>
                </a:lnTo>
                <a:lnTo>
                  <a:pt x="483158" y="677991"/>
                </a:lnTo>
                <a:lnTo>
                  <a:pt x="490951" y="670198"/>
                </a:lnTo>
                <a:lnTo>
                  <a:pt x="498744" y="662405"/>
                </a:lnTo>
                <a:lnTo>
                  <a:pt x="506537" y="654612"/>
                </a:lnTo>
                <a:lnTo>
                  <a:pt x="514330" y="646819"/>
                </a:lnTo>
                <a:lnTo>
                  <a:pt x="522123" y="654612"/>
                </a:lnTo>
                <a:lnTo>
                  <a:pt x="529916" y="654612"/>
                </a:lnTo>
                <a:lnTo>
                  <a:pt x="537709" y="670198"/>
                </a:lnTo>
                <a:lnTo>
                  <a:pt x="545502" y="677991"/>
                </a:lnTo>
                <a:lnTo>
                  <a:pt x="553295" y="685784"/>
                </a:lnTo>
                <a:lnTo>
                  <a:pt x="561088" y="685784"/>
                </a:lnTo>
                <a:lnTo>
                  <a:pt x="568881" y="685784"/>
                </a:lnTo>
                <a:lnTo>
                  <a:pt x="576674" y="685784"/>
                </a:lnTo>
                <a:lnTo>
                  <a:pt x="584467" y="677991"/>
                </a:lnTo>
                <a:lnTo>
                  <a:pt x="592260" y="662405"/>
                </a:lnTo>
                <a:lnTo>
                  <a:pt x="600053" y="654612"/>
                </a:lnTo>
                <a:lnTo>
                  <a:pt x="607846" y="654612"/>
                </a:lnTo>
                <a:lnTo>
                  <a:pt x="615639" y="654612"/>
                </a:lnTo>
                <a:lnTo>
                  <a:pt x="623432" y="654612"/>
                </a:lnTo>
                <a:lnTo>
                  <a:pt x="631225" y="662405"/>
                </a:lnTo>
                <a:lnTo>
                  <a:pt x="639018" y="670198"/>
                </a:lnTo>
                <a:lnTo>
                  <a:pt x="646811" y="677991"/>
                </a:lnTo>
                <a:lnTo>
                  <a:pt x="654604" y="685784"/>
                </a:lnTo>
                <a:lnTo>
                  <a:pt x="662397" y="685784"/>
                </a:lnTo>
                <a:lnTo>
                  <a:pt x="670190" y="685784"/>
                </a:lnTo>
                <a:lnTo>
                  <a:pt x="677983" y="677991"/>
                </a:lnTo>
                <a:lnTo>
                  <a:pt x="685776" y="670198"/>
                </a:lnTo>
                <a:lnTo>
                  <a:pt x="693569" y="662405"/>
                </a:lnTo>
                <a:lnTo>
                  <a:pt x="701362" y="654612"/>
                </a:lnTo>
                <a:lnTo>
                  <a:pt x="709155" y="654612"/>
                </a:lnTo>
                <a:lnTo>
                  <a:pt x="716948" y="654612"/>
                </a:lnTo>
                <a:lnTo>
                  <a:pt x="724741" y="662405"/>
                </a:lnTo>
                <a:lnTo>
                  <a:pt x="732534" y="670198"/>
                </a:lnTo>
                <a:lnTo>
                  <a:pt x="740327" y="677991"/>
                </a:lnTo>
                <a:lnTo>
                  <a:pt x="748120" y="677991"/>
                </a:lnTo>
                <a:lnTo>
                  <a:pt x="755913" y="685784"/>
                </a:lnTo>
                <a:lnTo>
                  <a:pt x="763706" y="685784"/>
                </a:lnTo>
                <a:lnTo>
                  <a:pt x="771499" y="677991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716795" y="2626639"/>
            <a:ext cx="39370" cy="608330"/>
          </a:xfrm>
          <a:custGeom>
            <a:avLst/>
            <a:gdLst/>
            <a:ahLst/>
            <a:cxnLst/>
            <a:rect l="l" t="t" r="r" b="b"/>
            <a:pathLst>
              <a:path w="39370" h="608330">
                <a:moveTo>
                  <a:pt x="0" y="607854"/>
                </a:moveTo>
                <a:lnTo>
                  <a:pt x="7793" y="483166"/>
                </a:lnTo>
                <a:lnTo>
                  <a:pt x="15586" y="335099"/>
                </a:lnTo>
                <a:lnTo>
                  <a:pt x="23379" y="194825"/>
                </a:lnTo>
                <a:lnTo>
                  <a:pt x="31172" y="77930"/>
                </a:lnTo>
                <a:lnTo>
                  <a:pt x="38965" y="0"/>
                </a:lnTo>
              </a:path>
            </a:pathLst>
          </a:custGeom>
          <a:ln w="81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6711888" y="3451687"/>
            <a:ext cx="123189" cy="259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14"/>
              </a:spcBef>
            </a:pPr>
            <a:r>
              <a:rPr sz="750" spc="0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750" spc="10" dirty="0">
                <a:latin typeface="Symbol"/>
                <a:cs typeface="Symbol"/>
              </a:rPr>
              <a:t>Ω</a:t>
            </a:r>
            <a:endParaRPr sz="750">
              <a:latin typeface="Symbol"/>
              <a:cs typeface="Symbo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946880" y="2923992"/>
            <a:ext cx="107314" cy="6604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50" b="1" dirty="0">
                <a:latin typeface="Helvetica"/>
                <a:cs typeface="Helvetica"/>
              </a:rPr>
              <a:t>2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868325" y="2791911"/>
            <a:ext cx="144780" cy="26098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b="1" dirty="0">
                <a:latin typeface="Helvetica"/>
                <a:cs typeface="Helvetica"/>
              </a:rPr>
              <a:t>X</a:t>
            </a:r>
            <a:r>
              <a:rPr sz="750" b="1" spc="75" dirty="0">
                <a:latin typeface="Helvetica"/>
                <a:cs typeface="Helvetica"/>
              </a:rPr>
              <a:t> </a:t>
            </a:r>
            <a:r>
              <a:rPr sz="750" b="1" spc="-10" dirty="0">
                <a:latin typeface="Helvetica"/>
                <a:cs typeface="Helvetica"/>
              </a:rPr>
              <a:t>(</a:t>
            </a:r>
            <a:r>
              <a:rPr sz="750" spc="-215" dirty="0">
                <a:latin typeface="Symbol"/>
                <a:cs typeface="Symbol"/>
              </a:rPr>
              <a:t>Ω</a:t>
            </a:r>
            <a:r>
              <a:rPr sz="750" b="1" dirty="0">
                <a:latin typeface="Helvetica"/>
                <a:cs typeface="Helvetica"/>
              </a:rPr>
              <a:t>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347294" y="4201440"/>
            <a:ext cx="8422056" cy="90681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i="1" spc="-110" dirty="0">
                <a:latin typeface="Lucida Grande"/>
                <a:cs typeface="Lucida Grande"/>
              </a:rPr>
              <a:t>Fourier </a:t>
            </a:r>
            <a:r>
              <a:rPr sz="1600" i="1" spc="-95" dirty="0">
                <a:latin typeface="Lucida Grande"/>
                <a:cs typeface="Lucida Grande"/>
              </a:rPr>
              <a:t>transform </a:t>
            </a:r>
            <a:r>
              <a:rPr sz="1600" i="1" spc="-70" dirty="0">
                <a:latin typeface="Lucida Grande"/>
                <a:cs typeface="Lucida Grande"/>
              </a:rPr>
              <a:t>of </a:t>
            </a:r>
            <a:r>
              <a:rPr sz="1600" i="1" spc="-175" dirty="0">
                <a:latin typeface="Lucida Grande"/>
                <a:cs typeface="Lucida Grande"/>
              </a:rPr>
              <a:t>pulses </a:t>
            </a:r>
            <a:r>
              <a:rPr sz="1600" i="1" spc="35" dirty="0">
                <a:latin typeface="Lucida Grande"/>
                <a:cs typeface="Lucida Grande"/>
              </a:rPr>
              <a:t>x</a:t>
            </a:r>
            <a:r>
              <a:rPr sz="1600" spc="52" baseline="-12820" dirty="0">
                <a:latin typeface="Lucida Grande"/>
                <a:cs typeface="Lucida Grande"/>
              </a:rPr>
              <a:t>1</a:t>
            </a:r>
            <a:r>
              <a:rPr sz="1600" spc="35" dirty="0">
                <a:latin typeface="Lucida Grande"/>
                <a:cs typeface="Lucida Grande"/>
              </a:rPr>
              <a:t>(</a:t>
            </a:r>
            <a:r>
              <a:rPr sz="1600" i="1" spc="35" dirty="0">
                <a:latin typeface="Lucida Grande"/>
                <a:cs typeface="Lucida Grande"/>
              </a:rPr>
              <a:t>t</a:t>
            </a:r>
            <a:r>
              <a:rPr sz="1600" spc="35" dirty="0">
                <a:latin typeface="Lucida Grande"/>
                <a:cs typeface="Lucida Grande"/>
              </a:rPr>
              <a:t>) </a:t>
            </a:r>
            <a:r>
              <a:rPr sz="1600" spc="275" dirty="0">
                <a:latin typeface="Lucida Grande"/>
                <a:cs typeface="Lucida Grande"/>
              </a:rPr>
              <a:t>= </a:t>
            </a:r>
            <a:r>
              <a:rPr sz="1600" i="1" spc="35" dirty="0">
                <a:latin typeface="Lucida Grande"/>
                <a:cs typeface="Lucida Grande"/>
              </a:rPr>
              <a:t>u</a:t>
            </a:r>
            <a:r>
              <a:rPr sz="1600" spc="35" dirty="0">
                <a:latin typeface="Lucida Grande"/>
                <a:cs typeface="Lucida Grande"/>
              </a:rPr>
              <a:t>(</a:t>
            </a:r>
            <a:r>
              <a:rPr sz="1600" i="1" spc="35" dirty="0">
                <a:latin typeface="Lucida Grande"/>
                <a:cs typeface="Lucida Grande"/>
              </a:rPr>
              <a:t>t </a:t>
            </a:r>
            <a:r>
              <a:rPr sz="1600" spc="275" dirty="0">
                <a:latin typeface="Lucida Grande"/>
                <a:cs typeface="Lucida Grande"/>
              </a:rPr>
              <a:t>+ </a:t>
            </a:r>
            <a:r>
              <a:rPr sz="1600" spc="-65" dirty="0">
                <a:latin typeface="Lucida Grande"/>
                <a:cs typeface="Lucida Grande"/>
              </a:rPr>
              <a:t>0</a:t>
            </a:r>
            <a:r>
              <a:rPr sz="1600" i="1" spc="-65" dirty="0">
                <a:latin typeface="Lucida Grande"/>
                <a:cs typeface="Lucida Grande"/>
              </a:rPr>
              <a:t>.</a:t>
            </a:r>
            <a:r>
              <a:rPr sz="1600" spc="-65" dirty="0">
                <a:latin typeface="Lucida Grande"/>
                <a:cs typeface="Lucida Grande"/>
              </a:rPr>
              <a:t>5) </a:t>
            </a:r>
            <a:r>
              <a:rPr sz="1600" i="1" spc="-45" dirty="0">
                <a:latin typeface="Lucida Grande"/>
                <a:cs typeface="Lucida Grande"/>
              </a:rPr>
              <a:t>− </a:t>
            </a:r>
            <a:r>
              <a:rPr sz="1600" i="1" spc="35" dirty="0">
                <a:latin typeface="Lucida Grande"/>
                <a:cs typeface="Lucida Grande"/>
              </a:rPr>
              <a:t>u</a:t>
            </a:r>
            <a:r>
              <a:rPr sz="1600" spc="35" dirty="0">
                <a:latin typeface="Lucida Grande"/>
                <a:cs typeface="Lucida Grande"/>
              </a:rPr>
              <a:t>(</a:t>
            </a:r>
            <a:r>
              <a:rPr sz="1600" i="1" spc="35" dirty="0">
                <a:latin typeface="Lucida Grande"/>
                <a:cs typeface="Lucida Grande"/>
              </a:rPr>
              <a:t>t </a:t>
            </a:r>
            <a:r>
              <a:rPr sz="1600" i="1" spc="-45" dirty="0">
                <a:latin typeface="Lucida Grande"/>
                <a:cs typeface="Lucida Grande"/>
              </a:rPr>
              <a:t>− </a:t>
            </a:r>
            <a:r>
              <a:rPr sz="1600" spc="-60" dirty="0">
                <a:latin typeface="Lucida Grande"/>
                <a:cs typeface="Lucida Grande"/>
              </a:rPr>
              <a:t>0</a:t>
            </a:r>
            <a:r>
              <a:rPr sz="1600" i="1" spc="-60" dirty="0">
                <a:latin typeface="Lucida Grande"/>
                <a:cs typeface="Lucida Grande"/>
              </a:rPr>
              <a:t>.</a:t>
            </a:r>
            <a:r>
              <a:rPr sz="1600" spc="-60" dirty="0">
                <a:latin typeface="Lucida Grande"/>
                <a:cs typeface="Lucida Grande"/>
              </a:rPr>
              <a:t>5)</a:t>
            </a:r>
            <a:r>
              <a:rPr sz="1600" i="1" spc="-60" dirty="0">
                <a:latin typeface="Lucida Grande"/>
                <a:cs typeface="Lucida Grande"/>
              </a:rPr>
              <a:t>, </a:t>
            </a:r>
            <a:r>
              <a:rPr sz="1600" i="1" dirty="0">
                <a:latin typeface="Lucida Grande"/>
                <a:cs typeface="Lucida Grande"/>
              </a:rPr>
              <a:t>(left)</a:t>
            </a:r>
            <a:r>
              <a:rPr sz="1600" i="1" spc="-155" dirty="0">
                <a:latin typeface="Lucida Grande"/>
                <a:cs typeface="Lucida Grande"/>
              </a:rPr>
              <a:t> and</a:t>
            </a:r>
            <a:endParaRPr sz="1600" dirty="0">
              <a:latin typeface="Lucida Grande"/>
              <a:cs typeface="Lucida Grande"/>
            </a:endParaRPr>
          </a:p>
          <a:p>
            <a:pPr marL="12700" marR="5080">
              <a:lnSpc>
                <a:spcPct val="121200"/>
              </a:lnSpc>
            </a:pPr>
            <a:r>
              <a:rPr sz="1600" i="1" spc="35" dirty="0">
                <a:latin typeface="Lucida Grande"/>
                <a:cs typeface="Lucida Grande"/>
              </a:rPr>
              <a:t>x</a:t>
            </a:r>
            <a:r>
              <a:rPr sz="1600" spc="52" baseline="-12820" dirty="0">
                <a:latin typeface="Lucida Grande"/>
                <a:cs typeface="Lucida Grande"/>
              </a:rPr>
              <a:t>2</a:t>
            </a:r>
            <a:r>
              <a:rPr sz="1600" spc="35" dirty="0">
                <a:latin typeface="Lucida Grande"/>
                <a:cs typeface="Lucida Grande"/>
              </a:rPr>
              <a:t>(</a:t>
            </a:r>
            <a:r>
              <a:rPr sz="1600" i="1" spc="35" dirty="0">
                <a:latin typeface="Lucida Grande"/>
                <a:cs typeface="Lucida Grande"/>
              </a:rPr>
              <a:t>t</a:t>
            </a:r>
            <a:r>
              <a:rPr sz="1600" spc="35" dirty="0">
                <a:latin typeface="Lucida Grande"/>
                <a:cs typeface="Lucida Grande"/>
              </a:rPr>
              <a:t>) </a:t>
            </a:r>
            <a:r>
              <a:rPr sz="1600" spc="275" dirty="0">
                <a:latin typeface="Lucida Grande"/>
                <a:cs typeface="Lucida Grande"/>
              </a:rPr>
              <a:t>= </a:t>
            </a:r>
            <a:r>
              <a:rPr sz="1600" i="1" spc="35" dirty="0">
                <a:latin typeface="Lucida Grande"/>
                <a:cs typeface="Lucida Grande"/>
              </a:rPr>
              <a:t>u</a:t>
            </a:r>
            <a:r>
              <a:rPr sz="1600" spc="35" dirty="0">
                <a:latin typeface="Lucida Grande"/>
                <a:cs typeface="Lucida Grande"/>
              </a:rPr>
              <a:t>(</a:t>
            </a:r>
            <a:r>
              <a:rPr sz="1600" i="1" spc="35" dirty="0">
                <a:latin typeface="Lucida Grande"/>
                <a:cs typeface="Lucida Grande"/>
              </a:rPr>
              <a:t>t </a:t>
            </a:r>
            <a:r>
              <a:rPr sz="1600" spc="275" dirty="0">
                <a:latin typeface="Lucida Grande"/>
                <a:cs typeface="Lucida Grande"/>
              </a:rPr>
              <a:t>+ </a:t>
            </a:r>
            <a:r>
              <a:rPr sz="1600" spc="-50" dirty="0">
                <a:latin typeface="Lucida Grande"/>
                <a:cs typeface="Lucida Grande"/>
              </a:rPr>
              <a:t>2) </a:t>
            </a:r>
            <a:r>
              <a:rPr sz="1600" i="1" spc="-45" dirty="0">
                <a:latin typeface="Lucida Grande"/>
                <a:cs typeface="Lucida Grande"/>
              </a:rPr>
              <a:t>− </a:t>
            </a:r>
            <a:r>
              <a:rPr sz="1600" i="1" spc="35" dirty="0">
                <a:latin typeface="Lucida Grande"/>
                <a:cs typeface="Lucida Grande"/>
              </a:rPr>
              <a:t>u</a:t>
            </a:r>
            <a:r>
              <a:rPr sz="1600" spc="35" dirty="0">
                <a:latin typeface="Lucida Grande"/>
                <a:cs typeface="Lucida Grande"/>
              </a:rPr>
              <a:t>(</a:t>
            </a:r>
            <a:r>
              <a:rPr sz="1600" i="1" spc="35" dirty="0">
                <a:latin typeface="Lucida Grande"/>
                <a:cs typeface="Lucida Grande"/>
              </a:rPr>
              <a:t>t </a:t>
            </a:r>
            <a:r>
              <a:rPr sz="1600" i="1" spc="-45" dirty="0">
                <a:latin typeface="Lucida Grande"/>
                <a:cs typeface="Lucida Grande"/>
              </a:rPr>
              <a:t>− </a:t>
            </a:r>
            <a:r>
              <a:rPr sz="1600" spc="-50" dirty="0">
                <a:latin typeface="Lucida Grande"/>
                <a:cs typeface="Lucida Grande"/>
              </a:rPr>
              <a:t>2) </a:t>
            </a:r>
            <a:r>
              <a:rPr sz="1600" i="1" spc="-15" dirty="0">
                <a:latin typeface="Lucida Grande"/>
                <a:cs typeface="Lucida Grande"/>
              </a:rPr>
              <a:t>(right). </a:t>
            </a:r>
            <a:r>
              <a:rPr sz="1600" i="1" spc="-95" dirty="0">
                <a:latin typeface="Lucida Grande"/>
                <a:cs typeface="Lucida Grande"/>
              </a:rPr>
              <a:t>Notice </a:t>
            </a:r>
            <a:r>
              <a:rPr sz="1600" i="1" spc="-90" dirty="0">
                <a:latin typeface="Lucida Grande"/>
                <a:cs typeface="Lucida Grande"/>
              </a:rPr>
              <a:t>the </a:t>
            </a:r>
            <a:r>
              <a:rPr sz="1600" i="1" spc="-110" dirty="0">
                <a:latin typeface="Lucida Grande"/>
                <a:cs typeface="Lucida Grande"/>
              </a:rPr>
              <a:t>wider </a:t>
            </a:r>
            <a:r>
              <a:rPr sz="1600" i="1" spc="-90" dirty="0">
                <a:latin typeface="Lucida Grande"/>
                <a:cs typeface="Lucida Grande"/>
              </a:rPr>
              <a:t>the </a:t>
            </a:r>
            <a:r>
              <a:rPr sz="1600" i="1" spc="-155" dirty="0">
                <a:latin typeface="Lucida Grande"/>
                <a:cs typeface="Lucida Grande"/>
              </a:rPr>
              <a:t>pulse </a:t>
            </a:r>
            <a:r>
              <a:rPr sz="1600" i="1" spc="-95" dirty="0">
                <a:latin typeface="Lucida Grande"/>
                <a:cs typeface="Lucida Grande"/>
              </a:rPr>
              <a:t>the </a:t>
            </a:r>
            <a:r>
              <a:rPr sz="1600" i="1" spc="-160" dirty="0">
                <a:latin typeface="Lucida Grande"/>
                <a:cs typeface="Lucida Grande"/>
              </a:rPr>
              <a:t>more </a:t>
            </a:r>
            <a:r>
              <a:rPr sz="1600" i="1" spc="-114" dirty="0">
                <a:latin typeface="Lucida Grande"/>
                <a:cs typeface="Lucida Grande"/>
              </a:rPr>
              <a:t>concentrated </a:t>
            </a:r>
            <a:r>
              <a:rPr sz="1600" i="1" spc="-65" dirty="0">
                <a:latin typeface="Lucida Grande"/>
                <a:cs typeface="Lucida Grande"/>
              </a:rPr>
              <a:t>in  </a:t>
            </a:r>
            <a:r>
              <a:rPr sz="1600" i="1" spc="-135" dirty="0">
                <a:latin typeface="Lucida Grande"/>
                <a:cs typeface="Lucida Grande"/>
              </a:rPr>
              <a:t>frequency  </a:t>
            </a:r>
            <a:r>
              <a:rPr sz="1600" i="1" spc="-50" dirty="0">
                <a:latin typeface="Lucida Grande"/>
                <a:cs typeface="Lucida Grande"/>
              </a:rPr>
              <a:t>its </a:t>
            </a:r>
            <a:r>
              <a:rPr sz="1600" i="1" spc="-110" dirty="0">
                <a:latin typeface="Lucida Grande"/>
                <a:cs typeface="Lucida Grande"/>
              </a:rPr>
              <a:t>Fourier</a:t>
            </a:r>
            <a:r>
              <a:rPr sz="1600" i="1" spc="-25" dirty="0">
                <a:latin typeface="Lucida Grande"/>
                <a:cs typeface="Lucida Grande"/>
              </a:rPr>
              <a:t> </a:t>
            </a:r>
            <a:r>
              <a:rPr sz="1600" i="1" spc="-95" dirty="0">
                <a:latin typeface="Lucida Grande"/>
                <a:cs typeface="Lucida Grande"/>
              </a:rPr>
              <a:t>transform</a:t>
            </a:r>
            <a:endParaRPr sz="1600" dirty="0">
              <a:latin typeface="Lucida Grande"/>
              <a:cs typeface="Lucida Grande"/>
            </a:endParaRPr>
          </a:p>
        </p:txBody>
      </p:sp>
      <p:sp>
        <p:nvSpPr>
          <p:cNvPr id="168" name="Footer Placeholder 167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 smtClean="0"/>
              <a:t>6/23</a:t>
            </a:r>
            <a:endParaRPr lang="mr-IN" dirty="0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1150" y="165100"/>
            <a:ext cx="5683250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0" spc="-155" dirty="0">
                <a:solidFill>
                  <a:srgbClr val="3366FF"/>
                </a:solidFill>
                <a:latin typeface="Lucida Grande"/>
                <a:cs typeface="Lucida Grande"/>
              </a:rPr>
              <a:t>Example: </a:t>
            </a:r>
            <a:r>
              <a:rPr sz="1800" b="0" spc="-130" dirty="0">
                <a:solidFill>
                  <a:srgbClr val="3366FF"/>
                </a:solidFill>
                <a:latin typeface="Lucida Grande"/>
                <a:cs typeface="Lucida Grande"/>
              </a:rPr>
              <a:t> </a:t>
            </a:r>
            <a:r>
              <a:rPr sz="1800" b="0" i="1" spc="-140" dirty="0"/>
              <a:t>x</a:t>
            </a:r>
            <a:r>
              <a:rPr sz="1800" b="0" i="1" spc="-415" dirty="0"/>
              <a:t> </a:t>
            </a:r>
            <a:r>
              <a:rPr sz="1800" b="0" spc="150" dirty="0"/>
              <a:t>(</a:t>
            </a:r>
            <a:r>
              <a:rPr sz="1800" b="0" i="1" spc="150" dirty="0"/>
              <a:t>t</a:t>
            </a:r>
            <a:r>
              <a:rPr sz="1800" b="0" spc="150" dirty="0"/>
              <a:t>)</a:t>
            </a:r>
            <a:r>
              <a:rPr sz="1800" b="0" spc="5" dirty="0"/>
              <a:t> </a:t>
            </a:r>
            <a:r>
              <a:rPr sz="1800" b="0" spc="340" dirty="0"/>
              <a:t>=</a:t>
            </a:r>
            <a:r>
              <a:rPr sz="1800" b="0" spc="0" dirty="0"/>
              <a:t> </a:t>
            </a:r>
            <a:r>
              <a:rPr sz="1800" b="0" i="1" spc="100" dirty="0"/>
              <a:t>u</a:t>
            </a:r>
            <a:r>
              <a:rPr sz="1800" b="0" spc="100" dirty="0"/>
              <a:t>(</a:t>
            </a:r>
            <a:r>
              <a:rPr sz="1800" b="0" i="1" spc="100" dirty="0"/>
              <a:t>t</a:t>
            </a:r>
            <a:r>
              <a:rPr sz="1800" b="0" spc="100" dirty="0"/>
              <a:t>)</a:t>
            </a:r>
            <a:r>
              <a:rPr sz="1800" b="0" spc="-114" dirty="0"/>
              <a:t> </a:t>
            </a:r>
            <a:r>
              <a:rPr sz="1800" b="0" i="1" spc="-35" dirty="0">
                <a:latin typeface="メイリオ"/>
                <a:cs typeface="メイリオ"/>
              </a:rPr>
              <a:t>−</a:t>
            </a:r>
            <a:r>
              <a:rPr sz="1800" b="0" i="1" spc="-254" dirty="0">
                <a:latin typeface="メイリオ"/>
                <a:cs typeface="メイリオ"/>
              </a:rPr>
              <a:t> </a:t>
            </a:r>
            <a:r>
              <a:rPr sz="1800" b="0" i="1" spc="55" dirty="0"/>
              <a:t>u</a:t>
            </a:r>
            <a:r>
              <a:rPr sz="1800" b="0" spc="55" dirty="0"/>
              <a:t>(</a:t>
            </a:r>
            <a:r>
              <a:rPr sz="1800" b="0" i="1" spc="55" dirty="0"/>
              <a:t>t</a:t>
            </a:r>
            <a:r>
              <a:rPr sz="1800" b="0" i="1" spc="35" dirty="0"/>
              <a:t> </a:t>
            </a:r>
            <a:r>
              <a:rPr sz="1800" b="0" i="1" spc="-35" dirty="0">
                <a:latin typeface="メイリオ"/>
                <a:cs typeface="メイリオ"/>
              </a:rPr>
              <a:t>−</a:t>
            </a:r>
            <a:r>
              <a:rPr sz="1800" b="0" i="1" spc="-254" dirty="0">
                <a:latin typeface="メイリオ"/>
                <a:cs typeface="メイリオ"/>
              </a:rPr>
              <a:t> </a:t>
            </a:r>
            <a:r>
              <a:rPr sz="1800" b="0" spc="-50" dirty="0"/>
              <a:t>1)</a:t>
            </a:r>
            <a:r>
              <a:rPr sz="1800" b="0" spc="80" dirty="0"/>
              <a:t> </a:t>
            </a:r>
            <a:r>
              <a:rPr sz="1800" b="0" spc="-220" dirty="0" smtClean="0"/>
              <a:t>v</a:t>
            </a:r>
            <a:r>
              <a:rPr lang="en-US" sz="1800" b="0" spc="-220" dirty="0" smtClean="0"/>
              <a:t> s</a:t>
            </a:r>
            <a:r>
              <a:rPr sz="1800" b="0" spc="85" dirty="0" smtClean="0"/>
              <a:t> </a:t>
            </a:r>
            <a:r>
              <a:rPr sz="1800" b="0" i="1" spc="50" dirty="0"/>
              <a:t>x</a:t>
            </a:r>
            <a:r>
              <a:rPr sz="1800" b="0" spc="75" baseline="-12544" dirty="0"/>
              <a:t>1</a:t>
            </a:r>
            <a:r>
              <a:rPr sz="1800" b="0" spc="50" dirty="0"/>
              <a:t>(</a:t>
            </a:r>
            <a:r>
              <a:rPr sz="1800" b="0" i="1" spc="50" dirty="0"/>
              <a:t>t</a:t>
            </a:r>
            <a:r>
              <a:rPr sz="1800" b="0" spc="50" dirty="0"/>
              <a:t>)</a:t>
            </a:r>
            <a:r>
              <a:rPr sz="1800" b="0" spc="5" dirty="0"/>
              <a:t> </a:t>
            </a:r>
            <a:r>
              <a:rPr sz="1800" b="0" spc="340" dirty="0"/>
              <a:t>=</a:t>
            </a:r>
            <a:r>
              <a:rPr sz="1800" b="0" spc="0" dirty="0"/>
              <a:t> </a:t>
            </a:r>
            <a:r>
              <a:rPr sz="1800" b="0" i="1" spc="-140" dirty="0"/>
              <a:t>x</a:t>
            </a:r>
            <a:r>
              <a:rPr sz="1800" b="0" i="1" spc="-415" dirty="0"/>
              <a:t> </a:t>
            </a:r>
            <a:r>
              <a:rPr sz="1800" b="0" spc="65" dirty="0"/>
              <a:t>(2</a:t>
            </a:r>
            <a:r>
              <a:rPr sz="1800" b="0" i="1" spc="65" dirty="0"/>
              <a:t>t</a:t>
            </a:r>
            <a:r>
              <a:rPr sz="1800" b="0" spc="65" dirty="0"/>
              <a:t>)</a:t>
            </a:r>
            <a:endParaRPr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3376217" y="1766931"/>
            <a:ext cx="83820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latin typeface="Helvetica"/>
                <a:cs typeface="Helvetica"/>
              </a:rPr>
              <a:t>0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4821" y="1766931"/>
            <a:ext cx="17081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0" dirty="0">
                <a:latin typeface="Helvetica"/>
                <a:cs typeface="Helvetica"/>
              </a:rPr>
              <a:t>0.2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6295" y="1766931"/>
            <a:ext cx="17081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0" dirty="0">
                <a:latin typeface="Helvetica"/>
                <a:cs typeface="Helvetica"/>
              </a:rPr>
              <a:t>0.4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7768" y="1766931"/>
            <a:ext cx="17081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0" dirty="0">
                <a:latin typeface="Helvetica"/>
                <a:cs typeface="Helvetica"/>
              </a:rPr>
              <a:t>0.6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9241" y="1766931"/>
            <a:ext cx="17081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0" dirty="0">
                <a:latin typeface="Helvetica"/>
                <a:cs typeface="Helvetica"/>
              </a:rPr>
              <a:t>0.8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3576" y="1766931"/>
            <a:ext cx="83820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latin typeface="Helvetica"/>
                <a:cs typeface="Helvetica"/>
              </a:rPr>
              <a:t>1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04753" y="831135"/>
            <a:ext cx="170815" cy="9296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4455" algn="ctr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latin typeface="Helvetica"/>
                <a:cs typeface="Helvetica"/>
              </a:rPr>
              <a:t>1</a:t>
            </a:r>
            <a:endParaRPr sz="8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spc="0" dirty="0">
                <a:latin typeface="Helvetica"/>
                <a:cs typeface="Helvetica"/>
              </a:rPr>
              <a:t>0.5</a:t>
            </a:r>
            <a:endParaRPr sz="8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84455" algn="ctr">
              <a:lnSpc>
                <a:spcPct val="100000"/>
              </a:lnSpc>
            </a:pPr>
            <a:r>
              <a:rPr sz="800" spc="5" dirty="0">
                <a:latin typeface="Helvetica"/>
                <a:cs typeface="Helvetica"/>
              </a:rPr>
              <a:t>0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96233" y="912293"/>
            <a:ext cx="707390" cy="779145"/>
          </a:xfrm>
          <a:custGeom>
            <a:avLst/>
            <a:gdLst/>
            <a:ahLst/>
            <a:cxnLst/>
            <a:rect l="l" t="t" r="r" b="b"/>
            <a:pathLst>
              <a:path w="707389" h="779144">
                <a:moveTo>
                  <a:pt x="0" y="0"/>
                </a:moveTo>
                <a:lnTo>
                  <a:pt x="0" y="0"/>
                </a:lnTo>
                <a:lnTo>
                  <a:pt x="471465" y="0"/>
                </a:lnTo>
                <a:lnTo>
                  <a:pt x="478609" y="778638"/>
                </a:lnTo>
                <a:lnTo>
                  <a:pt x="700051" y="778638"/>
                </a:lnTo>
                <a:lnTo>
                  <a:pt x="707195" y="778638"/>
                </a:lnTo>
              </a:path>
            </a:pathLst>
          </a:custGeom>
          <a:ln w="75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81754" y="912293"/>
            <a:ext cx="700405" cy="779145"/>
          </a:xfrm>
          <a:custGeom>
            <a:avLst/>
            <a:gdLst/>
            <a:ahLst/>
            <a:cxnLst/>
            <a:rect l="l" t="t" r="r" b="b"/>
            <a:pathLst>
              <a:path w="700404" h="779144">
                <a:moveTo>
                  <a:pt x="0" y="778638"/>
                </a:moveTo>
                <a:lnTo>
                  <a:pt x="0" y="778638"/>
                </a:lnTo>
                <a:lnTo>
                  <a:pt x="228585" y="778638"/>
                </a:lnTo>
                <a:lnTo>
                  <a:pt x="235729" y="0"/>
                </a:lnTo>
                <a:lnTo>
                  <a:pt x="692908" y="0"/>
                </a:lnTo>
                <a:lnTo>
                  <a:pt x="700051" y="0"/>
                </a:lnTo>
              </a:path>
            </a:pathLst>
          </a:custGeom>
          <a:ln w="75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04897" y="1838366"/>
            <a:ext cx="6032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b="1" spc="0" dirty="0">
                <a:latin typeface="Helvetica"/>
                <a:cs typeface="Helvetica"/>
              </a:rPr>
              <a:t>t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89023" y="912293"/>
            <a:ext cx="707390" cy="779145"/>
          </a:xfrm>
          <a:custGeom>
            <a:avLst/>
            <a:gdLst/>
            <a:ahLst/>
            <a:cxnLst/>
            <a:rect l="l" t="t" r="r" b="b"/>
            <a:pathLst>
              <a:path w="707389" h="779144">
                <a:moveTo>
                  <a:pt x="0" y="0"/>
                </a:moveTo>
                <a:lnTo>
                  <a:pt x="7143" y="778638"/>
                </a:lnTo>
                <a:lnTo>
                  <a:pt x="14287" y="778638"/>
                </a:lnTo>
                <a:lnTo>
                  <a:pt x="21430" y="778638"/>
                </a:lnTo>
                <a:lnTo>
                  <a:pt x="700059" y="778638"/>
                </a:lnTo>
                <a:lnTo>
                  <a:pt x="707202" y="778638"/>
                </a:lnTo>
              </a:path>
            </a:pathLst>
          </a:custGeom>
          <a:ln w="75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81754" y="912293"/>
            <a:ext cx="700405" cy="779145"/>
          </a:xfrm>
          <a:custGeom>
            <a:avLst/>
            <a:gdLst/>
            <a:ahLst/>
            <a:cxnLst/>
            <a:rect l="l" t="t" r="r" b="b"/>
            <a:pathLst>
              <a:path w="700404" h="779144">
                <a:moveTo>
                  <a:pt x="0" y="778638"/>
                </a:moveTo>
                <a:lnTo>
                  <a:pt x="0" y="778638"/>
                </a:lnTo>
                <a:lnTo>
                  <a:pt x="228585" y="778638"/>
                </a:lnTo>
                <a:lnTo>
                  <a:pt x="235729" y="0"/>
                </a:lnTo>
                <a:lnTo>
                  <a:pt x="692908" y="0"/>
                </a:lnTo>
                <a:lnTo>
                  <a:pt x="700051" y="0"/>
                </a:lnTo>
              </a:path>
            </a:pathLst>
          </a:custGeom>
          <a:ln w="75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03290" y="1074110"/>
            <a:ext cx="187325" cy="44386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dirty="0">
                <a:latin typeface="Helvetica"/>
                <a:cs typeface="Helvetica"/>
              </a:rPr>
              <a:t>x(t),</a:t>
            </a:r>
            <a:r>
              <a:rPr sz="800" b="1" spc="0" dirty="0">
                <a:latin typeface="Helvetica"/>
                <a:cs typeface="Helvetica"/>
              </a:rPr>
              <a:t> </a:t>
            </a:r>
            <a:r>
              <a:rPr sz="800" b="1" spc="-55" dirty="0">
                <a:latin typeface="Helvetica"/>
                <a:cs typeface="Helvetica"/>
              </a:rPr>
              <a:t>x</a:t>
            </a:r>
            <a:r>
              <a:rPr sz="975" b="1" spc="-37" baseline="-34188" dirty="0">
                <a:latin typeface="Helvetica"/>
                <a:cs typeface="Helvetica"/>
              </a:rPr>
              <a:t>1</a:t>
            </a:r>
            <a:r>
              <a:rPr sz="800" b="1" dirty="0">
                <a:latin typeface="Helvetica"/>
                <a:cs typeface="Helvetica"/>
              </a:rPr>
              <a:t>(t)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03185" y="2111160"/>
            <a:ext cx="0" cy="894715"/>
          </a:xfrm>
          <a:custGeom>
            <a:avLst/>
            <a:gdLst/>
            <a:ahLst/>
            <a:cxnLst/>
            <a:rect l="l" t="t" r="r" b="b"/>
            <a:pathLst>
              <a:path h="894714">
                <a:moveTo>
                  <a:pt x="0" y="0"/>
                </a:moveTo>
                <a:lnTo>
                  <a:pt x="0" y="894182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2010" y="2111160"/>
            <a:ext cx="0" cy="895985"/>
          </a:xfrm>
          <a:custGeom>
            <a:avLst/>
            <a:gdLst/>
            <a:ahLst/>
            <a:cxnLst/>
            <a:rect l="l" t="t" r="r" b="b"/>
            <a:pathLst>
              <a:path h="895985">
                <a:moveTo>
                  <a:pt x="0" y="0"/>
                </a:moveTo>
                <a:lnTo>
                  <a:pt x="0" y="895422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3185" y="3005342"/>
            <a:ext cx="2828925" cy="0"/>
          </a:xfrm>
          <a:custGeom>
            <a:avLst/>
            <a:gdLst/>
            <a:ahLst/>
            <a:cxnLst/>
            <a:rect l="l" t="t" r="r" b="b"/>
            <a:pathLst>
              <a:path w="2828925">
                <a:moveTo>
                  <a:pt x="0" y="0"/>
                </a:moveTo>
                <a:lnTo>
                  <a:pt x="2828825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88992" y="2555299"/>
            <a:ext cx="1743075" cy="0"/>
          </a:xfrm>
          <a:custGeom>
            <a:avLst/>
            <a:gdLst/>
            <a:ahLst/>
            <a:cxnLst/>
            <a:rect l="l" t="t" r="r" b="b"/>
            <a:pathLst>
              <a:path w="1743075">
                <a:moveTo>
                  <a:pt x="0" y="0"/>
                </a:moveTo>
                <a:lnTo>
                  <a:pt x="1743017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03185" y="2555299"/>
            <a:ext cx="471805" cy="0"/>
          </a:xfrm>
          <a:custGeom>
            <a:avLst/>
            <a:gdLst/>
            <a:ahLst/>
            <a:cxnLst/>
            <a:rect l="l" t="t" r="r" b="b"/>
            <a:pathLst>
              <a:path w="471804">
                <a:moveTo>
                  <a:pt x="0" y="0"/>
                </a:moveTo>
                <a:lnTo>
                  <a:pt x="471465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03185" y="2112400"/>
            <a:ext cx="2828925" cy="0"/>
          </a:xfrm>
          <a:custGeom>
            <a:avLst/>
            <a:gdLst/>
            <a:ahLst/>
            <a:cxnLst/>
            <a:rect l="l" t="t" r="r" b="b"/>
            <a:pathLst>
              <a:path w="2828925">
                <a:moveTo>
                  <a:pt x="0" y="0"/>
                </a:moveTo>
                <a:lnTo>
                  <a:pt x="2828825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03185" y="3005342"/>
            <a:ext cx="2828925" cy="0"/>
          </a:xfrm>
          <a:custGeom>
            <a:avLst/>
            <a:gdLst/>
            <a:ahLst/>
            <a:cxnLst/>
            <a:rect l="l" t="t" r="r" b="b"/>
            <a:pathLst>
              <a:path w="2828925">
                <a:moveTo>
                  <a:pt x="0" y="0"/>
                </a:moveTo>
                <a:lnTo>
                  <a:pt x="2828825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03185" y="2112400"/>
            <a:ext cx="2828925" cy="0"/>
          </a:xfrm>
          <a:custGeom>
            <a:avLst/>
            <a:gdLst/>
            <a:ahLst/>
            <a:cxnLst/>
            <a:rect l="l" t="t" r="r" b="b"/>
            <a:pathLst>
              <a:path w="2828925">
                <a:moveTo>
                  <a:pt x="0" y="0"/>
                </a:moveTo>
                <a:lnTo>
                  <a:pt x="2828825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03185" y="2112400"/>
            <a:ext cx="0" cy="893444"/>
          </a:xfrm>
          <a:custGeom>
            <a:avLst/>
            <a:gdLst/>
            <a:ahLst/>
            <a:cxnLst/>
            <a:rect l="l" t="t" r="r" b="b"/>
            <a:pathLst>
              <a:path h="893444">
                <a:moveTo>
                  <a:pt x="0" y="892942"/>
                </a:moveTo>
                <a:lnTo>
                  <a:pt x="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32010" y="2112400"/>
            <a:ext cx="0" cy="893444"/>
          </a:xfrm>
          <a:custGeom>
            <a:avLst/>
            <a:gdLst/>
            <a:ahLst/>
            <a:cxnLst/>
            <a:rect l="l" t="t" r="r" b="b"/>
            <a:pathLst>
              <a:path h="893444">
                <a:moveTo>
                  <a:pt x="0" y="892942"/>
                </a:moveTo>
                <a:lnTo>
                  <a:pt x="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3185" y="3005342"/>
            <a:ext cx="2828925" cy="0"/>
          </a:xfrm>
          <a:custGeom>
            <a:avLst/>
            <a:gdLst/>
            <a:ahLst/>
            <a:cxnLst/>
            <a:rect l="l" t="t" r="r" b="b"/>
            <a:pathLst>
              <a:path w="2828925">
                <a:moveTo>
                  <a:pt x="0" y="0"/>
                </a:moveTo>
                <a:lnTo>
                  <a:pt x="2828825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3185" y="2112400"/>
            <a:ext cx="0" cy="893444"/>
          </a:xfrm>
          <a:custGeom>
            <a:avLst/>
            <a:gdLst/>
            <a:ahLst/>
            <a:cxnLst/>
            <a:rect l="l" t="t" r="r" b="b"/>
            <a:pathLst>
              <a:path h="893444">
                <a:moveTo>
                  <a:pt x="0" y="892942"/>
                </a:moveTo>
                <a:lnTo>
                  <a:pt x="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03185" y="2976768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574"/>
                </a:moveTo>
                <a:lnTo>
                  <a:pt x="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03185" y="2112400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43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76188" y="3002763"/>
            <a:ext cx="20256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latin typeface="Helvetica"/>
                <a:cs typeface="Helvetica"/>
              </a:rPr>
              <a:t>−50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17597" y="2111160"/>
            <a:ext cx="0" cy="894715"/>
          </a:xfrm>
          <a:custGeom>
            <a:avLst/>
            <a:gdLst/>
            <a:ahLst/>
            <a:cxnLst/>
            <a:rect l="l" t="t" r="r" b="b"/>
            <a:pathLst>
              <a:path h="894714">
                <a:moveTo>
                  <a:pt x="0" y="0"/>
                </a:moveTo>
                <a:lnTo>
                  <a:pt x="0" y="894182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32010" y="2976768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574"/>
                </a:moveTo>
                <a:lnTo>
                  <a:pt x="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32010" y="2112400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43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62162" y="3002763"/>
            <a:ext cx="14160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latin typeface="Helvetica"/>
                <a:cs typeface="Helvetica"/>
              </a:rPr>
              <a:t>50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03185" y="300534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3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03436" y="300534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574" y="0"/>
                </a:moveTo>
                <a:lnTo>
                  <a:pt x="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111906" y="2924184"/>
            <a:ext cx="83820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latin typeface="Helvetica"/>
                <a:cs typeface="Helvetica"/>
              </a:rPr>
              <a:t>0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203185" y="255529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3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03436" y="255529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574" y="0"/>
                </a:moveTo>
                <a:lnTo>
                  <a:pt x="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026183" y="2474141"/>
            <a:ext cx="17081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0" dirty="0">
                <a:latin typeface="Helvetica"/>
                <a:cs typeface="Helvetica"/>
              </a:rPr>
              <a:t>0.5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203185" y="211240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3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03436" y="211240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28574" y="0"/>
                </a:moveTo>
                <a:lnTo>
                  <a:pt x="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111906" y="2031242"/>
            <a:ext cx="83820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5" dirty="0">
                <a:latin typeface="Helvetica"/>
                <a:cs typeface="Helvetica"/>
              </a:rPr>
              <a:t>1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03185" y="3005342"/>
            <a:ext cx="2828925" cy="0"/>
          </a:xfrm>
          <a:custGeom>
            <a:avLst/>
            <a:gdLst/>
            <a:ahLst/>
            <a:cxnLst/>
            <a:rect l="l" t="t" r="r" b="b"/>
            <a:pathLst>
              <a:path w="2828925">
                <a:moveTo>
                  <a:pt x="0" y="0"/>
                </a:moveTo>
                <a:lnTo>
                  <a:pt x="2828825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03185" y="2112400"/>
            <a:ext cx="2828925" cy="0"/>
          </a:xfrm>
          <a:custGeom>
            <a:avLst/>
            <a:gdLst/>
            <a:ahLst/>
            <a:cxnLst/>
            <a:rect l="l" t="t" r="r" b="b"/>
            <a:pathLst>
              <a:path w="2828925">
                <a:moveTo>
                  <a:pt x="0" y="0"/>
                </a:moveTo>
                <a:lnTo>
                  <a:pt x="2828825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03185" y="2112400"/>
            <a:ext cx="0" cy="893444"/>
          </a:xfrm>
          <a:custGeom>
            <a:avLst/>
            <a:gdLst/>
            <a:ahLst/>
            <a:cxnLst/>
            <a:rect l="l" t="t" r="r" b="b"/>
            <a:pathLst>
              <a:path h="893444">
                <a:moveTo>
                  <a:pt x="0" y="892942"/>
                </a:moveTo>
                <a:lnTo>
                  <a:pt x="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32010" y="2112400"/>
            <a:ext cx="0" cy="893444"/>
          </a:xfrm>
          <a:custGeom>
            <a:avLst/>
            <a:gdLst/>
            <a:ahLst/>
            <a:cxnLst/>
            <a:rect l="l" t="t" r="r" b="b"/>
            <a:pathLst>
              <a:path h="893444">
                <a:moveTo>
                  <a:pt x="0" y="892942"/>
                </a:moveTo>
                <a:lnTo>
                  <a:pt x="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17664" y="2941050"/>
            <a:ext cx="707390" cy="57150"/>
          </a:xfrm>
          <a:custGeom>
            <a:avLst/>
            <a:gdLst/>
            <a:ahLst/>
            <a:cxnLst/>
            <a:rect l="l" t="t" r="r" b="b"/>
            <a:pathLst>
              <a:path w="707389" h="57150">
                <a:moveTo>
                  <a:pt x="0" y="50004"/>
                </a:moveTo>
                <a:lnTo>
                  <a:pt x="7143" y="57148"/>
                </a:lnTo>
                <a:lnTo>
                  <a:pt x="14287" y="57148"/>
                </a:lnTo>
                <a:lnTo>
                  <a:pt x="21430" y="50004"/>
                </a:lnTo>
                <a:lnTo>
                  <a:pt x="28574" y="35717"/>
                </a:lnTo>
                <a:lnTo>
                  <a:pt x="35717" y="28574"/>
                </a:lnTo>
                <a:lnTo>
                  <a:pt x="42861" y="21430"/>
                </a:lnTo>
                <a:lnTo>
                  <a:pt x="50004" y="14287"/>
                </a:lnTo>
                <a:lnTo>
                  <a:pt x="57148" y="14287"/>
                </a:lnTo>
                <a:lnTo>
                  <a:pt x="64291" y="7143"/>
                </a:lnTo>
                <a:lnTo>
                  <a:pt x="71435" y="0"/>
                </a:lnTo>
                <a:lnTo>
                  <a:pt x="78578" y="0"/>
                </a:lnTo>
                <a:lnTo>
                  <a:pt x="114289" y="0"/>
                </a:lnTo>
                <a:lnTo>
                  <a:pt x="121432" y="7143"/>
                </a:lnTo>
                <a:lnTo>
                  <a:pt x="128576" y="7143"/>
                </a:lnTo>
                <a:lnTo>
                  <a:pt x="135719" y="14287"/>
                </a:lnTo>
                <a:lnTo>
                  <a:pt x="142863" y="21430"/>
                </a:lnTo>
                <a:lnTo>
                  <a:pt x="150006" y="21430"/>
                </a:lnTo>
                <a:lnTo>
                  <a:pt x="157150" y="28574"/>
                </a:lnTo>
                <a:lnTo>
                  <a:pt x="164293" y="35717"/>
                </a:lnTo>
                <a:lnTo>
                  <a:pt x="171437" y="42861"/>
                </a:lnTo>
                <a:lnTo>
                  <a:pt x="178580" y="50004"/>
                </a:lnTo>
                <a:lnTo>
                  <a:pt x="185724" y="57148"/>
                </a:lnTo>
                <a:lnTo>
                  <a:pt x="192868" y="57148"/>
                </a:lnTo>
                <a:lnTo>
                  <a:pt x="200011" y="50004"/>
                </a:lnTo>
                <a:lnTo>
                  <a:pt x="207155" y="42861"/>
                </a:lnTo>
                <a:lnTo>
                  <a:pt x="214298" y="35717"/>
                </a:lnTo>
                <a:lnTo>
                  <a:pt x="221442" y="28574"/>
                </a:lnTo>
                <a:lnTo>
                  <a:pt x="228585" y="21430"/>
                </a:lnTo>
                <a:lnTo>
                  <a:pt x="235729" y="21430"/>
                </a:lnTo>
                <a:lnTo>
                  <a:pt x="242872" y="14287"/>
                </a:lnTo>
                <a:lnTo>
                  <a:pt x="250016" y="14287"/>
                </a:lnTo>
                <a:lnTo>
                  <a:pt x="257159" y="14287"/>
                </a:lnTo>
                <a:lnTo>
                  <a:pt x="264303" y="7143"/>
                </a:lnTo>
                <a:lnTo>
                  <a:pt x="271446" y="7143"/>
                </a:lnTo>
                <a:lnTo>
                  <a:pt x="278590" y="7143"/>
                </a:lnTo>
                <a:lnTo>
                  <a:pt x="285734" y="7143"/>
                </a:lnTo>
                <a:lnTo>
                  <a:pt x="292877" y="14287"/>
                </a:lnTo>
                <a:lnTo>
                  <a:pt x="300021" y="14287"/>
                </a:lnTo>
                <a:lnTo>
                  <a:pt x="307164" y="21430"/>
                </a:lnTo>
                <a:lnTo>
                  <a:pt x="314308" y="21430"/>
                </a:lnTo>
                <a:lnTo>
                  <a:pt x="321451" y="28574"/>
                </a:lnTo>
                <a:lnTo>
                  <a:pt x="328595" y="28574"/>
                </a:lnTo>
                <a:lnTo>
                  <a:pt x="335738" y="35717"/>
                </a:lnTo>
                <a:lnTo>
                  <a:pt x="342882" y="42861"/>
                </a:lnTo>
                <a:lnTo>
                  <a:pt x="350025" y="50004"/>
                </a:lnTo>
                <a:lnTo>
                  <a:pt x="357169" y="57148"/>
                </a:lnTo>
                <a:lnTo>
                  <a:pt x="364312" y="57148"/>
                </a:lnTo>
                <a:lnTo>
                  <a:pt x="371456" y="57148"/>
                </a:lnTo>
                <a:lnTo>
                  <a:pt x="378599" y="50004"/>
                </a:lnTo>
                <a:lnTo>
                  <a:pt x="385743" y="42861"/>
                </a:lnTo>
                <a:lnTo>
                  <a:pt x="392887" y="35717"/>
                </a:lnTo>
                <a:lnTo>
                  <a:pt x="400030" y="35717"/>
                </a:lnTo>
                <a:lnTo>
                  <a:pt x="407174" y="28574"/>
                </a:lnTo>
                <a:lnTo>
                  <a:pt x="414317" y="28574"/>
                </a:lnTo>
                <a:lnTo>
                  <a:pt x="421461" y="21430"/>
                </a:lnTo>
                <a:lnTo>
                  <a:pt x="428604" y="21430"/>
                </a:lnTo>
                <a:lnTo>
                  <a:pt x="435748" y="21430"/>
                </a:lnTo>
                <a:lnTo>
                  <a:pt x="442891" y="14287"/>
                </a:lnTo>
                <a:lnTo>
                  <a:pt x="450035" y="14287"/>
                </a:lnTo>
                <a:lnTo>
                  <a:pt x="457178" y="14287"/>
                </a:lnTo>
                <a:lnTo>
                  <a:pt x="464322" y="21430"/>
                </a:lnTo>
                <a:lnTo>
                  <a:pt x="471465" y="21430"/>
                </a:lnTo>
                <a:lnTo>
                  <a:pt x="478609" y="21430"/>
                </a:lnTo>
                <a:lnTo>
                  <a:pt x="485753" y="21430"/>
                </a:lnTo>
                <a:lnTo>
                  <a:pt x="492896" y="28574"/>
                </a:lnTo>
                <a:lnTo>
                  <a:pt x="500040" y="28574"/>
                </a:lnTo>
                <a:lnTo>
                  <a:pt x="507183" y="35717"/>
                </a:lnTo>
                <a:lnTo>
                  <a:pt x="514327" y="42861"/>
                </a:lnTo>
                <a:lnTo>
                  <a:pt x="521470" y="42861"/>
                </a:lnTo>
                <a:lnTo>
                  <a:pt x="528614" y="50004"/>
                </a:lnTo>
                <a:lnTo>
                  <a:pt x="535757" y="57148"/>
                </a:lnTo>
                <a:lnTo>
                  <a:pt x="542901" y="57148"/>
                </a:lnTo>
                <a:lnTo>
                  <a:pt x="550044" y="57148"/>
                </a:lnTo>
                <a:lnTo>
                  <a:pt x="557188" y="50004"/>
                </a:lnTo>
                <a:lnTo>
                  <a:pt x="564331" y="42861"/>
                </a:lnTo>
                <a:lnTo>
                  <a:pt x="571475" y="42861"/>
                </a:lnTo>
                <a:lnTo>
                  <a:pt x="578619" y="35717"/>
                </a:lnTo>
                <a:lnTo>
                  <a:pt x="585762" y="35717"/>
                </a:lnTo>
                <a:lnTo>
                  <a:pt x="592898" y="28574"/>
                </a:lnTo>
                <a:lnTo>
                  <a:pt x="600042" y="28574"/>
                </a:lnTo>
                <a:lnTo>
                  <a:pt x="607185" y="28574"/>
                </a:lnTo>
                <a:lnTo>
                  <a:pt x="614329" y="21430"/>
                </a:lnTo>
                <a:lnTo>
                  <a:pt x="621472" y="21430"/>
                </a:lnTo>
                <a:lnTo>
                  <a:pt x="628616" y="21430"/>
                </a:lnTo>
                <a:lnTo>
                  <a:pt x="635759" y="21430"/>
                </a:lnTo>
                <a:lnTo>
                  <a:pt x="642903" y="21430"/>
                </a:lnTo>
                <a:lnTo>
                  <a:pt x="650046" y="28574"/>
                </a:lnTo>
                <a:lnTo>
                  <a:pt x="657190" y="28574"/>
                </a:lnTo>
                <a:lnTo>
                  <a:pt x="664334" y="28574"/>
                </a:lnTo>
                <a:lnTo>
                  <a:pt x="671477" y="35717"/>
                </a:lnTo>
                <a:lnTo>
                  <a:pt x="678621" y="35717"/>
                </a:lnTo>
                <a:lnTo>
                  <a:pt x="685764" y="42861"/>
                </a:lnTo>
                <a:lnTo>
                  <a:pt x="692908" y="42861"/>
                </a:lnTo>
                <a:lnTo>
                  <a:pt x="700051" y="50004"/>
                </a:lnTo>
                <a:lnTo>
                  <a:pt x="707195" y="50004"/>
                </a:lnTo>
              </a:path>
            </a:pathLst>
          </a:custGeom>
          <a:ln w="75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10454" y="2112400"/>
            <a:ext cx="707390" cy="885825"/>
          </a:xfrm>
          <a:custGeom>
            <a:avLst/>
            <a:gdLst/>
            <a:ahLst/>
            <a:cxnLst/>
            <a:rect l="l" t="t" r="r" b="b"/>
            <a:pathLst>
              <a:path w="707389" h="885825">
                <a:moveTo>
                  <a:pt x="0" y="0"/>
                </a:moveTo>
                <a:lnTo>
                  <a:pt x="7143" y="0"/>
                </a:lnTo>
                <a:lnTo>
                  <a:pt x="14287" y="0"/>
                </a:lnTo>
                <a:lnTo>
                  <a:pt x="21430" y="7143"/>
                </a:lnTo>
                <a:lnTo>
                  <a:pt x="28574" y="21430"/>
                </a:lnTo>
                <a:lnTo>
                  <a:pt x="35717" y="35717"/>
                </a:lnTo>
                <a:lnTo>
                  <a:pt x="42861" y="57148"/>
                </a:lnTo>
                <a:lnTo>
                  <a:pt x="50004" y="85722"/>
                </a:lnTo>
                <a:lnTo>
                  <a:pt x="57148" y="114296"/>
                </a:lnTo>
                <a:lnTo>
                  <a:pt x="64291" y="142870"/>
                </a:lnTo>
                <a:lnTo>
                  <a:pt x="71435" y="178588"/>
                </a:lnTo>
                <a:lnTo>
                  <a:pt x="78578" y="221449"/>
                </a:lnTo>
                <a:lnTo>
                  <a:pt x="85722" y="264310"/>
                </a:lnTo>
                <a:lnTo>
                  <a:pt x="92865" y="307172"/>
                </a:lnTo>
                <a:lnTo>
                  <a:pt x="100009" y="350033"/>
                </a:lnTo>
                <a:lnTo>
                  <a:pt x="107153" y="400038"/>
                </a:lnTo>
                <a:lnTo>
                  <a:pt x="114296" y="450042"/>
                </a:lnTo>
                <a:lnTo>
                  <a:pt x="121440" y="500047"/>
                </a:lnTo>
                <a:lnTo>
                  <a:pt x="128583" y="542908"/>
                </a:lnTo>
                <a:lnTo>
                  <a:pt x="135727" y="592913"/>
                </a:lnTo>
                <a:lnTo>
                  <a:pt x="142870" y="642918"/>
                </a:lnTo>
                <a:lnTo>
                  <a:pt x="150014" y="692923"/>
                </a:lnTo>
                <a:lnTo>
                  <a:pt x="157157" y="735784"/>
                </a:lnTo>
                <a:lnTo>
                  <a:pt x="164301" y="778645"/>
                </a:lnTo>
                <a:lnTo>
                  <a:pt x="171444" y="821499"/>
                </a:lnTo>
                <a:lnTo>
                  <a:pt x="178588" y="864360"/>
                </a:lnTo>
                <a:lnTo>
                  <a:pt x="185731" y="878647"/>
                </a:lnTo>
                <a:lnTo>
                  <a:pt x="192875" y="850073"/>
                </a:lnTo>
                <a:lnTo>
                  <a:pt x="200019" y="814355"/>
                </a:lnTo>
                <a:lnTo>
                  <a:pt x="207162" y="792925"/>
                </a:lnTo>
                <a:lnTo>
                  <a:pt x="221449" y="742927"/>
                </a:lnTo>
                <a:lnTo>
                  <a:pt x="242880" y="707210"/>
                </a:lnTo>
                <a:lnTo>
                  <a:pt x="250016" y="700066"/>
                </a:lnTo>
                <a:lnTo>
                  <a:pt x="257159" y="692923"/>
                </a:lnTo>
                <a:lnTo>
                  <a:pt x="264303" y="692923"/>
                </a:lnTo>
                <a:lnTo>
                  <a:pt x="271446" y="700066"/>
                </a:lnTo>
                <a:lnTo>
                  <a:pt x="278590" y="707210"/>
                </a:lnTo>
                <a:lnTo>
                  <a:pt x="285734" y="714353"/>
                </a:lnTo>
                <a:lnTo>
                  <a:pt x="292877" y="721497"/>
                </a:lnTo>
                <a:lnTo>
                  <a:pt x="300021" y="735784"/>
                </a:lnTo>
                <a:lnTo>
                  <a:pt x="307164" y="750071"/>
                </a:lnTo>
                <a:lnTo>
                  <a:pt x="314308" y="764358"/>
                </a:lnTo>
                <a:lnTo>
                  <a:pt x="321451" y="785781"/>
                </a:lnTo>
                <a:lnTo>
                  <a:pt x="328595" y="800068"/>
                </a:lnTo>
                <a:lnTo>
                  <a:pt x="335738" y="821499"/>
                </a:lnTo>
                <a:lnTo>
                  <a:pt x="342882" y="842929"/>
                </a:lnTo>
                <a:lnTo>
                  <a:pt x="350025" y="857216"/>
                </a:lnTo>
                <a:lnTo>
                  <a:pt x="357169" y="878647"/>
                </a:lnTo>
                <a:lnTo>
                  <a:pt x="364312" y="885791"/>
                </a:lnTo>
                <a:lnTo>
                  <a:pt x="371456" y="864360"/>
                </a:lnTo>
                <a:lnTo>
                  <a:pt x="378599" y="850073"/>
                </a:lnTo>
                <a:lnTo>
                  <a:pt x="385743" y="835786"/>
                </a:lnTo>
                <a:lnTo>
                  <a:pt x="392887" y="821499"/>
                </a:lnTo>
                <a:lnTo>
                  <a:pt x="400030" y="807212"/>
                </a:lnTo>
                <a:lnTo>
                  <a:pt x="407174" y="800076"/>
                </a:lnTo>
                <a:lnTo>
                  <a:pt x="414317" y="792932"/>
                </a:lnTo>
                <a:lnTo>
                  <a:pt x="421461" y="785789"/>
                </a:lnTo>
                <a:lnTo>
                  <a:pt x="428604" y="778645"/>
                </a:lnTo>
                <a:lnTo>
                  <a:pt x="435748" y="778645"/>
                </a:lnTo>
                <a:lnTo>
                  <a:pt x="442891" y="771501"/>
                </a:lnTo>
                <a:lnTo>
                  <a:pt x="450035" y="778645"/>
                </a:lnTo>
                <a:lnTo>
                  <a:pt x="457178" y="778645"/>
                </a:lnTo>
                <a:lnTo>
                  <a:pt x="464322" y="785789"/>
                </a:lnTo>
                <a:lnTo>
                  <a:pt x="471465" y="785789"/>
                </a:lnTo>
                <a:lnTo>
                  <a:pt x="478609" y="792932"/>
                </a:lnTo>
                <a:lnTo>
                  <a:pt x="485753" y="807212"/>
                </a:lnTo>
                <a:lnTo>
                  <a:pt x="492896" y="814355"/>
                </a:lnTo>
                <a:lnTo>
                  <a:pt x="500040" y="821499"/>
                </a:lnTo>
                <a:lnTo>
                  <a:pt x="507183" y="835786"/>
                </a:lnTo>
                <a:lnTo>
                  <a:pt x="514327" y="850073"/>
                </a:lnTo>
                <a:lnTo>
                  <a:pt x="521470" y="857216"/>
                </a:lnTo>
                <a:lnTo>
                  <a:pt x="528614" y="871504"/>
                </a:lnTo>
                <a:lnTo>
                  <a:pt x="535757" y="885791"/>
                </a:lnTo>
                <a:lnTo>
                  <a:pt x="542901" y="885791"/>
                </a:lnTo>
                <a:lnTo>
                  <a:pt x="550044" y="871504"/>
                </a:lnTo>
                <a:lnTo>
                  <a:pt x="557188" y="864360"/>
                </a:lnTo>
                <a:lnTo>
                  <a:pt x="564331" y="850073"/>
                </a:lnTo>
                <a:lnTo>
                  <a:pt x="571475" y="842929"/>
                </a:lnTo>
                <a:lnTo>
                  <a:pt x="578619" y="835786"/>
                </a:lnTo>
                <a:lnTo>
                  <a:pt x="585762" y="828642"/>
                </a:lnTo>
                <a:lnTo>
                  <a:pt x="592906" y="821499"/>
                </a:lnTo>
                <a:lnTo>
                  <a:pt x="600049" y="814355"/>
                </a:lnTo>
                <a:lnTo>
                  <a:pt x="607193" y="814355"/>
                </a:lnTo>
                <a:lnTo>
                  <a:pt x="614336" y="807212"/>
                </a:lnTo>
                <a:lnTo>
                  <a:pt x="621480" y="807212"/>
                </a:lnTo>
                <a:lnTo>
                  <a:pt x="628623" y="807212"/>
                </a:lnTo>
                <a:lnTo>
                  <a:pt x="635767" y="807212"/>
                </a:lnTo>
                <a:lnTo>
                  <a:pt x="642910" y="814355"/>
                </a:lnTo>
                <a:lnTo>
                  <a:pt x="650054" y="814355"/>
                </a:lnTo>
                <a:lnTo>
                  <a:pt x="657197" y="821499"/>
                </a:lnTo>
                <a:lnTo>
                  <a:pt x="664341" y="828642"/>
                </a:lnTo>
                <a:lnTo>
                  <a:pt x="671484" y="835786"/>
                </a:lnTo>
                <a:lnTo>
                  <a:pt x="678628" y="842929"/>
                </a:lnTo>
                <a:lnTo>
                  <a:pt x="685772" y="850073"/>
                </a:lnTo>
                <a:lnTo>
                  <a:pt x="692915" y="857216"/>
                </a:lnTo>
                <a:lnTo>
                  <a:pt x="700059" y="864360"/>
                </a:lnTo>
                <a:lnTo>
                  <a:pt x="707202" y="878647"/>
                </a:lnTo>
              </a:path>
            </a:pathLst>
          </a:custGeom>
          <a:ln w="75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03244" y="2112407"/>
            <a:ext cx="707390" cy="885825"/>
          </a:xfrm>
          <a:custGeom>
            <a:avLst/>
            <a:gdLst/>
            <a:ahLst/>
            <a:cxnLst/>
            <a:rect l="l" t="t" r="r" b="b"/>
            <a:pathLst>
              <a:path w="707389" h="885825">
                <a:moveTo>
                  <a:pt x="0" y="885791"/>
                </a:moveTo>
                <a:lnTo>
                  <a:pt x="7143" y="885791"/>
                </a:lnTo>
                <a:lnTo>
                  <a:pt x="14287" y="878647"/>
                </a:lnTo>
                <a:lnTo>
                  <a:pt x="21430" y="864360"/>
                </a:lnTo>
                <a:lnTo>
                  <a:pt x="28574" y="857216"/>
                </a:lnTo>
                <a:lnTo>
                  <a:pt x="35717" y="850073"/>
                </a:lnTo>
                <a:lnTo>
                  <a:pt x="42861" y="842929"/>
                </a:lnTo>
                <a:lnTo>
                  <a:pt x="50004" y="835786"/>
                </a:lnTo>
                <a:lnTo>
                  <a:pt x="57148" y="828642"/>
                </a:lnTo>
                <a:lnTo>
                  <a:pt x="64291" y="821499"/>
                </a:lnTo>
                <a:lnTo>
                  <a:pt x="71435" y="814355"/>
                </a:lnTo>
                <a:lnTo>
                  <a:pt x="78578" y="814355"/>
                </a:lnTo>
                <a:lnTo>
                  <a:pt x="85722" y="807212"/>
                </a:lnTo>
                <a:lnTo>
                  <a:pt x="92865" y="807212"/>
                </a:lnTo>
                <a:lnTo>
                  <a:pt x="100009" y="807212"/>
                </a:lnTo>
                <a:lnTo>
                  <a:pt x="107153" y="807212"/>
                </a:lnTo>
                <a:lnTo>
                  <a:pt x="114296" y="814355"/>
                </a:lnTo>
                <a:lnTo>
                  <a:pt x="121440" y="814355"/>
                </a:lnTo>
                <a:lnTo>
                  <a:pt x="128583" y="821499"/>
                </a:lnTo>
                <a:lnTo>
                  <a:pt x="135727" y="828642"/>
                </a:lnTo>
                <a:lnTo>
                  <a:pt x="142870" y="835786"/>
                </a:lnTo>
                <a:lnTo>
                  <a:pt x="150014" y="842929"/>
                </a:lnTo>
                <a:lnTo>
                  <a:pt x="157157" y="850073"/>
                </a:lnTo>
                <a:lnTo>
                  <a:pt x="164301" y="864360"/>
                </a:lnTo>
                <a:lnTo>
                  <a:pt x="171444" y="871504"/>
                </a:lnTo>
                <a:lnTo>
                  <a:pt x="178588" y="885791"/>
                </a:lnTo>
                <a:lnTo>
                  <a:pt x="185731" y="878647"/>
                </a:lnTo>
                <a:lnTo>
                  <a:pt x="192875" y="871504"/>
                </a:lnTo>
                <a:lnTo>
                  <a:pt x="200019" y="857216"/>
                </a:lnTo>
                <a:lnTo>
                  <a:pt x="207162" y="842929"/>
                </a:lnTo>
                <a:lnTo>
                  <a:pt x="214306" y="835786"/>
                </a:lnTo>
                <a:lnTo>
                  <a:pt x="221449" y="821499"/>
                </a:lnTo>
                <a:lnTo>
                  <a:pt x="228593" y="814355"/>
                </a:lnTo>
                <a:lnTo>
                  <a:pt x="235736" y="800068"/>
                </a:lnTo>
                <a:lnTo>
                  <a:pt x="242880" y="792925"/>
                </a:lnTo>
                <a:lnTo>
                  <a:pt x="250023" y="785781"/>
                </a:lnTo>
                <a:lnTo>
                  <a:pt x="257167" y="778638"/>
                </a:lnTo>
                <a:lnTo>
                  <a:pt x="264310" y="778638"/>
                </a:lnTo>
                <a:lnTo>
                  <a:pt x="271454" y="778638"/>
                </a:lnTo>
                <a:lnTo>
                  <a:pt x="278597" y="771494"/>
                </a:lnTo>
                <a:lnTo>
                  <a:pt x="285741" y="778638"/>
                </a:lnTo>
                <a:lnTo>
                  <a:pt x="292884" y="778638"/>
                </a:lnTo>
                <a:lnTo>
                  <a:pt x="300028" y="785781"/>
                </a:lnTo>
                <a:lnTo>
                  <a:pt x="307172" y="792925"/>
                </a:lnTo>
                <a:lnTo>
                  <a:pt x="314315" y="800068"/>
                </a:lnTo>
                <a:lnTo>
                  <a:pt x="321459" y="814355"/>
                </a:lnTo>
                <a:lnTo>
                  <a:pt x="328602" y="821499"/>
                </a:lnTo>
                <a:lnTo>
                  <a:pt x="335746" y="835786"/>
                </a:lnTo>
                <a:lnTo>
                  <a:pt x="342889" y="850073"/>
                </a:lnTo>
                <a:lnTo>
                  <a:pt x="350033" y="871504"/>
                </a:lnTo>
                <a:lnTo>
                  <a:pt x="357176" y="885791"/>
                </a:lnTo>
                <a:lnTo>
                  <a:pt x="364320" y="871504"/>
                </a:lnTo>
                <a:lnTo>
                  <a:pt x="371463" y="857216"/>
                </a:lnTo>
                <a:lnTo>
                  <a:pt x="378607" y="835786"/>
                </a:lnTo>
                <a:lnTo>
                  <a:pt x="385750" y="814355"/>
                </a:lnTo>
                <a:lnTo>
                  <a:pt x="392894" y="800068"/>
                </a:lnTo>
                <a:lnTo>
                  <a:pt x="400030" y="778638"/>
                </a:lnTo>
                <a:lnTo>
                  <a:pt x="407174" y="764350"/>
                </a:lnTo>
                <a:lnTo>
                  <a:pt x="414317" y="750063"/>
                </a:lnTo>
                <a:lnTo>
                  <a:pt x="421461" y="735776"/>
                </a:lnTo>
                <a:lnTo>
                  <a:pt x="428604" y="721489"/>
                </a:lnTo>
                <a:lnTo>
                  <a:pt x="435748" y="714346"/>
                </a:lnTo>
                <a:lnTo>
                  <a:pt x="442891" y="700059"/>
                </a:lnTo>
                <a:lnTo>
                  <a:pt x="450035" y="700059"/>
                </a:lnTo>
                <a:lnTo>
                  <a:pt x="457178" y="692915"/>
                </a:lnTo>
                <a:lnTo>
                  <a:pt x="464322" y="692915"/>
                </a:lnTo>
                <a:lnTo>
                  <a:pt x="471465" y="700059"/>
                </a:lnTo>
                <a:lnTo>
                  <a:pt x="478609" y="707202"/>
                </a:lnTo>
                <a:lnTo>
                  <a:pt x="485753" y="714346"/>
                </a:lnTo>
                <a:lnTo>
                  <a:pt x="492896" y="728633"/>
                </a:lnTo>
                <a:lnTo>
                  <a:pt x="500040" y="750063"/>
                </a:lnTo>
                <a:lnTo>
                  <a:pt x="507183" y="771494"/>
                </a:lnTo>
                <a:lnTo>
                  <a:pt x="514327" y="792925"/>
                </a:lnTo>
                <a:lnTo>
                  <a:pt x="521470" y="821499"/>
                </a:lnTo>
                <a:lnTo>
                  <a:pt x="528614" y="857216"/>
                </a:lnTo>
                <a:lnTo>
                  <a:pt x="535757" y="885791"/>
                </a:lnTo>
                <a:lnTo>
                  <a:pt x="542901" y="850073"/>
                </a:lnTo>
                <a:lnTo>
                  <a:pt x="550044" y="814355"/>
                </a:lnTo>
                <a:lnTo>
                  <a:pt x="557188" y="771494"/>
                </a:lnTo>
                <a:lnTo>
                  <a:pt x="564331" y="728633"/>
                </a:lnTo>
                <a:lnTo>
                  <a:pt x="571475" y="678628"/>
                </a:lnTo>
                <a:lnTo>
                  <a:pt x="578619" y="635767"/>
                </a:lnTo>
                <a:lnTo>
                  <a:pt x="585762" y="585762"/>
                </a:lnTo>
                <a:lnTo>
                  <a:pt x="592906" y="535757"/>
                </a:lnTo>
                <a:lnTo>
                  <a:pt x="600049" y="485753"/>
                </a:lnTo>
                <a:lnTo>
                  <a:pt x="607193" y="435748"/>
                </a:lnTo>
                <a:lnTo>
                  <a:pt x="614336" y="392887"/>
                </a:lnTo>
                <a:lnTo>
                  <a:pt x="621480" y="342882"/>
                </a:lnTo>
                <a:lnTo>
                  <a:pt x="628623" y="300021"/>
                </a:lnTo>
                <a:lnTo>
                  <a:pt x="635767" y="250016"/>
                </a:lnTo>
                <a:lnTo>
                  <a:pt x="642910" y="214298"/>
                </a:lnTo>
                <a:lnTo>
                  <a:pt x="650054" y="171437"/>
                </a:lnTo>
                <a:lnTo>
                  <a:pt x="657197" y="135719"/>
                </a:lnTo>
                <a:lnTo>
                  <a:pt x="664341" y="107153"/>
                </a:lnTo>
                <a:lnTo>
                  <a:pt x="671484" y="78578"/>
                </a:lnTo>
                <a:lnTo>
                  <a:pt x="678628" y="50004"/>
                </a:lnTo>
                <a:lnTo>
                  <a:pt x="685772" y="28574"/>
                </a:lnTo>
                <a:lnTo>
                  <a:pt x="692915" y="14287"/>
                </a:lnTo>
                <a:lnTo>
                  <a:pt x="700059" y="7143"/>
                </a:lnTo>
                <a:lnTo>
                  <a:pt x="707202" y="0"/>
                </a:lnTo>
              </a:path>
            </a:pathLst>
          </a:custGeom>
          <a:ln w="75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03185" y="2941050"/>
            <a:ext cx="700405" cy="57150"/>
          </a:xfrm>
          <a:custGeom>
            <a:avLst/>
            <a:gdLst/>
            <a:ahLst/>
            <a:cxnLst/>
            <a:rect l="l" t="t" r="r" b="b"/>
            <a:pathLst>
              <a:path w="700404" h="57150">
                <a:moveTo>
                  <a:pt x="0" y="57148"/>
                </a:moveTo>
                <a:lnTo>
                  <a:pt x="7143" y="50004"/>
                </a:lnTo>
                <a:lnTo>
                  <a:pt x="14287" y="50004"/>
                </a:lnTo>
                <a:lnTo>
                  <a:pt x="21430" y="42861"/>
                </a:lnTo>
                <a:lnTo>
                  <a:pt x="28574" y="35717"/>
                </a:lnTo>
                <a:lnTo>
                  <a:pt x="35717" y="35717"/>
                </a:lnTo>
                <a:lnTo>
                  <a:pt x="42861" y="28574"/>
                </a:lnTo>
                <a:lnTo>
                  <a:pt x="49997" y="28574"/>
                </a:lnTo>
                <a:lnTo>
                  <a:pt x="57140" y="28574"/>
                </a:lnTo>
                <a:lnTo>
                  <a:pt x="64284" y="21430"/>
                </a:lnTo>
                <a:lnTo>
                  <a:pt x="100002" y="21430"/>
                </a:lnTo>
                <a:lnTo>
                  <a:pt x="107145" y="28574"/>
                </a:lnTo>
                <a:lnTo>
                  <a:pt x="114289" y="28574"/>
                </a:lnTo>
                <a:lnTo>
                  <a:pt x="121432" y="28574"/>
                </a:lnTo>
                <a:lnTo>
                  <a:pt x="128576" y="35717"/>
                </a:lnTo>
                <a:lnTo>
                  <a:pt x="135719" y="35717"/>
                </a:lnTo>
                <a:lnTo>
                  <a:pt x="142863" y="42861"/>
                </a:lnTo>
                <a:lnTo>
                  <a:pt x="150006" y="50004"/>
                </a:lnTo>
                <a:lnTo>
                  <a:pt x="157150" y="50004"/>
                </a:lnTo>
                <a:lnTo>
                  <a:pt x="164293" y="57148"/>
                </a:lnTo>
                <a:lnTo>
                  <a:pt x="171437" y="57148"/>
                </a:lnTo>
                <a:lnTo>
                  <a:pt x="178580" y="57148"/>
                </a:lnTo>
                <a:lnTo>
                  <a:pt x="185724" y="50004"/>
                </a:lnTo>
                <a:lnTo>
                  <a:pt x="192868" y="42861"/>
                </a:lnTo>
                <a:lnTo>
                  <a:pt x="200011" y="42861"/>
                </a:lnTo>
                <a:lnTo>
                  <a:pt x="207155" y="35717"/>
                </a:lnTo>
                <a:lnTo>
                  <a:pt x="214298" y="28574"/>
                </a:lnTo>
                <a:lnTo>
                  <a:pt x="221442" y="28574"/>
                </a:lnTo>
                <a:lnTo>
                  <a:pt x="228585" y="21430"/>
                </a:lnTo>
                <a:lnTo>
                  <a:pt x="235729" y="21430"/>
                </a:lnTo>
                <a:lnTo>
                  <a:pt x="242872" y="21430"/>
                </a:lnTo>
                <a:lnTo>
                  <a:pt x="250016" y="21430"/>
                </a:lnTo>
                <a:lnTo>
                  <a:pt x="257159" y="14287"/>
                </a:lnTo>
                <a:lnTo>
                  <a:pt x="264303" y="14287"/>
                </a:lnTo>
                <a:lnTo>
                  <a:pt x="271446" y="14287"/>
                </a:lnTo>
                <a:lnTo>
                  <a:pt x="278590" y="21430"/>
                </a:lnTo>
                <a:lnTo>
                  <a:pt x="285734" y="21430"/>
                </a:lnTo>
                <a:lnTo>
                  <a:pt x="292877" y="21430"/>
                </a:lnTo>
                <a:lnTo>
                  <a:pt x="300021" y="28574"/>
                </a:lnTo>
                <a:lnTo>
                  <a:pt x="307164" y="28574"/>
                </a:lnTo>
                <a:lnTo>
                  <a:pt x="314308" y="35717"/>
                </a:lnTo>
                <a:lnTo>
                  <a:pt x="321451" y="42861"/>
                </a:lnTo>
                <a:lnTo>
                  <a:pt x="328595" y="42861"/>
                </a:lnTo>
                <a:lnTo>
                  <a:pt x="335738" y="50004"/>
                </a:lnTo>
                <a:lnTo>
                  <a:pt x="342882" y="57148"/>
                </a:lnTo>
                <a:lnTo>
                  <a:pt x="350025" y="57148"/>
                </a:lnTo>
                <a:lnTo>
                  <a:pt x="357169" y="50004"/>
                </a:lnTo>
                <a:lnTo>
                  <a:pt x="364312" y="50004"/>
                </a:lnTo>
                <a:lnTo>
                  <a:pt x="371456" y="42861"/>
                </a:lnTo>
                <a:lnTo>
                  <a:pt x="378599" y="35717"/>
                </a:lnTo>
                <a:lnTo>
                  <a:pt x="385743" y="28574"/>
                </a:lnTo>
                <a:lnTo>
                  <a:pt x="392887" y="28574"/>
                </a:lnTo>
                <a:lnTo>
                  <a:pt x="400030" y="21430"/>
                </a:lnTo>
                <a:lnTo>
                  <a:pt x="407174" y="14287"/>
                </a:lnTo>
                <a:lnTo>
                  <a:pt x="414317" y="14287"/>
                </a:lnTo>
                <a:lnTo>
                  <a:pt x="421461" y="14287"/>
                </a:lnTo>
                <a:lnTo>
                  <a:pt x="428604" y="7143"/>
                </a:lnTo>
                <a:lnTo>
                  <a:pt x="435748" y="7143"/>
                </a:lnTo>
                <a:lnTo>
                  <a:pt x="442891" y="7143"/>
                </a:lnTo>
                <a:lnTo>
                  <a:pt x="450035" y="7143"/>
                </a:lnTo>
                <a:lnTo>
                  <a:pt x="457178" y="14287"/>
                </a:lnTo>
                <a:lnTo>
                  <a:pt x="464322" y="14287"/>
                </a:lnTo>
                <a:lnTo>
                  <a:pt x="471465" y="14287"/>
                </a:lnTo>
                <a:lnTo>
                  <a:pt x="478609" y="21430"/>
                </a:lnTo>
                <a:lnTo>
                  <a:pt x="485753" y="28574"/>
                </a:lnTo>
                <a:lnTo>
                  <a:pt x="492896" y="28574"/>
                </a:lnTo>
                <a:lnTo>
                  <a:pt x="500040" y="35717"/>
                </a:lnTo>
                <a:lnTo>
                  <a:pt x="507183" y="42861"/>
                </a:lnTo>
                <a:lnTo>
                  <a:pt x="514327" y="50004"/>
                </a:lnTo>
                <a:lnTo>
                  <a:pt x="521470" y="57148"/>
                </a:lnTo>
                <a:lnTo>
                  <a:pt x="528614" y="57148"/>
                </a:lnTo>
                <a:lnTo>
                  <a:pt x="535750" y="50004"/>
                </a:lnTo>
                <a:lnTo>
                  <a:pt x="542893" y="42861"/>
                </a:lnTo>
                <a:lnTo>
                  <a:pt x="550037" y="35717"/>
                </a:lnTo>
                <a:lnTo>
                  <a:pt x="557180" y="28574"/>
                </a:lnTo>
                <a:lnTo>
                  <a:pt x="564324" y="21430"/>
                </a:lnTo>
                <a:lnTo>
                  <a:pt x="571468" y="14287"/>
                </a:lnTo>
                <a:lnTo>
                  <a:pt x="578611" y="14287"/>
                </a:lnTo>
                <a:lnTo>
                  <a:pt x="585755" y="7143"/>
                </a:lnTo>
                <a:lnTo>
                  <a:pt x="592898" y="0"/>
                </a:lnTo>
                <a:lnTo>
                  <a:pt x="600042" y="0"/>
                </a:lnTo>
                <a:lnTo>
                  <a:pt x="607185" y="0"/>
                </a:lnTo>
                <a:lnTo>
                  <a:pt x="642903" y="0"/>
                </a:lnTo>
                <a:lnTo>
                  <a:pt x="650046" y="7143"/>
                </a:lnTo>
                <a:lnTo>
                  <a:pt x="657190" y="14287"/>
                </a:lnTo>
                <a:lnTo>
                  <a:pt x="664334" y="21430"/>
                </a:lnTo>
                <a:lnTo>
                  <a:pt x="671477" y="21430"/>
                </a:lnTo>
                <a:lnTo>
                  <a:pt x="678621" y="28574"/>
                </a:lnTo>
                <a:lnTo>
                  <a:pt x="685764" y="42861"/>
                </a:lnTo>
                <a:lnTo>
                  <a:pt x="692908" y="50004"/>
                </a:lnTo>
                <a:lnTo>
                  <a:pt x="700051" y="57148"/>
                </a:lnTo>
              </a:path>
            </a:pathLst>
          </a:custGeom>
          <a:ln w="75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554893" y="3002763"/>
            <a:ext cx="130175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3655">
              <a:lnSpc>
                <a:spcPts val="930"/>
              </a:lnSpc>
              <a:spcBef>
                <a:spcPts val="120"/>
              </a:spcBef>
            </a:pPr>
            <a:r>
              <a:rPr sz="800" spc="5" dirty="0">
                <a:latin typeface="Helvetica"/>
                <a:cs typeface="Helvetica"/>
              </a:rPr>
              <a:t>0</a:t>
            </a:r>
            <a:endParaRPr sz="800">
              <a:latin typeface="Helvetica"/>
              <a:cs typeface="Helvetica"/>
            </a:endParaRPr>
          </a:p>
          <a:p>
            <a:pPr marL="12700">
              <a:lnSpc>
                <a:spcPts val="930"/>
              </a:lnSpc>
            </a:pPr>
            <a:r>
              <a:rPr sz="800" spc="15" dirty="0">
                <a:latin typeface="Symbol"/>
                <a:cs typeface="Symbol"/>
              </a:rPr>
              <a:t>Ω</a:t>
            </a:r>
            <a:endParaRPr sz="800">
              <a:latin typeface="Symbol"/>
              <a:cs typeface="Symbo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317664" y="2941050"/>
            <a:ext cx="707390" cy="57150"/>
          </a:xfrm>
          <a:custGeom>
            <a:avLst/>
            <a:gdLst/>
            <a:ahLst/>
            <a:cxnLst/>
            <a:rect l="l" t="t" r="r" b="b"/>
            <a:pathLst>
              <a:path w="707389" h="57150">
                <a:moveTo>
                  <a:pt x="0" y="57148"/>
                </a:moveTo>
                <a:lnTo>
                  <a:pt x="7143" y="57148"/>
                </a:lnTo>
                <a:lnTo>
                  <a:pt x="14287" y="57148"/>
                </a:lnTo>
                <a:lnTo>
                  <a:pt x="21430" y="50004"/>
                </a:lnTo>
                <a:lnTo>
                  <a:pt x="28574" y="50004"/>
                </a:lnTo>
                <a:lnTo>
                  <a:pt x="35717" y="42861"/>
                </a:lnTo>
                <a:lnTo>
                  <a:pt x="42861" y="42861"/>
                </a:lnTo>
                <a:lnTo>
                  <a:pt x="50004" y="35717"/>
                </a:lnTo>
                <a:lnTo>
                  <a:pt x="57148" y="35717"/>
                </a:lnTo>
                <a:lnTo>
                  <a:pt x="64291" y="28574"/>
                </a:lnTo>
                <a:lnTo>
                  <a:pt x="71435" y="28574"/>
                </a:lnTo>
                <a:lnTo>
                  <a:pt x="78578" y="21430"/>
                </a:lnTo>
                <a:lnTo>
                  <a:pt x="85722" y="21430"/>
                </a:lnTo>
                <a:lnTo>
                  <a:pt x="92865" y="21430"/>
                </a:lnTo>
                <a:lnTo>
                  <a:pt x="100002" y="14287"/>
                </a:lnTo>
                <a:lnTo>
                  <a:pt x="107145" y="14287"/>
                </a:lnTo>
                <a:lnTo>
                  <a:pt x="114289" y="14287"/>
                </a:lnTo>
                <a:lnTo>
                  <a:pt x="121432" y="7143"/>
                </a:lnTo>
                <a:lnTo>
                  <a:pt x="128576" y="7143"/>
                </a:lnTo>
                <a:lnTo>
                  <a:pt x="164293" y="7143"/>
                </a:lnTo>
                <a:lnTo>
                  <a:pt x="171437" y="0"/>
                </a:lnTo>
                <a:lnTo>
                  <a:pt x="178580" y="0"/>
                </a:lnTo>
                <a:lnTo>
                  <a:pt x="185724" y="7143"/>
                </a:lnTo>
                <a:lnTo>
                  <a:pt x="192868" y="7143"/>
                </a:lnTo>
                <a:lnTo>
                  <a:pt x="228585" y="7143"/>
                </a:lnTo>
                <a:lnTo>
                  <a:pt x="235729" y="14287"/>
                </a:lnTo>
                <a:lnTo>
                  <a:pt x="242872" y="14287"/>
                </a:lnTo>
                <a:lnTo>
                  <a:pt x="250016" y="14287"/>
                </a:lnTo>
                <a:lnTo>
                  <a:pt x="257159" y="14287"/>
                </a:lnTo>
                <a:lnTo>
                  <a:pt x="264303" y="21430"/>
                </a:lnTo>
                <a:lnTo>
                  <a:pt x="271446" y="21430"/>
                </a:lnTo>
                <a:lnTo>
                  <a:pt x="278590" y="28574"/>
                </a:lnTo>
                <a:lnTo>
                  <a:pt x="285734" y="28574"/>
                </a:lnTo>
                <a:lnTo>
                  <a:pt x="292877" y="28574"/>
                </a:lnTo>
                <a:lnTo>
                  <a:pt x="300021" y="35717"/>
                </a:lnTo>
                <a:lnTo>
                  <a:pt x="307164" y="35717"/>
                </a:lnTo>
                <a:lnTo>
                  <a:pt x="314308" y="35717"/>
                </a:lnTo>
                <a:lnTo>
                  <a:pt x="321451" y="42861"/>
                </a:lnTo>
                <a:lnTo>
                  <a:pt x="328595" y="42861"/>
                </a:lnTo>
                <a:lnTo>
                  <a:pt x="335738" y="50004"/>
                </a:lnTo>
                <a:lnTo>
                  <a:pt x="342882" y="50004"/>
                </a:lnTo>
                <a:lnTo>
                  <a:pt x="350025" y="57148"/>
                </a:lnTo>
                <a:lnTo>
                  <a:pt x="357169" y="57148"/>
                </a:lnTo>
                <a:lnTo>
                  <a:pt x="364312" y="57148"/>
                </a:lnTo>
                <a:lnTo>
                  <a:pt x="371456" y="57148"/>
                </a:lnTo>
                <a:lnTo>
                  <a:pt x="378599" y="57148"/>
                </a:lnTo>
                <a:lnTo>
                  <a:pt x="385743" y="50004"/>
                </a:lnTo>
                <a:lnTo>
                  <a:pt x="392887" y="50004"/>
                </a:lnTo>
                <a:lnTo>
                  <a:pt x="400030" y="50004"/>
                </a:lnTo>
                <a:lnTo>
                  <a:pt x="407174" y="42861"/>
                </a:lnTo>
                <a:lnTo>
                  <a:pt x="414317" y="42861"/>
                </a:lnTo>
                <a:lnTo>
                  <a:pt x="421461" y="35717"/>
                </a:lnTo>
                <a:lnTo>
                  <a:pt x="428604" y="35717"/>
                </a:lnTo>
                <a:lnTo>
                  <a:pt x="435748" y="35717"/>
                </a:lnTo>
                <a:lnTo>
                  <a:pt x="442891" y="35717"/>
                </a:lnTo>
                <a:lnTo>
                  <a:pt x="450035" y="28574"/>
                </a:lnTo>
                <a:lnTo>
                  <a:pt x="457178" y="28574"/>
                </a:lnTo>
                <a:lnTo>
                  <a:pt x="464322" y="28574"/>
                </a:lnTo>
                <a:lnTo>
                  <a:pt x="471465" y="28574"/>
                </a:lnTo>
                <a:lnTo>
                  <a:pt x="478609" y="21430"/>
                </a:lnTo>
                <a:lnTo>
                  <a:pt x="585762" y="21430"/>
                </a:lnTo>
                <a:lnTo>
                  <a:pt x="592898" y="28574"/>
                </a:lnTo>
                <a:lnTo>
                  <a:pt x="600042" y="28574"/>
                </a:lnTo>
                <a:lnTo>
                  <a:pt x="607185" y="28574"/>
                </a:lnTo>
                <a:lnTo>
                  <a:pt x="614329" y="28574"/>
                </a:lnTo>
                <a:lnTo>
                  <a:pt x="621472" y="28574"/>
                </a:lnTo>
                <a:lnTo>
                  <a:pt x="628616" y="35717"/>
                </a:lnTo>
                <a:lnTo>
                  <a:pt x="635759" y="35717"/>
                </a:lnTo>
                <a:lnTo>
                  <a:pt x="642903" y="35717"/>
                </a:lnTo>
                <a:lnTo>
                  <a:pt x="650046" y="35717"/>
                </a:lnTo>
                <a:lnTo>
                  <a:pt x="657190" y="42861"/>
                </a:lnTo>
                <a:lnTo>
                  <a:pt x="664334" y="42861"/>
                </a:lnTo>
                <a:lnTo>
                  <a:pt x="671477" y="42861"/>
                </a:lnTo>
                <a:lnTo>
                  <a:pt x="678621" y="50004"/>
                </a:lnTo>
                <a:lnTo>
                  <a:pt x="685764" y="50004"/>
                </a:lnTo>
                <a:lnTo>
                  <a:pt x="692908" y="50004"/>
                </a:lnTo>
                <a:lnTo>
                  <a:pt x="700051" y="57148"/>
                </a:lnTo>
                <a:lnTo>
                  <a:pt x="707195" y="57148"/>
                </a:lnTo>
              </a:path>
            </a:pathLst>
          </a:custGeom>
          <a:ln w="75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10454" y="2555299"/>
            <a:ext cx="707390" cy="443230"/>
          </a:xfrm>
          <a:custGeom>
            <a:avLst/>
            <a:gdLst/>
            <a:ahLst/>
            <a:cxnLst/>
            <a:rect l="l" t="t" r="r" b="b"/>
            <a:pathLst>
              <a:path w="707389" h="443230">
                <a:moveTo>
                  <a:pt x="0" y="0"/>
                </a:moveTo>
                <a:lnTo>
                  <a:pt x="7143" y="0"/>
                </a:lnTo>
                <a:lnTo>
                  <a:pt x="14287" y="0"/>
                </a:lnTo>
                <a:lnTo>
                  <a:pt x="21430" y="0"/>
                </a:lnTo>
                <a:lnTo>
                  <a:pt x="28574" y="0"/>
                </a:lnTo>
                <a:lnTo>
                  <a:pt x="35717" y="7143"/>
                </a:lnTo>
                <a:lnTo>
                  <a:pt x="42861" y="7143"/>
                </a:lnTo>
                <a:lnTo>
                  <a:pt x="50004" y="14287"/>
                </a:lnTo>
                <a:lnTo>
                  <a:pt x="57148" y="14287"/>
                </a:lnTo>
                <a:lnTo>
                  <a:pt x="64291" y="21430"/>
                </a:lnTo>
                <a:lnTo>
                  <a:pt x="71435" y="21430"/>
                </a:lnTo>
                <a:lnTo>
                  <a:pt x="78578" y="28574"/>
                </a:lnTo>
                <a:lnTo>
                  <a:pt x="85722" y="35717"/>
                </a:lnTo>
                <a:lnTo>
                  <a:pt x="92865" y="42861"/>
                </a:lnTo>
                <a:lnTo>
                  <a:pt x="100009" y="50004"/>
                </a:lnTo>
                <a:lnTo>
                  <a:pt x="107153" y="57148"/>
                </a:lnTo>
                <a:lnTo>
                  <a:pt x="114296" y="64291"/>
                </a:lnTo>
                <a:lnTo>
                  <a:pt x="121440" y="71435"/>
                </a:lnTo>
                <a:lnTo>
                  <a:pt x="128583" y="78578"/>
                </a:lnTo>
                <a:lnTo>
                  <a:pt x="135727" y="92865"/>
                </a:lnTo>
                <a:lnTo>
                  <a:pt x="142870" y="100009"/>
                </a:lnTo>
                <a:lnTo>
                  <a:pt x="150014" y="107153"/>
                </a:lnTo>
                <a:lnTo>
                  <a:pt x="157157" y="121440"/>
                </a:lnTo>
                <a:lnTo>
                  <a:pt x="164301" y="128583"/>
                </a:lnTo>
                <a:lnTo>
                  <a:pt x="171444" y="142870"/>
                </a:lnTo>
                <a:lnTo>
                  <a:pt x="178588" y="150014"/>
                </a:lnTo>
                <a:lnTo>
                  <a:pt x="185731" y="164301"/>
                </a:lnTo>
                <a:lnTo>
                  <a:pt x="192875" y="178588"/>
                </a:lnTo>
                <a:lnTo>
                  <a:pt x="200019" y="185731"/>
                </a:lnTo>
                <a:lnTo>
                  <a:pt x="207162" y="200019"/>
                </a:lnTo>
                <a:lnTo>
                  <a:pt x="214306" y="214306"/>
                </a:lnTo>
                <a:lnTo>
                  <a:pt x="221449" y="221449"/>
                </a:lnTo>
                <a:lnTo>
                  <a:pt x="228593" y="235736"/>
                </a:lnTo>
                <a:lnTo>
                  <a:pt x="235736" y="250023"/>
                </a:lnTo>
                <a:lnTo>
                  <a:pt x="242880" y="264303"/>
                </a:lnTo>
                <a:lnTo>
                  <a:pt x="250016" y="271446"/>
                </a:lnTo>
                <a:lnTo>
                  <a:pt x="257159" y="285734"/>
                </a:lnTo>
                <a:lnTo>
                  <a:pt x="264303" y="300021"/>
                </a:lnTo>
                <a:lnTo>
                  <a:pt x="271446" y="307164"/>
                </a:lnTo>
                <a:lnTo>
                  <a:pt x="278590" y="321451"/>
                </a:lnTo>
                <a:lnTo>
                  <a:pt x="285734" y="335738"/>
                </a:lnTo>
                <a:lnTo>
                  <a:pt x="292877" y="342882"/>
                </a:lnTo>
                <a:lnTo>
                  <a:pt x="300021" y="357169"/>
                </a:lnTo>
                <a:lnTo>
                  <a:pt x="307164" y="371456"/>
                </a:lnTo>
                <a:lnTo>
                  <a:pt x="314308" y="378599"/>
                </a:lnTo>
                <a:lnTo>
                  <a:pt x="321451" y="392887"/>
                </a:lnTo>
                <a:lnTo>
                  <a:pt x="328595" y="400030"/>
                </a:lnTo>
                <a:lnTo>
                  <a:pt x="335738" y="414317"/>
                </a:lnTo>
                <a:lnTo>
                  <a:pt x="342882" y="421461"/>
                </a:lnTo>
                <a:lnTo>
                  <a:pt x="350025" y="428604"/>
                </a:lnTo>
                <a:lnTo>
                  <a:pt x="357169" y="442891"/>
                </a:lnTo>
                <a:lnTo>
                  <a:pt x="364312" y="442891"/>
                </a:lnTo>
                <a:lnTo>
                  <a:pt x="371456" y="435748"/>
                </a:lnTo>
                <a:lnTo>
                  <a:pt x="378599" y="428604"/>
                </a:lnTo>
                <a:lnTo>
                  <a:pt x="385743" y="421461"/>
                </a:lnTo>
                <a:lnTo>
                  <a:pt x="392887" y="414317"/>
                </a:lnTo>
                <a:lnTo>
                  <a:pt x="400030" y="407174"/>
                </a:lnTo>
                <a:lnTo>
                  <a:pt x="407174" y="400030"/>
                </a:lnTo>
                <a:lnTo>
                  <a:pt x="414317" y="392887"/>
                </a:lnTo>
                <a:lnTo>
                  <a:pt x="421461" y="385743"/>
                </a:lnTo>
                <a:lnTo>
                  <a:pt x="428604" y="378599"/>
                </a:lnTo>
                <a:lnTo>
                  <a:pt x="435748" y="371456"/>
                </a:lnTo>
                <a:lnTo>
                  <a:pt x="442891" y="371456"/>
                </a:lnTo>
                <a:lnTo>
                  <a:pt x="450035" y="364312"/>
                </a:lnTo>
                <a:lnTo>
                  <a:pt x="457178" y="364312"/>
                </a:lnTo>
                <a:lnTo>
                  <a:pt x="464322" y="357169"/>
                </a:lnTo>
                <a:lnTo>
                  <a:pt x="471465" y="357169"/>
                </a:lnTo>
                <a:lnTo>
                  <a:pt x="478609" y="357169"/>
                </a:lnTo>
                <a:lnTo>
                  <a:pt x="485753" y="350025"/>
                </a:lnTo>
                <a:lnTo>
                  <a:pt x="492896" y="350025"/>
                </a:lnTo>
                <a:lnTo>
                  <a:pt x="500040" y="350025"/>
                </a:lnTo>
                <a:lnTo>
                  <a:pt x="542901" y="350025"/>
                </a:lnTo>
                <a:lnTo>
                  <a:pt x="550044" y="357169"/>
                </a:lnTo>
                <a:lnTo>
                  <a:pt x="557188" y="357169"/>
                </a:lnTo>
                <a:lnTo>
                  <a:pt x="564331" y="357169"/>
                </a:lnTo>
                <a:lnTo>
                  <a:pt x="571475" y="357169"/>
                </a:lnTo>
                <a:lnTo>
                  <a:pt x="578619" y="364312"/>
                </a:lnTo>
                <a:lnTo>
                  <a:pt x="585762" y="364312"/>
                </a:lnTo>
                <a:lnTo>
                  <a:pt x="592906" y="371456"/>
                </a:lnTo>
                <a:lnTo>
                  <a:pt x="600049" y="371456"/>
                </a:lnTo>
                <a:lnTo>
                  <a:pt x="607193" y="378599"/>
                </a:lnTo>
                <a:lnTo>
                  <a:pt x="614336" y="378599"/>
                </a:lnTo>
                <a:lnTo>
                  <a:pt x="621480" y="385743"/>
                </a:lnTo>
                <a:lnTo>
                  <a:pt x="628623" y="385743"/>
                </a:lnTo>
                <a:lnTo>
                  <a:pt x="635767" y="392887"/>
                </a:lnTo>
                <a:lnTo>
                  <a:pt x="642910" y="400030"/>
                </a:lnTo>
                <a:lnTo>
                  <a:pt x="650054" y="400030"/>
                </a:lnTo>
                <a:lnTo>
                  <a:pt x="657197" y="407174"/>
                </a:lnTo>
                <a:lnTo>
                  <a:pt x="664341" y="414317"/>
                </a:lnTo>
                <a:lnTo>
                  <a:pt x="671484" y="414317"/>
                </a:lnTo>
                <a:lnTo>
                  <a:pt x="678628" y="421461"/>
                </a:lnTo>
                <a:lnTo>
                  <a:pt x="685772" y="428604"/>
                </a:lnTo>
                <a:lnTo>
                  <a:pt x="692915" y="428604"/>
                </a:lnTo>
                <a:lnTo>
                  <a:pt x="700059" y="435748"/>
                </a:lnTo>
                <a:lnTo>
                  <a:pt x="707202" y="442891"/>
                </a:lnTo>
              </a:path>
            </a:pathLst>
          </a:custGeom>
          <a:ln w="75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03244" y="2555307"/>
            <a:ext cx="707390" cy="443230"/>
          </a:xfrm>
          <a:custGeom>
            <a:avLst/>
            <a:gdLst/>
            <a:ahLst/>
            <a:cxnLst/>
            <a:rect l="l" t="t" r="r" b="b"/>
            <a:pathLst>
              <a:path w="707389" h="443230">
                <a:moveTo>
                  <a:pt x="0" y="442891"/>
                </a:moveTo>
                <a:lnTo>
                  <a:pt x="7143" y="442891"/>
                </a:lnTo>
                <a:lnTo>
                  <a:pt x="14287" y="435748"/>
                </a:lnTo>
                <a:lnTo>
                  <a:pt x="21430" y="435748"/>
                </a:lnTo>
                <a:lnTo>
                  <a:pt x="28574" y="428604"/>
                </a:lnTo>
                <a:lnTo>
                  <a:pt x="35717" y="428604"/>
                </a:lnTo>
                <a:lnTo>
                  <a:pt x="42861" y="421461"/>
                </a:lnTo>
                <a:lnTo>
                  <a:pt x="50004" y="414317"/>
                </a:lnTo>
                <a:lnTo>
                  <a:pt x="57148" y="414317"/>
                </a:lnTo>
                <a:lnTo>
                  <a:pt x="64291" y="407174"/>
                </a:lnTo>
                <a:lnTo>
                  <a:pt x="71435" y="400030"/>
                </a:lnTo>
                <a:lnTo>
                  <a:pt x="78578" y="400030"/>
                </a:lnTo>
                <a:lnTo>
                  <a:pt x="85722" y="392887"/>
                </a:lnTo>
                <a:lnTo>
                  <a:pt x="92865" y="385743"/>
                </a:lnTo>
                <a:lnTo>
                  <a:pt x="100009" y="385743"/>
                </a:lnTo>
                <a:lnTo>
                  <a:pt x="107153" y="378599"/>
                </a:lnTo>
                <a:lnTo>
                  <a:pt x="114296" y="378599"/>
                </a:lnTo>
                <a:lnTo>
                  <a:pt x="121440" y="371456"/>
                </a:lnTo>
                <a:lnTo>
                  <a:pt x="128583" y="371456"/>
                </a:lnTo>
                <a:lnTo>
                  <a:pt x="135727" y="364312"/>
                </a:lnTo>
                <a:lnTo>
                  <a:pt x="142870" y="364312"/>
                </a:lnTo>
                <a:lnTo>
                  <a:pt x="150014" y="357169"/>
                </a:lnTo>
                <a:lnTo>
                  <a:pt x="157157" y="357169"/>
                </a:lnTo>
                <a:lnTo>
                  <a:pt x="164301" y="357169"/>
                </a:lnTo>
                <a:lnTo>
                  <a:pt x="171444" y="357169"/>
                </a:lnTo>
                <a:lnTo>
                  <a:pt x="178588" y="350025"/>
                </a:lnTo>
                <a:lnTo>
                  <a:pt x="235736" y="350025"/>
                </a:lnTo>
                <a:lnTo>
                  <a:pt x="242880" y="357169"/>
                </a:lnTo>
                <a:lnTo>
                  <a:pt x="250023" y="357169"/>
                </a:lnTo>
                <a:lnTo>
                  <a:pt x="257167" y="357169"/>
                </a:lnTo>
                <a:lnTo>
                  <a:pt x="264310" y="364312"/>
                </a:lnTo>
                <a:lnTo>
                  <a:pt x="271454" y="364312"/>
                </a:lnTo>
                <a:lnTo>
                  <a:pt x="278597" y="371456"/>
                </a:lnTo>
                <a:lnTo>
                  <a:pt x="285741" y="378599"/>
                </a:lnTo>
                <a:lnTo>
                  <a:pt x="292884" y="378599"/>
                </a:lnTo>
                <a:lnTo>
                  <a:pt x="300028" y="385743"/>
                </a:lnTo>
                <a:lnTo>
                  <a:pt x="307172" y="392887"/>
                </a:lnTo>
                <a:lnTo>
                  <a:pt x="314315" y="400030"/>
                </a:lnTo>
                <a:lnTo>
                  <a:pt x="321459" y="407174"/>
                </a:lnTo>
                <a:lnTo>
                  <a:pt x="328602" y="414317"/>
                </a:lnTo>
                <a:lnTo>
                  <a:pt x="335746" y="421461"/>
                </a:lnTo>
                <a:lnTo>
                  <a:pt x="342889" y="428604"/>
                </a:lnTo>
                <a:lnTo>
                  <a:pt x="350033" y="435748"/>
                </a:lnTo>
                <a:lnTo>
                  <a:pt x="357176" y="442891"/>
                </a:lnTo>
                <a:lnTo>
                  <a:pt x="364320" y="435748"/>
                </a:lnTo>
                <a:lnTo>
                  <a:pt x="371463" y="428604"/>
                </a:lnTo>
                <a:lnTo>
                  <a:pt x="378607" y="421461"/>
                </a:lnTo>
                <a:lnTo>
                  <a:pt x="385750" y="407174"/>
                </a:lnTo>
                <a:lnTo>
                  <a:pt x="392894" y="400030"/>
                </a:lnTo>
                <a:lnTo>
                  <a:pt x="400030" y="385743"/>
                </a:lnTo>
                <a:lnTo>
                  <a:pt x="407174" y="378599"/>
                </a:lnTo>
                <a:lnTo>
                  <a:pt x="414317" y="364312"/>
                </a:lnTo>
                <a:lnTo>
                  <a:pt x="421461" y="357169"/>
                </a:lnTo>
                <a:lnTo>
                  <a:pt x="428604" y="342882"/>
                </a:lnTo>
                <a:lnTo>
                  <a:pt x="435748" y="328595"/>
                </a:lnTo>
                <a:lnTo>
                  <a:pt x="442891" y="321451"/>
                </a:lnTo>
                <a:lnTo>
                  <a:pt x="450035" y="307164"/>
                </a:lnTo>
                <a:lnTo>
                  <a:pt x="457178" y="292877"/>
                </a:lnTo>
                <a:lnTo>
                  <a:pt x="464322" y="285734"/>
                </a:lnTo>
                <a:lnTo>
                  <a:pt x="471465" y="271446"/>
                </a:lnTo>
                <a:lnTo>
                  <a:pt x="478609" y="257159"/>
                </a:lnTo>
                <a:lnTo>
                  <a:pt x="485753" y="242872"/>
                </a:lnTo>
                <a:lnTo>
                  <a:pt x="492896" y="235729"/>
                </a:lnTo>
                <a:lnTo>
                  <a:pt x="500040" y="221442"/>
                </a:lnTo>
                <a:lnTo>
                  <a:pt x="507183" y="207155"/>
                </a:lnTo>
                <a:lnTo>
                  <a:pt x="514327" y="200011"/>
                </a:lnTo>
                <a:lnTo>
                  <a:pt x="521470" y="185724"/>
                </a:lnTo>
                <a:lnTo>
                  <a:pt x="528614" y="171437"/>
                </a:lnTo>
                <a:lnTo>
                  <a:pt x="535757" y="164293"/>
                </a:lnTo>
                <a:lnTo>
                  <a:pt x="542901" y="150006"/>
                </a:lnTo>
                <a:lnTo>
                  <a:pt x="550044" y="142863"/>
                </a:lnTo>
                <a:lnTo>
                  <a:pt x="557188" y="128576"/>
                </a:lnTo>
                <a:lnTo>
                  <a:pt x="564331" y="121432"/>
                </a:lnTo>
                <a:lnTo>
                  <a:pt x="571475" y="107153"/>
                </a:lnTo>
                <a:lnTo>
                  <a:pt x="578619" y="100009"/>
                </a:lnTo>
                <a:lnTo>
                  <a:pt x="585762" y="85722"/>
                </a:lnTo>
                <a:lnTo>
                  <a:pt x="650054" y="21430"/>
                </a:lnTo>
                <a:lnTo>
                  <a:pt x="657197" y="21430"/>
                </a:lnTo>
                <a:lnTo>
                  <a:pt x="664341" y="14287"/>
                </a:lnTo>
                <a:lnTo>
                  <a:pt x="671484" y="7143"/>
                </a:lnTo>
                <a:lnTo>
                  <a:pt x="678628" y="7143"/>
                </a:lnTo>
                <a:lnTo>
                  <a:pt x="685772" y="7143"/>
                </a:lnTo>
                <a:lnTo>
                  <a:pt x="692915" y="0"/>
                </a:lnTo>
                <a:lnTo>
                  <a:pt x="700059" y="0"/>
                </a:lnTo>
                <a:lnTo>
                  <a:pt x="707202" y="0"/>
                </a:lnTo>
              </a:path>
            </a:pathLst>
          </a:custGeom>
          <a:ln w="75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03185" y="2941050"/>
            <a:ext cx="700405" cy="57150"/>
          </a:xfrm>
          <a:custGeom>
            <a:avLst/>
            <a:gdLst/>
            <a:ahLst/>
            <a:cxnLst/>
            <a:rect l="l" t="t" r="r" b="b"/>
            <a:pathLst>
              <a:path w="700404" h="57150">
                <a:moveTo>
                  <a:pt x="0" y="57148"/>
                </a:moveTo>
                <a:lnTo>
                  <a:pt x="7143" y="57148"/>
                </a:lnTo>
                <a:lnTo>
                  <a:pt x="14287" y="57148"/>
                </a:lnTo>
                <a:lnTo>
                  <a:pt x="21430" y="50004"/>
                </a:lnTo>
                <a:lnTo>
                  <a:pt x="28574" y="50004"/>
                </a:lnTo>
                <a:lnTo>
                  <a:pt x="35717" y="50004"/>
                </a:lnTo>
                <a:lnTo>
                  <a:pt x="42861" y="42861"/>
                </a:lnTo>
                <a:lnTo>
                  <a:pt x="49997" y="42861"/>
                </a:lnTo>
                <a:lnTo>
                  <a:pt x="57140" y="42861"/>
                </a:lnTo>
                <a:lnTo>
                  <a:pt x="64284" y="35717"/>
                </a:lnTo>
                <a:lnTo>
                  <a:pt x="71427" y="35717"/>
                </a:lnTo>
                <a:lnTo>
                  <a:pt x="78571" y="35717"/>
                </a:lnTo>
                <a:lnTo>
                  <a:pt x="85714" y="35717"/>
                </a:lnTo>
                <a:lnTo>
                  <a:pt x="92858" y="28574"/>
                </a:lnTo>
                <a:lnTo>
                  <a:pt x="100002" y="28574"/>
                </a:lnTo>
                <a:lnTo>
                  <a:pt x="107145" y="28574"/>
                </a:lnTo>
                <a:lnTo>
                  <a:pt x="114289" y="28574"/>
                </a:lnTo>
                <a:lnTo>
                  <a:pt x="121432" y="28574"/>
                </a:lnTo>
                <a:lnTo>
                  <a:pt x="128576" y="21430"/>
                </a:lnTo>
                <a:lnTo>
                  <a:pt x="235729" y="21430"/>
                </a:lnTo>
                <a:lnTo>
                  <a:pt x="242872" y="28574"/>
                </a:lnTo>
                <a:lnTo>
                  <a:pt x="250016" y="28574"/>
                </a:lnTo>
                <a:lnTo>
                  <a:pt x="257159" y="28574"/>
                </a:lnTo>
                <a:lnTo>
                  <a:pt x="264303" y="28574"/>
                </a:lnTo>
                <a:lnTo>
                  <a:pt x="271446" y="35717"/>
                </a:lnTo>
                <a:lnTo>
                  <a:pt x="278590" y="35717"/>
                </a:lnTo>
                <a:lnTo>
                  <a:pt x="285734" y="35717"/>
                </a:lnTo>
                <a:lnTo>
                  <a:pt x="292877" y="42861"/>
                </a:lnTo>
                <a:lnTo>
                  <a:pt x="300021" y="42861"/>
                </a:lnTo>
                <a:lnTo>
                  <a:pt x="307164" y="42861"/>
                </a:lnTo>
                <a:lnTo>
                  <a:pt x="314308" y="50004"/>
                </a:lnTo>
                <a:lnTo>
                  <a:pt x="321451" y="50004"/>
                </a:lnTo>
                <a:lnTo>
                  <a:pt x="328595" y="50004"/>
                </a:lnTo>
                <a:lnTo>
                  <a:pt x="335738" y="57148"/>
                </a:lnTo>
                <a:lnTo>
                  <a:pt x="342882" y="57148"/>
                </a:lnTo>
                <a:lnTo>
                  <a:pt x="350025" y="57148"/>
                </a:lnTo>
                <a:lnTo>
                  <a:pt x="357169" y="57148"/>
                </a:lnTo>
                <a:lnTo>
                  <a:pt x="364312" y="57148"/>
                </a:lnTo>
                <a:lnTo>
                  <a:pt x="371456" y="50004"/>
                </a:lnTo>
                <a:lnTo>
                  <a:pt x="378599" y="50004"/>
                </a:lnTo>
                <a:lnTo>
                  <a:pt x="385743" y="42861"/>
                </a:lnTo>
                <a:lnTo>
                  <a:pt x="392887" y="42861"/>
                </a:lnTo>
                <a:lnTo>
                  <a:pt x="400030" y="35717"/>
                </a:lnTo>
                <a:lnTo>
                  <a:pt x="407174" y="35717"/>
                </a:lnTo>
                <a:lnTo>
                  <a:pt x="414317" y="35717"/>
                </a:lnTo>
                <a:lnTo>
                  <a:pt x="421461" y="28574"/>
                </a:lnTo>
                <a:lnTo>
                  <a:pt x="428604" y="28574"/>
                </a:lnTo>
                <a:lnTo>
                  <a:pt x="435748" y="21430"/>
                </a:lnTo>
                <a:lnTo>
                  <a:pt x="442891" y="21430"/>
                </a:lnTo>
                <a:lnTo>
                  <a:pt x="450035" y="21430"/>
                </a:lnTo>
                <a:lnTo>
                  <a:pt x="457178" y="14287"/>
                </a:lnTo>
                <a:lnTo>
                  <a:pt x="464322" y="14287"/>
                </a:lnTo>
                <a:lnTo>
                  <a:pt x="471465" y="14287"/>
                </a:lnTo>
                <a:lnTo>
                  <a:pt x="478609" y="14287"/>
                </a:lnTo>
                <a:lnTo>
                  <a:pt x="485753" y="7143"/>
                </a:lnTo>
                <a:lnTo>
                  <a:pt x="528614" y="7143"/>
                </a:lnTo>
                <a:lnTo>
                  <a:pt x="535750" y="0"/>
                </a:lnTo>
                <a:lnTo>
                  <a:pt x="542893" y="0"/>
                </a:lnTo>
                <a:lnTo>
                  <a:pt x="550037" y="7143"/>
                </a:lnTo>
                <a:lnTo>
                  <a:pt x="557180" y="7143"/>
                </a:lnTo>
                <a:lnTo>
                  <a:pt x="592898" y="7143"/>
                </a:lnTo>
                <a:lnTo>
                  <a:pt x="600042" y="14287"/>
                </a:lnTo>
                <a:lnTo>
                  <a:pt x="607185" y="14287"/>
                </a:lnTo>
                <a:lnTo>
                  <a:pt x="614329" y="14287"/>
                </a:lnTo>
                <a:lnTo>
                  <a:pt x="621472" y="21430"/>
                </a:lnTo>
                <a:lnTo>
                  <a:pt x="628616" y="21430"/>
                </a:lnTo>
                <a:lnTo>
                  <a:pt x="635759" y="21430"/>
                </a:lnTo>
                <a:lnTo>
                  <a:pt x="642903" y="28574"/>
                </a:lnTo>
                <a:lnTo>
                  <a:pt x="650046" y="28574"/>
                </a:lnTo>
                <a:lnTo>
                  <a:pt x="657190" y="35717"/>
                </a:lnTo>
                <a:lnTo>
                  <a:pt x="664334" y="35717"/>
                </a:lnTo>
                <a:lnTo>
                  <a:pt x="671477" y="42861"/>
                </a:lnTo>
                <a:lnTo>
                  <a:pt x="678621" y="42861"/>
                </a:lnTo>
                <a:lnTo>
                  <a:pt x="685764" y="50004"/>
                </a:lnTo>
                <a:lnTo>
                  <a:pt x="692908" y="57148"/>
                </a:lnTo>
                <a:lnTo>
                  <a:pt x="700051" y="57148"/>
                </a:lnTo>
              </a:path>
            </a:pathLst>
          </a:custGeom>
          <a:ln w="751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14293" y="2250742"/>
            <a:ext cx="197485" cy="603250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dirty="0">
                <a:latin typeface="Helvetica"/>
                <a:cs typeface="Helvetica"/>
              </a:rPr>
              <a:t>|X</a:t>
            </a:r>
            <a:r>
              <a:rPr sz="800" b="1" spc="-40" dirty="0">
                <a:latin typeface="Helvetica"/>
                <a:cs typeface="Helvetica"/>
              </a:rPr>
              <a:t>(</a:t>
            </a:r>
            <a:r>
              <a:rPr sz="800" spc="-204" dirty="0">
                <a:latin typeface="Symbol"/>
                <a:cs typeface="Symbol"/>
              </a:rPr>
              <a:t>Ω</a:t>
            </a:r>
            <a:r>
              <a:rPr sz="800" b="1" dirty="0">
                <a:latin typeface="Helvetica"/>
                <a:cs typeface="Helvetica"/>
              </a:rPr>
              <a:t>)|,|</a:t>
            </a:r>
            <a:r>
              <a:rPr sz="800" b="1" spc="-45" dirty="0">
                <a:latin typeface="Helvetica"/>
                <a:cs typeface="Helvetica"/>
              </a:rPr>
              <a:t>X</a:t>
            </a:r>
            <a:r>
              <a:rPr sz="975" b="1" spc="-37" baseline="-34188" dirty="0">
                <a:latin typeface="Helvetica"/>
                <a:cs typeface="Helvetica"/>
              </a:rPr>
              <a:t>1</a:t>
            </a:r>
            <a:r>
              <a:rPr sz="800" b="1" spc="-50" dirty="0">
                <a:latin typeface="Helvetica"/>
                <a:cs typeface="Helvetica"/>
              </a:rPr>
              <a:t>(</a:t>
            </a:r>
            <a:r>
              <a:rPr sz="800" spc="-204" dirty="0">
                <a:latin typeface="Symbol"/>
                <a:cs typeface="Symbol"/>
              </a:rPr>
              <a:t>Ω</a:t>
            </a:r>
            <a:r>
              <a:rPr sz="800" b="1" dirty="0">
                <a:latin typeface="Helvetica"/>
                <a:cs typeface="Helvetica"/>
              </a:rPr>
              <a:t>)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810378" y="1076589"/>
            <a:ext cx="507365" cy="335915"/>
          </a:xfrm>
          <a:custGeom>
            <a:avLst/>
            <a:gdLst/>
            <a:ahLst/>
            <a:cxnLst/>
            <a:rect l="l" t="t" r="r" b="b"/>
            <a:pathLst>
              <a:path w="507364" h="335915">
                <a:moveTo>
                  <a:pt x="0" y="335744"/>
                </a:moveTo>
                <a:lnTo>
                  <a:pt x="507189" y="335744"/>
                </a:lnTo>
                <a:lnTo>
                  <a:pt x="507189" y="0"/>
                </a:lnTo>
                <a:lnTo>
                  <a:pt x="0" y="0"/>
                </a:lnTo>
                <a:lnTo>
                  <a:pt x="0" y="3357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10378" y="1076589"/>
            <a:ext cx="507365" cy="335915"/>
          </a:xfrm>
          <a:custGeom>
            <a:avLst/>
            <a:gdLst/>
            <a:ahLst/>
            <a:cxnLst/>
            <a:rect l="l" t="t" r="r" b="b"/>
            <a:pathLst>
              <a:path w="507364" h="335915">
                <a:moveTo>
                  <a:pt x="0" y="335744"/>
                </a:moveTo>
                <a:lnTo>
                  <a:pt x="507189" y="335744"/>
                </a:lnTo>
                <a:lnTo>
                  <a:pt x="507189" y="0"/>
                </a:lnTo>
                <a:lnTo>
                  <a:pt x="0" y="0"/>
                </a:lnTo>
                <a:lnTo>
                  <a:pt x="0" y="335744"/>
                </a:lnTo>
                <a:close/>
              </a:path>
            </a:pathLst>
          </a:custGeom>
          <a:ln w="3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53239" y="1155173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306" y="0"/>
                </a:lnTo>
              </a:path>
            </a:pathLst>
          </a:custGeom>
          <a:ln w="75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3179894" y="838998"/>
          <a:ext cx="2830828" cy="92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585"/>
                <a:gridCol w="393065"/>
                <a:gridCol w="78740"/>
                <a:gridCol w="471804"/>
                <a:gridCol w="471805"/>
                <a:gridCol w="471805"/>
                <a:gridCol w="471805"/>
                <a:gridCol w="236219"/>
              </a:tblGrid>
              <a:tr h="71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83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9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87020">
                        <a:lnSpc>
                          <a:spcPts val="960"/>
                        </a:lnSpc>
                        <a:spcBef>
                          <a:spcPts val="100"/>
                        </a:spcBef>
                      </a:pPr>
                      <a:r>
                        <a:rPr sz="800" spc="0" dirty="0">
                          <a:latin typeface="Helvetica"/>
                          <a:cs typeface="Helvetica"/>
                        </a:rPr>
                        <a:t>x(t)</a:t>
                      </a:r>
                      <a:endParaRPr sz="800">
                        <a:latin typeface="Helvetica"/>
                        <a:cs typeface="Helvetica"/>
                      </a:endParaRPr>
                    </a:p>
                    <a:p>
                      <a:pPr marL="44450">
                        <a:lnSpc>
                          <a:spcPts val="960"/>
                        </a:lnSpc>
                        <a:tabLst>
                          <a:tab pos="285750" algn="l"/>
                        </a:tabLst>
                      </a:pPr>
                      <a:r>
                        <a:rPr sz="1200" u="dashHeavy" baseline="-13888" dirty="0">
                          <a:latin typeface="Helvetica"/>
                          <a:cs typeface="Helvetica"/>
                        </a:rPr>
                        <a:t> 	</a:t>
                      </a:r>
                      <a:r>
                        <a:rPr sz="800" spc="-5" dirty="0">
                          <a:latin typeface="Helvetica"/>
                          <a:cs typeface="Helvetica"/>
                        </a:rPr>
                        <a:t>x</a:t>
                      </a:r>
                      <a:r>
                        <a:rPr sz="975" spc="-7" baseline="-34188" dirty="0">
                          <a:latin typeface="Helvetica"/>
                          <a:cs typeface="Helvetica"/>
                        </a:rPr>
                        <a:t>1</a:t>
                      </a:r>
                      <a:r>
                        <a:rPr sz="800" spc="-5" dirty="0">
                          <a:latin typeface="Helvetica"/>
                          <a:cs typeface="Helvetica"/>
                        </a:rPr>
                        <a:t>(t)</a:t>
                      </a:r>
                      <a:endParaRPr sz="800">
                        <a:latin typeface="Helvetica"/>
                        <a:cs typeface="Helvetic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78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0" name="object 70"/>
          <p:cNvSpPr/>
          <p:nvPr/>
        </p:nvSpPr>
        <p:spPr>
          <a:xfrm>
            <a:off x="3674650" y="2376712"/>
            <a:ext cx="614680" cy="357505"/>
          </a:xfrm>
          <a:custGeom>
            <a:avLst/>
            <a:gdLst/>
            <a:ahLst/>
            <a:cxnLst/>
            <a:rect l="l" t="t" r="r" b="b"/>
            <a:pathLst>
              <a:path w="614679" h="357505">
                <a:moveTo>
                  <a:pt x="0" y="357175"/>
                </a:moveTo>
                <a:lnTo>
                  <a:pt x="614341" y="357175"/>
                </a:lnTo>
                <a:lnTo>
                  <a:pt x="614341" y="0"/>
                </a:lnTo>
                <a:lnTo>
                  <a:pt x="0" y="0"/>
                </a:lnTo>
                <a:lnTo>
                  <a:pt x="0" y="357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74650" y="2376712"/>
            <a:ext cx="614680" cy="357505"/>
          </a:xfrm>
          <a:custGeom>
            <a:avLst/>
            <a:gdLst/>
            <a:ahLst/>
            <a:cxnLst/>
            <a:rect l="l" t="t" r="r" b="b"/>
            <a:pathLst>
              <a:path w="614679" h="357505">
                <a:moveTo>
                  <a:pt x="0" y="357175"/>
                </a:moveTo>
                <a:lnTo>
                  <a:pt x="614341" y="357175"/>
                </a:lnTo>
                <a:lnTo>
                  <a:pt x="614341" y="0"/>
                </a:lnTo>
                <a:lnTo>
                  <a:pt x="0" y="0"/>
                </a:lnTo>
                <a:lnTo>
                  <a:pt x="0" y="357175"/>
                </a:lnTo>
                <a:close/>
              </a:path>
            </a:pathLst>
          </a:custGeom>
          <a:ln w="3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74650" y="2733888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44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74650" y="2376711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44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74650" y="2376711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5">
                <a:moveTo>
                  <a:pt x="0" y="357176"/>
                </a:moveTo>
                <a:lnTo>
                  <a:pt x="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88995" y="2376711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5">
                <a:moveTo>
                  <a:pt x="0" y="357176"/>
                </a:moveTo>
                <a:lnTo>
                  <a:pt x="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74650" y="2733888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44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74650" y="2376711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5">
                <a:moveTo>
                  <a:pt x="0" y="357176"/>
                </a:moveTo>
                <a:lnTo>
                  <a:pt x="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74650" y="2733888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44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74650" y="2376711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344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74650" y="2376711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5">
                <a:moveTo>
                  <a:pt x="0" y="357176"/>
                </a:moveTo>
                <a:lnTo>
                  <a:pt x="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88995" y="2376711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5">
                <a:moveTo>
                  <a:pt x="0" y="357176"/>
                </a:moveTo>
                <a:lnTo>
                  <a:pt x="0" y="0"/>
                </a:lnTo>
              </a:path>
            </a:pathLst>
          </a:custGeom>
          <a:ln w="3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953249" y="2381275"/>
            <a:ext cx="281940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00" spc="0" dirty="0">
                <a:latin typeface="Helvetica"/>
                <a:cs typeface="Helvetica"/>
              </a:rPr>
              <a:t>|X</a:t>
            </a:r>
            <a:r>
              <a:rPr sz="800" spc="-20" dirty="0">
                <a:latin typeface="Helvetica"/>
                <a:cs typeface="Helvetica"/>
              </a:rPr>
              <a:t>(</a:t>
            </a:r>
            <a:r>
              <a:rPr sz="800" spc="-185" dirty="0">
                <a:latin typeface="Symbol"/>
                <a:cs typeface="Symbol"/>
              </a:rPr>
              <a:t>Ω</a:t>
            </a:r>
            <a:r>
              <a:rPr sz="800" spc="0" dirty="0">
                <a:latin typeface="Helvetica"/>
                <a:cs typeface="Helvetica"/>
              </a:rPr>
              <a:t>)|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710368" y="245529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306" y="0"/>
                </a:lnTo>
              </a:path>
            </a:pathLst>
          </a:custGeom>
          <a:ln w="751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046115" y="2582187"/>
            <a:ext cx="58419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Helvetica"/>
                <a:cs typeface="Helvetica"/>
              </a:rPr>
              <a:t>1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710368" y="2509859"/>
            <a:ext cx="56070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40665" algn="l"/>
              </a:tabLst>
            </a:pPr>
            <a:r>
              <a:rPr sz="1200" u="dashHeavy" spc="0" baseline="20833" dirty="0">
                <a:latin typeface="Helvetica"/>
                <a:cs typeface="Helvetica"/>
              </a:rPr>
              <a:t> 	</a:t>
            </a:r>
            <a:r>
              <a:rPr sz="800" spc="0" dirty="0">
                <a:latin typeface="Helvetica"/>
                <a:cs typeface="Helvetica"/>
              </a:rPr>
              <a:t>|X</a:t>
            </a:r>
            <a:r>
              <a:rPr sz="800" spc="-5" dirty="0">
                <a:latin typeface="Helvetica"/>
                <a:cs typeface="Helvetica"/>
              </a:rPr>
              <a:t> </a:t>
            </a:r>
            <a:r>
              <a:rPr sz="800" spc="-55" dirty="0">
                <a:latin typeface="Helvetica"/>
                <a:cs typeface="Helvetica"/>
              </a:rPr>
              <a:t>(</a:t>
            </a:r>
            <a:r>
              <a:rPr sz="800" spc="-55" dirty="0">
                <a:latin typeface="Symbol"/>
                <a:cs typeface="Symbol"/>
              </a:rPr>
              <a:t>Ω</a:t>
            </a:r>
            <a:r>
              <a:rPr sz="800" spc="-55" dirty="0">
                <a:latin typeface="Helvetica"/>
                <a:cs typeface="Helvetica"/>
              </a:rPr>
              <a:t>)|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14" name="Footer Placeholder 113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553998"/>
          </a:xfrm>
        </p:spPr>
        <p:txBody>
          <a:bodyPr/>
          <a:lstStyle/>
          <a:p>
            <a:r>
              <a:rPr lang="en-US" dirty="0" smtClean="0"/>
              <a:t>7/23</a:t>
            </a:r>
          </a:p>
          <a:p>
            <a:endParaRPr lang="mr-IN" dirty="0"/>
          </a:p>
        </p:txBody>
      </p:sp>
      <p:pic>
        <p:nvPicPr>
          <p:cNvPr id="115" name="Picture 114" descr="newcommand_Lap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0" y="3213100"/>
            <a:ext cx="6477000" cy="2413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32783" y="31681"/>
            <a:ext cx="950594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b="1" spc="15" dirty="0">
                <a:solidFill>
                  <a:srgbClr val="04064C"/>
                </a:solidFill>
                <a:latin typeface="Arial"/>
                <a:cs typeface="Arial"/>
              </a:rPr>
              <a:t>Duali</a:t>
            </a:r>
            <a:r>
              <a:rPr sz="2200" b="1" spc="-60" dirty="0">
                <a:solidFill>
                  <a:srgbClr val="04064C"/>
                </a:solidFill>
                <a:latin typeface="Arial"/>
                <a:cs typeface="Arial"/>
              </a:rPr>
              <a:t>t</a:t>
            </a:r>
            <a:r>
              <a:rPr sz="2200" b="1" spc="-110" dirty="0">
                <a:solidFill>
                  <a:srgbClr val="04064C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 smtClean="0"/>
              <a:t>8/23</a:t>
            </a:r>
            <a:endParaRPr lang="mr-IN" dirty="0"/>
          </a:p>
        </p:txBody>
      </p:sp>
      <p:pic>
        <p:nvPicPr>
          <p:cNvPr id="25" name="Picture 24" descr="newcommand_Lap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927100"/>
            <a:ext cx="7175500" cy="4203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4753" y="136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5723" y="136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8395" y="136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1068" y="136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3740" y="136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4753" y="2839743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4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3740" y="28397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4753" y="2570872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4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3740" y="25708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4753" y="2302000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4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3740" y="2302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4753" y="2033141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4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3740" y="20331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4753" y="1764270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4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13740" y="1764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4753" y="1495399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4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13740" y="14953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4753" y="2874813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4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4753" y="1366808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4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4753" y="2874813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4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4753" y="1366808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0"/>
                </a:moveTo>
                <a:lnTo>
                  <a:pt x="0" y="1508005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05723" y="1366808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0"/>
                </a:moveTo>
                <a:lnTo>
                  <a:pt x="0" y="1508005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85152" y="2879648"/>
            <a:ext cx="7467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4" algn="l"/>
              </a:tabLst>
            </a:pPr>
            <a:r>
              <a:rPr sz="1150" dirty="0">
                <a:latin typeface="Helvetica"/>
                <a:cs typeface="Helvetica"/>
              </a:rPr>
              <a:t>−1	−0.5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08395" y="1366808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0"/>
                </a:moveTo>
                <a:lnTo>
                  <a:pt x="0" y="1508005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1068" y="1366808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0"/>
                </a:moveTo>
                <a:lnTo>
                  <a:pt x="0" y="1508005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04847" y="2879648"/>
            <a:ext cx="22860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0.5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13740" y="1366808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0"/>
                </a:moveTo>
                <a:lnTo>
                  <a:pt x="0" y="1508005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65970" y="2879648"/>
            <a:ext cx="1066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1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14753" y="2839743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9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0360" y="2839743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380" y="0"/>
                </a:moveTo>
                <a:lnTo>
                  <a:pt x="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196842" y="2727677"/>
            <a:ext cx="1066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0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14753" y="2570872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9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0360" y="2570872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380" y="0"/>
                </a:moveTo>
                <a:lnTo>
                  <a:pt x="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14753" y="2302000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9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0360" y="2302000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380" y="0"/>
                </a:moveTo>
                <a:lnTo>
                  <a:pt x="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14753" y="2033141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9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0360" y="203314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380" y="0"/>
                </a:moveTo>
                <a:lnTo>
                  <a:pt x="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14753" y="1764270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9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0360" y="1764270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380" y="0"/>
                </a:moveTo>
                <a:lnTo>
                  <a:pt x="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14753" y="1495399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9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0360" y="1495399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380" y="0"/>
                </a:moveTo>
                <a:lnTo>
                  <a:pt x="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115012" y="1289813"/>
            <a:ext cx="188595" cy="137033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sz="1150" dirty="0">
                <a:latin typeface="Helvetica"/>
                <a:cs typeface="Helvetica"/>
              </a:rPr>
              <a:t>10</a:t>
            </a:r>
            <a:endParaRPr sz="1150">
              <a:latin typeface="Helvetica"/>
              <a:cs typeface="Helvetica"/>
            </a:endParaRPr>
          </a:p>
          <a:p>
            <a:pPr marL="81280" algn="ctr">
              <a:lnSpc>
                <a:spcPct val="100000"/>
              </a:lnSpc>
              <a:spcBef>
                <a:spcPts val="735"/>
              </a:spcBef>
            </a:pPr>
            <a:r>
              <a:rPr sz="1150" dirty="0">
                <a:latin typeface="Helvetica"/>
                <a:cs typeface="Helvetica"/>
              </a:rPr>
              <a:t>8</a:t>
            </a:r>
            <a:endParaRPr sz="1150">
              <a:latin typeface="Helvetica"/>
              <a:cs typeface="Helvetica"/>
            </a:endParaRPr>
          </a:p>
          <a:p>
            <a:pPr marL="81280" algn="ctr">
              <a:lnSpc>
                <a:spcPct val="100000"/>
              </a:lnSpc>
              <a:spcBef>
                <a:spcPts val="735"/>
              </a:spcBef>
            </a:pPr>
            <a:r>
              <a:rPr sz="1150" dirty="0">
                <a:latin typeface="Helvetica"/>
                <a:cs typeface="Helvetica"/>
              </a:rPr>
              <a:t>6</a:t>
            </a:r>
            <a:endParaRPr sz="1150">
              <a:latin typeface="Helvetica"/>
              <a:cs typeface="Helvetica"/>
            </a:endParaRPr>
          </a:p>
          <a:p>
            <a:pPr marL="81280" algn="ctr">
              <a:lnSpc>
                <a:spcPct val="100000"/>
              </a:lnSpc>
              <a:spcBef>
                <a:spcPts val="735"/>
              </a:spcBef>
            </a:pPr>
            <a:r>
              <a:rPr sz="1150" dirty="0">
                <a:latin typeface="Helvetica"/>
                <a:cs typeface="Helvetica"/>
              </a:rPr>
              <a:t>4</a:t>
            </a:r>
            <a:endParaRPr sz="1150">
              <a:latin typeface="Helvetica"/>
              <a:cs typeface="Helvetica"/>
            </a:endParaRPr>
          </a:p>
          <a:p>
            <a:pPr marL="81280" algn="ctr">
              <a:lnSpc>
                <a:spcPct val="100000"/>
              </a:lnSpc>
              <a:spcBef>
                <a:spcPts val="735"/>
              </a:spcBef>
            </a:pPr>
            <a:r>
              <a:rPr sz="1150" dirty="0">
                <a:latin typeface="Helvetica"/>
                <a:cs typeface="Helvetica"/>
              </a:rPr>
              <a:t>2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314753" y="2874813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4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4753" y="1366808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4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44734" y="1495399"/>
            <a:ext cx="1157605" cy="1344930"/>
          </a:xfrm>
          <a:custGeom>
            <a:avLst/>
            <a:gdLst/>
            <a:ahLst/>
            <a:cxnLst/>
            <a:rect l="l" t="t" r="r" b="b"/>
            <a:pathLst>
              <a:path w="1157604" h="1344930">
                <a:moveTo>
                  <a:pt x="0" y="0"/>
                </a:moveTo>
                <a:lnTo>
                  <a:pt x="0" y="0"/>
                </a:lnTo>
                <a:lnTo>
                  <a:pt x="654643" y="0"/>
                </a:lnTo>
                <a:lnTo>
                  <a:pt x="666333" y="1344344"/>
                </a:lnTo>
                <a:lnTo>
                  <a:pt x="1145613" y="1344344"/>
                </a:lnTo>
                <a:lnTo>
                  <a:pt x="1157303" y="1344344"/>
                </a:lnTo>
              </a:path>
            </a:pathLst>
          </a:custGeom>
          <a:ln w="122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14753" y="1495399"/>
            <a:ext cx="830580" cy="1344930"/>
          </a:xfrm>
          <a:custGeom>
            <a:avLst/>
            <a:gdLst/>
            <a:ahLst/>
            <a:cxnLst/>
            <a:rect l="l" t="t" r="r" b="b"/>
            <a:pathLst>
              <a:path w="830580" h="1344930">
                <a:moveTo>
                  <a:pt x="0" y="1344344"/>
                </a:moveTo>
                <a:lnTo>
                  <a:pt x="0" y="1344344"/>
                </a:lnTo>
                <a:lnTo>
                  <a:pt x="490970" y="1344344"/>
                </a:lnTo>
                <a:lnTo>
                  <a:pt x="502660" y="0"/>
                </a:lnTo>
                <a:lnTo>
                  <a:pt x="818291" y="0"/>
                </a:lnTo>
                <a:lnTo>
                  <a:pt x="829981" y="0"/>
                </a:lnTo>
              </a:path>
            </a:pathLst>
          </a:custGeom>
          <a:ln w="122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922275" y="2123152"/>
            <a:ext cx="147955" cy="8636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50" b="1" dirty="0">
                <a:latin typeface="Helvetica"/>
                <a:cs typeface="Helvetica"/>
              </a:rPr>
              <a:t>1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19064" y="1979669"/>
            <a:ext cx="189230" cy="300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150" b="1" dirty="0">
                <a:latin typeface="Helvetica"/>
                <a:cs typeface="Helvetica"/>
              </a:rPr>
              <a:t>x</a:t>
            </a:r>
            <a:r>
              <a:rPr sz="1150" b="1" spc="50" dirty="0">
                <a:latin typeface="Helvetica"/>
                <a:cs typeface="Helvetica"/>
              </a:rPr>
              <a:t> </a:t>
            </a:r>
            <a:r>
              <a:rPr sz="1150" b="1" dirty="0">
                <a:latin typeface="Helvetica"/>
                <a:cs typeface="Helvetica"/>
              </a:rPr>
              <a:t>(t)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60625" y="2879648"/>
            <a:ext cx="1066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0</a:t>
            </a:r>
            <a:endParaRPr sz="11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1150" b="1" dirty="0">
                <a:latin typeface="Helvetica"/>
                <a:cs typeface="Helvetica"/>
              </a:rPr>
              <a:t>t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921623" y="136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12605" y="136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15278" y="136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6260" y="136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08920" y="13668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21623" y="2547492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297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08920" y="25474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21623" y="2009761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297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08920" y="20097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21623" y="1472019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297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08920" y="1472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21623" y="2874813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29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21623" y="1366808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29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21623" y="2874813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29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21623" y="1366808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0"/>
                </a:moveTo>
                <a:lnTo>
                  <a:pt x="0" y="1508005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2605" y="1366808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0"/>
                </a:moveTo>
                <a:lnTo>
                  <a:pt x="0" y="1508005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710192" y="2879648"/>
            <a:ext cx="8115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910" algn="l"/>
              </a:tabLst>
            </a:pPr>
            <a:r>
              <a:rPr sz="1150" dirty="0">
                <a:latin typeface="Helvetica"/>
                <a:cs typeface="Helvetica"/>
              </a:rPr>
              <a:t>−100	−50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915278" y="1366808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0"/>
                </a:moveTo>
                <a:lnTo>
                  <a:pt x="0" y="1508005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06260" y="1366808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0"/>
                </a:moveTo>
                <a:lnTo>
                  <a:pt x="0" y="1508005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08920" y="1366808"/>
            <a:ext cx="0" cy="1508125"/>
          </a:xfrm>
          <a:custGeom>
            <a:avLst/>
            <a:gdLst/>
            <a:ahLst/>
            <a:cxnLst/>
            <a:rect l="l" t="t" r="r" b="b"/>
            <a:pathLst>
              <a:path h="1508125">
                <a:moveTo>
                  <a:pt x="0" y="0"/>
                </a:moveTo>
                <a:lnTo>
                  <a:pt x="0" y="1508005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23420" y="2879648"/>
            <a:ext cx="72517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995" algn="l"/>
              </a:tabLst>
            </a:pPr>
            <a:r>
              <a:rPr sz="1150" dirty="0">
                <a:latin typeface="Helvetica"/>
                <a:cs typeface="Helvetica"/>
              </a:rPr>
              <a:t>50	100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921623" y="2547492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9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85540" y="2547492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380" y="0"/>
                </a:moveTo>
                <a:lnTo>
                  <a:pt x="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803712" y="2435426"/>
            <a:ext cx="1066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0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921623" y="2009761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9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85540" y="200976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380" y="0"/>
                </a:moveTo>
                <a:lnTo>
                  <a:pt x="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803712" y="1897696"/>
            <a:ext cx="1066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5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921623" y="1472019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9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85540" y="1472019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380" y="0"/>
                </a:moveTo>
                <a:lnTo>
                  <a:pt x="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721882" y="1359953"/>
            <a:ext cx="1879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10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921623" y="2874813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29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21623" y="1366808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29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21623" y="1472019"/>
            <a:ext cx="1029335" cy="1297940"/>
          </a:xfrm>
          <a:custGeom>
            <a:avLst/>
            <a:gdLst/>
            <a:ahLst/>
            <a:cxnLst/>
            <a:rect l="l" t="t" r="r" b="b"/>
            <a:pathLst>
              <a:path w="1029335" h="1297939">
                <a:moveTo>
                  <a:pt x="0" y="1075472"/>
                </a:moveTo>
                <a:lnTo>
                  <a:pt x="0" y="1087162"/>
                </a:lnTo>
                <a:lnTo>
                  <a:pt x="11690" y="1098852"/>
                </a:lnTo>
                <a:lnTo>
                  <a:pt x="23380" y="1098852"/>
                </a:lnTo>
                <a:lnTo>
                  <a:pt x="35070" y="1087162"/>
                </a:lnTo>
                <a:lnTo>
                  <a:pt x="46760" y="1075472"/>
                </a:lnTo>
                <a:lnTo>
                  <a:pt x="58450" y="1063782"/>
                </a:lnTo>
                <a:lnTo>
                  <a:pt x="70140" y="1052092"/>
                </a:lnTo>
                <a:lnTo>
                  <a:pt x="81830" y="1052092"/>
                </a:lnTo>
                <a:lnTo>
                  <a:pt x="93520" y="1052092"/>
                </a:lnTo>
                <a:lnTo>
                  <a:pt x="105210" y="1075472"/>
                </a:lnTo>
                <a:lnTo>
                  <a:pt x="116900" y="1087162"/>
                </a:lnTo>
                <a:lnTo>
                  <a:pt x="128590" y="1098852"/>
                </a:lnTo>
                <a:lnTo>
                  <a:pt x="140280" y="1098852"/>
                </a:lnTo>
                <a:lnTo>
                  <a:pt x="151970" y="1098852"/>
                </a:lnTo>
                <a:lnTo>
                  <a:pt x="163660" y="1087162"/>
                </a:lnTo>
                <a:lnTo>
                  <a:pt x="175350" y="1063782"/>
                </a:lnTo>
                <a:lnTo>
                  <a:pt x="187040" y="1052092"/>
                </a:lnTo>
                <a:lnTo>
                  <a:pt x="198730" y="1052092"/>
                </a:lnTo>
                <a:lnTo>
                  <a:pt x="210420" y="1052092"/>
                </a:lnTo>
                <a:lnTo>
                  <a:pt x="222111" y="1063782"/>
                </a:lnTo>
                <a:lnTo>
                  <a:pt x="233801" y="1075472"/>
                </a:lnTo>
                <a:lnTo>
                  <a:pt x="245491" y="1087162"/>
                </a:lnTo>
                <a:lnTo>
                  <a:pt x="257181" y="1098852"/>
                </a:lnTo>
                <a:lnTo>
                  <a:pt x="268871" y="1098852"/>
                </a:lnTo>
                <a:lnTo>
                  <a:pt x="280561" y="1098852"/>
                </a:lnTo>
                <a:lnTo>
                  <a:pt x="292251" y="1075472"/>
                </a:lnTo>
                <a:lnTo>
                  <a:pt x="303941" y="1063782"/>
                </a:lnTo>
                <a:lnTo>
                  <a:pt x="315631" y="1052092"/>
                </a:lnTo>
                <a:lnTo>
                  <a:pt x="327321" y="1040402"/>
                </a:lnTo>
                <a:lnTo>
                  <a:pt x="339011" y="1052092"/>
                </a:lnTo>
                <a:lnTo>
                  <a:pt x="350689" y="1063782"/>
                </a:lnTo>
                <a:lnTo>
                  <a:pt x="362379" y="1075472"/>
                </a:lnTo>
                <a:lnTo>
                  <a:pt x="374069" y="1098852"/>
                </a:lnTo>
                <a:lnTo>
                  <a:pt x="385759" y="1110543"/>
                </a:lnTo>
                <a:lnTo>
                  <a:pt x="397449" y="1110543"/>
                </a:lnTo>
                <a:lnTo>
                  <a:pt x="409139" y="1098852"/>
                </a:lnTo>
                <a:lnTo>
                  <a:pt x="420829" y="1075472"/>
                </a:lnTo>
                <a:lnTo>
                  <a:pt x="432519" y="1052092"/>
                </a:lnTo>
                <a:lnTo>
                  <a:pt x="444209" y="1040402"/>
                </a:lnTo>
                <a:lnTo>
                  <a:pt x="455899" y="1028712"/>
                </a:lnTo>
                <a:lnTo>
                  <a:pt x="467590" y="1040402"/>
                </a:lnTo>
                <a:lnTo>
                  <a:pt x="479280" y="1063782"/>
                </a:lnTo>
                <a:lnTo>
                  <a:pt x="490970" y="1087162"/>
                </a:lnTo>
                <a:lnTo>
                  <a:pt x="502660" y="1110543"/>
                </a:lnTo>
                <a:lnTo>
                  <a:pt x="514350" y="1122233"/>
                </a:lnTo>
                <a:lnTo>
                  <a:pt x="526040" y="1110543"/>
                </a:lnTo>
                <a:lnTo>
                  <a:pt x="537730" y="1098852"/>
                </a:lnTo>
                <a:lnTo>
                  <a:pt x="549420" y="1063782"/>
                </a:lnTo>
                <a:lnTo>
                  <a:pt x="561110" y="1040402"/>
                </a:lnTo>
                <a:lnTo>
                  <a:pt x="572800" y="1028712"/>
                </a:lnTo>
                <a:lnTo>
                  <a:pt x="584490" y="1028712"/>
                </a:lnTo>
                <a:lnTo>
                  <a:pt x="596180" y="1040402"/>
                </a:lnTo>
                <a:lnTo>
                  <a:pt x="607870" y="1075472"/>
                </a:lnTo>
                <a:lnTo>
                  <a:pt x="619560" y="1098852"/>
                </a:lnTo>
                <a:lnTo>
                  <a:pt x="631250" y="1133923"/>
                </a:lnTo>
                <a:lnTo>
                  <a:pt x="642940" y="1133923"/>
                </a:lnTo>
                <a:lnTo>
                  <a:pt x="654630" y="1122233"/>
                </a:lnTo>
                <a:lnTo>
                  <a:pt x="666320" y="1087162"/>
                </a:lnTo>
                <a:lnTo>
                  <a:pt x="678011" y="1052092"/>
                </a:lnTo>
                <a:lnTo>
                  <a:pt x="689701" y="1017022"/>
                </a:lnTo>
                <a:lnTo>
                  <a:pt x="701391" y="993642"/>
                </a:lnTo>
                <a:lnTo>
                  <a:pt x="713081" y="1005332"/>
                </a:lnTo>
                <a:lnTo>
                  <a:pt x="724771" y="1040402"/>
                </a:lnTo>
                <a:lnTo>
                  <a:pt x="736461" y="1087162"/>
                </a:lnTo>
                <a:lnTo>
                  <a:pt x="748151" y="1133923"/>
                </a:lnTo>
                <a:lnTo>
                  <a:pt x="759841" y="1168993"/>
                </a:lnTo>
                <a:lnTo>
                  <a:pt x="771531" y="1168993"/>
                </a:lnTo>
                <a:lnTo>
                  <a:pt x="783221" y="1133923"/>
                </a:lnTo>
                <a:lnTo>
                  <a:pt x="794911" y="1087162"/>
                </a:lnTo>
                <a:lnTo>
                  <a:pt x="806601" y="1017022"/>
                </a:lnTo>
                <a:lnTo>
                  <a:pt x="818291" y="958572"/>
                </a:lnTo>
                <a:lnTo>
                  <a:pt x="829981" y="935192"/>
                </a:lnTo>
                <a:lnTo>
                  <a:pt x="841671" y="958572"/>
                </a:lnTo>
                <a:lnTo>
                  <a:pt x="853361" y="1028712"/>
                </a:lnTo>
                <a:lnTo>
                  <a:pt x="865051" y="1133923"/>
                </a:lnTo>
                <a:lnTo>
                  <a:pt x="876741" y="1227443"/>
                </a:lnTo>
                <a:lnTo>
                  <a:pt x="888432" y="1297583"/>
                </a:lnTo>
                <a:lnTo>
                  <a:pt x="900122" y="1297583"/>
                </a:lnTo>
                <a:lnTo>
                  <a:pt x="911812" y="1215753"/>
                </a:lnTo>
                <a:lnTo>
                  <a:pt x="923502" y="1040402"/>
                </a:lnTo>
                <a:lnTo>
                  <a:pt x="935192" y="794911"/>
                </a:lnTo>
                <a:lnTo>
                  <a:pt x="946882" y="514362"/>
                </a:lnTo>
                <a:lnTo>
                  <a:pt x="958572" y="268871"/>
                </a:lnTo>
                <a:lnTo>
                  <a:pt x="970262" y="81830"/>
                </a:lnTo>
                <a:lnTo>
                  <a:pt x="981952" y="0"/>
                </a:lnTo>
                <a:lnTo>
                  <a:pt x="993642" y="35070"/>
                </a:lnTo>
                <a:lnTo>
                  <a:pt x="1005332" y="187040"/>
                </a:lnTo>
                <a:lnTo>
                  <a:pt x="1017022" y="432532"/>
                </a:lnTo>
                <a:lnTo>
                  <a:pt x="1028712" y="701391"/>
                </a:lnTo>
              </a:path>
            </a:pathLst>
          </a:custGeom>
          <a:ln w="122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73728" y="2407223"/>
            <a:ext cx="923925" cy="374650"/>
          </a:xfrm>
          <a:custGeom>
            <a:avLst/>
            <a:gdLst/>
            <a:ahLst/>
            <a:cxnLst/>
            <a:rect l="l" t="t" r="r" b="b"/>
            <a:pathLst>
              <a:path w="923925" h="374650">
                <a:moveTo>
                  <a:pt x="0" y="222098"/>
                </a:moveTo>
                <a:lnTo>
                  <a:pt x="11690" y="338999"/>
                </a:lnTo>
                <a:lnTo>
                  <a:pt x="23380" y="374069"/>
                </a:lnTo>
                <a:lnTo>
                  <a:pt x="35070" y="327309"/>
                </a:lnTo>
                <a:lnTo>
                  <a:pt x="46760" y="233788"/>
                </a:lnTo>
                <a:lnTo>
                  <a:pt x="58450" y="128578"/>
                </a:lnTo>
                <a:lnTo>
                  <a:pt x="70140" y="46748"/>
                </a:lnTo>
                <a:lnTo>
                  <a:pt x="81830" y="0"/>
                </a:lnTo>
                <a:lnTo>
                  <a:pt x="93520" y="11690"/>
                </a:lnTo>
                <a:lnTo>
                  <a:pt x="105210" y="58438"/>
                </a:lnTo>
                <a:lnTo>
                  <a:pt x="116900" y="128578"/>
                </a:lnTo>
                <a:lnTo>
                  <a:pt x="128590" y="187028"/>
                </a:lnTo>
                <a:lnTo>
                  <a:pt x="140268" y="222098"/>
                </a:lnTo>
                <a:lnTo>
                  <a:pt x="151958" y="233788"/>
                </a:lnTo>
                <a:lnTo>
                  <a:pt x="163648" y="210408"/>
                </a:lnTo>
                <a:lnTo>
                  <a:pt x="175338" y="163648"/>
                </a:lnTo>
                <a:lnTo>
                  <a:pt x="187028" y="116888"/>
                </a:lnTo>
                <a:lnTo>
                  <a:pt x="198718" y="81818"/>
                </a:lnTo>
                <a:lnTo>
                  <a:pt x="210408" y="58450"/>
                </a:lnTo>
                <a:lnTo>
                  <a:pt x="222098" y="70140"/>
                </a:lnTo>
                <a:lnTo>
                  <a:pt x="233788" y="105198"/>
                </a:lnTo>
                <a:lnTo>
                  <a:pt x="245478" y="140268"/>
                </a:lnTo>
                <a:lnTo>
                  <a:pt x="257169" y="175338"/>
                </a:lnTo>
                <a:lnTo>
                  <a:pt x="268859" y="198718"/>
                </a:lnTo>
                <a:lnTo>
                  <a:pt x="280549" y="198718"/>
                </a:lnTo>
                <a:lnTo>
                  <a:pt x="292239" y="175338"/>
                </a:lnTo>
                <a:lnTo>
                  <a:pt x="303929" y="151958"/>
                </a:lnTo>
                <a:lnTo>
                  <a:pt x="315619" y="116888"/>
                </a:lnTo>
                <a:lnTo>
                  <a:pt x="327309" y="93520"/>
                </a:lnTo>
                <a:lnTo>
                  <a:pt x="338999" y="81830"/>
                </a:lnTo>
                <a:lnTo>
                  <a:pt x="350689" y="93520"/>
                </a:lnTo>
                <a:lnTo>
                  <a:pt x="362379" y="116888"/>
                </a:lnTo>
                <a:lnTo>
                  <a:pt x="374069" y="151958"/>
                </a:lnTo>
                <a:lnTo>
                  <a:pt x="385759" y="175338"/>
                </a:lnTo>
                <a:lnTo>
                  <a:pt x="397449" y="187028"/>
                </a:lnTo>
                <a:lnTo>
                  <a:pt x="409139" y="175338"/>
                </a:lnTo>
                <a:lnTo>
                  <a:pt x="420829" y="163648"/>
                </a:lnTo>
                <a:lnTo>
                  <a:pt x="432519" y="140268"/>
                </a:lnTo>
                <a:lnTo>
                  <a:pt x="444209" y="116900"/>
                </a:lnTo>
                <a:lnTo>
                  <a:pt x="455899" y="105210"/>
                </a:lnTo>
                <a:lnTo>
                  <a:pt x="467590" y="93520"/>
                </a:lnTo>
                <a:lnTo>
                  <a:pt x="479280" y="105210"/>
                </a:lnTo>
                <a:lnTo>
                  <a:pt x="490970" y="128590"/>
                </a:lnTo>
                <a:lnTo>
                  <a:pt x="502660" y="151958"/>
                </a:lnTo>
                <a:lnTo>
                  <a:pt x="514350" y="163648"/>
                </a:lnTo>
                <a:lnTo>
                  <a:pt x="526040" y="175338"/>
                </a:lnTo>
                <a:lnTo>
                  <a:pt x="537730" y="163648"/>
                </a:lnTo>
                <a:lnTo>
                  <a:pt x="549420" y="151958"/>
                </a:lnTo>
                <a:lnTo>
                  <a:pt x="561110" y="128590"/>
                </a:lnTo>
                <a:lnTo>
                  <a:pt x="572800" y="116900"/>
                </a:lnTo>
                <a:lnTo>
                  <a:pt x="584490" y="105210"/>
                </a:lnTo>
                <a:lnTo>
                  <a:pt x="596180" y="105210"/>
                </a:lnTo>
                <a:lnTo>
                  <a:pt x="607870" y="116900"/>
                </a:lnTo>
                <a:lnTo>
                  <a:pt x="619560" y="140268"/>
                </a:lnTo>
                <a:lnTo>
                  <a:pt x="631250" y="151958"/>
                </a:lnTo>
                <a:lnTo>
                  <a:pt x="642940" y="163648"/>
                </a:lnTo>
                <a:lnTo>
                  <a:pt x="654630" y="163648"/>
                </a:lnTo>
                <a:lnTo>
                  <a:pt x="666320" y="163648"/>
                </a:lnTo>
                <a:lnTo>
                  <a:pt x="678011" y="140268"/>
                </a:lnTo>
                <a:lnTo>
                  <a:pt x="689701" y="128590"/>
                </a:lnTo>
                <a:lnTo>
                  <a:pt x="701391" y="116900"/>
                </a:lnTo>
                <a:lnTo>
                  <a:pt x="713081" y="116900"/>
                </a:lnTo>
                <a:lnTo>
                  <a:pt x="724771" y="116900"/>
                </a:lnTo>
                <a:lnTo>
                  <a:pt x="736461" y="128590"/>
                </a:lnTo>
                <a:lnTo>
                  <a:pt x="748151" y="140268"/>
                </a:lnTo>
                <a:lnTo>
                  <a:pt x="759841" y="151958"/>
                </a:lnTo>
                <a:lnTo>
                  <a:pt x="771531" y="163648"/>
                </a:lnTo>
                <a:lnTo>
                  <a:pt x="783221" y="163648"/>
                </a:lnTo>
                <a:lnTo>
                  <a:pt x="794911" y="151958"/>
                </a:lnTo>
                <a:lnTo>
                  <a:pt x="806601" y="140268"/>
                </a:lnTo>
                <a:lnTo>
                  <a:pt x="818291" y="128590"/>
                </a:lnTo>
                <a:lnTo>
                  <a:pt x="829981" y="116900"/>
                </a:lnTo>
                <a:lnTo>
                  <a:pt x="841671" y="116900"/>
                </a:lnTo>
                <a:lnTo>
                  <a:pt x="853361" y="116900"/>
                </a:lnTo>
                <a:lnTo>
                  <a:pt x="865051" y="128590"/>
                </a:lnTo>
                <a:lnTo>
                  <a:pt x="876741" y="140268"/>
                </a:lnTo>
                <a:lnTo>
                  <a:pt x="888432" y="151958"/>
                </a:lnTo>
                <a:lnTo>
                  <a:pt x="900122" y="163648"/>
                </a:lnTo>
                <a:lnTo>
                  <a:pt x="911812" y="151958"/>
                </a:lnTo>
                <a:lnTo>
                  <a:pt x="923502" y="151958"/>
                </a:lnTo>
              </a:path>
            </a:pathLst>
          </a:custGeom>
          <a:ln w="122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844127" y="2879648"/>
            <a:ext cx="172085" cy="364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ts val="1335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0</a:t>
            </a:r>
            <a:endParaRPr sz="1150">
              <a:latin typeface="Helvetica"/>
              <a:cs typeface="Helvetica"/>
            </a:endParaRPr>
          </a:p>
          <a:p>
            <a:pPr marL="12700">
              <a:lnSpc>
                <a:spcPts val="1335"/>
              </a:lnSpc>
            </a:pPr>
            <a:r>
              <a:rPr sz="1150" dirty="0">
                <a:latin typeface="Symbol"/>
                <a:cs typeface="Symbol"/>
              </a:rPr>
              <a:t>Ω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529149" y="2134830"/>
            <a:ext cx="147955" cy="8636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50" b="1" dirty="0">
                <a:latin typeface="Helvetica"/>
                <a:cs typeface="Helvetica"/>
              </a:rPr>
              <a:t>1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411310" y="1936699"/>
            <a:ext cx="204470" cy="37846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Helvetica"/>
                <a:cs typeface="Helvetica"/>
              </a:rPr>
              <a:t>X</a:t>
            </a:r>
            <a:r>
              <a:rPr sz="1150" b="1" spc="100" dirty="0">
                <a:latin typeface="Helvetica"/>
                <a:cs typeface="Helvetica"/>
              </a:rPr>
              <a:t> </a:t>
            </a:r>
            <a:r>
              <a:rPr sz="1150" b="1" spc="-15" dirty="0">
                <a:latin typeface="Helvetica"/>
                <a:cs typeface="Helvetica"/>
              </a:rPr>
              <a:t>(</a:t>
            </a:r>
            <a:r>
              <a:rPr sz="1150" spc="-325" dirty="0">
                <a:latin typeface="Symbol"/>
                <a:cs typeface="Symbol"/>
              </a:rPr>
              <a:t>Ω</a:t>
            </a:r>
            <a:r>
              <a:rPr sz="1150" b="1" dirty="0">
                <a:latin typeface="Helvetica"/>
                <a:cs typeface="Helvetica"/>
              </a:rPr>
              <a:t>)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279682" y="33891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70653" y="33891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73325" y="33891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64307" y="33891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66980" y="33891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79682" y="4558181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297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66980" y="45581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79682" y="4020439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297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66980" y="4020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79682" y="3494386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297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266980" y="34943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79682" y="4885503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29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79682" y="3389176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29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279682" y="4885503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29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79682" y="3389175"/>
            <a:ext cx="0" cy="1496695"/>
          </a:xfrm>
          <a:custGeom>
            <a:avLst/>
            <a:gdLst/>
            <a:ahLst/>
            <a:cxnLst/>
            <a:rect l="l" t="t" r="r" b="b"/>
            <a:pathLst>
              <a:path h="1496695">
                <a:moveTo>
                  <a:pt x="0" y="0"/>
                </a:moveTo>
                <a:lnTo>
                  <a:pt x="0" y="1496327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770653" y="3389176"/>
            <a:ext cx="0" cy="1496695"/>
          </a:xfrm>
          <a:custGeom>
            <a:avLst/>
            <a:gdLst/>
            <a:ahLst/>
            <a:cxnLst/>
            <a:rect l="l" t="t" r="r" b="b"/>
            <a:pathLst>
              <a:path h="1496695">
                <a:moveTo>
                  <a:pt x="0" y="0"/>
                </a:moveTo>
                <a:lnTo>
                  <a:pt x="0" y="1496327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2068252" y="4890338"/>
            <a:ext cx="8115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910" algn="l"/>
              </a:tabLst>
            </a:pPr>
            <a:r>
              <a:rPr sz="1150" dirty="0">
                <a:latin typeface="Helvetica"/>
                <a:cs typeface="Helvetica"/>
              </a:rPr>
              <a:t>−100	−50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273325" y="3389176"/>
            <a:ext cx="0" cy="1496695"/>
          </a:xfrm>
          <a:custGeom>
            <a:avLst/>
            <a:gdLst/>
            <a:ahLst/>
            <a:cxnLst/>
            <a:rect l="l" t="t" r="r" b="b"/>
            <a:pathLst>
              <a:path h="1496695">
                <a:moveTo>
                  <a:pt x="0" y="0"/>
                </a:moveTo>
                <a:lnTo>
                  <a:pt x="0" y="1496327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64307" y="3389176"/>
            <a:ext cx="0" cy="1496695"/>
          </a:xfrm>
          <a:custGeom>
            <a:avLst/>
            <a:gdLst/>
            <a:ahLst/>
            <a:cxnLst/>
            <a:rect l="l" t="t" r="r" b="b"/>
            <a:pathLst>
              <a:path h="1496695">
                <a:moveTo>
                  <a:pt x="0" y="0"/>
                </a:moveTo>
                <a:lnTo>
                  <a:pt x="0" y="1496327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66980" y="3389175"/>
            <a:ext cx="0" cy="1496695"/>
          </a:xfrm>
          <a:custGeom>
            <a:avLst/>
            <a:gdLst/>
            <a:ahLst/>
            <a:cxnLst/>
            <a:rect l="l" t="t" r="r" b="b"/>
            <a:pathLst>
              <a:path h="1496695">
                <a:moveTo>
                  <a:pt x="0" y="0"/>
                </a:moveTo>
                <a:lnTo>
                  <a:pt x="0" y="1496327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3681467" y="4890338"/>
            <a:ext cx="72517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995" algn="l"/>
              </a:tabLst>
            </a:pPr>
            <a:r>
              <a:rPr sz="1150" dirty="0">
                <a:latin typeface="Helvetica"/>
                <a:cs typeface="Helvetica"/>
              </a:rPr>
              <a:t>50	100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279682" y="4558181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9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43599" y="455818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380" y="0"/>
                </a:moveTo>
                <a:lnTo>
                  <a:pt x="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161772" y="4446116"/>
            <a:ext cx="1066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0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279682" y="4020439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9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243599" y="4020439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380" y="0"/>
                </a:moveTo>
                <a:lnTo>
                  <a:pt x="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161772" y="3908373"/>
            <a:ext cx="1066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5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279682" y="3494386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9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243599" y="3494386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380" y="0"/>
                </a:moveTo>
                <a:lnTo>
                  <a:pt x="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2079942" y="3382321"/>
            <a:ext cx="1879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10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279682" y="4885503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29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79682" y="3389176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29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79682" y="3494386"/>
            <a:ext cx="1028700" cy="1286510"/>
          </a:xfrm>
          <a:custGeom>
            <a:avLst/>
            <a:gdLst/>
            <a:ahLst/>
            <a:cxnLst/>
            <a:rect l="l" t="t" r="r" b="b"/>
            <a:pathLst>
              <a:path w="1028700" h="1286510">
                <a:moveTo>
                  <a:pt x="0" y="1075485"/>
                </a:moveTo>
                <a:lnTo>
                  <a:pt x="11690" y="1087175"/>
                </a:lnTo>
                <a:lnTo>
                  <a:pt x="23380" y="1087175"/>
                </a:lnTo>
                <a:lnTo>
                  <a:pt x="35070" y="1075485"/>
                </a:lnTo>
                <a:lnTo>
                  <a:pt x="46760" y="1063795"/>
                </a:lnTo>
                <a:lnTo>
                  <a:pt x="58450" y="1052104"/>
                </a:lnTo>
                <a:lnTo>
                  <a:pt x="70140" y="1040414"/>
                </a:lnTo>
                <a:lnTo>
                  <a:pt x="81830" y="1040414"/>
                </a:lnTo>
                <a:lnTo>
                  <a:pt x="93508" y="1052104"/>
                </a:lnTo>
                <a:lnTo>
                  <a:pt x="105198" y="1063795"/>
                </a:lnTo>
                <a:lnTo>
                  <a:pt x="116888" y="1075485"/>
                </a:lnTo>
                <a:lnTo>
                  <a:pt x="128578" y="1087175"/>
                </a:lnTo>
                <a:lnTo>
                  <a:pt x="140268" y="1087175"/>
                </a:lnTo>
                <a:lnTo>
                  <a:pt x="151958" y="1087175"/>
                </a:lnTo>
                <a:lnTo>
                  <a:pt x="163648" y="1075485"/>
                </a:lnTo>
                <a:lnTo>
                  <a:pt x="175338" y="1063795"/>
                </a:lnTo>
                <a:lnTo>
                  <a:pt x="187028" y="1040414"/>
                </a:lnTo>
                <a:lnTo>
                  <a:pt x="198718" y="1040414"/>
                </a:lnTo>
                <a:lnTo>
                  <a:pt x="210408" y="1040414"/>
                </a:lnTo>
                <a:lnTo>
                  <a:pt x="222098" y="1052104"/>
                </a:lnTo>
                <a:lnTo>
                  <a:pt x="233788" y="1063795"/>
                </a:lnTo>
                <a:lnTo>
                  <a:pt x="245478" y="1075485"/>
                </a:lnTo>
                <a:lnTo>
                  <a:pt x="257169" y="1087175"/>
                </a:lnTo>
                <a:lnTo>
                  <a:pt x="268859" y="1098865"/>
                </a:lnTo>
                <a:lnTo>
                  <a:pt x="280549" y="1087175"/>
                </a:lnTo>
                <a:lnTo>
                  <a:pt x="292239" y="1075485"/>
                </a:lnTo>
                <a:lnTo>
                  <a:pt x="303929" y="1052104"/>
                </a:lnTo>
                <a:lnTo>
                  <a:pt x="315619" y="1040414"/>
                </a:lnTo>
                <a:lnTo>
                  <a:pt x="327309" y="1028724"/>
                </a:lnTo>
                <a:lnTo>
                  <a:pt x="338999" y="1040414"/>
                </a:lnTo>
                <a:lnTo>
                  <a:pt x="350689" y="1052104"/>
                </a:lnTo>
                <a:lnTo>
                  <a:pt x="362379" y="1075485"/>
                </a:lnTo>
                <a:lnTo>
                  <a:pt x="374069" y="1087175"/>
                </a:lnTo>
                <a:lnTo>
                  <a:pt x="385759" y="1098865"/>
                </a:lnTo>
                <a:lnTo>
                  <a:pt x="397449" y="1098865"/>
                </a:lnTo>
                <a:lnTo>
                  <a:pt x="409139" y="1087175"/>
                </a:lnTo>
                <a:lnTo>
                  <a:pt x="420829" y="1063795"/>
                </a:lnTo>
                <a:lnTo>
                  <a:pt x="432519" y="1040414"/>
                </a:lnTo>
                <a:lnTo>
                  <a:pt x="444209" y="1028724"/>
                </a:lnTo>
                <a:lnTo>
                  <a:pt x="455899" y="1028724"/>
                </a:lnTo>
                <a:lnTo>
                  <a:pt x="467590" y="1040414"/>
                </a:lnTo>
                <a:lnTo>
                  <a:pt x="479280" y="1052104"/>
                </a:lnTo>
                <a:lnTo>
                  <a:pt x="490970" y="1075485"/>
                </a:lnTo>
                <a:lnTo>
                  <a:pt x="502660" y="1098865"/>
                </a:lnTo>
                <a:lnTo>
                  <a:pt x="514350" y="1110555"/>
                </a:lnTo>
                <a:lnTo>
                  <a:pt x="526040" y="1098865"/>
                </a:lnTo>
                <a:lnTo>
                  <a:pt x="537730" y="1087175"/>
                </a:lnTo>
                <a:lnTo>
                  <a:pt x="549420" y="1052104"/>
                </a:lnTo>
                <a:lnTo>
                  <a:pt x="561110" y="1028724"/>
                </a:lnTo>
                <a:lnTo>
                  <a:pt x="572800" y="1017034"/>
                </a:lnTo>
                <a:lnTo>
                  <a:pt x="584490" y="1017034"/>
                </a:lnTo>
                <a:lnTo>
                  <a:pt x="596180" y="1028724"/>
                </a:lnTo>
                <a:lnTo>
                  <a:pt x="607870" y="1063795"/>
                </a:lnTo>
                <a:lnTo>
                  <a:pt x="619560" y="1098865"/>
                </a:lnTo>
                <a:lnTo>
                  <a:pt x="631250" y="1122245"/>
                </a:lnTo>
                <a:lnTo>
                  <a:pt x="642940" y="1122245"/>
                </a:lnTo>
                <a:lnTo>
                  <a:pt x="654630" y="1110555"/>
                </a:lnTo>
                <a:lnTo>
                  <a:pt x="666320" y="1075485"/>
                </a:lnTo>
                <a:lnTo>
                  <a:pt x="678011" y="1040414"/>
                </a:lnTo>
                <a:lnTo>
                  <a:pt x="689701" y="1005344"/>
                </a:lnTo>
                <a:lnTo>
                  <a:pt x="701391" y="993654"/>
                </a:lnTo>
                <a:lnTo>
                  <a:pt x="713081" y="993654"/>
                </a:lnTo>
                <a:lnTo>
                  <a:pt x="724771" y="1028724"/>
                </a:lnTo>
                <a:lnTo>
                  <a:pt x="736461" y="1075485"/>
                </a:lnTo>
                <a:lnTo>
                  <a:pt x="748151" y="1122245"/>
                </a:lnTo>
                <a:lnTo>
                  <a:pt x="759841" y="1157315"/>
                </a:lnTo>
                <a:lnTo>
                  <a:pt x="771531" y="1157315"/>
                </a:lnTo>
                <a:lnTo>
                  <a:pt x="783221" y="1133935"/>
                </a:lnTo>
                <a:lnTo>
                  <a:pt x="794911" y="1075485"/>
                </a:lnTo>
                <a:lnTo>
                  <a:pt x="806601" y="1005344"/>
                </a:lnTo>
                <a:lnTo>
                  <a:pt x="818291" y="946894"/>
                </a:lnTo>
                <a:lnTo>
                  <a:pt x="829981" y="923514"/>
                </a:lnTo>
                <a:lnTo>
                  <a:pt x="841671" y="946894"/>
                </a:lnTo>
                <a:lnTo>
                  <a:pt x="853361" y="1017034"/>
                </a:lnTo>
                <a:lnTo>
                  <a:pt x="865051" y="1122245"/>
                </a:lnTo>
                <a:lnTo>
                  <a:pt x="876741" y="1215765"/>
                </a:lnTo>
                <a:lnTo>
                  <a:pt x="888419" y="1285906"/>
                </a:lnTo>
                <a:lnTo>
                  <a:pt x="900109" y="1285906"/>
                </a:lnTo>
                <a:lnTo>
                  <a:pt x="911799" y="1204075"/>
                </a:lnTo>
                <a:lnTo>
                  <a:pt x="923489" y="1028724"/>
                </a:lnTo>
                <a:lnTo>
                  <a:pt x="935180" y="783233"/>
                </a:lnTo>
                <a:lnTo>
                  <a:pt x="946870" y="514362"/>
                </a:lnTo>
                <a:lnTo>
                  <a:pt x="958560" y="257181"/>
                </a:lnTo>
                <a:lnTo>
                  <a:pt x="970250" y="81830"/>
                </a:lnTo>
                <a:lnTo>
                  <a:pt x="981940" y="0"/>
                </a:lnTo>
                <a:lnTo>
                  <a:pt x="993630" y="35070"/>
                </a:lnTo>
                <a:lnTo>
                  <a:pt x="1005320" y="187040"/>
                </a:lnTo>
                <a:lnTo>
                  <a:pt x="1017010" y="420841"/>
                </a:lnTo>
                <a:lnTo>
                  <a:pt x="1028700" y="689713"/>
                </a:lnTo>
              </a:path>
            </a:pathLst>
          </a:custGeom>
          <a:ln w="122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31775" y="4429591"/>
            <a:ext cx="923925" cy="362585"/>
          </a:xfrm>
          <a:custGeom>
            <a:avLst/>
            <a:gdLst/>
            <a:ahLst/>
            <a:cxnLst/>
            <a:rect l="l" t="t" r="r" b="b"/>
            <a:pathLst>
              <a:path w="923925" h="362585">
                <a:moveTo>
                  <a:pt x="0" y="210420"/>
                </a:moveTo>
                <a:lnTo>
                  <a:pt x="11690" y="327321"/>
                </a:lnTo>
                <a:lnTo>
                  <a:pt x="23380" y="362391"/>
                </a:lnTo>
                <a:lnTo>
                  <a:pt x="35070" y="315631"/>
                </a:lnTo>
                <a:lnTo>
                  <a:pt x="46760" y="222111"/>
                </a:lnTo>
                <a:lnTo>
                  <a:pt x="58450" y="116900"/>
                </a:lnTo>
                <a:lnTo>
                  <a:pt x="70140" y="35070"/>
                </a:lnTo>
                <a:lnTo>
                  <a:pt x="81830" y="0"/>
                </a:lnTo>
                <a:lnTo>
                  <a:pt x="93520" y="0"/>
                </a:lnTo>
                <a:lnTo>
                  <a:pt x="105210" y="46760"/>
                </a:lnTo>
                <a:lnTo>
                  <a:pt x="116900" y="116900"/>
                </a:lnTo>
                <a:lnTo>
                  <a:pt x="128590" y="175350"/>
                </a:lnTo>
                <a:lnTo>
                  <a:pt x="140280" y="222111"/>
                </a:lnTo>
                <a:lnTo>
                  <a:pt x="151970" y="222111"/>
                </a:lnTo>
                <a:lnTo>
                  <a:pt x="163660" y="198730"/>
                </a:lnTo>
                <a:lnTo>
                  <a:pt x="175350" y="163660"/>
                </a:lnTo>
                <a:lnTo>
                  <a:pt x="187040" y="105210"/>
                </a:lnTo>
                <a:lnTo>
                  <a:pt x="198730" y="70140"/>
                </a:lnTo>
                <a:lnTo>
                  <a:pt x="210420" y="58450"/>
                </a:lnTo>
                <a:lnTo>
                  <a:pt x="222111" y="58450"/>
                </a:lnTo>
                <a:lnTo>
                  <a:pt x="233801" y="93520"/>
                </a:lnTo>
                <a:lnTo>
                  <a:pt x="245491" y="128590"/>
                </a:lnTo>
                <a:lnTo>
                  <a:pt x="257181" y="163660"/>
                </a:lnTo>
                <a:lnTo>
                  <a:pt x="268871" y="187040"/>
                </a:lnTo>
                <a:lnTo>
                  <a:pt x="280561" y="187040"/>
                </a:lnTo>
                <a:lnTo>
                  <a:pt x="292251" y="175350"/>
                </a:lnTo>
                <a:lnTo>
                  <a:pt x="303941" y="140280"/>
                </a:lnTo>
                <a:lnTo>
                  <a:pt x="315631" y="105210"/>
                </a:lnTo>
                <a:lnTo>
                  <a:pt x="327321" y="81830"/>
                </a:lnTo>
                <a:lnTo>
                  <a:pt x="339011" y="81830"/>
                </a:lnTo>
                <a:lnTo>
                  <a:pt x="350701" y="93520"/>
                </a:lnTo>
                <a:lnTo>
                  <a:pt x="362391" y="116900"/>
                </a:lnTo>
                <a:lnTo>
                  <a:pt x="374081" y="140280"/>
                </a:lnTo>
                <a:lnTo>
                  <a:pt x="385771" y="163660"/>
                </a:lnTo>
                <a:lnTo>
                  <a:pt x="397461" y="175350"/>
                </a:lnTo>
                <a:lnTo>
                  <a:pt x="409151" y="175350"/>
                </a:lnTo>
                <a:lnTo>
                  <a:pt x="420841" y="151970"/>
                </a:lnTo>
                <a:lnTo>
                  <a:pt x="432532" y="128590"/>
                </a:lnTo>
                <a:lnTo>
                  <a:pt x="444222" y="105210"/>
                </a:lnTo>
                <a:lnTo>
                  <a:pt x="455912" y="93520"/>
                </a:lnTo>
                <a:lnTo>
                  <a:pt x="467602" y="93520"/>
                </a:lnTo>
                <a:lnTo>
                  <a:pt x="479292" y="105210"/>
                </a:lnTo>
                <a:lnTo>
                  <a:pt x="490982" y="116900"/>
                </a:lnTo>
                <a:lnTo>
                  <a:pt x="502672" y="140280"/>
                </a:lnTo>
                <a:lnTo>
                  <a:pt x="514362" y="163660"/>
                </a:lnTo>
                <a:lnTo>
                  <a:pt x="526052" y="163660"/>
                </a:lnTo>
                <a:lnTo>
                  <a:pt x="537742" y="163660"/>
                </a:lnTo>
                <a:lnTo>
                  <a:pt x="549432" y="140280"/>
                </a:lnTo>
                <a:lnTo>
                  <a:pt x="561122" y="128590"/>
                </a:lnTo>
                <a:lnTo>
                  <a:pt x="572812" y="105210"/>
                </a:lnTo>
                <a:lnTo>
                  <a:pt x="584502" y="93520"/>
                </a:lnTo>
                <a:lnTo>
                  <a:pt x="596192" y="105210"/>
                </a:lnTo>
                <a:lnTo>
                  <a:pt x="607882" y="116900"/>
                </a:lnTo>
                <a:lnTo>
                  <a:pt x="619572" y="128590"/>
                </a:lnTo>
                <a:lnTo>
                  <a:pt x="631262" y="140280"/>
                </a:lnTo>
                <a:lnTo>
                  <a:pt x="642953" y="151970"/>
                </a:lnTo>
                <a:lnTo>
                  <a:pt x="654643" y="163660"/>
                </a:lnTo>
                <a:lnTo>
                  <a:pt x="666333" y="151970"/>
                </a:lnTo>
                <a:lnTo>
                  <a:pt x="678011" y="140280"/>
                </a:lnTo>
                <a:lnTo>
                  <a:pt x="689701" y="116900"/>
                </a:lnTo>
                <a:lnTo>
                  <a:pt x="701391" y="105210"/>
                </a:lnTo>
                <a:lnTo>
                  <a:pt x="713081" y="105210"/>
                </a:lnTo>
                <a:lnTo>
                  <a:pt x="724771" y="105210"/>
                </a:lnTo>
                <a:lnTo>
                  <a:pt x="736461" y="116900"/>
                </a:lnTo>
                <a:lnTo>
                  <a:pt x="748151" y="128590"/>
                </a:lnTo>
                <a:lnTo>
                  <a:pt x="759841" y="151970"/>
                </a:lnTo>
                <a:lnTo>
                  <a:pt x="771531" y="151970"/>
                </a:lnTo>
                <a:lnTo>
                  <a:pt x="783221" y="151970"/>
                </a:lnTo>
                <a:lnTo>
                  <a:pt x="794911" y="140280"/>
                </a:lnTo>
                <a:lnTo>
                  <a:pt x="806601" y="128590"/>
                </a:lnTo>
                <a:lnTo>
                  <a:pt x="818291" y="116900"/>
                </a:lnTo>
                <a:lnTo>
                  <a:pt x="829981" y="105210"/>
                </a:lnTo>
                <a:lnTo>
                  <a:pt x="841671" y="105210"/>
                </a:lnTo>
                <a:lnTo>
                  <a:pt x="853361" y="116900"/>
                </a:lnTo>
                <a:lnTo>
                  <a:pt x="865051" y="128590"/>
                </a:lnTo>
                <a:lnTo>
                  <a:pt x="876741" y="140280"/>
                </a:lnTo>
                <a:lnTo>
                  <a:pt x="888432" y="151970"/>
                </a:lnTo>
                <a:lnTo>
                  <a:pt x="900122" y="151970"/>
                </a:lnTo>
                <a:lnTo>
                  <a:pt x="911812" y="151970"/>
                </a:lnTo>
                <a:lnTo>
                  <a:pt x="923502" y="140280"/>
                </a:lnTo>
              </a:path>
            </a:pathLst>
          </a:custGeom>
          <a:ln w="122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1887205" y="3958479"/>
            <a:ext cx="147955" cy="8636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50" b="1" dirty="0">
                <a:latin typeface="Helvetica"/>
                <a:cs typeface="Helvetica"/>
              </a:rPr>
              <a:t>1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783994" y="3814997"/>
            <a:ext cx="189230" cy="6394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150" b="1" dirty="0">
                <a:latin typeface="Helvetica"/>
                <a:cs typeface="Helvetica"/>
              </a:rPr>
              <a:t>x(t)=X</a:t>
            </a:r>
            <a:r>
              <a:rPr sz="1150" b="1" spc="125" dirty="0">
                <a:latin typeface="Helvetica"/>
                <a:cs typeface="Helvetica"/>
              </a:rPr>
              <a:t> </a:t>
            </a:r>
            <a:r>
              <a:rPr sz="1150" b="1" dirty="0">
                <a:latin typeface="Helvetica"/>
                <a:cs typeface="Helvetica"/>
              </a:rPr>
              <a:t>(t)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225555" y="4890338"/>
            <a:ext cx="1066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0</a:t>
            </a:r>
            <a:endParaRPr sz="11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1150" b="1" dirty="0">
                <a:latin typeface="Helvetica"/>
                <a:cs typeface="Helvetica"/>
              </a:rPr>
              <a:t>t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4945003" y="34125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35985" y="34125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938658" y="34125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441330" y="34125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943990" y="34125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945003" y="4885503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5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943990" y="4885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945003" y="4452971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5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943990" y="44529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945003" y="4032129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5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943990" y="4032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945003" y="3599597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5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943990" y="35995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05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945003" y="4908883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5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945003" y="3412556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5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945003" y="4908883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5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945003" y="3412555"/>
            <a:ext cx="0" cy="1496695"/>
          </a:xfrm>
          <a:custGeom>
            <a:avLst/>
            <a:gdLst/>
            <a:ahLst/>
            <a:cxnLst/>
            <a:rect l="l" t="t" r="r" b="b"/>
            <a:pathLst>
              <a:path h="1496695">
                <a:moveTo>
                  <a:pt x="0" y="0"/>
                </a:moveTo>
                <a:lnTo>
                  <a:pt x="0" y="1496327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435985" y="3412556"/>
            <a:ext cx="0" cy="1496695"/>
          </a:xfrm>
          <a:custGeom>
            <a:avLst/>
            <a:gdLst/>
            <a:ahLst/>
            <a:cxnLst/>
            <a:rect l="l" t="t" r="r" b="b"/>
            <a:pathLst>
              <a:path h="1496695">
                <a:moveTo>
                  <a:pt x="0" y="0"/>
                </a:moveTo>
                <a:lnTo>
                  <a:pt x="0" y="1496327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938658" y="3412556"/>
            <a:ext cx="0" cy="1496695"/>
          </a:xfrm>
          <a:custGeom>
            <a:avLst/>
            <a:gdLst/>
            <a:ahLst/>
            <a:cxnLst/>
            <a:rect l="l" t="t" r="r" b="b"/>
            <a:pathLst>
              <a:path h="1496695">
                <a:moveTo>
                  <a:pt x="0" y="0"/>
                </a:moveTo>
                <a:lnTo>
                  <a:pt x="0" y="1496327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441330" y="3412556"/>
            <a:ext cx="0" cy="1496695"/>
          </a:xfrm>
          <a:custGeom>
            <a:avLst/>
            <a:gdLst/>
            <a:ahLst/>
            <a:cxnLst/>
            <a:rect l="l" t="t" r="r" b="b"/>
            <a:pathLst>
              <a:path h="1496695">
                <a:moveTo>
                  <a:pt x="0" y="0"/>
                </a:moveTo>
                <a:lnTo>
                  <a:pt x="0" y="1496327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6335110" y="4913718"/>
            <a:ext cx="22860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0.5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943990" y="3412556"/>
            <a:ext cx="0" cy="1496695"/>
          </a:xfrm>
          <a:custGeom>
            <a:avLst/>
            <a:gdLst/>
            <a:ahLst/>
            <a:cxnLst/>
            <a:rect l="l" t="t" r="r" b="b"/>
            <a:pathLst>
              <a:path h="1496695">
                <a:moveTo>
                  <a:pt x="0" y="0"/>
                </a:moveTo>
                <a:lnTo>
                  <a:pt x="0" y="1496327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6896220" y="4913718"/>
            <a:ext cx="1066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1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945003" y="4885503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9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920610" y="4885503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380" y="0"/>
                </a:moveTo>
                <a:lnTo>
                  <a:pt x="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4815402" y="4773437"/>
            <a:ext cx="746760" cy="34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ts val="124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0</a:t>
            </a:r>
            <a:endParaRPr sz="1150">
              <a:latin typeface="Helvetica"/>
              <a:cs typeface="Helvetica"/>
            </a:endParaRPr>
          </a:p>
          <a:p>
            <a:pPr marL="12700">
              <a:lnSpc>
                <a:spcPts val="1240"/>
              </a:lnSpc>
              <a:tabLst>
                <a:tab pos="445134" algn="l"/>
              </a:tabLst>
            </a:pPr>
            <a:r>
              <a:rPr sz="1150" dirty="0">
                <a:latin typeface="Helvetica"/>
                <a:cs typeface="Helvetica"/>
              </a:rPr>
              <a:t>−1	−0.5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945003" y="4452971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9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920610" y="445297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380" y="0"/>
                </a:moveTo>
                <a:lnTo>
                  <a:pt x="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4745262" y="4340905"/>
            <a:ext cx="1879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20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4945003" y="4032129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9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920610" y="4032129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380" y="0"/>
                </a:moveTo>
                <a:lnTo>
                  <a:pt x="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4745262" y="3920063"/>
            <a:ext cx="1879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40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4945003" y="3599597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>
                <a:moveTo>
                  <a:pt x="0" y="0"/>
                </a:moveTo>
                <a:lnTo>
                  <a:pt x="1169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920610" y="3599597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23380" y="0"/>
                </a:moveTo>
                <a:lnTo>
                  <a:pt x="0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4745262" y="3487531"/>
            <a:ext cx="1879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60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945003" y="4908883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5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45003" y="3412556"/>
            <a:ext cx="1999614" cy="0"/>
          </a:xfrm>
          <a:custGeom>
            <a:avLst/>
            <a:gdLst/>
            <a:ahLst/>
            <a:cxnLst/>
            <a:rect l="l" t="t" r="r" b="b"/>
            <a:pathLst>
              <a:path w="1999615">
                <a:moveTo>
                  <a:pt x="0" y="0"/>
                </a:moveTo>
                <a:lnTo>
                  <a:pt x="1998987" y="0"/>
                </a:lnTo>
              </a:path>
            </a:pathLst>
          </a:custGeom>
          <a:ln w="6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74997" y="3541147"/>
            <a:ext cx="1157605" cy="1344930"/>
          </a:xfrm>
          <a:custGeom>
            <a:avLst/>
            <a:gdLst/>
            <a:ahLst/>
            <a:cxnLst/>
            <a:rect l="l" t="t" r="r" b="b"/>
            <a:pathLst>
              <a:path w="1157604" h="1344929">
                <a:moveTo>
                  <a:pt x="0" y="0"/>
                </a:moveTo>
                <a:lnTo>
                  <a:pt x="0" y="0"/>
                </a:lnTo>
                <a:lnTo>
                  <a:pt x="654630" y="0"/>
                </a:lnTo>
                <a:lnTo>
                  <a:pt x="666320" y="1344356"/>
                </a:lnTo>
                <a:lnTo>
                  <a:pt x="1145601" y="1344356"/>
                </a:lnTo>
                <a:lnTo>
                  <a:pt x="1157291" y="1344356"/>
                </a:lnTo>
              </a:path>
            </a:pathLst>
          </a:custGeom>
          <a:ln w="122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945003" y="3541147"/>
            <a:ext cx="830580" cy="1344930"/>
          </a:xfrm>
          <a:custGeom>
            <a:avLst/>
            <a:gdLst/>
            <a:ahLst/>
            <a:cxnLst/>
            <a:rect l="l" t="t" r="r" b="b"/>
            <a:pathLst>
              <a:path w="830579" h="1344929">
                <a:moveTo>
                  <a:pt x="0" y="1344356"/>
                </a:moveTo>
                <a:lnTo>
                  <a:pt x="0" y="1344356"/>
                </a:lnTo>
                <a:lnTo>
                  <a:pt x="490970" y="1344356"/>
                </a:lnTo>
                <a:lnTo>
                  <a:pt x="502660" y="0"/>
                </a:lnTo>
                <a:lnTo>
                  <a:pt x="818291" y="0"/>
                </a:lnTo>
                <a:lnTo>
                  <a:pt x="829981" y="0"/>
                </a:lnTo>
              </a:path>
            </a:pathLst>
          </a:custGeom>
          <a:ln w="1229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4529149" y="3946790"/>
            <a:ext cx="147955" cy="8636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50" b="1" dirty="0">
                <a:latin typeface="Helvetica"/>
                <a:cs typeface="Helvetica"/>
              </a:rPr>
              <a:t>1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411310" y="3666828"/>
            <a:ext cx="204470" cy="96266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Helvetica"/>
                <a:cs typeface="Helvetica"/>
              </a:rPr>
              <a:t>X</a:t>
            </a:r>
            <a:r>
              <a:rPr sz="1150" b="1" spc="-50" dirty="0">
                <a:latin typeface="Helvetica"/>
                <a:cs typeface="Helvetica"/>
              </a:rPr>
              <a:t>(</a:t>
            </a:r>
            <a:r>
              <a:rPr sz="1150" spc="-325" dirty="0">
                <a:latin typeface="Symbol"/>
                <a:cs typeface="Symbol"/>
              </a:rPr>
              <a:t>Ω</a:t>
            </a:r>
            <a:r>
              <a:rPr sz="1150" b="1" dirty="0">
                <a:latin typeface="Helvetica"/>
                <a:cs typeface="Helvetica"/>
              </a:rPr>
              <a:t>)=</a:t>
            </a:r>
            <a:r>
              <a:rPr sz="1150" b="1" spc="-40" dirty="0">
                <a:latin typeface="Helvetica"/>
                <a:cs typeface="Helvetica"/>
              </a:rPr>
              <a:t>2</a:t>
            </a:r>
            <a:r>
              <a:rPr sz="1150" spc="-80" dirty="0">
                <a:latin typeface="Symbol"/>
                <a:cs typeface="Symbol"/>
              </a:rPr>
              <a:t>π</a:t>
            </a:r>
            <a:r>
              <a:rPr sz="1150" b="1" dirty="0">
                <a:latin typeface="Helvetica"/>
                <a:cs typeface="Helvetica"/>
              </a:rPr>
              <a:t>x</a:t>
            </a:r>
            <a:r>
              <a:rPr sz="1150" b="1" spc="50" dirty="0">
                <a:latin typeface="Helvetica"/>
                <a:cs typeface="Helvetica"/>
              </a:rPr>
              <a:t> </a:t>
            </a:r>
            <a:r>
              <a:rPr sz="1150" b="1" dirty="0">
                <a:latin typeface="Helvetica"/>
                <a:cs typeface="Helvetica"/>
              </a:rPr>
              <a:t>(</a:t>
            </a:r>
            <a:r>
              <a:rPr sz="1150" b="1" spc="-45" dirty="0">
                <a:latin typeface="Helvetica"/>
                <a:cs typeface="Helvetica"/>
              </a:rPr>
              <a:t>−</a:t>
            </a:r>
            <a:r>
              <a:rPr sz="1150" spc="-325" dirty="0">
                <a:latin typeface="Symbol"/>
                <a:cs typeface="Symbol"/>
              </a:rPr>
              <a:t>Ω</a:t>
            </a:r>
            <a:r>
              <a:rPr sz="1150" b="1" dirty="0">
                <a:latin typeface="Helvetica"/>
                <a:cs typeface="Helvetica"/>
              </a:rPr>
              <a:t>)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5879198" y="4913718"/>
            <a:ext cx="172085" cy="34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ts val="1240"/>
              </a:lnSpc>
              <a:spcBef>
                <a:spcPts val="100"/>
              </a:spcBef>
            </a:pPr>
            <a:r>
              <a:rPr sz="1150" dirty="0">
                <a:latin typeface="Helvetica"/>
                <a:cs typeface="Helvetica"/>
              </a:rPr>
              <a:t>0</a:t>
            </a:r>
            <a:endParaRPr sz="1150">
              <a:latin typeface="Helvetica"/>
              <a:cs typeface="Helvetica"/>
            </a:endParaRPr>
          </a:p>
          <a:p>
            <a:pPr marL="12700">
              <a:lnSpc>
                <a:spcPts val="1240"/>
              </a:lnSpc>
            </a:pPr>
            <a:r>
              <a:rPr sz="1150" dirty="0">
                <a:latin typeface="Symbol"/>
                <a:cs typeface="Symbol"/>
              </a:rPr>
              <a:t>Ω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4372190" y="3038474"/>
            <a:ext cx="316230" cy="280670"/>
          </a:xfrm>
          <a:custGeom>
            <a:avLst/>
            <a:gdLst/>
            <a:ahLst/>
            <a:cxnLst/>
            <a:rect l="l" t="t" r="r" b="b"/>
            <a:pathLst>
              <a:path w="316229" h="280670">
                <a:moveTo>
                  <a:pt x="0" y="280561"/>
                </a:moveTo>
                <a:lnTo>
                  <a:pt x="315631" y="0"/>
                </a:lnTo>
              </a:path>
            </a:pathLst>
          </a:custGeom>
          <a:ln w="36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313740" y="3248895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58450" y="0"/>
                </a:moveTo>
                <a:lnTo>
                  <a:pt x="0" y="116900"/>
                </a:lnTo>
                <a:lnTo>
                  <a:pt x="116900" y="70140"/>
                </a:lnTo>
                <a:lnTo>
                  <a:pt x="58450" y="70140"/>
                </a:lnTo>
                <a:lnTo>
                  <a:pt x="5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629371" y="2991714"/>
            <a:ext cx="128905" cy="117475"/>
          </a:xfrm>
          <a:custGeom>
            <a:avLst/>
            <a:gdLst/>
            <a:ahLst/>
            <a:cxnLst/>
            <a:rect l="l" t="t" r="r" b="b"/>
            <a:pathLst>
              <a:path w="128904" h="117475">
                <a:moveTo>
                  <a:pt x="128590" y="0"/>
                </a:moveTo>
                <a:lnTo>
                  <a:pt x="0" y="46760"/>
                </a:lnTo>
                <a:lnTo>
                  <a:pt x="58450" y="46760"/>
                </a:lnTo>
                <a:lnTo>
                  <a:pt x="58450" y="116900"/>
                </a:lnTo>
                <a:lnTo>
                  <a:pt x="128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477401" y="3073544"/>
            <a:ext cx="269240" cy="222250"/>
          </a:xfrm>
          <a:custGeom>
            <a:avLst/>
            <a:gdLst/>
            <a:ahLst/>
            <a:cxnLst/>
            <a:rect l="l" t="t" r="r" b="b"/>
            <a:pathLst>
              <a:path w="269239" h="222250">
                <a:moveTo>
                  <a:pt x="0" y="0"/>
                </a:moveTo>
                <a:lnTo>
                  <a:pt x="268871" y="222111"/>
                </a:lnTo>
              </a:path>
            </a:pathLst>
          </a:custGeom>
          <a:ln w="36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383880" y="3003404"/>
            <a:ext cx="128905" cy="117475"/>
          </a:xfrm>
          <a:custGeom>
            <a:avLst/>
            <a:gdLst/>
            <a:ahLst/>
            <a:cxnLst/>
            <a:rect l="l" t="t" r="r" b="b"/>
            <a:pathLst>
              <a:path w="128904" h="117475">
                <a:moveTo>
                  <a:pt x="0" y="0"/>
                </a:moveTo>
                <a:lnTo>
                  <a:pt x="46760" y="116900"/>
                </a:lnTo>
                <a:lnTo>
                  <a:pt x="128590" y="233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687822" y="3237205"/>
            <a:ext cx="128905" cy="105410"/>
          </a:xfrm>
          <a:custGeom>
            <a:avLst/>
            <a:gdLst/>
            <a:ahLst/>
            <a:cxnLst/>
            <a:rect l="l" t="t" r="r" b="b"/>
            <a:pathLst>
              <a:path w="128904" h="105410">
                <a:moveTo>
                  <a:pt x="58450" y="0"/>
                </a:moveTo>
                <a:lnTo>
                  <a:pt x="58450" y="58450"/>
                </a:lnTo>
                <a:lnTo>
                  <a:pt x="0" y="70140"/>
                </a:lnTo>
                <a:lnTo>
                  <a:pt x="128590" y="105210"/>
                </a:lnTo>
                <a:lnTo>
                  <a:pt x="5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347294" y="5359486"/>
            <a:ext cx="520954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i="1" spc="-65" dirty="0">
                <a:latin typeface="Arial"/>
                <a:cs typeface="Arial"/>
              </a:rPr>
              <a:t>Duality </a:t>
            </a:r>
            <a:r>
              <a:rPr sz="1850" i="1" spc="-20" dirty="0">
                <a:latin typeface="Arial"/>
                <a:cs typeface="Arial"/>
              </a:rPr>
              <a:t>to </a:t>
            </a:r>
            <a:r>
              <a:rPr sz="1850" i="1" spc="-65" dirty="0">
                <a:latin typeface="Arial"/>
                <a:cs typeface="Arial"/>
              </a:rPr>
              <a:t>find </a:t>
            </a:r>
            <a:r>
              <a:rPr sz="1850" i="1" spc="-110" dirty="0">
                <a:latin typeface="Arial"/>
                <a:cs typeface="Arial"/>
              </a:rPr>
              <a:t>Fourier  </a:t>
            </a:r>
            <a:r>
              <a:rPr sz="1850" i="1" spc="-95" dirty="0">
                <a:latin typeface="Arial"/>
                <a:cs typeface="Arial"/>
              </a:rPr>
              <a:t>transform  </a:t>
            </a:r>
            <a:r>
              <a:rPr sz="1850" i="1" spc="-70" dirty="0">
                <a:latin typeface="Arial"/>
                <a:cs typeface="Arial"/>
              </a:rPr>
              <a:t>of </a:t>
            </a:r>
            <a:r>
              <a:rPr sz="1850" i="1" spc="-125" dirty="0">
                <a:latin typeface="Arial"/>
                <a:cs typeface="Arial"/>
              </a:rPr>
              <a:t>x </a:t>
            </a:r>
            <a:r>
              <a:rPr sz="1850" spc="114" dirty="0">
                <a:latin typeface="Arial"/>
                <a:cs typeface="Arial"/>
              </a:rPr>
              <a:t>(</a:t>
            </a:r>
            <a:r>
              <a:rPr sz="1850" i="1" spc="114" dirty="0">
                <a:latin typeface="Arial"/>
                <a:cs typeface="Arial"/>
              </a:rPr>
              <a:t>t</a:t>
            </a:r>
            <a:r>
              <a:rPr sz="1850" spc="114" dirty="0">
                <a:latin typeface="Arial"/>
                <a:cs typeface="Arial"/>
              </a:rPr>
              <a:t>) </a:t>
            </a:r>
            <a:r>
              <a:rPr sz="1850" spc="275" dirty="0">
                <a:latin typeface="Arial"/>
                <a:cs typeface="Arial"/>
              </a:rPr>
              <a:t>=</a:t>
            </a:r>
            <a:r>
              <a:rPr sz="1850" spc="-340" dirty="0">
                <a:latin typeface="Arial"/>
                <a:cs typeface="Arial"/>
              </a:rPr>
              <a:t> </a:t>
            </a:r>
            <a:r>
              <a:rPr sz="1850" spc="-70" dirty="0">
                <a:latin typeface="Arial"/>
                <a:cs typeface="Arial"/>
              </a:rPr>
              <a:t>10</a:t>
            </a:r>
            <a:r>
              <a:rPr sz="1850" i="1" spc="-70" dirty="0">
                <a:latin typeface="Arial"/>
                <a:cs typeface="Arial"/>
              </a:rPr>
              <a:t>sinc</a:t>
            </a:r>
            <a:r>
              <a:rPr sz="1850" spc="-70" dirty="0">
                <a:latin typeface="Arial"/>
                <a:cs typeface="Arial"/>
              </a:rPr>
              <a:t>(0</a:t>
            </a:r>
            <a:r>
              <a:rPr sz="1850" i="1" spc="-70" dirty="0">
                <a:latin typeface="Arial"/>
                <a:cs typeface="Arial"/>
              </a:rPr>
              <a:t>.</a:t>
            </a:r>
            <a:r>
              <a:rPr sz="1850" spc="-70" dirty="0">
                <a:latin typeface="Arial"/>
                <a:cs typeface="Arial"/>
              </a:rPr>
              <a:t>5</a:t>
            </a:r>
            <a:r>
              <a:rPr sz="1850" i="1" spc="-70" dirty="0">
                <a:latin typeface="Arial"/>
                <a:cs typeface="Arial"/>
              </a:rPr>
              <a:t>t</a:t>
            </a:r>
            <a:r>
              <a:rPr sz="1850" spc="-70" dirty="0">
                <a:latin typeface="Arial"/>
                <a:cs typeface="Arial"/>
              </a:rPr>
              <a:t>)</a:t>
            </a:r>
            <a:endParaRPr sz="1850">
              <a:latin typeface="Arial"/>
              <a:cs typeface="Arial"/>
            </a:endParaRPr>
          </a:p>
        </p:txBody>
      </p:sp>
      <p:sp>
        <p:nvSpPr>
          <p:cNvPr id="174" name="Footer Placeholder 173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553998"/>
          </a:xfrm>
        </p:spPr>
        <p:txBody>
          <a:bodyPr/>
          <a:lstStyle/>
          <a:p>
            <a:r>
              <a:rPr lang="en-US" dirty="0" smtClean="0"/>
              <a:t>9/23</a:t>
            </a:r>
          </a:p>
          <a:p>
            <a:endParaRPr lang="mr-IN" dirty="0"/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718</Words>
  <Application>Microsoft Macintosh PowerPoint</Application>
  <PresentationFormat>Custom</PresentationFormat>
  <Paragraphs>270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From  the Fourier  Series  to the Fourier Transform</vt:lpstr>
      <vt:lpstr>Existence  of  the Fourier Transform</vt:lpstr>
      <vt:lpstr>PowerPoint Presentation</vt:lpstr>
      <vt:lpstr>Inverse  proportionality of time and  frequency</vt:lpstr>
      <vt:lpstr>PowerPoint Presentation</vt:lpstr>
      <vt:lpstr>Example:  x (t) = u(t) − u(t − 1) v s x1(t) = x (2t)</vt:lpstr>
      <vt:lpstr>PowerPoint Presentation</vt:lpstr>
      <vt:lpstr>PowerPoint Presentation</vt:lpstr>
      <vt:lpstr>Modulation</vt:lpstr>
      <vt:lpstr>Fourier transform of periodic  signals</vt:lpstr>
      <vt:lpstr>Parseval’s  energy relation</vt:lpstr>
      <vt:lpstr>Symmetry of  spectral representations</vt:lpstr>
      <vt:lpstr>PowerPoint Presentation</vt:lpstr>
      <vt:lpstr>PowerPoint Presentation</vt:lpstr>
      <vt:lpstr>Convolution  and filtering</vt:lpstr>
      <vt:lpstr>PowerPoint Presentation</vt:lpstr>
      <vt:lpstr>Ideal filtering</vt:lpstr>
      <vt:lpstr>PowerPoint Presentation</vt:lpstr>
      <vt:lpstr>PowerPoint Presentation</vt:lpstr>
      <vt:lpstr>Frequency  Response  from Poles  and Zeros</vt:lpstr>
      <vt:lpstr>PowerPoint Presentation</vt:lpstr>
      <vt:lpstr>Spectrum analyzer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 USING MATLAB  Chapter — Frequency Analysis: The Fourier Transform</dc:title>
  <dc:creator>Luis F. Chaparro</dc:creator>
  <cp:lastModifiedBy>Luis F Chaparro</cp:lastModifiedBy>
  <cp:revision>27</cp:revision>
  <dcterms:created xsi:type="dcterms:W3CDTF">2018-06-28T14:59:08Z</dcterms:created>
  <dcterms:modified xsi:type="dcterms:W3CDTF">2018-07-06T18:43:46Z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2013-09-27T00:00:00Z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2018-06-28T00:00:00Z</vt:filetime>
  </property>
</Properties>
</file>