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Severity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137"/>
                </a:srgbClr>
              </a:outerShdw>
              <a:softEdge rad="0"/>
            </a:effectLst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82550"/>
              <a:bevelB w="1016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softEdge rad="0"/>
              </a:effectLst>
              <a:scene3d>
                <a:camera prst="orthographicFront"/>
                <a:lightRig rig="threePt" dir="t">
                  <a:rot lat="0" lon="0" rev="3600000"/>
                </a:lightRig>
              </a:scene3d>
              <a:sp3d>
                <a:bevelT w="82550"/>
                <a:bevelB w="101600"/>
              </a:sp3d>
            </c:spPr>
            <c:extLst>
              <c:ext xmlns:c16="http://schemas.microsoft.com/office/drawing/2014/chart" uri="{C3380CC4-5D6E-409C-BE32-E72D297353CC}">
                <c16:uniqueId val="{00000003-102B-4773-8EB6-25A1533C32C6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softEdge rad="0"/>
              </a:effectLst>
              <a:scene3d>
                <a:camera prst="orthographicFront"/>
                <a:lightRig rig="threePt" dir="t">
                  <a:rot lat="0" lon="0" rev="3600000"/>
                </a:lightRig>
              </a:scene3d>
              <a:sp3d>
                <a:bevelT w="82550"/>
                <a:bevelB w="101600"/>
              </a:sp3d>
            </c:spPr>
            <c:extLst>
              <c:ext xmlns:c16="http://schemas.microsoft.com/office/drawing/2014/chart" uri="{C3380CC4-5D6E-409C-BE32-E72D297353CC}">
                <c16:uniqueId val="{00000004-102B-4773-8EB6-25A1533C32C6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softEdge rad="0"/>
              </a:effectLst>
              <a:scene3d>
                <a:camera prst="orthographicFront"/>
                <a:lightRig rig="threePt" dir="t">
                  <a:rot lat="0" lon="0" rev="3600000"/>
                </a:lightRig>
              </a:scene3d>
              <a:sp3d>
                <a:bevelT w="82550"/>
                <a:bevelB w="101600"/>
              </a:sp3d>
            </c:spPr>
            <c:extLst>
              <c:ext xmlns:c16="http://schemas.microsoft.com/office/drawing/2014/chart" uri="{C3380CC4-5D6E-409C-BE32-E72D297353CC}">
                <c16:uniqueId val="{00000005-102B-4773-8EB6-25A1533C32C6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softEdge rad="0"/>
              </a:effectLst>
              <a:scene3d>
                <a:camera prst="orthographicFront"/>
                <a:lightRig rig="threePt" dir="t">
                  <a:rot lat="0" lon="0" rev="3600000"/>
                </a:lightRig>
              </a:scene3d>
              <a:sp3d>
                <a:bevelT w="82550"/>
                <a:bevelB w="101600"/>
              </a:sp3d>
            </c:spPr>
            <c:extLst>
              <c:ext xmlns:c16="http://schemas.microsoft.com/office/drawing/2014/chart" uri="{C3380CC4-5D6E-409C-BE32-E72D297353CC}">
                <c16:uniqueId val="{00000006-102B-4773-8EB6-25A1533C32C6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solidFill>
                  <a:schemeClr val="accent1">
                    <a:alpha val="96000"/>
                  </a:schemeClr>
                </a:solidFill>
              </a:ln>
              <a:effectLst>
                <a:glow>
                  <a:schemeClr val="accent1">
                    <a:alpha val="40000"/>
                  </a:schemeClr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softEdge rad="0"/>
              </a:effectLst>
              <a:scene3d>
                <a:camera prst="orthographicFront"/>
                <a:lightRig rig="threePt" dir="t">
                  <a:rot lat="0" lon="0" rev="3600000"/>
                </a:lightRig>
              </a:scene3d>
              <a:sp3d>
                <a:bevelT w="82550"/>
                <a:bevelB w="101600"/>
              </a:sp3d>
            </c:spPr>
            <c:extLst>
              <c:ext xmlns:c16="http://schemas.microsoft.com/office/drawing/2014/chart" uri="{C3380CC4-5D6E-409C-BE32-E72D297353CC}">
                <c16:uniqueId val="{00000007-102B-4773-8EB6-25A1533C32C6}"/>
              </c:ext>
            </c:extLst>
          </c:dPt>
          <c:cat>
            <c:strRef>
              <c:f>Sheet1!$A$2:$A$6</c:f>
              <c:strCache>
                <c:ptCount val="5"/>
                <c:pt idx="0">
                  <c:v>Critical</c:v>
                </c:pt>
                <c:pt idx="1">
                  <c:v>High</c:v>
                </c:pt>
                <c:pt idx="2">
                  <c:v>Medium</c:v>
                </c:pt>
                <c:pt idx="3">
                  <c:v>Low</c:v>
                </c:pt>
                <c:pt idx="4">
                  <c:v>Informational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2B-4773-8EB6-25A1533C32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4599392"/>
        <c:axId val="904602752"/>
      </c:barChart>
      <c:catAx>
        <c:axId val="904599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602752"/>
        <c:crosses val="autoZero"/>
        <c:auto val="1"/>
        <c:lblAlgn val="ctr"/>
        <c:lblOffset val="100"/>
        <c:noMultiLvlLbl val="0"/>
      </c:catAx>
      <c:valAx>
        <c:axId val="904602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599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C8756-1A93-4DDA-BCBE-6156D09EF21D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A788B-568A-4BEE-ADFC-FD15FBD8F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056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A788B-568A-4BEE-ADFC-FD15FBD8F7E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78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0A14-5F62-415B-99DD-A10D50D7B089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CF83-77D7-4F74-976D-84FDDD2CF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69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0A14-5F62-415B-99DD-A10D50D7B089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CF83-77D7-4F74-976D-84FDDD2CF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1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0A14-5F62-415B-99DD-A10D50D7B089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CF83-77D7-4F74-976D-84FDDD2CF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833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0A14-5F62-415B-99DD-A10D50D7B089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CF83-77D7-4F74-976D-84FDDD2CFA9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1016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0A14-5F62-415B-99DD-A10D50D7B089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CF83-77D7-4F74-976D-84FDDD2CF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656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0A14-5F62-415B-99DD-A10D50D7B089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CF83-77D7-4F74-976D-84FDDD2CF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3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0A14-5F62-415B-99DD-A10D50D7B089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CF83-77D7-4F74-976D-84FDDD2CF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612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0A14-5F62-415B-99DD-A10D50D7B089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CF83-77D7-4F74-976D-84FDDD2CF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829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0A14-5F62-415B-99DD-A10D50D7B089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CF83-77D7-4F74-976D-84FDDD2CF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39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0A14-5F62-415B-99DD-A10D50D7B089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CF83-77D7-4F74-976D-84FDDD2CF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40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0A14-5F62-415B-99DD-A10D50D7B089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CF83-77D7-4F74-976D-84FDDD2CF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09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0A14-5F62-415B-99DD-A10D50D7B089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CF83-77D7-4F74-976D-84FDDD2CF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14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0A14-5F62-415B-99DD-A10D50D7B089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CF83-77D7-4F74-976D-84FDDD2CF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70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0A14-5F62-415B-99DD-A10D50D7B089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CF83-77D7-4F74-976D-84FDDD2CF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76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0A14-5F62-415B-99DD-A10D50D7B089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CF83-77D7-4F74-976D-84FDDD2CF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20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0A14-5F62-415B-99DD-A10D50D7B089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CF83-77D7-4F74-976D-84FDDD2CF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73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0A14-5F62-415B-99DD-A10D50D7B089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CF83-77D7-4F74-976D-84FDDD2CF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84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EDE0A14-5F62-415B-99DD-A10D50D7B089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F39CF83-77D7-4F74-976D-84FDDD2CF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52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swigger.net/web-security/sql-injection" TargetMode="External"/><Relationship Id="rId2" Type="http://schemas.openxmlformats.org/officeDocument/2006/relationships/hyperlink" Target="https://owasp.org/www-community/attacks/SQL_Injec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8AE5-82B3-6609-4245-63123C1B0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Security Vulnerability Findings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A9E0A-80BC-D006-2EB6-42E44F053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7266"/>
            <a:ext cx="9144000" cy="1304144"/>
          </a:xfrm>
        </p:spPr>
        <p:txBody>
          <a:bodyPr/>
          <a:lstStyle/>
          <a:p>
            <a:r>
              <a:rPr lang="en-US" b="1" dirty="0"/>
              <a:t>Presented By:</a:t>
            </a:r>
            <a:r>
              <a:rPr lang="en-US" dirty="0"/>
              <a:t> Mohammad Saif Baig</a:t>
            </a:r>
          </a:p>
          <a:p>
            <a:r>
              <a:rPr lang="en-US" b="1" dirty="0"/>
              <a:t>Date:</a:t>
            </a:r>
            <a:r>
              <a:rPr lang="en-US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786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85E7-F11B-562E-1B22-9E6B655E6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B453-B5EE-361A-816F-DEAFC600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Implement parameterized queries or prepared statements to prevent direct embedding of user input in SQL queries.</a:t>
            </a:r>
          </a:p>
          <a:p>
            <a:r>
              <a:rPr lang="en-IN" dirty="0"/>
              <a:t>Perform server-side input validation to reject malicious or unexpected inputs.</a:t>
            </a:r>
          </a:p>
          <a:p>
            <a:r>
              <a:rPr lang="en-IN" dirty="0"/>
              <a:t>Use a Web Application Firewall (WAF) to detect and block SQL injection attempts.</a:t>
            </a:r>
          </a:p>
        </p:txBody>
      </p:sp>
    </p:spTree>
    <p:extLst>
      <p:ext uri="{BB962C8B-B14F-4D97-AF65-F5344CB8AC3E}">
        <p14:creationId xmlns:p14="http://schemas.microsoft.com/office/powerpoint/2010/main" val="2638809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A1AF-943E-E7FA-7A2C-CF663CDA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 Links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1D8E0-5263-030D-D1F4-D4FA42D26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https://owasp.org/www-community/attacks/SQL_Injection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https://portswigger.net/web-security/sql-injection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7104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B3C4C-8089-8368-7500-6B7FC6995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7BFF72-C25E-F2FA-C3D3-66774729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en-IN" sz="4800" b="1" dirty="0"/>
              <a:t>Thank</a:t>
            </a:r>
            <a:r>
              <a:rPr lang="en-IN" b="1" dirty="0"/>
              <a:t> You!</a:t>
            </a:r>
          </a:p>
        </p:txBody>
      </p:sp>
    </p:spTree>
    <p:extLst>
      <p:ext uri="{BB962C8B-B14F-4D97-AF65-F5344CB8AC3E}">
        <p14:creationId xmlns:p14="http://schemas.microsoft.com/office/powerpoint/2010/main" val="58711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9F53-9E94-1874-D29A-BE21749F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Agenda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74498-70B6-6AB6-32A0-64F2E1FD2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800" dirty="0"/>
              <a:t>Overview of Engagement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Summary of Findings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Detailed Vulnerabilities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Risk Assessment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Recommendations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88440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102C-20CD-E989-D48C-2A3B78C9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Engagement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F3AD4-E45E-9F7D-75CF-F2EB4F904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Objective: </a:t>
            </a:r>
          </a:p>
          <a:p>
            <a:pPr marL="36900" indent="0">
              <a:buNone/>
            </a:pPr>
            <a:r>
              <a:rPr lang="en-US" b="1" dirty="0"/>
              <a:t>	</a:t>
            </a:r>
            <a:r>
              <a:rPr lang="en-US" dirty="0"/>
              <a:t>To identify security vulnerabilities, evaluate the robustness of the system, ensure compliance with standards.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b="1" dirty="0">
                <a:solidFill>
                  <a:srgbClr val="FFC000"/>
                </a:solidFill>
              </a:rPr>
              <a:t>Scope:</a:t>
            </a:r>
          </a:p>
          <a:p>
            <a:pPr lvl="1"/>
            <a:r>
              <a:rPr lang="en-US" dirty="0"/>
              <a:t>In-Scope: Web application, APIs (/</a:t>
            </a:r>
            <a:r>
              <a:rPr lang="en-US" dirty="0" err="1"/>
              <a:t>api</a:t>
            </a:r>
            <a:r>
              <a:rPr lang="en-US" dirty="0"/>
              <a:t>/login, /</a:t>
            </a:r>
            <a:r>
              <a:rPr lang="en-US" dirty="0" err="1"/>
              <a:t>api</a:t>
            </a:r>
            <a:r>
              <a:rPr lang="en-US" dirty="0"/>
              <a:t>/user), Backend database (SQL Server).</a:t>
            </a:r>
          </a:p>
          <a:p>
            <a:pPr lvl="1"/>
            <a:r>
              <a:rPr lang="en-US" dirty="0"/>
              <a:t>Out-of-Scope: Third-party integrations</a:t>
            </a:r>
          </a:p>
          <a:p>
            <a:pPr marL="450000" lvl="1" indent="0">
              <a:buNone/>
            </a:pPr>
            <a:endParaRPr lang="en-US" dirty="0"/>
          </a:p>
          <a:p>
            <a:pPr marL="342900" lvl="1" indent="-306000">
              <a:buFont typeface="Wingdings 2" charset="2"/>
              <a:buChar char=""/>
            </a:pPr>
            <a:r>
              <a:rPr lang="en-US" sz="2000" b="1" dirty="0">
                <a:solidFill>
                  <a:srgbClr val="FFC000"/>
                </a:solidFill>
              </a:rPr>
              <a:t>Limitations:</a:t>
            </a:r>
          </a:p>
          <a:p>
            <a:pPr marL="648900" lvl="2" indent="-306000"/>
            <a:endParaRPr lang="en-US" sz="1800" b="1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558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3FF6-DBBB-BB69-19CA-53FAE430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Summary of Findings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09A1106-6D44-5D63-6044-A1CCF5242F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384459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583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7C95B-4BDD-7ECE-153F-61B60E2E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Summary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EB235-9796-45F6-0A2F-34D2B21FC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Vulnerabilities Identified: 10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Critical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Severity</a:t>
            </a:r>
            <a:r>
              <a:rPr lang="en-US" dirty="0"/>
              <a:t>: 3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High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Severity</a:t>
            </a:r>
            <a:r>
              <a:rPr lang="en-US" dirty="0"/>
              <a:t>: 3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Medium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Severity</a:t>
            </a:r>
            <a:r>
              <a:rPr lang="en-US" dirty="0"/>
              <a:t>: 4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Low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Severity</a:t>
            </a:r>
            <a:r>
              <a:rPr lang="en-US" dirty="0"/>
              <a:t>: 3</a:t>
            </a:r>
          </a:p>
          <a:p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Highlights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SQL Injection in the login API</a:t>
            </a:r>
          </a:p>
          <a:p>
            <a:pPr lvl="1"/>
            <a:r>
              <a:rPr lang="en-US" dirty="0"/>
              <a:t>Misconfigured CORS allowing unauthorized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630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6BD24B-6BFE-5DE1-5F01-45F1D0A4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en-IN" b="1" dirty="0"/>
              <a:t>Detailed Vulnerability Analysis</a:t>
            </a:r>
          </a:p>
        </p:txBody>
      </p:sp>
    </p:spTree>
    <p:extLst>
      <p:ext uri="{BB962C8B-B14F-4D97-AF65-F5344CB8AC3E}">
        <p14:creationId xmlns:p14="http://schemas.microsoft.com/office/powerpoint/2010/main" val="180706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ADC5D1-C172-4A20-EC81-E3D81560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Injection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5EBBD-A4CF-737C-632E-1F32D9AD9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1800" b="1" dirty="0">
                <a:solidFill>
                  <a:srgbClr val="FFC000"/>
                </a:solidFill>
              </a:rPr>
              <a:t>Severity</a:t>
            </a:r>
            <a:r>
              <a:rPr lang="en-IN" sz="1800" dirty="0"/>
              <a:t>: </a:t>
            </a:r>
            <a:r>
              <a:rPr lang="en-IN" sz="1800" dirty="0">
                <a:solidFill>
                  <a:srgbClr val="FF0000"/>
                </a:solidFill>
              </a:rPr>
              <a:t>High</a:t>
            </a:r>
          </a:p>
          <a:p>
            <a:pPr marL="36900" indent="0">
              <a:buNone/>
            </a:pPr>
            <a:endParaRPr lang="en-IN" sz="1800" dirty="0"/>
          </a:p>
          <a:p>
            <a:r>
              <a:rPr lang="en-US" sz="1800" b="1" dirty="0">
                <a:solidFill>
                  <a:srgbClr val="FFC000"/>
                </a:solidFill>
              </a:rPr>
              <a:t>Description</a:t>
            </a:r>
            <a:r>
              <a:rPr lang="en-US" sz="1800" dirty="0"/>
              <a:t>:</a:t>
            </a:r>
          </a:p>
          <a:p>
            <a:pPr marL="450000" lvl="1" indent="0" algn="just">
              <a:buNone/>
            </a:pPr>
            <a:r>
              <a:rPr lang="en-US" dirty="0"/>
              <a:t>		SQL Injection is a type of vulnerability that allows attackers to interfere with the queries an application makes to its database. By manipulating input fields or parameters in a request, an attacker can execute arbitrary SQL commands to access, modify, or delete data in the backend database.</a:t>
            </a:r>
          </a:p>
          <a:p>
            <a:pPr marL="450000" lvl="1" indent="0">
              <a:buNone/>
            </a:pPr>
            <a:endParaRPr lang="en-US" dirty="0"/>
          </a:p>
          <a:p>
            <a:pPr marL="342900" lvl="1" indent="-306000">
              <a:buFont typeface="Wingdings 2" charset="2"/>
              <a:buChar char=""/>
            </a:pPr>
            <a:r>
              <a:rPr lang="en-US" b="1" dirty="0">
                <a:solidFill>
                  <a:srgbClr val="FFC000"/>
                </a:solidFill>
              </a:rPr>
              <a:t>Analysis</a:t>
            </a:r>
            <a:r>
              <a:rPr lang="en-US" dirty="0"/>
              <a:t>:</a:t>
            </a:r>
          </a:p>
          <a:p>
            <a:pPr marL="342900" lvl="2" indent="0" algn="just">
              <a:buNone/>
            </a:pPr>
            <a:r>
              <a:rPr lang="en-US" sz="1800" dirty="0"/>
              <a:t>		</a:t>
            </a:r>
            <a:r>
              <a:rPr lang="en-US" sz="1700" dirty="0"/>
              <a:t>During the analysis, it was observed that the application’s </a:t>
            </a:r>
            <a:r>
              <a:rPr lang="en-US" sz="1700" b="1" dirty="0"/>
              <a:t>login endpoint (/</a:t>
            </a:r>
            <a:r>
              <a:rPr lang="en-US" sz="1700" b="1" dirty="0" err="1"/>
              <a:t>api</a:t>
            </a:r>
            <a:r>
              <a:rPr lang="en-US" sz="1700" b="1" dirty="0"/>
              <a:t>/login)</a:t>
            </a:r>
            <a:r>
              <a:rPr lang="en-US" sz="1700" dirty="0"/>
              <a:t> was vulnerable to SQL injection. The input field for the username parameter was not properly sanitized before being used in an SQL query, allowing malicious payloads to be executed.</a:t>
            </a:r>
          </a:p>
          <a:p>
            <a:pPr marL="4500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527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1235-B5DD-27BD-706C-68BEA3704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04800"/>
            <a:ext cx="10353762" cy="970450"/>
          </a:xfrm>
        </p:spPr>
        <p:txBody>
          <a:bodyPr/>
          <a:lstStyle/>
          <a:p>
            <a:r>
              <a:rPr lang="en-US" b="1" dirty="0"/>
              <a:t>Proof of Concept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BF302-C4BC-D1E5-0EC9-4FB41BF46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399624"/>
            <a:ext cx="10353762" cy="4058751"/>
          </a:xfrm>
        </p:spPr>
        <p:txBody>
          <a:bodyPr/>
          <a:lstStyle/>
          <a:p>
            <a:r>
              <a:rPr lang="en-US" dirty="0"/>
              <a:t>Step 1: Login to application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1C098-9B3D-4D9D-62B3-782700DD8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343" y="1915887"/>
            <a:ext cx="9332686" cy="46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02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E23E-F3F4-838A-7FFF-ED5D17D57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Impact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F459-0F64-68EB-FD54-AB8BB4612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attacker could bypass authentication and gain unauthorized access to user accounts.</a:t>
            </a:r>
          </a:p>
          <a:p>
            <a:r>
              <a:rPr lang="en-US" dirty="0"/>
              <a:t>Further exploitation could lead to:</a:t>
            </a:r>
          </a:p>
          <a:p>
            <a:pPr lvl="1"/>
            <a:r>
              <a:rPr lang="en-US" dirty="0"/>
              <a:t>Extraction of sensitive data (e.g., usernames, hashed passwords).</a:t>
            </a:r>
          </a:p>
          <a:p>
            <a:pPr lvl="1"/>
            <a:r>
              <a:rPr lang="en-US" dirty="0"/>
              <a:t>Modification or deletion of database records.</a:t>
            </a:r>
          </a:p>
          <a:p>
            <a:pPr lvl="1"/>
            <a:r>
              <a:rPr lang="en-US" dirty="0"/>
              <a:t>Potential privilege escalation if administrative accounts are compromised.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533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396</TotalTime>
  <Words>368</Words>
  <Application>Microsoft Office PowerPoint</Application>
  <PresentationFormat>Widescreen</PresentationFormat>
  <Paragraphs>59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Calisto MT</vt:lpstr>
      <vt:lpstr>Wingdings 2</vt:lpstr>
      <vt:lpstr>Slate</vt:lpstr>
      <vt:lpstr>Security Vulnerability Findings</vt:lpstr>
      <vt:lpstr>Agenda</vt:lpstr>
      <vt:lpstr>Engagement Overview</vt:lpstr>
      <vt:lpstr>Summary of Findings</vt:lpstr>
      <vt:lpstr>Summary of Findings</vt:lpstr>
      <vt:lpstr>Detailed Vulnerability Analysis</vt:lpstr>
      <vt:lpstr>SQL Injection</vt:lpstr>
      <vt:lpstr>Proof of Concept</vt:lpstr>
      <vt:lpstr>Impact</vt:lpstr>
      <vt:lpstr>Recommendations</vt:lpstr>
      <vt:lpstr>Reference Links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Saif Baig</dc:creator>
  <cp:lastModifiedBy>Mohammad Saif Baig</cp:lastModifiedBy>
  <cp:revision>4</cp:revision>
  <dcterms:created xsi:type="dcterms:W3CDTF">2025-01-15T12:14:24Z</dcterms:created>
  <dcterms:modified xsi:type="dcterms:W3CDTF">2025-01-15T18:50:28Z</dcterms:modified>
</cp:coreProperties>
</file>