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schemas.openxmlformats.org/officeDocument/2006/relationships/font" Target="fonts/Merriweather-regular.fntdata"/><Relationship Id="rId12"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regular.fntdata"/><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69198f39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69198f3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69198f3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69198f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rotWithShape="1">
          <a:blip r:embed="rId3">
            <a:alphaModFix amt="39000"/>
          </a:blip>
          <a:srcRect b="-4069" l="0" r="0" t="0"/>
          <a:stretch/>
        </p:blipFill>
        <p:spPr>
          <a:xfrm>
            <a:off x="0" y="0"/>
            <a:ext cx="9144000" cy="5353050"/>
          </a:xfrm>
          <a:prstGeom prst="rect">
            <a:avLst/>
          </a:prstGeom>
          <a:noFill/>
          <a:ln>
            <a:noFill/>
          </a:ln>
        </p:spPr>
      </p:pic>
      <p:pic>
        <p:nvPicPr>
          <p:cNvPr id="129" name="Google Shape;129;p13"/>
          <p:cNvPicPr preferRelativeResize="0"/>
          <p:nvPr/>
        </p:nvPicPr>
        <p:blipFill rotWithShape="1">
          <a:blip r:embed="rId4">
            <a:alphaModFix/>
          </a:blip>
          <a:srcRect b="0" l="1339" r="-1340" t="0"/>
          <a:stretch/>
        </p:blipFill>
        <p:spPr>
          <a:xfrm>
            <a:off x="1032062" y="-1444462"/>
            <a:ext cx="7341825" cy="7341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55375" y="864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4AAD"/>
                </a:solidFill>
                <a:latin typeface="Merriweather"/>
                <a:ea typeface="Merriweather"/>
                <a:cs typeface="Merriweather"/>
                <a:sym typeface="Merriweather"/>
              </a:rPr>
              <a:t>Hippocratic Oath</a:t>
            </a:r>
            <a:endParaRPr>
              <a:solidFill>
                <a:srgbClr val="004AAD"/>
              </a:solidFill>
              <a:latin typeface="Merriweather"/>
              <a:ea typeface="Merriweather"/>
              <a:cs typeface="Merriweather"/>
              <a:sym typeface="Merriweather"/>
            </a:endParaRPr>
          </a:p>
        </p:txBody>
      </p:sp>
      <p:sp>
        <p:nvSpPr>
          <p:cNvPr id="135" name="Google Shape;135;p14"/>
          <p:cNvSpPr/>
          <p:nvPr/>
        </p:nvSpPr>
        <p:spPr>
          <a:xfrm>
            <a:off x="729275" y="1538475"/>
            <a:ext cx="7557900" cy="2716200"/>
          </a:xfrm>
          <a:prstGeom prst="horizontalScroll">
            <a:avLst>
              <a:gd fmla="val 125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6" name="Google Shape;136;p14"/>
          <p:cNvSpPr txBox="1"/>
          <p:nvPr/>
        </p:nvSpPr>
        <p:spPr>
          <a:xfrm>
            <a:off x="1726625" y="1859625"/>
            <a:ext cx="5837100" cy="20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t>“As a data professional, I pledge to uphold the highest ethical standards. I understand the importance of protecting the privacy and confidentiality of the public's data, ensuring consent for its collection and use. To the best of my ability, I will maintain transparency in my practices, strive for fairness in eliminating biases, and take full responsibility for my actions. I will prioritise data security and accuracy, always mindful of how my work impacts society, and I will diligently comply with all relevant laws and standards. I will aim to harness data for the greater good, advocating for inclusivity, diversity, and</a:t>
            </a:r>
            <a:r>
              <a:rPr lang="en-GB" sz="1100"/>
              <a:t> ethical advancement</a:t>
            </a:r>
            <a:r>
              <a:rPr lang="en-GB" sz="1100"/>
              <a:t>.  I am committed to continually educating myself and others on the importance of data ethics, dedicating myself to handling data responsibly and respectfully in all my professional endeavours.”</a:t>
            </a:r>
            <a:endParaRPr sz="11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37" name="Google Shape;137;p14"/>
          <p:cNvSpPr txBox="1"/>
          <p:nvPr/>
        </p:nvSpPr>
        <p:spPr>
          <a:xfrm>
            <a:off x="707075" y="4305600"/>
            <a:ext cx="760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004AAD"/>
                </a:solidFill>
                <a:latin typeface="Merriweather"/>
                <a:ea typeface="Merriweather"/>
                <a:cs typeface="Merriweather"/>
                <a:sym typeface="Merriweather"/>
              </a:rPr>
              <a:t>The Hippocratic Oath is a significant ethical commitment for data workers, but it is not a legal requirement for practicing.</a:t>
            </a:r>
            <a:endParaRPr>
              <a:solidFill>
                <a:srgbClr val="004AAD"/>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00575" y="148500"/>
            <a:ext cx="7038900" cy="46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4AAD"/>
                </a:solidFill>
                <a:latin typeface="Merriweather"/>
                <a:ea typeface="Merriweather"/>
                <a:cs typeface="Merriweather"/>
                <a:sym typeface="Merriweather"/>
              </a:rPr>
              <a:t>Charter for Data Governance in Genovia</a:t>
            </a:r>
            <a:endParaRPr>
              <a:solidFill>
                <a:srgbClr val="004AAD"/>
              </a:solidFill>
              <a:latin typeface="Merriweather"/>
              <a:ea typeface="Merriweather"/>
              <a:cs typeface="Merriweather"/>
              <a:sym typeface="Merriweather"/>
            </a:endParaRPr>
          </a:p>
        </p:txBody>
      </p:sp>
      <p:sp>
        <p:nvSpPr>
          <p:cNvPr id="143" name="Google Shape;143;p15"/>
          <p:cNvSpPr txBox="1"/>
          <p:nvPr>
            <p:ph idx="1" type="body"/>
          </p:nvPr>
        </p:nvSpPr>
        <p:spPr>
          <a:xfrm>
            <a:off x="208950" y="618000"/>
            <a:ext cx="8726100" cy="4525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05"/>
              <a:buNone/>
            </a:pPr>
            <a:r>
              <a:rPr b="1" lang="en-GB" sz="705">
                <a:latin typeface="Arial"/>
                <a:ea typeface="Arial"/>
                <a:cs typeface="Arial"/>
                <a:sym typeface="Arial"/>
              </a:rPr>
              <a:t>Mission Statement:</a:t>
            </a:r>
            <a:r>
              <a:rPr lang="en-GB" sz="705">
                <a:latin typeface="Arial"/>
                <a:ea typeface="Arial"/>
                <a:cs typeface="Arial"/>
                <a:sym typeface="Arial"/>
              </a:rPr>
              <a:t> The mission of our data governance body in Genovia is to promote ethical, transparent, and responsible data practices. We are committed to safeguarding the integrity, privacy, and trust of data while fostering innovation and collaboration.</a:t>
            </a:r>
            <a:endParaRPr sz="705">
              <a:latin typeface="Arial"/>
              <a:ea typeface="Arial"/>
              <a:cs typeface="Arial"/>
              <a:sym typeface="Arial"/>
            </a:endParaRPr>
          </a:p>
          <a:p>
            <a:pPr indent="-273367" lvl="0" marL="457200" rtl="0" algn="l">
              <a:lnSpc>
                <a:spcPct val="95000"/>
              </a:lnSpc>
              <a:spcBef>
                <a:spcPts val="1200"/>
              </a:spcBef>
              <a:spcAft>
                <a:spcPts val="0"/>
              </a:spcAft>
              <a:buSzPts val="705"/>
              <a:buFont typeface="Arial"/>
              <a:buAutoNum type="arabicPeriod"/>
            </a:pPr>
            <a:r>
              <a:rPr b="1" lang="en-GB" sz="705">
                <a:latin typeface="Arial"/>
                <a:ea typeface="Arial"/>
                <a:cs typeface="Arial"/>
                <a:sym typeface="Arial"/>
              </a:rPr>
              <a:t>GDPR and Privacy Compliance:</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will uphold the privacy rights of individuals in accordance with GDPR and other relevant privacy laws, where possible and to the best of our abilities.</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Outside of extenuating circumstances, personal data will be anonymized to maintain privacy, and stringent measures will be taken, to the best of our abilities, to protect the data from breaches and misuse.</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Personal data protected by the personal rights of Genovians will be handled with utmost care, where possible, ensuring that their rights are preserved and respected.</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Data should only be collected when consent has been given, apart from where legal exceptions apply.</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Data collection and use will follow strict processes to ensure ethical standards are upheld at all levels in our  organization, to the best of our abilities.</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Access and Compliance:</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Access granted to personal and government data will be given where possible, provided the rules are adhered to.</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All data users must specify the intent of their data use clearly and adhere to the stated purpose, to the best of their abilities</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Transparency and Accountability:</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commit to promoting transparency in our data practices; all actions and decisions regarding data usage are to be made open and understandable to the public, where possible.</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Individuals have the right to request any data held about them, and these requests will be fulfilled promptly and accurately, to the best of our abilities. All data held on the individual must be released, where possible.</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Bias Mitigation:</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will actively identify and mitigate biases in data sources and datasets, ensuring that data collection, analysis, and interpretation are fair and impartial, to the best of our abilities.</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Special care will be taken to only utilize pre-vetted data sources, where possible. These will be vetted according to policies and frameworks.</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Preventing Data Corruption and Public Opinion Shaping:</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Robust measures will be implemented, where possible, to protect data from unauthorized access, tampering, and falsification.</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will resist and expose, to the best of our abilities, any unethical use of data intended to manipulate public opinion, ensuring that data serves truth and constructive purposes.</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Responsibility and Recompense:</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If damages occur  through negligence or intentional data misuse, we will assume financial responsibility, and victims will be recompensed fairly, where possible.</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Combating Malicious Intent and Misuse:</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will be vigilant against the misuse of data for malicious purposes, including scams, fraud, or any form of harm to individuals or communities.</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will take swift and decisive action, to the best of our abilities, to report and rectify any instances of data misuse.</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Data Integrity and Manipulation:</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will aim to make our data manipulation practices transparent, accurate, and truthful, aiming to avoid any alteration that could mislead or distort the intended meaning, where possible.</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will clearly document all data transformations  and make them accessible for review and verification, to the best of our abilities.</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Ethical Data Use and Audits:</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We agree to be audited by an independent group on our data usage to ensure ethical handling.</a:t>
            </a:r>
            <a:endParaRPr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Any instance of data misuse or unethical behavior will be promptly addressed and rectified, to the best of our abilities.</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AutoNum type="arabicPeriod"/>
            </a:pPr>
            <a:r>
              <a:rPr b="1" lang="en-GB" sz="705">
                <a:latin typeface="Arial"/>
                <a:ea typeface="Arial"/>
                <a:cs typeface="Arial"/>
                <a:sym typeface="Arial"/>
              </a:rPr>
              <a:t>Education and Training:</a:t>
            </a:r>
            <a:endParaRPr b="1" sz="705">
              <a:latin typeface="Arial"/>
              <a:ea typeface="Arial"/>
              <a:cs typeface="Arial"/>
              <a:sym typeface="Arial"/>
            </a:endParaRPr>
          </a:p>
          <a:p>
            <a:pPr indent="-273367" lvl="1" marL="914400" rtl="0" algn="l">
              <a:lnSpc>
                <a:spcPct val="95000"/>
              </a:lnSpc>
              <a:spcBef>
                <a:spcPts val="0"/>
              </a:spcBef>
              <a:spcAft>
                <a:spcPts val="0"/>
              </a:spcAft>
              <a:buClr>
                <a:srgbClr val="004AAD"/>
              </a:buClr>
              <a:buSzPts val="705"/>
              <a:buFont typeface="Arial"/>
              <a:buChar char="○"/>
            </a:pPr>
            <a:r>
              <a:rPr lang="en-GB" sz="705">
                <a:latin typeface="Arial"/>
                <a:ea typeface="Arial"/>
                <a:cs typeface="Arial"/>
                <a:sym typeface="Arial"/>
              </a:rPr>
              <a:t>Continuous education and training will be provided, where possible, to data professionals on ethical data practices, privacy laws, and emerging issues in data governance.</a:t>
            </a:r>
            <a:endParaRPr sz="705">
              <a:latin typeface="Arial"/>
              <a:ea typeface="Arial"/>
              <a:cs typeface="Arial"/>
              <a:sym typeface="Arial"/>
            </a:endParaRPr>
          </a:p>
          <a:p>
            <a:pPr indent="0" lvl="0" marL="0" rtl="0" algn="l">
              <a:lnSpc>
                <a:spcPct val="95000"/>
              </a:lnSpc>
              <a:spcBef>
                <a:spcPts val="1200"/>
              </a:spcBef>
              <a:spcAft>
                <a:spcPts val="0"/>
              </a:spcAft>
              <a:buSzPts val="605"/>
              <a:buNone/>
            </a:pPr>
            <a:r>
              <a:rPr lang="en-GB" sz="705">
                <a:latin typeface="Arial"/>
                <a:ea typeface="Arial"/>
                <a:cs typeface="Arial"/>
                <a:sym typeface="Arial"/>
              </a:rPr>
              <a:t>By agreeing  to this charter, we pledge to uphold the highest standards of ethical data governance, ensuring that our data practices benefit all citizens of Genovia whilst also protecting their rights and privacy. We will assume the liability and responsibility of upholding these standards and understand the consequences of failing to do so.</a:t>
            </a:r>
            <a:endParaRPr sz="705">
              <a:latin typeface="Arial"/>
              <a:ea typeface="Arial"/>
              <a:cs typeface="Arial"/>
              <a:sym typeface="Arial"/>
            </a:endParaRPr>
          </a:p>
          <a:p>
            <a:pPr indent="0" lvl="0" marL="0" rtl="0" algn="l">
              <a:lnSpc>
                <a:spcPct val="95000"/>
              </a:lnSpc>
              <a:spcBef>
                <a:spcPts val="1200"/>
              </a:spcBef>
              <a:spcAft>
                <a:spcPts val="1200"/>
              </a:spcAft>
              <a:buSzPts val="605"/>
              <a:buNone/>
            </a:pPr>
            <a:r>
              <a:t/>
            </a:r>
            <a:endParaRPr sz="814"/>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