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4876800" cy="7620000"/>
  <p:notesSz cx="6858000" cy="9144000"/>
  <p:embeddedFontLst>
    <p:embeddedFont>
      <p:font typeface="Cinzel Decorative" charset="1" panose="00000500000000000000"/>
      <p:regular r:id="rId21"/>
    </p:embeddedFont>
    <p:embeddedFont>
      <p:font typeface="Pixellance" charset="1" panose="00000000000000000000"/>
      <p:regular r:id="rId22"/>
    </p:embeddedFont>
    <p:embeddedFont>
      <p:font typeface="Canva Sans" charset="1" panose="020B0503030501040103"/>
      <p:regular r:id="rId23"/>
    </p:embeddedFont>
    <p:embeddedFont>
      <p:font typeface="Canva Sans Bold" charset="1" panose="020B0803030501040103"/>
      <p:regular r:id="rId24"/>
    </p:embeddedFont>
    <p:embeddedFont>
      <p:font typeface="Canva Sans Italics" charset="1" panose="020B05030305010401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github.com/tha-is/portfolio" TargetMode="External" Type="http://schemas.openxmlformats.org/officeDocument/2006/relationships/hyperlink"/><Relationship Id="rId3" Target="../media/image4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https://github.com/tha-is/prompts-recipe-to-create-a-ebook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4876800" cy="7620000"/>
          </a:xfrm>
          <a:custGeom>
            <a:avLst/>
            <a:gdLst/>
            <a:ahLst/>
            <a:cxnLst/>
            <a:rect r="r" b="b" t="t" l="l"/>
            <a:pathLst>
              <a:path h="7620000" w="4876800">
                <a:moveTo>
                  <a:pt x="0" y="0"/>
                </a:moveTo>
                <a:lnTo>
                  <a:pt x="4876800" y="0"/>
                </a:lnTo>
                <a:lnTo>
                  <a:pt x="4876800" y="7620000"/>
                </a:lnTo>
                <a:lnTo>
                  <a:pt x="0" y="7620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83" t="0" r="-2083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659320"/>
            <a:ext cx="4876800" cy="481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A Feiticeira do Código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1112000"/>
            <a:ext cx="4876800" cy="240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Forje um Portfólio fácil e profissional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45306" y="7332162"/>
            <a:ext cx="2186188" cy="153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Pixellance"/>
                <a:ea typeface="Pixellance"/>
                <a:cs typeface="Pixellance"/>
                <a:sym typeface="Pixellance"/>
              </a:rPr>
              <a:t>HTML - CSS - BOOTSTRAP - JAVASCRIPT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A20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85143" y="2390222"/>
            <a:ext cx="3506514" cy="277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49"/>
              </a:lnSpc>
            </a:pPr>
            <a:r>
              <a:rPr lang="en-US" sz="16177">
                <a:solidFill>
                  <a:srgbClr val="969AB6">
                    <a:alpha val="20784"/>
                  </a:srgbClr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05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942138" y="3343678"/>
            <a:ext cx="348511" cy="348511"/>
          </a:xfrm>
          <a:custGeom>
            <a:avLst/>
            <a:gdLst/>
            <a:ahLst/>
            <a:cxnLst/>
            <a:rect r="r" b="b" t="t" l="l"/>
            <a:pathLst>
              <a:path h="348511" w="348511">
                <a:moveTo>
                  <a:pt x="0" y="0"/>
                </a:moveTo>
                <a:lnTo>
                  <a:pt x="348511" y="0"/>
                </a:lnTo>
                <a:lnTo>
                  <a:pt x="348511" y="348511"/>
                </a:lnTo>
                <a:lnTo>
                  <a:pt x="0" y="3485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71488" y="3771952"/>
            <a:ext cx="3133824" cy="549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O S</a:t>
            </a:r>
            <a:r>
              <a:rPr lang="en-US" sz="1600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opro da Interatividade </a:t>
            </a:r>
          </a:p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(JavaScript)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89460" y="5265374"/>
            <a:ext cx="3697880" cy="336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"/>
              </a:lnSpc>
            </a:pPr>
            <a:r>
              <a:rPr lang="en-US" sz="999">
                <a:solidFill>
                  <a:srgbClr val="E5E5E5"/>
                </a:solidFill>
                <a:latin typeface="Canva Sans"/>
                <a:ea typeface="Canva Sans"/>
                <a:cs typeface="Canva Sans"/>
                <a:sym typeface="Canva Sans"/>
              </a:rPr>
              <a:t>O JavaScript é o </a:t>
            </a:r>
            <a:r>
              <a:rPr lang="en-US" sz="999" b="true">
                <a:solidFill>
                  <a:srgbClr val="E5E5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ve</a:t>
            </a:r>
            <a:r>
              <a:rPr lang="en-US" b="true" sz="999">
                <a:solidFill>
                  <a:srgbClr val="E5E5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nto da vida</a:t>
            </a:r>
            <a:r>
              <a:rPr lang="en-US" sz="999">
                <a:solidFill>
                  <a:srgbClr val="E5E5E5"/>
                </a:solidFill>
                <a:latin typeface="Canva Sans"/>
                <a:ea typeface="Canva Sans"/>
                <a:cs typeface="Canva Sans"/>
                <a:sym typeface="Canva Sans"/>
              </a:rPr>
              <a:t> — anima o que era estático, desperta o código.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655985" y="5165362"/>
            <a:ext cx="1564830" cy="0"/>
          </a:xfrm>
          <a:prstGeom prst="line">
            <a:avLst/>
          </a:prstGeom>
          <a:ln cap="flat" w="9525">
            <a:solidFill>
              <a:srgbClr val="BFBFB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5E5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9965" y="1150461"/>
            <a:ext cx="248619" cy="274934"/>
          </a:xfrm>
          <a:custGeom>
            <a:avLst/>
            <a:gdLst/>
            <a:ahLst/>
            <a:cxnLst/>
            <a:rect r="r" b="b" t="t" l="l"/>
            <a:pathLst>
              <a:path h="274934" w="248619">
                <a:moveTo>
                  <a:pt x="0" y="0"/>
                </a:moveTo>
                <a:lnTo>
                  <a:pt x="248619" y="0"/>
                </a:lnTo>
                <a:lnTo>
                  <a:pt x="248619" y="274934"/>
                </a:lnTo>
                <a:lnTo>
                  <a:pt x="0" y="2749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346" t="-5686" r="0" b="-2567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482572" y="367707"/>
            <a:ext cx="5108" cy="1057688"/>
          </a:xfrm>
          <a:prstGeom prst="line">
            <a:avLst/>
          </a:prstGeom>
          <a:ln cap="flat" w="9525">
            <a:solidFill>
              <a:srgbClr val="BFBF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650019" y="462275"/>
            <a:ext cx="348511" cy="348511"/>
          </a:xfrm>
          <a:custGeom>
            <a:avLst/>
            <a:gdLst/>
            <a:ahLst/>
            <a:cxnLst/>
            <a:rect r="r" b="b" t="t" l="l"/>
            <a:pathLst>
              <a:path h="348511" w="348511">
                <a:moveTo>
                  <a:pt x="0" y="0"/>
                </a:moveTo>
                <a:lnTo>
                  <a:pt x="348511" y="0"/>
                </a:lnTo>
                <a:lnTo>
                  <a:pt x="348511" y="348512"/>
                </a:lnTo>
                <a:lnTo>
                  <a:pt x="0" y="3485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1863568"/>
            <a:ext cx="4876800" cy="3218688"/>
          </a:xfrm>
          <a:custGeom>
            <a:avLst/>
            <a:gdLst/>
            <a:ahLst/>
            <a:cxnLst/>
            <a:rect r="r" b="b" t="t" l="l"/>
            <a:pathLst>
              <a:path h="3218688" w="4876800">
                <a:moveTo>
                  <a:pt x="0" y="0"/>
                </a:moveTo>
                <a:lnTo>
                  <a:pt x="4876800" y="0"/>
                </a:lnTo>
                <a:lnTo>
                  <a:pt x="4876800" y="3218688"/>
                </a:lnTo>
                <a:lnTo>
                  <a:pt x="0" y="32186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60455" y="490197"/>
            <a:ext cx="2529690" cy="264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 Sopro da </a:t>
            </a:r>
            <a:r>
              <a:rPr lang="en-US" sz="1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Interatividade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60455" y="1207081"/>
            <a:ext cx="2529690" cy="184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9"/>
              </a:lnSpc>
            </a:pPr>
            <a:r>
              <a:rPr lang="en-US" sz="999">
                <a:solidFill>
                  <a:srgbClr val="000000"/>
                </a:solidFill>
                <a:latin typeface="Pixellance"/>
                <a:ea typeface="Pixellance"/>
                <a:cs typeface="Pixellance"/>
                <a:sym typeface="Pixellance"/>
              </a:rPr>
              <a:t>JAVASC</a:t>
            </a:r>
            <a:r>
              <a:rPr lang="en-US" sz="999">
                <a:solidFill>
                  <a:srgbClr val="000000"/>
                </a:solidFill>
                <a:latin typeface="Pixellance"/>
                <a:ea typeface="Pixellance"/>
                <a:cs typeface="Pixellance"/>
                <a:sym typeface="Pixellance"/>
              </a:rPr>
              <a:t>RIPT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7258" y="5491831"/>
            <a:ext cx="4536085" cy="1092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🌪️ </a:t>
            </a:r>
            <a:r>
              <a:rPr lang="en-US" sz="16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F</a:t>
            </a:r>
            <a:r>
              <a:rPr lang="en-US" sz="16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eitiço</a:t>
            </a:r>
            <a:r>
              <a:rPr lang="en-US" sz="1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um toque do mouse e o card ganha vida.</a:t>
            </a:r>
          </a:p>
          <a:p>
            <a:pPr algn="l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Assim, o portfólio respira — como um ser mágico criado por suas próprias mãos.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A20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85143" y="2390222"/>
            <a:ext cx="3506514" cy="277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49"/>
              </a:lnSpc>
            </a:pPr>
            <a:r>
              <a:rPr lang="en-US" sz="16177">
                <a:solidFill>
                  <a:srgbClr val="969AB6">
                    <a:alpha val="20784"/>
                  </a:srgbClr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06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942138" y="3343678"/>
            <a:ext cx="348511" cy="348511"/>
          </a:xfrm>
          <a:custGeom>
            <a:avLst/>
            <a:gdLst/>
            <a:ahLst/>
            <a:cxnLst/>
            <a:rect r="r" b="b" t="t" l="l"/>
            <a:pathLst>
              <a:path h="348511" w="348511">
                <a:moveTo>
                  <a:pt x="0" y="0"/>
                </a:moveTo>
                <a:lnTo>
                  <a:pt x="348511" y="0"/>
                </a:lnTo>
                <a:lnTo>
                  <a:pt x="348511" y="348511"/>
                </a:lnTo>
                <a:lnTo>
                  <a:pt x="0" y="3485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94399" y="3714750"/>
            <a:ext cx="2688001" cy="273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O </a:t>
            </a:r>
            <a:r>
              <a:rPr lang="en-US" sz="1600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Encantamento Final</a:t>
            </a:r>
          </a:p>
        </p:txBody>
      </p:sp>
      <p:sp>
        <p:nvSpPr>
          <p:cNvPr name="AutoShape 5" id="5"/>
          <p:cNvSpPr/>
          <p:nvPr/>
        </p:nvSpPr>
        <p:spPr>
          <a:xfrm flipH="true">
            <a:off x="1655985" y="5165362"/>
            <a:ext cx="1564830" cy="0"/>
          </a:xfrm>
          <a:prstGeom prst="line">
            <a:avLst/>
          </a:prstGeom>
          <a:ln cap="flat" w="9525">
            <a:solidFill>
              <a:srgbClr val="BFBFB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5E5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60455" y="490197"/>
            <a:ext cx="2529690" cy="264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 Encantamento Fi</a:t>
            </a:r>
            <a:r>
              <a:rPr lang="en-US" sz="1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nal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60455" y="1207081"/>
            <a:ext cx="2529690" cy="184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9"/>
              </a:lnSpc>
            </a:pPr>
            <a:r>
              <a:rPr lang="en-US" sz="999">
                <a:solidFill>
                  <a:srgbClr val="000000"/>
                </a:solidFill>
                <a:latin typeface="Pixellance"/>
                <a:ea typeface="Pixellance"/>
                <a:cs typeface="Pixellance"/>
                <a:sym typeface="Pixellance"/>
              </a:rPr>
              <a:t>HTML,</a:t>
            </a:r>
            <a:r>
              <a:rPr lang="en-US" sz="999">
                <a:solidFill>
                  <a:srgbClr val="000000"/>
                </a:solidFill>
                <a:latin typeface="Pixellance"/>
                <a:ea typeface="Pixellance"/>
                <a:cs typeface="Pixellance"/>
                <a:sym typeface="Pixellance"/>
              </a:rPr>
              <a:t> CSS, BOOTSTRAP E JS.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87680" y="1834993"/>
            <a:ext cx="3697880" cy="3025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</a:t>
            </a:r>
            <a:r>
              <a:rPr lang="en-US" sz="1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 fim, una todos os feitiços: HTML, CSS, Bootstrap e JS.</a:t>
            </a:r>
          </a:p>
          <a:p>
            <a:pPr algn="l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 resultado? Um portfólio que reflete quem você é — um(a) mago(a) do código, capaz de transformar pixels em poesia.</a:t>
            </a:r>
          </a:p>
          <a:p>
            <a:pPr algn="l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“Não há magia mais poderosa que o código bem escrito.”</a:t>
            </a:r>
          </a:p>
          <a:p>
            <a:pPr algn="l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🔗 </a:t>
            </a:r>
            <a:r>
              <a:rPr lang="en-US" sz="1600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2" tooltip="https://github.com/tha-is/portfolio"/>
              </a:rPr>
              <a:t>Ver código completo no grimório de Thais</a:t>
            </a:r>
          </a:p>
          <a:p>
            <a:pPr algn="l">
              <a:lnSpc>
                <a:spcPts val="2240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699965" y="1150461"/>
            <a:ext cx="248619" cy="274934"/>
          </a:xfrm>
          <a:custGeom>
            <a:avLst/>
            <a:gdLst/>
            <a:ahLst/>
            <a:cxnLst/>
            <a:rect r="r" b="b" t="t" l="l"/>
            <a:pathLst>
              <a:path h="274934" w="248619">
                <a:moveTo>
                  <a:pt x="0" y="0"/>
                </a:moveTo>
                <a:lnTo>
                  <a:pt x="248619" y="0"/>
                </a:lnTo>
                <a:lnTo>
                  <a:pt x="248619" y="274934"/>
                </a:lnTo>
                <a:lnTo>
                  <a:pt x="0" y="2749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346" t="-5686" r="0" b="-2567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482572" y="367707"/>
            <a:ext cx="5108" cy="1057688"/>
          </a:xfrm>
          <a:prstGeom prst="line">
            <a:avLst/>
          </a:prstGeom>
          <a:ln cap="flat" w="9525">
            <a:solidFill>
              <a:srgbClr val="BFBF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650019" y="462275"/>
            <a:ext cx="348511" cy="348511"/>
          </a:xfrm>
          <a:custGeom>
            <a:avLst/>
            <a:gdLst/>
            <a:ahLst/>
            <a:cxnLst/>
            <a:rect r="r" b="b" t="t" l="l"/>
            <a:pathLst>
              <a:path h="348511" w="348511">
                <a:moveTo>
                  <a:pt x="0" y="0"/>
                </a:moveTo>
                <a:lnTo>
                  <a:pt x="348511" y="0"/>
                </a:lnTo>
                <a:lnTo>
                  <a:pt x="348511" y="348512"/>
                </a:lnTo>
                <a:lnTo>
                  <a:pt x="0" y="3485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A20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85143" y="2390222"/>
            <a:ext cx="3506514" cy="277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49"/>
              </a:lnSpc>
            </a:pPr>
            <a:r>
              <a:rPr lang="en-US" sz="16177">
                <a:solidFill>
                  <a:srgbClr val="969AB6">
                    <a:alpha val="20784"/>
                  </a:srgbClr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--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942138" y="3343678"/>
            <a:ext cx="348511" cy="348511"/>
          </a:xfrm>
          <a:custGeom>
            <a:avLst/>
            <a:gdLst/>
            <a:ahLst/>
            <a:cxnLst/>
            <a:rect r="r" b="b" t="t" l="l"/>
            <a:pathLst>
              <a:path h="348511" w="348511">
                <a:moveTo>
                  <a:pt x="0" y="0"/>
                </a:moveTo>
                <a:lnTo>
                  <a:pt x="348511" y="0"/>
                </a:lnTo>
                <a:lnTo>
                  <a:pt x="348511" y="348511"/>
                </a:lnTo>
                <a:lnTo>
                  <a:pt x="0" y="3485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70521" y="3714750"/>
            <a:ext cx="1935758" cy="273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Agradecimentos</a:t>
            </a:r>
          </a:p>
        </p:txBody>
      </p:sp>
      <p:sp>
        <p:nvSpPr>
          <p:cNvPr name="AutoShape 5" id="5"/>
          <p:cNvSpPr/>
          <p:nvPr/>
        </p:nvSpPr>
        <p:spPr>
          <a:xfrm flipH="true">
            <a:off x="1655985" y="5165362"/>
            <a:ext cx="1564830" cy="0"/>
          </a:xfrm>
          <a:prstGeom prst="line">
            <a:avLst/>
          </a:prstGeom>
          <a:ln cap="flat" w="9525">
            <a:solidFill>
              <a:srgbClr val="BFBFB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5E5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9965" y="1150461"/>
            <a:ext cx="248619" cy="274934"/>
          </a:xfrm>
          <a:custGeom>
            <a:avLst/>
            <a:gdLst/>
            <a:ahLst/>
            <a:cxnLst/>
            <a:rect r="r" b="b" t="t" l="l"/>
            <a:pathLst>
              <a:path h="274934" w="248619">
                <a:moveTo>
                  <a:pt x="0" y="0"/>
                </a:moveTo>
                <a:lnTo>
                  <a:pt x="248619" y="0"/>
                </a:lnTo>
                <a:lnTo>
                  <a:pt x="248619" y="274934"/>
                </a:lnTo>
                <a:lnTo>
                  <a:pt x="0" y="2749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346" t="-5686" r="0" b="-2567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482572" y="367707"/>
            <a:ext cx="5108" cy="1057688"/>
          </a:xfrm>
          <a:prstGeom prst="line">
            <a:avLst/>
          </a:prstGeom>
          <a:ln cap="flat" w="9525">
            <a:solidFill>
              <a:srgbClr val="BFBF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650019" y="462275"/>
            <a:ext cx="348511" cy="348511"/>
          </a:xfrm>
          <a:custGeom>
            <a:avLst/>
            <a:gdLst/>
            <a:ahLst/>
            <a:cxnLst/>
            <a:rect r="r" b="b" t="t" l="l"/>
            <a:pathLst>
              <a:path h="348511" w="348511">
                <a:moveTo>
                  <a:pt x="0" y="0"/>
                </a:moveTo>
                <a:lnTo>
                  <a:pt x="348511" y="0"/>
                </a:lnTo>
                <a:lnTo>
                  <a:pt x="348511" y="348512"/>
                </a:lnTo>
                <a:lnTo>
                  <a:pt x="0" y="3485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050526" y="5117985"/>
            <a:ext cx="749549" cy="1212314"/>
          </a:xfrm>
          <a:custGeom>
            <a:avLst/>
            <a:gdLst/>
            <a:ahLst/>
            <a:cxnLst/>
            <a:rect r="r" b="b" t="t" l="l"/>
            <a:pathLst>
              <a:path h="1212314" w="749549">
                <a:moveTo>
                  <a:pt x="0" y="0"/>
                </a:moveTo>
                <a:lnTo>
                  <a:pt x="749549" y="0"/>
                </a:lnTo>
                <a:lnTo>
                  <a:pt x="749549" y="1212313"/>
                </a:lnTo>
                <a:lnTo>
                  <a:pt x="0" y="12123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87680" y="1834993"/>
            <a:ext cx="3697880" cy="5511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Esse e-book foi gerado por IA e diagramado por humano. O passo a passo se encontra no meu Github.</a:t>
            </a:r>
          </a:p>
          <a:p>
            <a:pPr algn="l">
              <a:lnSpc>
                <a:spcPts val="2240"/>
              </a:lnSpc>
            </a:pPr>
          </a:p>
          <a:p>
            <a:pPr algn="l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Esse conteúdo foi gerado com fins didáticos de construção, não foi realizado uma validação cuidadosa humana no conteúdo e pode conter erros gerados por uma IA.</a:t>
            </a:r>
          </a:p>
          <a:p>
            <a:pPr algn="l">
              <a:lnSpc>
                <a:spcPts val="2240"/>
              </a:lnSpc>
            </a:pPr>
          </a:p>
          <a:p>
            <a:pPr algn="l">
              <a:lnSpc>
                <a:spcPts val="2240"/>
              </a:lnSpc>
            </a:pPr>
          </a:p>
          <a:p>
            <a:pPr algn="l">
              <a:lnSpc>
                <a:spcPts val="2240"/>
              </a:lnSpc>
            </a:pPr>
          </a:p>
          <a:p>
            <a:pPr algn="l">
              <a:lnSpc>
                <a:spcPts val="2240"/>
              </a:lnSpc>
            </a:pPr>
          </a:p>
          <a:p>
            <a:pPr algn="l">
              <a:lnSpc>
                <a:spcPts val="2240"/>
              </a:lnSpc>
            </a:pPr>
          </a:p>
          <a:p>
            <a:pPr algn="l">
              <a:lnSpc>
                <a:spcPts val="2240"/>
              </a:lnSpc>
            </a:pPr>
          </a:p>
          <a:p>
            <a:pPr algn="l">
              <a:lnSpc>
                <a:spcPts val="2240"/>
              </a:lnSpc>
            </a:pPr>
          </a:p>
          <a:p>
            <a:pPr algn="l">
              <a:lnSpc>
                <a:spcPts val="2240"/>
              </a:lnSpc>
            </a:pPr>
          </a:p>
          <a:p>
            <a:pPr algn="ctr">
              <a:lnSpc>
                <a:spcPts val="2240"/>
              </a:lnSpc>
            </a:pPr>
          </a:p>
          <a:p>
            <a:pPr algn="ctr">
              <a:lnSpc>
                <a:spcPts val="2240"/>
              </a:lnSpc>
            </a:pPr>
            <a:r>
              <a:rPr lang="en-US" sz="1600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7" tooltip="https://github.com/tha-is/prompts-recipe-to-create-a-ebook"/>
              </a:rPr>
              <a:t>https://github.com/tha-is/prompts-recipe-to-create-a-ebook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60455" y="490197"/>
            <a:ext cx="2529690" cy="264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 Encantamento Fi</a:t>
            </a:r>
            <a:r>
              <a:rPr lang="en-US" sz="1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nal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60455" y="1207081"/>
            <a:ext cx="2529690" cy="184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9"/>
              </a:lnSpc>
            </a:pPr>
            <a:r>
              <a:rPr lang="en-US" sz="999">
                <a:solidFill>
                  <a:srgbClr val="000000"/>
                </a:solidFill>
                <a:latin typeface="Pixellance"/>
                <a:ea typeface="Pixellance"/>
                <a:cs typeface="Pixellance"/>
                <a:sym typeface="Pixellance"/>
              </a:rPr>
              <a:t>HTML,</a:t>
            </a:r>
            <a:r>
              <a:rPr lang="en-US" sz="999">
                <a:solidFill>
                  <a:srgbClr val="000000"/>
                </a:solidFill>
                <a:latin typeface="Pixellance"/>
                <a:ea typeface="Pixellance"/>
                <a:cs typeface="Pixellance"/>
                <a:sym typeface="Pixellance"/>
              </a:rPr>
              <a:t> CSS, BOOTSTRAP E JS.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A20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85143" y="2390222"/>
            <a:ext cx="3506514" cy="277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49"/>
              </a:lnSpc>
            </a:pPr>
            <a:r>
              <a:rPr lang="en-US" sz="16177">
                <a:solidFill>
                  <a:srgbClr val="969AB6">
                    <a:alpha val="20784"/>
                  </a:srgbClr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01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942138" y="3343678"/>
            <a:ext cx="348511" cy="348511"/>
          </a:xfrm>
          <a:custGeom>
            <a:avLst/>
            <a:gdLst/>
            <a:ahLst/>
            <a:cxnLst/>
            <a:rect r="r" b="b" t="t" l="l"/>
            <a:pathLst>
              <a:path h="348511" w="348511">
                <a:moveTo>
                  <a:pt x="0" y="0"/>
                </a:moveTo>
                <a:lnTo>
                  <a:pt x="348511" y="0"/>
                </a:lnTo>
                <a:lnTo>
                  <a:pt x="348511" y="348511"/>
                </a:lnTo>
                <a:lnTo>
                  <a:pt x="0" y="3485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52516" y="3771900"/>
            <a:ext cx="2971767" cy="273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O </a:t>
            </a:r>
            <a:r>
              <a:rPr lang="en-US" sz="1600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Espelho das Inspirações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89460" y="5255849"/>
            <a:ext cx="3697880" cy="860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000">
                <a:solidFill>
                  <a:srgbClr val="E5E5E5"/>
                </a:solidFill>
                <a:latin typeface="Canva Sans"/>
                <a:ea typeface="Canva Sans"/>
                <a:cs typeface="Canva Sans"/>
                <a:sym typeface="Canva Sans"/>
              </a:rPr>
              <a:t>A</a:t>
            </a:r>
            <a:r>
              <a:rPr lang="en-US" sz="1000">
                <a:solidFill>
                  <a:srgbClr val="E5E5E5"/>
                </a:solidFill>
                <a:latin typeface="Canva Sans"/>
                <a:ea typeface="Canva Sans"/>
                <a:cs typeface="Canva Sans"/>
                <a:sym typeface="Canva Sans"/>
              </a:rPr>
              <a:t>ntes de lançar o primeiro feitiço de código, o verdadeiro feiticeiro do front-end contempla o Espelho das Inspirações — o </a:t>
            </a:r>
            <a:r>
              <a:rPr lang="en-US" b="true" sz="1000">
                <a:solidFill>
                  <a:srgbClr val="E5E5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Pinterest</a:t>
            </a:r>
            <a:r>
              <a:rPr lang="en-US" sz="1000">
                <a:solidFill>
                  <a:srgbClr val="E5E5E5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algn="ctr">
              <a:lnSpc>
                <a:spcPts val="1400"/>
              </a:lnSpc>
            </a:pPr>
            <a:r>
              <a:rPr lang="en-US" sz="1000">
                <a:solidFill>
                  <a:srgbClr val="E5E5E5"/>
                </a:solidFill>
                <a:latin typeface="Canva Sans"/>
                <a:ea typeface="Canva Sans"/>
                <a:cs typeface="Canva Sans"/>
                <a:sym typeface="Canva Sans"/>
              </a:rPr>
              <a:t> É lá que brilham os portfólios dos grandes magos do design: UX designers que dominam a harmonia, o espaço e a beleza.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655985" y="5165362"/>
            <a:ext cx="1564830" cy="0"/>
          </a:xfrm>
          <a:prstGeom prst="line">
            <a:avLst/>
          </a:prstGeom>
          <a:ln cap="flat" w="9525">
            <a:solidFill>
              <a:srgbClr val="BFBFB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5E5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60455" y="352118"/>
            <a:ext cx="2529690" cy="540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 Espelho das </a:t>
            </a:r>
            <a:r>
              <a:rPr lang="en-US" sz="1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Inspirações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60455" y="1222520"/>
            <a:ext cx="2529690" cy="153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"/>
              </a:lnSpc>
            </a:pPr>
            <a:r>
              <a:rPr lang="en-US" sz="800">
                <a:solidFill>
                  <a:srgbClr val="000000"/>
                </a:solidFill>
                <a:latin typeface="Pixellance"/>
                <a:ea typeface="Pixellance"/>
                <a:cs typeface="Pixellance"/>
                <a:sym typeface="Pixellance"/>
              </a:rPr>
              <a:t>PINTEREST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87680" y="1771800"/>
            <a:ext cx="3697880" cy="4958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✨ Fei</a:t>
            </a:r>
            <a:r>
              <a:rPr lang="en-US" sz="1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tiço de Inspiração:</a:t>
            </a:r>
          </a:p>
          <a:p>
            <a:pPr algn="l" marL="345441" indent="-172721" lvl="1">
              <a:lnSpc>
                <a:spcPts val="2240"/>
              </a:lnSpc>
              <a:buAutoNum type="arabicPeriod" startAt="1"/>
            </a:pPr>
            <a:r>
              <a:rPr lang="en-US" sz="1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Acesse o Pinterest e procure por “UX portfolio layout”.</a:t>
            </a:r>
          </a:p>
          <a:p>
            <a:pPr algn="l" marL="345441" indent="-172721" lvl="1">
              <a:lnSpc>
                <a:spcPts val="2240"/>
              </a:lnSpc>
              <a:buAutoNum type="arabicPeriod" startAt="1"/>
            </a:pPr>
            <a:r>
              <a:rPr lang="en-US" sz="1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Escolha alguns modelos que encantem seus olhos.</a:t>
            </a:r>
          </a:p>
          <a:p>
            <a:pPr algn="l" marL="345441" indent="-172721" lvl="1">
              <a:lnSpc>
                <a:spcPts val="2240"/>
              </a:lnSpc>
              <a:buAutoNum type="arabicPeriod" startAt="1"/>
            </a:pPr>
            <a:r>
              <a:rPr lang="en-US" sz="1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 o HTML e o CSS como pincéis para recriar essa atmosfera — não idêntica, mas inspirada.</a:t>
            </a:r>
          </a:p>
          <a:p>
            <a:pPr algn="l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Assim nasce o primeiro encantamento:</a:t>
            </a:r>
          </a:p>
          <a:p>
            <a:pPr algn="l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um </a:t>
            </a:r>
            <a:r>
              <a:rPr lang="en-US" sz="1600" b="true">
                <a:solidFill>
                  <a:srgbClr val="53407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layout profissional</a:t>
            </a:r>
            <a:r>
              <a:rPr lang="en-US" sz="1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mesmo sem ser um UX designer.</a:t>
            </a:r>
          </a:p>
          <a:p>
            <a:pPr algn="l">
              <a:lnSpc>
                <a:spcPts val="2240"/>
              </a:lnSpc>
            </a:pPr>
          </a:p>
          <a:p>
            <a:pPr algn="l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 as ideias claras, seguimos para o próximo ritual: invocar a estrutura com HTML.</a:t>
            </a:r>
          </a:p>
          <a:p>
            <a:pPr algn="l">
              <a:lnSpc>
                <a:spcPts val="2240"/>
              </a:lnSpc>
            </a:pPr>
          </a:p>
          <a:p>
            <a:pPr algn="l">
              <a:lnSpc>
                <a:spcPts val="2240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699965" y="1150461"/>
            <a:ext cx="248619" cy="274934"/>
          </a:xfrm>
          <a:custGeom>
            <a:avLst/>
            <a:gdLst/>
            <a:ahLst/>
            <a:cxnLst/>
            <a:rect r="r" b="b" t="t" l="l"/>
            <a:pathLst>
              <a:path h="274934" w="248619">
                <a:moveTo>
                  <a:pt x="0" y="0"/>
                </a:moveTo>
                <a:lnTo>
                  <a:pt x="248619" y="0"/>
                </a:lnTo>
                <a:lnTo>
                  <a:pt x="248619" y="274934"/>
                </a:lnTo>
                <a:lnTo>
                  <a:pt x="0" y="2749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346" t="-5686" r="0" b="-2567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492442" y="380715"/>
            <a:ext cx="5108" cy="1076738"/>
          </a:xfrm>
          <a:prstGeom prst="line">
            <a:avLst/>
          </a:prstGeom>
          <a:ln cap="flat" w="9525">
            <a:solidFill>
              <a:srgbClr val="BFBF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650019" y="462275"/>
            <a:ext cx="348511" cy="348511"/>
          </a:xfrm>
          <a:custGeom>
            <a:avLst/>
            <a:gdLst/>
            <a:ahLst/>
            <a:cxnLst/>
            <a:rect r="r" b="b" t="t" l="l"/>
            <a:pathLst>
              <a:path h="348511" w="348511">
                <a:moveTo>
                  <a:pt x="0" y="0"/>
                </a:moveTo>
                <a:lnTo>
                  <a:pt x="348511" y="0"/>
                </a:lnTo>
                <a:lnTo>
                  <a:pt x="348511" y="348512"/>
                </a:lnTo>
                <a:lnTo>
                  <a:pt x="0" y="3485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A20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85143" y="2390222"/>
            <a:ext cx="3506514" cy="277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49"/>
              </a:lnSpc>
            </a:pPr>
            <a:r>
              <a:rPr lang="en-US" sz="16177">
                <a:solidFill>
                  <a:srgbClr val="969AB6">
                    <a:alpha val="20784"/>
                  </a:srgbClr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02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942138" y="3343678"/>
            <a:ext cx="348511" cy="348511"/>
          </a:xfrm>
          <a:custGeom>
            <a:avLst/>
            <a:gdLst/>
            <a:ahLst/>
            <a:cxnLst/>
            <a:rect r="r" b="b" t="t" l="l"/>
            <a:pathLst>
              <a:path h="348511" w="348511">
                <a:moveTo>
                  <a:pt x="0" y="0"/>
                </a:moveTo>
                <a:lnTo>
                  <a:pt x="348511" y="0"/>
                </a:lnTo>
                <a:lnTo>
                  <a:pt x="348511" y="348511"/>
                </a:lnTo>
                <a:lnTo>
                  <a:pt x="0" y="3485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34326" y="3771952"/>
            <a:ext cx="3008147" cy="549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O C</a:t>
            </a:r>
            <a:r>
              <a:rPr lang="en-US" sz="1600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hamado do Feiticeiro </a:t>
            </a:r>
          </a:p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(HTML)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89460" y="5265374"/>
            <a:ext cx="3697880" cy="679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"/>
              </a:lnSpc>
            </a:pPr>
            <a:r>
              <a:rPr lang="en-US" sz="999">
                <a:solidFill>
                  <a:srgbClr val="E5E5E5"/>
                </a:solidFill>
                <a:latin typeface="Canva Sans"/>
                <a:ea typeface="Canva Sans"/>
                <a:cs typeface="Canva Sans"/>
                <a:sym typeface="Canva Sans"/>
              </a:rPr>
              <a:t>Todo ap</a:t>
            </a:r>
            <a:r>
              <a:rPr lang="en-US" sz="999">
                <a:solidFill>
                  <a:srgbClr val="E5E5E5"/>
                </a:solidFill>
                <a:latin typeface="Canva Sans"/>
                <a:ea typeface="Canva Sans"/>
                <a:cs typeface="Canva Sans"/>
                <a:sym typeface="Canva Sans"/>
              </a:rPr>
              <a:t>rendiz de front-end começa com um feitiço simples: invocar o HTML, a linguagem que dá forma ao mundo digital.</a:t>
            </a:r>
          </a:p>
          <a:p>
            <a:pPr algn="ctr">
              <a:lnSpc>
                <a:spcPts val="1399"/>
              </a:lnSpc>
            </a:pPr>
            <a:r>
              <a:rPr lang="en-US" sz="999">
                <a:solidFill>
                  <a:srgbClr val="E5E5E5"/>
                </a:solidFill>
                <a:latin typeface="Canva Sans"/>
                <a:ea typeface="Canva Sans"/>
                <a:cs typeface="Canva Sans"/>
                <a:sym typeface="Canva Sans"/>
              </a:rPr>
              <a:t> Com ele, criamos os alicerces do nosso castelo — o corpo do portfólio.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655985" y="5165362"/>
            <a:ext cx="1564830" cy="0"/>
          </a:xfrm>
          <a:prstGeom prst="line">
            <a:avLst/>
          </a:prstGeom>
          <a:ln cap="flat" w="9525">
            <a:solidFill>
              <a:srgbClr val="BFBFB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5E5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9965" y="1150461"/>
            <a:ext cx="248619" cy="274934"/>
          </a:xfrm>
          <a:custGeom>
            <a:avLst/>
            <a:gdLst/>
            <a:ahLst/>
            <a:cxnLst/>
            <a:rect r="r" b="b" t="t" l="l"/>
            <a:pathLst>
              <a:path h="274934" w="248619">
                <a:moveTo>
                  <a:pt x="0" y="0"/>
                </a:moveTo>
                <a:lnTo>
                  <a:pt x="248619" y="0"/>
                </a:lnTo>
                <a:lnTo>
                  <a:pt x="248619" y="274934"/>
                </a:lnTo>
                <a:lnTo>
                  <a:pt x="0" y="2749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346" t="-5686" r="0" b="-2567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482572" y="367707"/>
            <a:ext cx="5108" cy="1076738"/>
          </a:xfrm>
          <a:prstGeom prst="line">
            <a:avLst/>
          </a:prstGeom>
          <a:ln cap="flat" w="9525">
            <a:solidFill>
              <a:srgbClr val="BFBF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650019" y="462275"/>
            <a:ext cx="348511" cy="348511"/>
          </a:xfrm>
          <a:custGeom>
            <a:avLst/>
            <a:gdLst/>
            <a:ahLst/>
            <a:cxnLst/>
            <a:rect r="r" b="b" t="t" l="l"/>
            <a:pathLst>
              <a:path h="348511" w="348511">
                <a:moveTo>
                  <a:pt x="0" y="0"/>
                </a:moveTo>
                <a:lnTo>
                  <a:pt x="348511" y="0"/>
                </a:lnTo>
                <a:lnTo>
                  <a:pt x="348511" y="348512"/>
                </a:lnTo>
                <a:lnTo>
                  <a:pt x="0" y="3485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3651" y="1787367"/>
            <a:ext cx="4853149" cy="3639862"/>
          </a:xfrm>
          <a:custGeom>
            <a:avLst/>
            <a:gdLst/>
            <a:ahLst/>
            <a:cxnLst/>
            <a:rect r="r" b="b" t="t" l="l"/>
            <a:pathLst>
              <a:path h="3639862" w="4853149">
                <a:moveTo>
                  <a:pt x="0" y="0"/>
                </a:moveTo>
                <a:lnTo>
                  <a:pt x="4853149" y="0"/>
                </a:lnTo>
                <a:lnTo>
                  <a:pt x="4853149" y="3639863"/>
                </a:lnTo>
                <a:lnTo>
                  <a:pt x="0" y="363986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60455" y="490197"/>
            <a:ext cx="2529690" cy="264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 Chamado do Feitice</a:t>
            </a:r>
            <a:r>
              <a:rPr lang="en-US" sz="1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iro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60455" y="1222520"/>
            <a:ext cx="2529690" cy="153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"/>
              </a:lnSpc>
            </a:pPr>
            <a:r>
              <a:rPr lang="en-US" sz="800">
                <a:solidFill>
                  <a:srgbClr val="000000"/>
                </a:solidFill>
                <a:latin typeface="Pixellance"/>
                <a:ea typeface="Pixellance"/>
                <a:cs typeface="Pixellance"/>
                <a:sym typeface="Pixellance"/>
              </a:rPr>
              <a:t>HTML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5010" y="5398655"/>
            <a:ext cx="4510431" cy="816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💫 </a:t>
            </a:r>
            <a:r>
              <a:rPr lang="en-US" sz="16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Feitiço</a:t>
            </a:r>
            <a:r>
              <a:rPr lang="en-US" sz="1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o HTML cria a estrutura. Cada tag é como um cristal mágico — dá forma, mas ainda sem cor.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A20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85143" y="2390222"/>
            <a:ext cx="3506514" cy="277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49"/>
              </a:lnSpc>
            </a:pPr>
            <a:r>
              <a:rPr lang="en-US" sz="16177">
                <a:solidFill>
                  <a:srgbClr val="969AB6">
                    <a:alpha val="20784"/>
                  </a:srgbClr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03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942138" y="3343678"/>
            <a:ext cx="348511" cy="348511"/>
          </a:xfrm>
          <a:custGeom>
            <a:avLst/>
            <a:gdLst/>
            <a:ahLst/>
            <a:cxnLst/>
            <a:rect r="r" b="b" t="t" l="l"/>
            <a:pathLst>
              <a:path h="348511" w="348511">
                <a:moveTo>
                  <a:pt x="0" y="0"/>
                </a:moveTo>
                <a:lnTo>
                  <a:pt x="348511" y="0"/>
                </a:lnTo>
                <a:lnTo>
                  <a:pt x="348511" y="348511"/>
                </a:lnTo>
                <a:lnTo>
                  <a:pt x="0" y="3485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15087" y="3771952"/>
            <a:ext cx="1846626" cy="549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O</a:t>
            </a:r>
            <a:r>
              <a:rPr lang="en-US" sz="1600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 Véu do Estilo </a:t>
            </a:r>
          </a:p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(CSS)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89460" y="5265374"/>
            <a:ext cx="3697880" cy="508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"/>
              </a:lnSpc>
            </a:pPr>
            <a:r>
              <a:rPr lang="en-US" sz="999">
                <a:solidFill>
                  <a:srgbClr val="E5E5E5"/>
                </a:solidFill>
                <a:latin typeface="Canva Sans"/>
                <a:ea typeface="Canva Sans"/>
                <a:cs typeface="Canva Sans"/>
                <a:sym typeface="Canva Sans"/>
              </a:rPr>
              <a:t>Agora, o CSS é o encantame</a:t>
            </a:r>
            <a:r>
              <a:rPr lang="en-US" sz="999">
                <a:solidFill>
                  <a:srgbClr val="E5E5E5"/>
                </a:solidFill>
                <a:latin typeface="Canva Sans"/>
                <a:ea typeface="Canva Sans"/>
                <a:cs typeface="Canva Sans"/>
                <a:sym typeface="Canva Sans"/>
              </a:rPr>
              <a:t>nto da beleza.</a:t>
            </a:r>
          </a:p>
          <a:p>
            <a:pPr algn="ctr">
              <a:lnSpc>
                <a:spcPts val="1399"/>
              </a:lnSpc>
            </a:pPr>
            <a:r>
              <a:rPr lang="en-US" sz="999">
                <a:solidFill>
                  <a:srgbClr val="E5E5E5"/>
                </a:solidFill>
                <a:latin typeface="Canva Sans"/>
                <a:ea typeface="Canva Sans"/>
                <a:cs typeface="Canva Sans"/>
                <a:sym typeface="Canva Sans"/>
              </a:rPr>
              <a:t> Ele pinta o céu, define o brilho e o mistério de cada elemento.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655985" y="5165362"/>
            <a:ext cx="1564830" cy="0"/>
          </a:xfrm>
          <a:prstGeom prst="line">
            <a:avLst/>
          </a:prstGeom>
          <a:ln cap="flat" w="9525">
            <a:solidFill>
              <a:srgbClr val="BFBFB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5E5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9965" y="1150461"/>
            <a:ext cx="248619" cy="274934"/>
          </a:xfrm>
          <a:custGeom>
            <a:avLst/>
            <a:gdLst/>
            <a:ahLst/>
            <a:cxnLst/>
            <a:rect r="r" b="b" t="t" l="l"/>
            <a:pathLst>
              <a:path h="274934" w="248619">
                <a:moveTo>
                  <a:pt x="0" y="0"/>
                </a:moveTo>
                <a:lnTo>
                  <a:pt x="248619" y="0"/>
                </a:lnTo>
                <a:lnTo>
                  <a:pt x="248619" y="274934"/>
                </a:lnTo>
                <a:lnTo>
                  <a:pt x="0" y="2749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346" t="-5686" r="0" b="-2567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482572" y="367707"/>
            <a:ext cx="5108" cy="1076738"/>
          </a:xfrm>
          <a:prstGeom prst="line">
            <a:avLst/>
          </a:prstGeom>
          <a:ln cap="flat" w="9525">
            <a:solidFill>
              <a:srgbClr val="BFBF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650019" y="462275"/>
            <a:ext cx="348511" cy="348511"/>
          </a:xfrm>
          <a:custGeom>
            <a:avLst/>
            <a:gdLst/>
            <a:ahLst/>
            <a:cxnLst/>
            <a:rect r="r" b="b" t="t" l="l"/>
            <a:pathLst>
              <a:path h="348511" w="348511">
                <a:moveTo>
                  <a:pt x="0" y="0"/>
                </a:moveTo>
                <a:lnTo>
                  <a:pt x="348511" y="0"/>
                </a:lnTo>
                <a:lnTo>
                  <a:pt x="348511" y="348512"/>
                </a:lnTo>
                <a:lnTo>
                  <a:pt x="0" y="3485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3100" y="1787367"/>
            <a:ext cx="4876800" cy="2414016"/>
          </a:xfrm>
          <a:custGeom>
            <a:avLst/>
            <a:gdLst/>
            <a:ahLst/>
            <a:cxnLst/>
            <a:rect r="r" b="b" t="t" l="l"/>
            <a:pathLst>
              <a:path h="2414016" w="4876800">
                <a:moveTo>
                  <a:pt x="0" y="0"/>
                </a:moveTo>
                <a:lnTo>
                  <a:pt x="4876800" y="0"/>
                </a:lnTo>
                <a:lnTo>
                  <a:pt x="4876800" y="2414016"/>
                </a:lnTo>
                <a:lnTo>
                  <a:pt x="0" y="24140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60455" y="490197"/>
            <a:ext cx="2529690" cy="264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 Véu do E</a:t>
            </a:r>
            <a:r>
              <a:rPr lang="en-US" sz="1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stilo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60455" y="1207081"/>
            <a:ext cx="2529690" cy="184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9"/>
              </a:lnSpc>
            </a:pPr>
            <a:r>
              <a:rPr lang="en-US" sz="999">
                <a:solidFill>
                  <a:srgbClr val="000000"/>
                </a:solidFill>
                <a:latin typeface="Pixellance"/>
                <a:ea typeface="Pixellance"/>
                <a:cs typeface="Pixellance"/>
                <a:sym typeface="Pixellance"/>
              </a:rPr>
              <a:t>CSS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8129" y="4515708"/>
            <a:ext cx="4110991" cy="1092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💖 </a:t>
            </a:r>
            <a:r>
              <a:rPr lang="en-US" sz="16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Feitiço</a:t>
            </a:r>
            <a:r>
              <a:rPr lang="en-US" sz="1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a</a:t>
            </a:r>
            <a:r>
              <a:rPr lang="en-US" sz="1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 cores e fontes criam uma aura única.</a:t>
            </a:r>
          </a:p>
          <a:p>
            <a:pPr algn="l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O CSS é a varinha que transforma linhas em arte.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A20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85143" y="2390222"/>
            <a:ext cx="3506514" cy="277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49"/>
              </a:lnSpc>
            </a:pPr>
            <a:r>
              <a:rPr lang="en-US" sz="16177">
                <a:solidFill>
                  <a:srgbClr val="969AB6">
                    <a:alpha val="20784"/>
                  </a:srgbClr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04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942138" y="3343678"/>
            <a:ext cx="348511" cy="348511"/>
          </a:xfrm>
          <a:custGeom>
            <a:avLst/>
            <a:gdLst/>
            <a:ahLst/>
            <a:cxnLst/>
            <a:rect r="r" b="b" t="t" l="l"/>
            <a:pathLst>
              <a:path h="348511" w="348511">
                <a:moveTo>
                  <a:pt x="0" y="0"/>
                </a:moveTo>
                <a:lnTo>
                  <a:pt x="348511" y="0"/>
                </a:lnTo>
                <a:lnTo>
                  <a:pt x="348511" y="348511"/>
                </a:lnTo>
                <a:lnTo>
                  <a:pt x="0" y="3485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69934" y="3771952"/>
            <a:ext cx="2336932" cy="549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O Cír</a:t>
            </a:r>
            <a:r>
              <a:rPr lang="en-US" sz="1600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culo de Poder </a:t>
            </a:r>
          </a:p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(Bootstrap)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89460" y="5265374"/>
            <a:ext cx="3697880" cy="508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"/>
              </a:lnSpc>
            </a:pPr>
            <a:r>
              <a:rPr lang="en-US" sz="999">
                <a:solidFill>
                  <a:srgbClr val="E5E5E5"/>
                </a:solidFill>
                <a:latin typeface="Canva Sans"/>
                <a:ea typeface="Canva Sans"/>
                <a:cs typeface="Canva Sans"/>
                <a:sym typeface="Canva Sans"/>
              </a:rPr>
              <a:t>O Boot</a:t>
            </a:r>
            <a:r>
              <a:rPr lang="en-US" sz="999">
                <a:solidFill>
                  <a:srgbClr val="E5E5E5"/>
                </a:solidFill>
                <a:latin typeface="Canva Sans"/>
                <a:ea typeface="Canva Sans"/>
                <a:cs typeface="Canva Sans"/>
                <a:sym typeface="Canva Sans"/>
              </a:rPr>
              <a:t>strap é o </a:t>
            </a:r>
            <a:r>
              <a:rPr lang="en-US" b="true" sz="999">
                <a:solidFill>
                  <a:srgbClr val="E5E5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grande grimório de feitiços prontos</a:t>
            </a:r>
            <a:r>
              <a:rPr lang="en-US" sz="999">
                <a:solidFill>
                  <a:srgbClr val="E5E5E5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algn="ctr">
              <a:lnSpc>
                <a:spcPts val="1399"/>
              </a:lnSpc>
            </a:pPr>
            <a:r>
              <a:rPr lang="en-US" sz="999">
                <a:solidFill>
                  <a:srgbClr val="E5E5E5"/>
                </a:solidFill>
                <a:latin typeface="Canva Sans"/>
                <a:ea typeface="Canva Sans"/>
                <a:cs typeface="Canva Sans"/>
                <a:sym typeface="Canva Sans"/>
              </a:rPr>
              <a:t> Com ele, o feiticeiro invoca estruturas com uma só palavra — “coluna”, “botão”, “card”.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655985" y="5165362"/>
            <a:ext cx="1564830" cy="0"/>
          </a:xfrm>
          <a:prstGeom prst="line">
            <a:avLst/>
          </a:prstGeom>
          <a:ln cap="flat" w="9525">
            <a:solidFill>
              <a:srgbClr val="BFBFB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5E5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9965" y="1150461"/>
            <a:ext cx="248619" cy="274934"/>
          </a:xfrm>
          <a:custGeom>
            <a:avLst/>
            <a:gdLst/>
            <a:ahLst/>
            <a:cxnLst/>
            <a:rect r="r" b="b" t="t" l="l"/>
            <a:pathLst>
              <a:path h="274934" w="248619">
                <a:moveTo>
                  <a:pt x="0" y="0"/>
                </a:moveTo>
                <a:lnTo>
                  <a:pt x="248619" y="0"/>
                </a:lnTo>
                <a:lnTo>
                  <a:pt x="248619" y="274934"/>
                </a:lnTo>
                <a:lnTo>
                  <a:pt x="0" y="2749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346" t="-5686" r="0" b="-2567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482572" y="367707"/>
            <a:ext cx="5108" cy="1057688"/>
          </a:xfrm>
          <a:prstGeom prst="line">
            <a:avLst/>
          </a:prstGeom>
          <a:ln cap="flat" w="9525">
            <a:solidFill>
              <a:srgbClr val="BFBF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650019" y="462275"/>
            <a:ext cx="348511" cy="348511"/>
          </a:xfrm>
          <a:custGeom>
            <a:avLst/>
            <a:gdLst/>
            <a:ahLst/>
            <a:cxnLst/>
            <a:rect r="r" b="b" t="t" l="l"/>
            <a:pathLst>
              <a:path h="348511" w="348511">
                <a:moveTo>
                  <a:pt x="0" y="0"/>
                </a:moveTo>
                <a:lnTo>
                  <a:pt x="348511" y="0"/>
                </a:lnTo>
                <a:lnTo>
                  <a:pt x="348511" y="348512"/>
                </a:lnTo>
                <a:lnTo>
                  <a:pt x="0" y="3485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268" y="1768318"/>
            <a:ext cx="4859137" cy="2903335"/>
          </a:xfrm>
          <a:custGeom>
            <a:avLst/>
            <a:gdLst/>
            <a:ahLst/>
            <a:cxnLst/>
            <a:rect r="r" b="b" t="t" l="l"/>
            <a:pathLst>
              <a:path h="2903335" w="4859137">
                <a:moveTo>
                  <a:pt x="0" y="0"/>
                </a:moveTo>
                <a:lnTo>
                  <a:pt x="4859137" y="0"/>
                </a:lnTo>
                <a:lnTo>
                  <a:pt x="4859137" y="2903334"/>
                </a:lnTo>
                <a:lnTo>
                  <a:pt x="0" y="29033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60455" y="490197"/>
            <a:ext cx="2529690" cy="264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 Círculo de Pode</a:t>
            </a:r>
            <a:r>
              <a:rPr lang="en-US" sz="1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60455" y="1207081"/>
            <a:ext cx="2529690" cy="184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9"/>
              </a:lnSpc>
            </a:pPr>
            <a:r>
              <a:rPr lang="en-US" sz="999">
                <a:solidFill>
                  <a:srgbClr val="000000"/>
                </a:solidFill>
                <a:latin typeface="Pixellance"/>
                <a:ea typeface="Pixellance"/>
                <a:cs typeface="Pixellance"/>
                <a:sym typeface="Pixellance"/>
              </a:rPr>
              <a:t>BOOT</a:t>
            </a:r>
            <a:r>
              <a:rPr lang="en-US" sz="999">
                <a:solidFill>
                  <a:srgbClr val="000000"/>
                </a:solidFill>
                <a:latin typeface="Pixellance"/>
                <a:ea typeface="Pixellance"/>
                <a:cs typeface="Pixellance"/>
                <a:sym typeface="Pixellance"/>
              </a:rPr>
              <a:t>STRAP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4421" y="4985977"/>
            <a:ext cx="4221758" cy="1644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🔮 </a:t>
            </a:r>
            <a:r>
              <a:rPr lang="en-US" sz="16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Feitiço</a:t>
            </a:r>
            <a:r>
              <a:rPr lang="en-US" sz="1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“.co</a:t>
            </a:r>
            <a:r>
              <a:rPr lang="en-US" sz="1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ntainer” invoca equilíbrio, “.row” organiza, e “.card” traz harmonia visual.</a:t>
            </a:r>
          </a:p>
          <a:p>
            <a:pPr algn="l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Em minutos, você ergue um layout digno de um UX designer — sem precisar conjurar tudo do zero.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DAG3IxNIqgE</dc:identifier>
  <dcterms:modified xsi:type="dcterms:W3CDTF">2011-08-01T06:04:30Z</dcterms:modified>
  <cp:revision>1</cp:revision>
  <dc:title>E-book - A Feiticeira do Código</dc:title>
</cp:coreProperties>
</file>